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1" r:id="rId5"/>
    <p:sldId id="265" r:id="rId6"/>
    <p:sldId id="262" r:id="rId7"/>
    <p:sldId id="263" r:id="rId8"/>
    <p:sldId id="259" r:id="rId9"/>
    <p:sldId id="279" r:id="rId10"/>
    <p:sldId id="264" r:id="rId11"/>
    <p:sldId id="266" r:id="rId12"/>
    <p:sldId id="267" r:id="rId13"/>
    <p:sldId id="268" r:id="rId14"/>
    <p:sldId id="269" r:id="rId15"/>
    <p:sldId id="282" r:id="rId16"/>
    <p:sldId id="270" r:id="rId17"/>
    <p:sldId id="283" r:id="rId18"/>
    <p:sldId id="273" r:id="rId19"/>
    <p:sldId id="281" r:id="rId20"/>
    <p:sldId id="275" r:id="rId21"/>
    <p:sldId id="280" r:id="rId22"/>
    <p:sldId id="277" r:id="rId23"/>
    <p:sldId id="284" r:id="rId24"/>
    <p:sldId id="288" r:id="rId25"/>
    <p:sldId id="285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3A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41" autoAdjust="0"/>
    <p:restoredTop sz="94660"/>
  </p:normalViewPr>
  <p:slideViewPr>
    <p:cSldViewPr>
      <p:cViewPr varScale="1">
        <p:scale>
          <a:sx n="82" d="100"/>
          <a:sy n="82" d="100"/>
        </p:scale>
        <p:origin x="-139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E226D-4F23-47BD-BB2F-1E151A19B246}" type="datetimeFigureOut">
              <a:rPr lang="ko-KR" altLang="en-US" smtClean="0"/>
              <a:pPr/>
              <a:t>2017-05-27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64221-7200-46E5-A287-A9AC45A63E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64221-7200-46E5-A287-A9AC45A63EC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64221-7200-46E5-A287-A9AC45A63EC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C33A-0940-4357-9A95-4DD6603DCFD5}" type="datetimeFigureOut">
              <a:rPr lang="ko-KR" altLang="en-US" smtClean="0"/>
              <a:pPr/>
              <a:t>2017-05-27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4CF4-0793-48E5-9EF7-8A7F1218E9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C33A-0940-4357-9A95-4DD6603DCFD5}" type="datetimeFigureOut">
              <a:rPr lang="ko-KR" altLang="en-US" smtClean="0"/>
              <a:pPr/>
              <a:t>2017-05-27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4CF4-0793-48E5-9EF7-8A7F1218E9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C33A-0940-4357-9A95-4DD6603DCFD5}" type="datetimeFigureOut">
              <a:rPr lang="ko-KR" altLang="en-US" smtClean="0"/>
              <a:pPr/>
              <a:t>2017-05-27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4CF4-0793-48E5-9EF7-8A7F1218E9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C33A-0940-4357-9A95-4DD6603DCFD5}" type="datetimeFigureOut">
              <a:rPr lang="ko-KR" altLang="en-US" smtClean="0"/>
              <a:pPr/>
              <a:t>2017-05-27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4CF4-0793-48E5-9EF7-8A7F1218E9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C33A-0940-4357-9A95-4DD6603DCFD5}" type="datetimeFigureOut">
              <a:rPr lang="ko-KR" altLang="en-US" smtClean="0"/>
              <a:pPr/>
              <a:t>2017-05-27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4CF4-0793-48E5-9EF7-8A7F1218E9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C33A-0940-4357-9A95-4DD6603DCFD5}" type="datetimeFigureOut">
              <a:rPr lang="ko-KR" altLang="en-US" smtClean="0"/>
              <a:pPr/>
              <a:t>2017-05-27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4CF4-0793-48E5-9EF7-8A7F1218E9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C33A-0940-4357-9A95-4DD6603DCFD5}" type="datetimeFigureOut">
              <a:rPr lang="ko-KR" altLang="en-US" smtClean="0"/>
              <a:pPr/>
              <a:t>2017-05-27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4CF4-0793-48E5-9EF7-8A7F1218E9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C33A-0940-4357-9A95-4DD6603DCFD5}" type="datetimeFigureOut">
              <a:rPr lang="ko-KR" altLang="en-US" smtClean="0"/>
              <a:pPr/>
              <a:t>2017-05-27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4CF4-0793-48E5-9EF7-8A7F1218E9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C33A-0940-4357-9A95-4DD6603DCFD5}" type="datetimeFigureOut">
              <a:rPr lang="ko-KR" altLang="en-US" smtClean="0"/>
              <a:pPr/>
              <a:t>2017-05-27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4CF4-0793-48E5-9EF7-8A7F1218E9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C33A-0940-4357-9A95-4DD6603DCFD5}" type="datetimeFigureOut">
              <a:rPr lang="ko-KR" altLang="en-US" smtClean="0"/>
              <a:pPr/>
              <a:t>2017-05-27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4CF4-0793-48E5-9EF7-8A7F1218E9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C33A-0940-4357-9A95-4DD6603DCFD5}" type="datetimeFigureOut">
              <a:rPr lang="ko-KR" altLang="en-US" smtClean="0"/>
              <a:pPr/>
              <a:t>2017-05-27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4CF4-0793-48E5-9EF7-8A7F1218E9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5C33A-0940-4357-9A95-4DD6603DCFD5}" type="datetimeFigureOut">
              <a:rPr lang="ko-KR" altLang="en-US" smtClean="0"/>
              <a:pPr/>
              <a:t>2017-05-27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C4CF4-0793-48E5-9EF7-8A7F1218E9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인터넷 통신 과제</a:t>
            </a:r>
            <a:r>
              <a:rPr lang="en-US" altLang="ko-KR" b="1" dirty="0" smtClean="0"/>
              <a:t>2 </a:t>
            </a:r>
            <a:r>
              <a:rPr lang="ko-KR" altLang="en-US" b="1" dirty="0" smtClean="0"/>
              <a:t>보고서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공주대학교 정보통신공학부</a:t>
            </a:r>
            <a:endParaRPr lang="en-US" altLang="ko-KR" dirty="0" smtClean="0"/>
          </a:p>
          <a:p>
            <a:r>
              <a:rPr lang="en-US" altLang="ko-KR" dirty="0" smtClean="0"/>
              <a:t>201501480 </a:t>
            </a:r>
            <a:r>
              <a:rPr lang="ko-KR" altLang="en-US" dirty="0" smtClean="0"/>
              <a:t>김지원</a:t>
            </a:r>
            <a:endParaRPr lang="en-US" altLang="ko-KR" dirty="0"/>
          </a:p>
          <a:p>
            <a:r>
              <a:rPr lang="ko-KR" altLang="en-US" dirty="0" smtClean="0"/>
              <a:t>제출일 </a:t>
            </a:r>
            <a:r>
              <a:rPr lang="en-US" altLang="ko-KR" dirty="0" smtClean="0"/>
              <a:t>2017.05.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499176" cy="868958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Ethernet </a:t>
            </a:r>
            <a:r>
              <a:rPr lang="ko-KR" altLang="en-US" sz="3600" b="1" dirty="0" err="1" smtClean="0"/>
              <a:t>트래픽</a:t>
            </a:r>
            <a:r>
              <a:rPr lang="ko-KR" altLang="en-US" sz="3600" b="1" dirty="0" smtClean="0"/>
              <a:t> 관찰 및 분석 실습</a:t>
            </a:r>
            <a:endParaRPr lang="ko-KR" altLang="en-US" sz="3600" b="1" dirty="0"/>
          </a:p>
        </p:txBody>
      </p:sp>
      <p:pic>
        <p:nvPicPr>
          <p:cNvPr id="1027" name="Picture 3" descr="C:\Users\lg-pc\Desktop\5.JPG"/>
          <p:cNvPicPr>
            <a:picLocks noChangeAspect="1" noChangeArrowheads="1"/>
          </p:cNvPicPr>
          <p:nvPr/>
        </p:nvPicPr>
        <p:blipFill>
          <a:blip r:embed="rId2" cstate="print"/>
          <a:srcRect r="2551" b="-1856"/>
          <a:stretch>
            <a:fillRect/>
          </a:stretch>
        </p:blipFill>
        <p:spPr bwMode="auto">
          <a:xfrm>
            <a:off x="539552" y="1916832"/>
            <a:ext cx="7560840" cy="648072"/>
          </a:xfrm>
          <a:prstGeom prst="rect">
            <a:avLst/>
          </a:prstGeom>
          <a:noFill/>
        </p:spPr>
      </p:pic>
      <p:pic>
        <p:nvPicPr>
          <p:cNvPr id="1028" name="Picture 4" descr="C:\Users\lg-pc\Desktop\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5805264"/>
            <a:ext cx="7568942" cy="648072"/>
          </a:xfrm>
          <a:prstGeom prst="rect">
            <a:avLst/>
          </a:prstGeom>
          <a:noFill/>
        </p:spPr>
      </p:pic>
      <p:pic>
        <p:nvPicPr>
          <p:cNvPr id="1029" name="Picture 5" descr="C:\Users\lg-pc\Desktop\10.JPG"/>
          <p:cNvPicPr>
            <a:picLocks noChangeAspect="1" noChangeArrowheads="1"/>
          </p:cNvPicPr>
          <p:nvPr/>
        </p:nvPicPr>
        <p:blipFill>
          <a:blip r:embed="rId4" cstate="print"/>
          <a:srcRect t="15047"/>
          <a:stretch>
            <a:fillRect/>
          </a:stretch>
        </p:blipFill>
        <p:spPr bwMode="auto">
          <a:xfrm>
            <a:off x="179512" y="2780928"/>
            <a:ext cx="5329283" cy="2808312"/>
          </a:xfrm>
          <a:prstGeom prst="rect">
            <a:avLst/>
          </a:prstGeom>
          <a:noFill/>
        </p:spPr>
      </p:pic>
      <p:pic>
        <p:nvPicPr>
          <p:cNvPr id="1030" name="Picture 6" descr="C:\Users\lg-pc\Desktop\1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3648" y="1124744"/>
            <a:ext cx="5464175" cy="723900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3563888" y="2060848"/>
            <a:ext cx="24482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7584" y="3212976"/>
            <a:ext cx="25202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5536" y="4077072"/>
            <a:ext cx="23042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179512" y="0"/>
            <a:ext cx="971600" cy="1268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0" b="1" cap="all" noProof="0" dirty="0" smtClean="0">
                <a:ln w="0"/>
                <a:solidFill>
                  <a:srgbClr val="D953A6"/>
                </a:solidFill>
                <a:effectLst>
                  <a:reflection blurRad="12700" stA="50000" endPos="50000" dist="5000" dir="5400000" sy="-100000" rotWithShape="0"/>
                </a:effectLst>
                <a:latin typeface="HY수평선B" pitchFamily="18" charset="-127"/>
                <a:ea typeface="HY수평선B" pitchFamily="18" charset="-127"/>
                <a:cs typeface="Mongolian Baiti" pitchFamily="66" charset="0"/>
              </a:rPr>
              <a:t>3</a:t>
            </a:r>
            <a:endParaRPr kumimoji="0" lang="ko-KR" altLang="en-US" sz="13000" b="1" i="0" u="none" strike="noStrike" kern="1200" cap="all" spc="0" normalizeH="0" baseline="0" noProof="0" dirty="0">
              <a:ln w="0"/>
              <a:solidFill>
                <a:srgbClr val="D953A6"/>
              </a:soli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HY수평선B" pitchFamily="18" charset="-127"/>
              <a:ea typeface="HY수평선B" pitchFamily="18" charset="-127"/>
              <a:cs typeface="Mongolian Baiti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112" y="2708920"/>
            <a:ext cx="34198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Ping </a:t>
            </a:r>
            <a:r>
              <a:rPr lang="ko-KR" altLang="en-US" sz="1600" dirty="0" smtClean="0"/>
              <a:t>시험을 이용하여 </a:t>
            </a:r>
            <a:r>
              <a:rPr lang="en-US" altLang="ko-KR" sz="1600" dirty="0" smtClean="0"/>
              <a:t>Ethernet </a:t>
            </a:r>
            <a:r>
              <a:rPr lang="ko-KR" altLang="en-US" sz="1600" dirty="0" err="1" smtClean="0"/>
              <a:t>트래픽을</a:t>
            </a:r>
            <a:r>
              <a:rPr lang="ko-KR" altLang="en-US" sz="1600" dirty="0" smtClean="0"/>
              <a:t> 생성함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node0 -&gt;node1 </a:t>
            </a:r>
            <a:r>
              <a:rPr lang="ko-KR" altLang="en-US" sz="1600" dirty="0" smtClean="0"/>
              <a:t>로 </a:t>
            </a:r>
            <a:r>
              <a:rPr lang="en-US" altLang="ko-KR" sz="1600" dirty="0" err="1" smtClean="0"/>
              <a:t>pingtest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&lt;- </a:t>
            </a:r>
            <a:r>
              <a:rPr lang="ko-KR" altLang="en-US" sz="1600" dirty="0" err="1" smtClean="0"/>
              <a:t>트래픽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캡쳐함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근원지 및 목적지 주소가 실제 장치의 </a:t>
            </a:r>
            <a:r>
              <a:rPr lang="en-US" altLang="ko-KR" sz="1600" dirty="0" smtClean="0"/>
              <a:t>MAC </a:t>
            </a:r>
            <a:r>
              <a:rPr lang="ko-KR" altLang="en-US" sz="1600" dirty="0" smtClean="0"/>
              <a:t>주소와 맞음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장치 </a:t>
            </a:r>
            <a:r>
              <a:rPr lang="en-US" altLang="ko-KR" sz="1600" dirty="0" smtClean="0"/>
              <a:t>MAC </a:t>
            </a:r>
            <a:r>
              <a:rPr lang="ko-KR" altLang="en-US" sz="1600" dirty="0" smtClean="0"/>
              <a:t>주소는 </a:t>
            </a:r>
            <a:r>
              <a:rPr lang="en-US" altLang="ko-KR" sz="1600" dirty="0" err="1" smtClean="0"/>
              <a:t>ifconfig</a:t>
            </a:r>
            <a:r>
              <a:rPr lang="ko-KR" altLang="en-US" sz="1600" dirty="0" smtClean="0"/>
              <a:t>로 확인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059832" y="6021288"/>
            <a:ext cx="25922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ARP </a:t>
            </a:r>
            <a:r>
              <a:rPr lang="ko-KR" altLang="en-US" b="1" dirty="0" err="1" smtClean="0"/>
              <a:t>트래픽</a:t>
            </a:r>
            <a:r>
              <a:rPr lang="ko-KR" altLang="en-US" b="1" dirty="0" smtClean="0"/>
              <a:t> 분석 실습</a:t>
            </a:r>
            <a:endParaRPr lang="ko-KR" altLang="en-US" b="1" dirty="0"/>
          </a:p>
        </p:txBody>
      </p:sp>
      <p:pic>
        <p:nvPicPr>
          <p:cNvPr id="2050" name="Picture 2" descr="C:\Users\lg-pc\Desktop\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564904"/>
            <a:ext cx="4417195" cy="2739951"/>
          </a:xfrm>
          <a:prstGeom prst="rect">
            <a:avLst/>
          </a:prstGeom>
          <a:noFill/>
        </p:spPr>
      </p:pic>
      <p:pic>
        <p:nvPicPr>
          <p:cNvPr id="2051" name="Picture 3" descr="C:\Users\lg-pc\Desktop\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564904"/>
            <a:ext cx="4355976" cy="270197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051720" y="537321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ARP </a:t>
            </a:r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00192" y="5373216"/>
            <a:ext cx="262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ARP </a:t>
            </a:r>
            <a:r>
              <a:rPr lang="ko-KR" altLang="en-US" dirty="0" smtClean="0"/>
              <a:t>응답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1340768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Ping </a:t>
            </a:r>
            <a:r>
              <a:rPr lang="ko-KR" altLang="en-US" dirty="0" smtClean="0"/>
              <a:t>시험을 이용하여 </a:t>
            </a:r>
            <a:r>
              <a:rPr lang="en-US" altLang="ko-KR" dirty="0" smtClean="0"/>
              <a:t>ARP </a:t>
            </a:r>
            <a:r>
              <a:rPr lang="ko-KR" altLang="en-US" dirty="0" err="1" smtClean="0"/>
              <a:t>트래픽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Node0 -&gt; Node1 ARP </a:t>
            </a:r>
            <a:r>
              <a:rPr lang="ko-KR" altLang="en-US" dirty="0" err="1" smtClean="0"/>
              <a:t>트래픽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IP </a:t>
            </a:r>
            <a:r>
              <a:rPr lang="ko-KR" altLang="en-US" b="1" dirty="0" err="1" smtClean="0"/>
              <a:t>트래픽</a:t>
            </a:r>
            <a:r>
              <a:rPr lang="ko-KR" altLang="en-US" b="1" dirty="0" smtClean="0"/>
              <a:t> 관찰 및 분석</a:t>
            </a:r>
            <a:endParaRPr lang="ko-KR" altLang="en-US" b="1" dirty="0"/>
          </a:p>
        </p:txBody>
      </p:sp>
      <p:pic>
        <p:nvPicPr>
          <p:cNvPr id="3075" name="Picture 3" descr="C:\Users\lg-pc\Desktop\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212976"/>
            <a:ext cx="8619610" cy="165618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187624" y="2060848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단편화</a:t>
            </a:r>
            <a:endParaRPr lang="en-US" altLang="ko-KR" dirty="0" smtClean="0"/>
          </a:p>
          <a:p>
            <a:r>
              <a:rPr lang="en-US" altLang="ko-KR" dirty="0" smtClean="0"/>
              <a:t>- ping –s </a:t>
            </a:r>
            <a:r>
              <a:rPr lang="ko-KR" altLang="en-US" dirty="0" err="1" smtClean="0"/>
              <a:t>데이터그램크기</a:t>
            </a:r>
            <a:r>
              <a:rPr lang="ko-KR" altLang="en-US" dirty="0" smtClean="0"/>
              <a:t> 목적지 주소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lg-pc\Desktop\11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6300192" cy="3379791"/>
          </a:xfrm>
          <a:prstGeom prst="rect">
            <a:avLst/>
          </a:prstGeom>
          <a:noFill/>
        </p:spPr>
      </p:pic>
      <p:pic>
        <p:nvPicPr>
          <p:cNvPr id="4101" name="Picture 5" descr="C:\Users\lg-pc\Desktop\222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284984"/>
            <a:ext cx="6336704" cy="3399378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899592" y="620688"/>
            <a:ext cx="122413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99592" y="3861048"/>
            <a:ext cx="122413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:\Users\lg-pc\Desktop\333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6308592" cy="3384297"/>
          </a:xfrm>
          <a:prstGeom prst="rect">
            <a:avLst/>
          </a:prstGeom>
          <a:noFill/>
        </p:spPr>
      </p:pic>
      <p:pic>
        <p:nvPicPr>
          <p:cNvPr id="5125" name="Picture 5" descr="C:\Users\lg-pc\Desktop\444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429000"/>
            <a:ext cx="6192688" cy="3322119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899592" y="764704"/>
            <a:ext cx="122413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99592" y="4149080"/>
            <a:ext cx="122413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대표적인 </a:t>
            </a:r>
            <a:r>
              <a:rPr lang="en-US" altLang="ko-KR" dirty="0" smtClean="0"/>
              <a:t>ICMP </a:t>
            </a:r>
            <a:r>
              <a:rPr lang="ko-KR" altLang="en-US" dirty="0" smtClean="0"/>
              <a:t>메시지인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1) </a:t>
            </a:r>
            <a:r>
              <a:rPr lang="ko-KR" altLang="en-US" dirty="0" smtClean="0"/>
              <a:t>에코요청과 응답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2) </a:t>
            </a:r>
            <a:r>
              <a:rPr lang="ko-KR" altLang="en-US" dirty="0" smtClean="0"/>
              <a:t>시간초과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3) </a:t>
            </a:r>
            <a:r>
              <a:rPr lang="ko-KR" altLang="en-US" dirty="0" smtClean="0"/>
              <a:t>목적지 도달불가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4) </a:t>
            </a:r>
            <a:r>
              <a:rPr lang="ko-KR" altLang="en-US" dirty="0" smtClean="0"/>
              <a:t>경로 재설정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67544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ICMP </a:t>
            </a:r>
            <a:r>
              <a:rPr kumimoji="0" lang="ko-KR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메시지 관찰 및 분석 실습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4365104"/>
            <a:ext cx="8229600" cy="201622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800" dirty="0" smtClean="0"/>
              <a:t>LAN3 </a:t>
            </a:r>
            <a:r>
              <a:rPr lang="ko-KR" altLang="en-US" sz="1800" dirty="0" smtClean="0"/>
              <a:t>연결 해제 </a:t>
            </a:r>
            <a:r>
              <a:rPr lang="en-US" altLang="ko-KR" sz="1800" dirty="0" smtClean="0"/>
              <a:t>: node0 “</a:t>
            </a:r>
            <a:r>
              <a:rPr lang="en-US" altLang="ko-KR" sz="1800" dirty="0" err="1" smtClean="0"/>
              <a:t>ifdown</a:t>
            </a:r>
            <a:r>
              <a:rPr lang="en-US" altLang="ko-KR" sz="1800" dirty="0" smtClean="0"/>
              <a:t> eth1”</a:t>
            </a:r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en-US" altLang="ko-KR" sz="1800" dirty="0" smtClean="0"/>
              <a:t>                          node3 “</a:t>
            </a:r>
            <a:r>
              <a:rPr lang="en-US" altLang="ko-KR" sz="1800" dirty="0" err="1" smtClean="0"/>
              <a:t>ifdown</a:t>
            </a:r>
            <a:r>
              <a:rPr lang="en-US" altLang="ko-KR" sz="1800" dirty="0" smtClean="0"/>
              <a:t> eth1”</a:t>
            </a:r>
          </a:p>
          <a:p>
            <a:pPr>
              <a:buFontTx/>
              <a:buChar char="-"/>
            </a:pPr>
            <a:r>
              <a:rPr lang="en-US" altLang="ko-KR" sz="1800" dirty="0" smtClean="0"/>
              <a:t>Node 0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ping 10.80.20.9 </a:t>
            </a:r>
            <a:r>
              <a:rPr lang="ko-KR" altLang="en-US" sz="1800" dirty="0" smtClean="0"/>
              <a:t>명령 수행으로 </a:t>
            </a:r>
            <a:r>
              <a:rPr lang="ko-KR" altLang="en-US" sz="1800" dirty="0" err="1" smtClean="0"/>
              <a:t>트래픽을</a:t>
            </a:r>
            <a:r>
              <a:rPr lang="ko-KR" altLang="en-US" sz="1800" dirty="0" smtClean="0"/>
              <a:t> 발생시키고 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ko-KR" altLang="en-US" sz="1800" dirty="0" smtClean="0"/>
              <a:t>관련 </a:t>
            </a:r>
            <a:r>
              <a:rPr lang="ko-KR" altLang="en-US" sz="1800" dirty="0" err="1" smtClean="0"/>
              <a:t>메서지를</a:t>
            </a:r>
            <a:r>
              <a:rPr lang="ko-KR" altLang="en-US" sz="1800" dirty="0" smtClean="0"/>
              <a:t> 분석함</a:t>
            </a:r>
            <a:r>
              <a:rPr lang="en-US" altLang="ko-KR" sz="1800" dirty="0" smtClean="0"/>
              <a:t>.</a:t>
            </a:r>
            <a:endParaRPr lang="en-US" altLang="ko-KR" sz="1800" dirty="0" smtClean="0"/>
          </a:p>
        </p:txBody>
      </p:sp>
      <p:pic>
        <p:nvPicPr>
          <p:cNvPr id="3074" name="Picture 2" descr="C:\Users\lg-pc\Desktop\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412776"/>
            <a:ext cx="5494338" cy="256063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39552" y="404664"/>
            <a:ext cx="8604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Type 0(</a:t>
            </a:r>
            <a:r>
              <a:rPr lang="ko-KR" altLang="en-US" sz="3600" b="1" dirty="0" smtClean="0"/>
              <a:t>에코응답</a:t>
            </a:r>
            <a:r>
              <a:rPr lang="en-US" altLang="ko-KR" sz="3600" b="1" dirty="0" smtClean="0"/>
              <a:t>)</a:t>
            </a:r>
            <a:r>
              <a:rPr lang="ko-KR" altLang="en-US" sz="3600" b="1" dirty="0" smtClean="0"/>
              <a:t>과</a:t>
            </a:r>
            <a:r>
              <a:rPr lang="en-US" altLang="ko-KR" sz="3600" b="1" dirty="0" smtClean="0"/>
              <a:t> Type 8(</a:t>
            </a:r>
            <a:r>
              <a:rPr lang="ko-KR" altLang="en-US" sz="3600" b="1" dirty="0" smtClean="0"/>
              <a:t>에코요청</a:t>
            </a:r>
            <a:r>
              <a:rPr lang="en-US" altLang="ko-KR" sz="3600" b="1" dirty="0" smtClean="0"/>
              <a:t>)</a:t>
            </a:r>
            <a:endParaRPr lang="ko-KR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g-pc\Desktop\1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88640"/>
            <a:ext cx="4828659" cy="792088"/>
          </a:xfrm>
          <a:prstGeom prst="rect">
            <a:avLst/>
          </a:prstGeom>
          <a:noFill/>
        </p:spPr>
      </p:pic>
      <p:pic>
        <p:nvPicPr>
          <p:cNvPr id="5" name="Picture 3" descr="C:\Users\lg-pc\Desktop\1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052736"/>
            <a:ext cx="8292232" cy="290013"/>
          </a:xfrm>
          <a:prstGeom prst="rect">
            <a:avLst/>
          </a:prstGeom>
          <a:noFill/>
        </p:spPr>
      </p:pic>
      <p:pic>
        <p:nvPicPr>
          <p:cNvPr id="8" name="Picture 3" descr="C:\Users\lg-pc\Desktop\30.JPG"/>
          <p:cNvPicPr>
            <a:picLocks noChangeAspect="1" noChangeArrowheads="1"/>
          </p:cNvPicPr>
          <p:nvPr/>
        </p:nvPicPr>
        <p:blipFill>
          <a:blip r:embed="rId5" cstate="print"/>
          <a:srcRect r="874" b="66701"/>
          <a:stretch>
            <a:fillRect/>
          </a:stretch>
        </p:blipFill>
        <p:spPr bwMode="auto">
          <a:xfrm>
            <a:off x="323528" y="1412776"/>
            <a:ext cx="5341295" cy="936104"/>
          </a:xfrm>
          <a:prstGeom prst="rect">
            <a:avLst/>
          </a:prstGeom>
          <a:noFill/>
        </p:spPr>
      </p:pic>
      <p:pic>
        <p:nvPicPr>
          <p:cNvPr id="9" name="Picture 4" descr="C:\Users\lg-pc\Desktop\31.JPG"/>
          <p:cNvPicPr>
            <a:picLocks noChangeAspect="1" noChangeArrowheads="1"/>
          </p:cNvPicPr>
          <p:nvPr/>
        </p:nvPicPr>
        <p:blipFill>
          <a:blip r:embed="rId6" cstate="print"/>
          <a:srcRect r="1184" b="47336"/>
          <a:stretch>
            <a:fillRect/>
          </a:stretch>
        </p:blipFill>
        <p:spPr bwMode="auto">
          <a:xfrm>
            <a:off x="323528" y="2420888"/>
            <a:ext cx="3888432" cy="972108"/>
          </a:xfrm>
          <a:prstGeom prst="rect">
            <a:avLst/>
          </a:prstGeom>
          <a:noFill/>
        </p:spPr>
      </p:pic>
      <p:pic>
        <p:nvPicPr>
          <p:cNvPr id="10" name="Picture 5" descr="C:\Users\lg-pc\Desktop\32.JPG"/>
          <p:cNvPicPr>
            <a:picLocks noChangeAspect="1" noChangeArrowheads="1"/>
          </p:cNvPicPr>
          <p:nvPr/>
        </p:nvPicPr>
        <p:blipFill>
          <a:blip r:embed="rId7" cstate="print"/>
          <a:srcRect r="865" b="65636"/>
          <a:stretch>
            <a:fillRect/>
          </a:stretch>
        </p:blipFill>
        <p:spPr bwMode="auto">
          <a:xfrm>
            <a:off x="323528" y="3501008"/>
            <a:ext cx="4536504" cy="803339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23528" y="4293096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r>
              <a:rPr lang="en-US" altLang="ko-KR" dirty="0" smtClean="0"/>
              <a:t>ode0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background</a:t>
            </a:r>
            <a:r>
              <a:rPr lang="ko-KR" altLang="en-US" dirty="0" smtClean="0"/>
              <a:t>에서 핑을 보내는 상태에서 수행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smtClean="0"/>
              <a:t>ctrl+art+F2   ;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background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tcpdump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eth1 </a:t>
            </a:r>
          </a:p>
          <a:p>
            <a:r>
              <a:rPr lang="en-US" altLang="ko-KR" dirty="0" err="1" smtClean="0"/>
              <a:t>tcpdump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eth0&amp;tcpdump –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eth1</a:t>
            </a:r>
          </a:p>
          <a:p>
            <a:r>
              <a:rPr lang="en-US" altLang="ko-KR" dirty="0" err="1" smtClean="0"/>
              <a:t>tcpdump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eth0 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tcpdump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트래픽을</a:t>
            </a:r>
            <a:r>
              <a:rPr lang="ko-KR" altLang="en-US" dirty="0" smtClean="0"/>
              <a:t> 감시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ko-KR" altLang="en-US" b="1" dirty="0" smtClean="0"/>
              <a:t>경로 재설정</a:t>
            </a:r>
            <a:endParaRPr lang="ko-KR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268760"/>
            <a:ext cx="650159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3568" y="4725144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윈도</a:t>
            </a:r>
            <a:r>
              <a:rPr lang="en-US" altLang="ko-KR" dirty="0" smtClean="0"/>
              <a:t>10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10.80.10.9 </a:t>
            </a:r>
            <a:r>
              <a:rPr lang="ko-KR" altLang="en-US" dirty="0" smtClean="0"/>
              <a:t>로 향하는 경로를 </a:t>
            </a:r>
            <a:r>
              <a:rPr lang="en-US" altLang="ko-KR" dirty="0" smtClean="0"/>
              <a:t>node0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거치도록 하여 비 최적으로 만든다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lg-pc\Desktop\34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60648"/>
            <a:ext cx="5158740" cy="1036320"/>
          </a:xfrm>
          <a:prstGeom prst="rect">
            <a:avLst/>
          </a:prstGeom>
          <a:noFill/>
        </p:spPr>
      </p:pic>
      <p:pic>
        <p:nvPicPr>
          <p:cNvPr id="5" name="Picture 4" descr="C:\Users\lg-pc\Desktop\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356992"/>
            <a:ext cx="3960441" cy="196595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23528" y="1340768"/>
            <a:ext cx="7704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윈도우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의 라우팅 테이블에 </a:t>
            </a:r>
            <a:r>
              <a:rPr lang="en-US" altLang="ko-KR" dirty="0" smtClean="0"/>
              <a:t>10.80.10.0 </a:t>
            </a:r>
            <a:r>
              <a:rPr lang="ko-KR" altLang="en-US" dirty="0" smtClean="0"/>
              <a:t>레코드의 다음 홉을 </a:t>
            </a:r>
            <a:r>
              <a:rPr lang="en-US" altLang="ko-KR" dirty="0" smtClean="0"/>
              <a:t>192.168.137.8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변경하여 비 최적으로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Route </a:t>
            </a:r>
            <a:r>
              <a:rPr lang="en-US" altLang="ko-KR" dirty="0" smtClean="0"/>
              <a:t>ADD 10.80.10.0 MASK 255.255.255.0 192.168.137.8</a:t>
            </a:r>
          </a:p>
          <a:p>
            <a:r>
              <a:rPr lang="en-US" altLang="ko-KR" dirty="0" smtClean="0"/>
              <a:t>Route ADD 10.80.20.0 MASK 255.255.255.0 192.168.137.8</a:t>
            </a:r>
          </a:p>
          <a:p>
            <a:r>
              <a:rPr lang="en-US" altLang="ko-KR" dirty="0" smtClean="0"/>
              <a:t>Route ADD 10.80.30.0 MASK 255.255.255.0 192.168.137.8</a:t>
            </a:r>
            <a:endParaRPr lang="ko-KR" altLang="en-US" dirty="0" smtClean="0"/>
          </a:p>
          <a:p>
            <a:r>
              <a:rPr lang="en-US" altLang="ko-KR" dirty="0" smtClean="0"/>
              <a:t>CMD </a:t>
            </a:r>
            <a:r>
              <a:rPr lang="ko-KR" altLang="en-US" dirty="0" smtClean="0"/>
              <a:t>창에서 </a:t>
            </a:r>
            <a:r>
              <a:rPr lang="en-US" altLang="ko-KR" dirty="0" smtClean="0"/>
              <a:t>ROUTE PRINT </a:t>
            </a:r>
            <a:r>
              <a:rPr lang="ko-KR" altLang="en-US" dirty="0" smtClean="0"/>
              <a:t>로 확인하고 없으면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5445224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윈도</a:t>
            </a:r>
            <a:r>
              <a:rPr lang="en-US" altLang="ko-KR" dirty="0" smtClean="0"/>
              <a:t>10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ping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10.80.10.9 </a:t>
            </a:r>
            <a:r>
              <a:rPr lang="ko-KR" altLang="en-US" dirty="0" smtClean="0"/>
              <a:t>명령어를 수행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Picture 2" descr="C:\Users\lg-pc\Desktop\36.JPG"/>
          <p:cNvPicPr>
            <a:picLocks noChangeAspect="1" noChangeArrowheads="1"/>
          </p:cNvPicPr>
          <p:nvPr/>
        </p:nvPicPr>
        <p:blipFill>
          <a:blip r:embed="rId4" cstate="print"/>
          <a:srcRect t="30416" r="17509" b="62825"/>
          <a:stretch>
            <a:fillRect/>
          </a:stretch>
        </p:blipFill>
        <p:spPr bwMode="auto">
          <a:xfrm>
            <a:off x="395536" y="6021288"/>
            <a:ext cx="6552728" cy="288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과제 목적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GUI </a:t>
            </a:r>
            <a:r>
              <a:rPr lang="ko-KR" altLang="en-US" sz="2000" dirty="0" smtClean="0"/>
              <a:t>기반 공개 프로토콜 분석기 </a:t>
            </a:r>
            <a:r>
              <a:rPr lang="en-US" altLang="ko-KR" sz="2000" dirty="0" err="1" smtClean="0"/>
              <a:t>wireshark</a:t>
            </a:r>
            <a:r>
              <a:rPr lang="ko-KR" altLang="en-US" sz="2000" dirty="0" smtClean="0"/>
              <a:t>을 설치하고 사용법을 공부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리눅스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명령창에서</a:t>
            </a:r>
            <a:r>
              <a:rPr lang="ko-KR" altLang="en-US" sz="2000" dirty="0" smtClean="0"/>
              <a:t> 널리 사용되는 공개 프로토콜 분석기인 </a:t>
            </a:r>
            <a:r>
              <a:rPr lang="en-US" altLang="ko-KR" sz="2000" dirty="0" err="1" smtClean="0"/>
              <a:t>tcpdump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사용법을 공부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중요한 </a:t>
            </a:r>
            <a:r>
              <a:rPr lang="ko-KR" altLang="en-US" sz="2000" dirty="0" smtClean="0"/>
              <a:t>인터넷 </a:t>
            </a:r>
            <a:r>
              <a:rPr lang="ko-KR" altLang="en-US" sz="2000" dirty="0" err="1" smtClean="0"/>
              <a:t>트래픽을</a:t>
            </a:r>
            <a:r>
              <a:rPr lang="ko-KR" altLang="en-US" sz="2000" dirty="0" smtClean="0"/>
              <a:t> 분석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- Ethernet </a:t>
            </a:r>
            <a:r>
              <a:rPr lang="ko-KR" altLang="en-US" sz="2000" dirty="0" err="1" smtClean="0"/>
              <a:t>트래픽을</a:t>
            </a:r>
            <a:r>
              <a:rPr lang="ko-KR" altLang="en-US" sz="2000" dirty="0" smtClean="0"/>
              <a:t> 관찰하고 분석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- ARP </a:t>
            </a:r>
            <a:r>
              <a:rPr lang="ko-KR" altLang="en-US" sz="2000" dirty="0" err="1" smtClean="0"/>
              <a:t>트래픽을</a:t>
            </a:r>
            <a:r>
              <a:rPr lang="ko-KR" altLang="en-US" sz="2000" dirty="0" smtClean="0"/>
              <a:t> 관찰 및 분석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- IP </a:t>
            </a:r>
            <a:r>
              <a:rPr lang="ko-KR" altLang="en-US" sz="2000" dirty="0" err="1" smtClean="0"/>
              <a:t>트래픽을</a:t>
            </a:r>
            <a:r>
              <a:rPr lang="ko-KR" altLang="en-US" sz="2000" dirty="0" smtClean="0"/>
              <a:t> 관찰 및 분석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- ICMP </a:t>
            </a:r>
            <a:r>
              <a:rPr lang="ko-KR" altLang="en-US" sz="2000" dirty="0" smtClean="0"/>
              <a:t>메시지를 생성하고 관찰 및 분석</a:t>
            </a:r>
            <a:endParaRPr lang="ko-KR" altLang="en-US" sz="2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051720" y="188640"/>
            <a:ext cx="971600" cy="1268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0" b="1" i="0" u="none" strike="noStrike" kern="1200" cap="all" spc="0" normalizeH="0" baseline="0" noProof="0" dirty="0" smtClean="0">
                <a:ln w="0"/>
                <a:solidFill>
                  <a:srgbClr val="D953A6"/>
                </a:soli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HY수평선B" pitchFamily="18" charset="-127"/>
                <a:ea typeface="HY수평선B" pitchFamily="18" charset="-127"/>
                <a:cs typeface="Mongolian Baiti" pitchFamily="66" charset="0"/>
              </a:rPr>
              <a:t>1</a:t>
            </a:r>
            <a:endParaRPr kumimoji="0" lang="ko-KR" altLang="en-US" sz="13000" b="1" i="0" u="none" strike="noStrike" kern="1200" cap="all" spc="0" normalizeH="0" baseline="0" noProof="0" dirty="0">
              <a:ln w="0"/>
              <a:solidFill>
                <a:srgbClr val="D953A6"/>
              </a:soli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HY수평선B" pitchFamily="18" charset="-127"/>
              <a:ea typeface="HY수평선B" pitchFamily="18" charset="-127"/>
              <a:cs typeface="Mongolian Baiti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ko-KR" altLang="en-US" b="1" dirty="0" smtClean="0"/>
              <a:t>시간초과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4941168"/>
            <a:ext cx="8229600" cy="936104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Lan3 </a:t>
            </a:r>
            <a:r>
              <a:rPr lang="ko-KR" altLang="en-US" sz="1800" dirty="0" smtClean="0"/>
              <a:t>재 </a:t>
            </a:r>
            <a:r>
              <a:rPr lang="ko-KR" altLang="en-US" sz="1800" dirty="0" smtClean="0"/>
              <a:t>연결 </a:t>
            </a:r>
            <a:r>
              <a:rPr lang="en-US" altLang="ko-KR" sz="1800" dirty="0" smtClean="0"/>
              <a:t>:</a:t>
            </a:r>
            <a:r>
              <a:rPr lang="en-US" altLang="ko-KR" sz="1800" dirty="0" smtClean="0"/>
              <a:t>node0 “</a:t>
            </a:r>
            <a:r>
              <a:rPr lang="en-US" altLang="ko-KR" sz="1800" dirty="0" err="1" smtClean="0"/>
              <a:t>ifup</a:t>
            </a:r>
            <a:r>
              <a:rPr lang="en-US" altLang="ko-KR" sz="1800" dirty="0" smtClean="0"/>
              <a:t> eth1”, node3 “</a:t>
            </a:r>
            <a:r>
              <a:rPr lang="en-US" altLang="ko-KR" sz="1800" dirty="0" err="1" smtClean="0"/>
              <a:t>ifup</a:t>
            </a:r>
            <a:r>
              <a:rPr lang="en-US" altLang="ko-KR" sz="1800" dirty="0" smtClean="0"/>
              <a:t> eth1”</a:t>
            </a:r>
          </a:p>
          <a:p>
            <a:r>
              <a:rPr lang="en-US" altLang="ko-KR" sz="1800" dirty="0" smtClean="0"/>
              <a:t>Node1</a:t>
            </a:r>
            <a:r>
              <a:rPr lang="ko-KR" altLang="en-US" sz="1800" dirty="0" smtClean="0"/>
              <a:t>쪽 </a:t>
            </a:r>
            <a:r>
              <a:rPr lang="en-US" altLang="ko-KR" sz="1800" dirty="0" smtClean="0"/>
              <a:t>Lan0 </a:t>
            </a:r>
            <a:r>
              <a:rPr lang="ko-KR" altLang="en-US" sz="1800" dirty="0" smtClean="0"/>
              <a:t>연결 해제 </a:t>
            </a:r>
            <a:r>
              <a:rPr lang="en-US" altLang="ko-KR" sz="1800" dirty="0" smtClean="0"/>
              <a:t>: Node1 “</a:t>
            </a:r>
            <a:r>
              <a:rPr lang="en-US" altLang="ko-KR" sz="1800" dirty="0" err="1" smtClean="0"/>
              <a:t>ifdown</a:t>
            </a:r>
            <a:r>
              <a:rPr lang="en-US" altLang="ko-KR" sz="1800" dirty="0" smtClean="0"/>
              <a:t> eth 0”</a:t>
            </a:r>
          </a:p>
          <a:p>
            <a:endParaRPr lang="en-US" altLang="ko-KR" sz="1800" dirty="0" smtClean="0"/>
          </a:p>
        </p:txBody>
      </p:sp>
      <p:pic>
        <p:nvPicPr>
          <p:cNvPr id="1026" name="Picture 2" descr="C:\Users\lg-pc\Desktop\캡처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8638579" cy="2880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lg-pc\Desktop\새 폴더\41.JPG"/>
          <p:cNvPicPr>
            <a:picLocks noChangeAspect="1" noChangeArrowheads="1"/>
          </p:cNvPicPr>
          <p:nvPr/>
        </p:nvPicPr>
        <p:blipFill>
          <a:blip r:embed="rId2" cstate="print"/>
          <a:srcRect t="11606" r="513"/>
          <a:stretch>
            <a:fillRect/>
          </a:stretch>
        </p:blipFill>
        <p:spPr bwMode="auto">
          <a:xfrm>
            <a:off x="395536" y="2132856"/>
            <a:ext cx="6444208" cy="4532975"/>
          </a:xfrm>
          <a:prstGeom prst="rect">
            <a:avLst/>
          </a:prstGeom>
          <a:noFill/>
        </p:spPr>
      </p:pic>
      <p:pic>
        <p:nvPicPr>
          <p:cNvPr id="5" name="Picture 2" descr="C:\Users\lg-pc\Desktop\4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76672"/>
            <a:ext cx="6228184" cy="1234120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4139952" y="3068960"/>
            <a:ext cx="252028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0" y="4293096"/>
            <a:ext cx="23042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ko-KR" altLang="en-US" b="1" dirty="0" smtClean="0"/>
              <a:t>목적지 도달 불가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196752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시간 초과에서 구성한 </a:t>
            </a:r>
            <a:r>
              <a:rPr lang="en-US" altLang="ko-KR" dirty="0" err="1" smtClean="0"/>
              <a:t>pnet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 그대로 유지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테이블에서 </a:t>
            </a:r>
            <a:r>
              <a:rPr lang="en-US" altLang="ko-KR" dirty="0" smtClean="0"/>
              <a:t>10.80.10.0, default </a:t>
            </a:r>
            <a:r>
              <a:rPr lang="ko-KR" altLang="en-US" dirty="0" smtClean="0"/>
              <a:t>레코드 삭제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윈도우</a:t>
            </a:r>
            <a:r>
              <a:rPr lang="en-US" altLang="ko-KR" dirty="0" smtClean="0"/>
              <a:t>10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10.80.10.8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ping </a:t>
            </a:r>
            <a:r>
              <a:rPr lang="ko-KR" altLang="en-US" dirty="0" smtClean="0"/>
              <a:t>시험</a:t>
            </a:r>
            <a:endParaRPr lang="ko-KR" altLang="en-US" dirty="0"/>
          </a:p>
        </p:txBody>
      </p:sp>
      <p:pic>
        <p:nvPicPr>
          <p:cNvPr id="6" name="Picture 3" descr="C:\Users\lg-pc\Desktop\42.JPG"/>
          <p:cNvPicPr>
            <a:picLocks noChangeAspect="1" noChangeArrowheads="1"/>
          </p:cNvPicPr>
          <p:nvPr/>
        </p:nvPicPr>
        <p:blipFill>
          <a:blip r:embed="rId2" cstate="print"/>
          <a:srcRect t="11020" r="215"/>
          <a:stretch>
            <a:fillRect/>
          </a:stretch>
        </p:blipFill>
        <p:spPr bwMode="auto">
          <a:xfrm>
            <a:off x="395536" y="2204864"/>
            <a:ext cx="5760640" cy="4069971"/>
          </a:xfrm>
          <a:prstGeom prst="rect">
            <a:avLst/>
          </a:prstGeom>
          <a:noFill/>
        </p:spPr>
      </p:pic>
      <p:pic>
        <p:nvPicPr>
          <p:cNvPr id="7" name="Picture 2" descr="C:\Users\lg-pc\Desktop\43.JPG"/>
          <p:cNvPicPr>
            <a:picLocks noChangeAspect="1" noChangeArrowheads="1"/>
          </p:cNvPicPr>
          <p:nvPr/>
        </p:nvPicPr>
        <p:blipFill>
          <a:blip r:embed="rId3" cstate="print"/>
          <a:srcRect r="10968" b="5501"/>
          <a:stretch>
            <a:fillRect/>
          </a:stretch>
        </p:blipFill>
        <p:spPr bwMode="auto">
          <a:xfrm>
            <a:off x="4716016" y="5661248"/>
            <a:ext cx="4104456" cy="864096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611560" y="4149080"/>
            <a:ext cx="21602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707904" y="2420888"/>
            <a:ext cx="2304256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작업일지</a:t>
            </a:r>
            <a:endParaRPr lang="ko-KR" altLang="en-US" b="1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267744" y="116632"/>
            <a:ext cx="971600" cy="1268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0" b="1" cap="all" dirty="0" smtClean="0">
                <a:ln w="0"/>
                <a:solidFill>
                  <a:srgbClr val="D953A6"/>
                </a:solidFill>
                <a:effectLst>
                  <a:reflection blurRad="12700" stA="50000" endPos="50000" dist="5000" dir="5400000" sy="-100000" rotWithShape="0"/>
                </a:effectLst>
                <a:latin typeface="HY수평선B" pitchFamily="18" charset="-127"/>
                <a:ea typeface="HY수평선B" pitchFamily="18" charset="-127"/>
                <a:cs typeface="Mongolian Baiti" pitchFamily="66" charset="0"/>
              </a:rPr>
              <a:t>4</a:t>
            </a:r>
            <a:endParaRPr kumimoji="0" lang="ko-KR" altLang="en-US" sz="13000" b="1" i="0" u="none" strike="noStrike" kern="1200" cap="all" spc="0" normalizeH="0" baseline="0" noProof="0" dirty="0">
              <a:ln w="0"/>
              <a:solidFill>
                <a:srgbClr val="D953A6"/>
              </a:soli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HY수평선B" pitchFamily="18" charset="-127"/>
              <a:ea typeface="HY수평선B" pitchFamily="18" charset="-127"/>
              <a:cs typeface="Mongolian Baiti" pitchFamily="66" charset="0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80772354"/>
              </p:ext>
            </p:extLst>
          </p:nvPr>
        </p:nvGraphicFramePr>
        <p:xfrm>
          <a:off x="611560" y="1628800"/>
          <a:ext cx="7992888" cy="4896544"/>
        </p:xfrm>
        <a:graphic>
          <a:graphicData uri="http://schemas.openxmlformats.org/drawingml/2006/table">
            <a:tbl>
              <a:tblPr/>
              <a:tblGrid>
                <a:gridCol w="1598252"/>
                <a:gridCol w="2550260"/>
                <a:gridCol w="2487078"/>
                <a:gridCol w="1357298"/>
              </a:tblGrid>
              <a:tr h="3321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일시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소요시간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</a:t>
                      </a: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작업명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작업 상세 내용</a:t>
                      </a: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비고</a:t>
                      </a: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31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16/05/25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20:00(30M)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Wireshark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설치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인터넷 본 사이트에서 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Wireshark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설치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바탕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-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64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16/05/25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20:30(2H)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Wireshark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사용 방법 공부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Wireshark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의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help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메뉴와 인터넷 검색을 통한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메뉴별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기능 검색 및  요약 작성</a:t>
                      </a:r>
                      <a:endParaRPr lang="en-US" altLang="ko-KR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-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Tcpdump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사용 방법 공부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Tcpdump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 명령어의 옵션과 결과 자료 분석방법 검색 및 요약 작성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-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16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16/05/26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08:30(30M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)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Ethernet </a:t>
                      </a:r>
                      <a:r>
                        <a:rPr lang="ko-KR" altLang="en-US" sz="100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트래픽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분석 실습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Node0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에서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node3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으로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ping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을 통한 근원지 및 목적지주소의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MAC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주소 비교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-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16/05/26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09:00(30M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)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ARP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트래픽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분석 실습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Node0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에서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Node3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으로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ping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을 통한 물리주소를 얻어오는 과정 확인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-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16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16/05/26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10:00(1H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)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IP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트래픽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분석 실습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Ping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–s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5007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을 통한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개의 단편화 실시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08739323"/>
              </p:ext>
            </p:extLst>
          </p:nvPr>
        </p:nvGraphicFramePr>
        <p:xfrm>
          <a:off x="899592" y="260648"/>
          <a:ext cx="7650461" cy="6249473"/>
        </p:xfrm>
        <a:graphic>
          <a:graphicData uri="http://schemas.openxmlformats.org/drawingml/2006/table">
            <a:tbl>
              <a:tblPr/>
              <a:tblGrid>
                <a:gridCol w="1529781"/>
                <a:gridCol w="2365560"/>
                <a:gridCol w="2455971"/>
                <a:gridCol w="1299149"/>
              </a:tblGrid>
              <a:tr h="42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일시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소요시간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</a:t>
                      </a: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작업명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작업 상세 내용</a:t>
                      </a: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비고</a:t>
                      </a: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725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16/05/27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14:00(6H)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ICMP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메시지 분석 실습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(1)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(1)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에코응답과 에코요청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실습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background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에서 핑이 멈추지 않아서 문제 발생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-&gt;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프로세스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kill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하고 문제 해결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5769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ICMP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메시지 분석 실습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(2)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(2)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경로 재설정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윈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10-&gt;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10.0.10.9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node0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을 거쳐가도록 한 후 최적경로 파악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경로 재설정의 효과가 있었지만 </a:t>
                      </a:r>
                      <a:r>
                        <a:rPr lang="ko-KR" altLang="en-US" sz="100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라우팅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테이블 갱신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x-&gt;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교수님의 요구서에 </a:t>
                      </a:r>
                      <a:r>
                        <a:rPr lang="ko-KR" altLang="en-US" sz="100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쓰여진대로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ICMP redirection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메시지 발생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altLang="ko-KR" sz="1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-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57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ICMP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메시지 분석 실습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(3)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/>
                        </a:rPr>
                        <a:t>(3)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/>
                        </a:rPr>
                        <a:t>시간 초과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/>
                        </a:rPr>
                        <a:t>(ICMP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/>
                        </a:rPr>
                        <a:t>실습 전과 상태로 만든 후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/>
                        </a:rPr>
                        <a:t>Node1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/>
                        </a:rPr>
                        <a:t>연결해제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/>
                        </a:rPr>
                        <a:t>-&gt; </a:t>
                      </a:r>
                      <a:r>
                        <a:rPr lang="en-US" altLang="ko-KR" sz="100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/>
                        </a:rPr>
                        <a:t>tracert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/>
                        </a:rPr>
                        <a:t>명령어를 통한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/>
                        </a:rPr>
                        <a:t>ICMP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/>
                        </a:rPr>
                        <a:t>메시지 추적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여기서 </a:t>
                      </a:r>
                      <a:r>
                        <a:rPr lang="ko-KR" altLang="en-US" sz="1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라우팅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테이블을 </a:t>
                      </a:r>
                      <a:r>
                        <a:rPr lang="ko-KR" altLang="en-US" sz="1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수정하지않아서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오류가 계속 발생했었는데 수정하고 잘 해결되었음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-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5769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ICMP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메시지 분석 실습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(4)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(4)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목적지 도달불가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시간초과에서 구성한 환경에서  </a:t>
                      </a:r>
                      <a:r>
                        <a:rPr lang="ko-KR" altLang="en-US" sz="1000" baseline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라우팅테이블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수정하여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ping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시험 실시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-&gt;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ICMP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메시지 결과 목적지 도달 불가의 메시지 확인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-&gt;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포트에 도달할 수 없어 요청 만료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-&gt;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도달 불가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요구등급과 그 근거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독자 수행</a:t>
            </a:r>
            <a:endParaRPr lang="en-US" altLang="ko-KR" dirty="0" smtClean="0"/>
          </a:p>
          <a:p>
            <a:r>
              <a:rPr lang="ko-KR" altLang="en-US" dirty="0" smtClean="0"/>
              <a:t>요구등급 </a:t>
            </a:r>
            <a:r>
              <a:rPr lang="en-US" altLang="ko-KR" dirty="0" smtClean="0"/>
              <a:t>A</a:t>
            </a:r>
          </a:p>
          <a:p>
            <a:r>
              <a:rPr lang="ko-KR" altLang="en-US" dirty="0" smtClean="0"/>
              <a:t>과제 요구서에 요구된 모든 과정을 다 해결했음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어려운 부분은 인터넷을 통해서 정보를 얻어 해결하였음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43608" y="188640"/>
            <a:ext cx="971600" cy="1268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0" b="1" cap="all" dirty="0" smtClean="0">
                <a:ln w="0"/>
                <a:solidFill>
                  <a:srgbClr val="D953A6"/>
                </a:solidFill>
                <a:effectLst>
                  <a:reflection blurRad="12700" stA="50000" endPos="50000" dist="5000" dir="5400000" sy="-100000" rotWithShape="0"/>
                </a:effectLst>
                <a:latin typeface="HY수평선B" pitchFamily="18" charset="-127"/>
                <a:ea typeface="HY수평선B" pitchFamily="18" charset="-127"/>
                <a:cs typeface="Mongolian Baiti" pitchFamily="66" charset="0"/>
              </a:rPr>
              <a:t>5</a:t>
            </a:r>
            <a:endParaRPr kumimoji="0" lang="ko-KR" altLang="en-US" sz="13000" b="1" i="0" u="none" strike="noStrike" kern="1200" cap="all" spc="0" normalizeH="0" baseline="0" noProof="0" dirty="0">
              <a:ln w="0"/>
              <a:solidFill>
                <a:srgbClr val="D953A6"/>
              </a:soli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HY수평선B" pitchFamily="18" charset="-127"/>
              <a:ea typeface="HY수평선B" pitchFamily="18" charset="-127"/>
              <a:cs typeface="Mongolian Baiti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Wireshark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사용법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916833"/>
            <a:ext cx="8229600" cy="3168352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Wireshark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란</a:t>
            </a:r>
            <a:r>
              <a:rPr lang="en-US" altLang="ko-KR" sz="2000" dirty="0" smtClean="0"/>
              <a:t>?</a:t>
            </a:r>
          </a:p>
          <a:p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-</a:t>
            </a:r>
            <a:r>
              <a:rPr lang="en-US" altLang="ko-KR" sz="2000" dirty="0" err="1" smtClean="0"/>
              <a:t>Wireshark</a:t>
            </a:r>
            <a:r>
              <a:rPr lang="ko-KR" altLang="en-US" sz="2000" dirty="0" smtClean="0"/>
              <a:t>는 현재 </a:t>
            </a:r>
            <a:r>
              <a:rPr lang="ko-KR" altLang="en-US" sz="2000" dirty="0"/>
              <a:t>가장 광범위하게 사용되는 네트워크 프로토콜 분석 프로그램이다</a:t>
            </a:r>
            <a:r>
              <a:rPr lang="en-US" altLang="ko-KR" sz="2000" dirty="0"/>
              <a:t>.</a:t>
            </a:r>
          </a:p>
          <a:p>
            <a:pPr>
              <a:buNone/>
            </a:pPr>
            <a:r>
              <a:rPr lang="ko-KR" altLang="en-US" sz="2000" dirty="0" smtClean="0"/>
              <a:t>   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네트워크 </a:t>
            </a:r>
            <a:r>
              <a:rPr lang="ko-KR" altLang="en-US" sz="2000" dirty="0"/>
              <a:t>상의 미세한 레벨에서 어떤 일들이 일어나고 있는지 알려준다</a:t>
            </a:r>
            <a:r>
              <a:rPr lang="en-US" altLang="ko-KR" sz="2000" dirty="0"/>
              <a:t>.</a:t>
            </a:r>
          </a:p>
          <a:p>
            <a:pPr>
              <a:buNone/>
            </a:pPr>
            <a:r>
              <a:rPr lang="ko-KR" altLang="en-US" sz="2000" dirty="0" smtClean="0"/>
              <a:t>   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인터넷 상으로 주고 받는 </a:t>
            </a:r>
            <a:r>
              <a:rPr lang="ko-KR" altLang="en-US" sz="2000" dirty="0" err="1"/>
              <a:t>패킷을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캡쳐하고</a:t>
            </a:r>
            <a:r>
              <a:rPr lang="ko-KR" altLang="en-US" sz="2000" dirty="0"/>
              <a:t> 그 안에 들어있는 정보를 확인하는 프로그램이다</a:t>
            </a:r>
            <a:r>
              <a:rPr lang="en-US" altLang="ko-KR" sz="2000" dirty="0"/>
              <a:t>. </a:t>
            </a:r>
          </a:p>
          <a:p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211960" y="0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본 과제는 </a:t>
            </a:r>
            <a:r>
              <a:rPr lang="en-US" altLang="ko-KR" dirty="0" smtClean="0"/>
              <a:t>window10, 64bits</a:t>
            </a:r>
            <a:r>
              <a:rPr lang="ko-KR" altLang="en-US" dirty="0" smtClean="0"/>
              <a:t>에서 수행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115616" y="116632"/>
            <a:ext cx="971600" cy="1268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0" b="1" cap="all" dirty="0" smtClean="0">
                <a:ln w="0"/>
                <a:solidFill>
                  <a:srgbClr val="D953A6"/>
                </a:solidFill>
                <a:effectLst>
                  <a:reflection blurRad="12700" stA="50000" endPos="50000" dist="5000" dir="5400000" sy="-100000" rotWithShape="0"/>
                </a:effectLst>
                <a:latin typeface="HY수평선B" pitchFamily="18" charset="-127"/>
                <a:ea typeface="HY수평선B" pitchFamily="18" charset="-127"/>
                <a:cs typeface="Mongolian Baiti" pitchFamily="66" charset="0"/>
              </a:rPr>
              <a:t>2</a:t>
            </a:r>
            <a:endParaRPr kumimoji="0" lang="ko-KR" altLang="en-US" sz="13000" b="1" i="0" u="none" strike="noStrike" kern="1200" cap="all" spc="0" normalizeH="0" baseline="0" noProof="0" dirty="0">
              <a:ln w="0"/>
              <a:solidFill>
                <a:srgbClr val="D953A6"/>
              </a:soli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HY수평선B" pitchFamily="18" charset="-127"/>
              <a:ea typeface="HY수평선B" pitchFamily="18" charset="-127"/>
              <a:cs typeface="Mongolian Baiti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r>
              <a:rPr lang="en-US" altLang="ko-KR" b="1" dirty="0" err="1" smtClean="0"/>
              <a:t>Wireshark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의 특징</a:t>
            </a:r>
            <a:endParaRPr lang="en-US" altLang="ko-KR" b="1" dirty="0" smtClean="0"/>
          </a:p>
          <a:p>
            <a:pPr>
              <a:buNone/>
            </a:pPr>
            <a:r>
              <a:rPr lang="ko-KR" altLang="en-US" sz="2000" dirty="0" smtClean="0"/>
              <a:t> </a:t>
            </a:r>
            <a:endParaRPr lang="en-US" altLang="ko-KR" sz="2000" dirty="0"/>
          </a:p>
          <a:p>
            <a:pPr marL="457200" indent="-457200">
              <a:buAutoNum type="arabicParenR"/>
            </a:pPr>
            <a:r>
              <a:rPr lang="ko-KR" altLang="en-US" sz="2000" dirty="0" err="1" smtClean="0"/>
              <a:t>수백가지의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프로토콜을 면밀히 분석할 수 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457200" indent="-457200">
              <a:buAutoNum type="arabicParenR"/>
            </a:pPr>
            <a:r>
              <a:rPr lang="en-US" altLang="ko-KR" sz="2000" dirty="0" smtClean="0"/>
              <a:t>Live </a:t>
            </a:r>
            <a:r>
              <a:rPr lang="ko-KR" altLang="en-US" sz="2000" dirty="0" err="1"/>
              <a:t>캡쳐와</a:t>
            </a:r>
            <a:r>
              <a:rPr lang="ko-KR" altLang="en-US" sz="2000" dirty="0"/>
              <a:t> 오프라인 분석이 가능하다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arenR"/>
            </a:pPr>
            <a:r>
              <a:rPr lang="ko-KR" altLang="en-US" sz="2000" dirty="0" smtClean="0"/>
              <a:t>특정한 조건에서 특정 </a:t>
            </a:r>
            <a:r>
              <a:rPr lang="ko-KR" altLang="en-US" sz="2000" dirty="0" err="1" smtClean="0"/>
              <a:t>패킷의</a:t>
            </a:r>
            <a:r>
              <a:rPr lang="ko-KR" altLang="en-US" sz="2000" dirty="0" smtClean="0"/>
              <a:t> 필터가 가능하므로 특정한 프로그램을 </a:t>
            </a:r>
            <a:r>
              <a:rPr lang="ko-KR" altLang="en-US" sz="2000" dirty="0" err="1" smtClean="0"/>
              <a:t>타겟하여</a:t>
            </a:r>
            <a:r>
              <a:rPr lang="ko-KR" altLang="en-US" sz="2000" dirty="0" smtClean="0"/>
              <a:t> 동작 과정을 볼 수 있으며 특정 </a:t>
            </a:r>
            <a:r>
              <a:rPr lang="ko-KR" altLang="en-US" sz="2000" dirty="0" err="1" smtClean="0"/>
              <a:t>시간동안</a:t>
            </a:r>
            <a:r>
              <a:rPr lang="ko-KR" altLang="en-US" sz="2000" dirty="0" smtClean="0"/>
              <a:t> 수집된 자료를 바탕으로 통계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그래프 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만들어서 사용자에게 제공해주는 기능을 가지고 있다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  <a:p>
            <a:pPr marL="457200" indent="-457200">
              <a:buAutoNum type="arabicParenR"/>
            </a:pPr>
            <a:r>
              <a:rPr lang="ko-KR" altLang="en-US" sz="2000" dirty="0" err="1" smtClean="0"/>
              <a:t>캡쳐한</a:t>
            </a:r>
            <a:r>
              <a:rPr lang="ko-KR" altLang="en-US" sz="2000" dirty="0" smtClean="0"/>
              <a:t> 네트워크 데이터는 </a:t>
            </a:r>
            <a:r>
              <a:rPr lang="en-US" altLang="ko-KR" sz="2000" dirty="0" smtClean="0"/>
              <a:t>GUI</a:t>
            </a:r>
            <a:r>
              <a:rPr lang="ko-KR" altLang="en-US" sz="2000" dirty="0" smtClean="0"/>
              <a:t>나 </a:t>
            </a:r>
            <a:r>
              <a:rPr lang="en-US" altLang="ko-KR" sz="2000" dirty="0" smtClean="0"/>
              <a:t>TTY </a:t>
            </a:r>
            <a:r>
              <a:rPr lang="ko-KR" altLang="en-US" sz="2000" dirty="0" smtClean="0"/>
              <a:t>모드 </a:t>
            </a:r>
            <a:r>
              <a:rPr lang="en-US" altLang="ko-KR" sz="2000" dirty="0" err="1" smtClean="0"/>
              <a:t>TShark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유틸리티를 통해 볼 수 있으며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다양한 포맷의 데이터를 읽고 쓸 수 있다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arenR"/>
            </a:pPr>
            <a:r>
              <a:rPr lang="ko-KR" altLang="en-US" sz="2000" dirty="0" err="1" smtClean="0"/>
              <a:t>패킷의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작동과정을 텍스트 파일로 보여준다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arenR"/>
            </a:pPr>
            <a:r>
              <a:rPr lang="ko-KR" altLang="en-US" sz="2000" dirty="0" smtClean="0"/>
              <a:t>윈도우나 </a:t>
            </a:r>
            <a:r>
              <a:rPr lang="ko-KR" altLang="en-US" sz="2000" dirty="0" err="1"/>
              <a:t>리눅스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솔라리스</a:t>
            </a:r>
            <a:r>
              <a:rPr lang="ko-KR" altLang="en-US" sz="2000" dirty="0"/>
              <a:t> 등등의 다양한 플랫폼에서 구동할 수 있다</a:t>
            </a:r>
            <a:r>
              <a:rPr lang="en-US" altLang="ko-KR" sz="2000" dirty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6632"/>
            <a:ext cx="8229600" cy="5606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 smtClean="0"/>
              <a:t>3. </a:t>
            </a:r>
            <a:r>
              <a:rPr lang="ko-KR" altLang="en-US" sz="1600" dirty="0" smtClean="0"/>
              <a:t>메뉴 기능</a:t>
            </a:r>
            <a:endParaRPr lang="en-US" altLang="ko-KR" sz="1600" dirty="0" smtClean="0"/>
          </a:p>
          <a:p>
            <a:pPr>
              <a:lnSpc>
                <a:spcPct val="120000"/>
              </a:lnSpc>
            </a:pPr>
            <a:r>
              <a:rPr lang="en-US" altLang="ko-KR" sz="1600" dirty="0" smtClean="0"/>
              <a:t> - File : </a:t>
            </a:r>
            <a:r>
              <a:rPr lang="ko-KR" altLang="en-US" sz="1600" dirty="0" err="1" smtClean="0"/>
              <a:t>캡쳐</a:t>
            </a:r>
            <a:r>
              <a:rPr lang="ko-KR" altLang="en-US" sz="1600" dirty="0" smtClean="0"/>
              <a:t> 데이터 열기 </a:t>
            </a:r>
            <a:r>
              <a:rPr lang="en-US" altLang="ko-KR" sz="1600" dirty="0" smtClean="0"/>
              <a:t>&amp; </a:t>
            </a:r>
            <a:r>
              <a:rPr lang="ko-KR" altLang="en-US" sz="1600" dirty="0" smtClean="0"/>
              <a:t>저장</a:t>
            </a:r>
          </a:p>
          <a:p>
            <a:pPr>
              <a:lnSpc>
                <a:spcPct val="120000"/>
              </a:lnSpc>
            </a:pPr>
            <a:r>
              <a:rPr lang="ko-KR" altLang="en-US" sz="1600" dirty="0" smtClean="0"/>
              <a:t> </a:t>
            </a:r>
            <a:r>
              <a:rPr lang="en-US" altLang="ko-KR" sz="1600" dirty="0" smtClean="0"/>
              <a:t>- Edit : </a:t>
            </a:r>
            <a:r>
              <a:rPr lang="ko-KR" altLang="en-US" sz="1600" dirty="0" err="1" smtClean="0"/>
              <a:t>패킷을</a:t>
            </a:r>
            <a:r>
              <a:rPr lang="ko-KR" altLang="en-US" sz="1600" dirty="0" smtClean="0"/>
              <a:t> 찾거나 표시함 </a:t>
            </a:r>
            <a:r>
              <a:rPr lang="en-US" altLang="ko-KR" sz="1600" dirty="0" smtClean="0"/>
              <a:t>&amp; </a:t>
            </a:r>
            <a:r>
              <a:rPr lang="ko-KR" altLang="en-US" sz="1600" dirty="0" smtClean="0"/>
              <a:t>프로그램 전역적인 속성 설정</a:t>
            </a:r>
          </a:p>
          <a:p>
            <a:pPr>
              <a:lnSpc>
                <a:spcPct val="120000"/>
              </a:lnSpc>
            </a:pPr>
            <a:r>
              <a:rPr lang="ko-KR" altLang="en-US" sz="1600" dirty="0" smtClean="0"/>
              <a:t> </a:t>
            </a:r>
            <a:r>
              <a:rPr lang="en-US" altLang="ko-KR" sz="1600" dirty="0" smtClean="0"/>
              <a:t>- View : </a:t>
            </a:r>
            <a:r>
              <a:rPr lang="en-US" altLang="ko-KR" sz="1600" dirty="0" err="1" smtClean="0"/>
              <a:t>Wireshark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플랫폼의 보이는 모양 설정</a:t>
            </a:r>
          </a:p>
          <a:p>
            <a:pPr>
              <a:lnSpc>
                <a:spcPct val="120000"/>
              </a:lnSpc>
            </a:pPr>
            <a:r>
              <a:rPr lang="en-US" altLang="ko-KR" sz="1600" dirty="0" smtClean="0"/>
              <a:t> - Go : </a:t>
            </a:r>
            <a:r>
              <a:rPr lang="ko-KR" altLang="en-US" sz="1600" dirty="0" err="1" smtClean="0"/>
              <a:t>캡쳐된</a:t>
            </a:r>
            <a:r>
              <a:rPr lang="ko-KR" altLang="en-US" sz="1600" dirty="0" smtClean="0"/>
              <a:t> 데이터의 특정 위치로 이동</a:t>
            </a:r>
          </a:p>
          <a:p>
            <a:pPr>
              <a:lnSpc>
                <a:spcPct val="120000"/>
              </a:lnSpc>
            </a:pPr>
            <a:r>
              <a:rPr lang="en-US" altLang="ko-KR" sz="1600" dirty="0" smtClean="0"/>
              <a:t> - Capture : </a:t>
            </a:r>
            <a:r>
              <a:rPr lang="ko-KR" altLang="en-US" sz="1600" dirty="0" err="1" smtClean="0"/>
              <a:t>캡쳐</a:t>
            </a:r>
            <a:r>
              <a:rPr lang="ko-KR" altLang="en-US" sz="1600" dirty="0" smtClean="0"/>
              <a:t> 필터 옵션설정 </a:t>
            </a:r>
            <a:r>
              <a:rPr lang="en-US" altLang="ko-KR" sz="1600" dirty="0" smtClean="0"/>
              <a:t>&amp; </a:t>
            </a:r>
            <a:r>
              <a:rPr lang="ko-KR" altLang="en-US" sz="1600" dirty="0" err="1" smtClean="0"/>
              <a:t>캡쳐</a:t>
            </a:r>
            <a:r>
              <a:rPr lang="ko-KR" altLang="en-US" sz="1600" dirty="0" smtClean="0"/>
              <a:t> 시작</a:t>
            </a:r>
          </a:p>
          <a:p>
            <a:pPr>
              <a:lnSpc>
                <a:spcPct val="120000"/>
              </a:lnSpc>
            </a:pPr>
            <a:r>
              <a:rPr lang="en-US" altLang="ko-KR" sz="1600" dirty="0" smtClean="0"/>
              <a:t> - Analyze : </a:t>
            </a:r>
            <a:r>
              <a:rPr lang="ko-KR" altLang="en-US" sz="1600" dirty="0" smtClean="0"/>
              <a:t>분석 옵션 설정</a:t>
            </a:r>
          </a:p>
          <a:p>
            <a:pPr>
              <a:lnSpc>
                <a:spcPct val="120000"/>
              </a:lnSpc>
            </a:pPr>
            <a:r>
              <a:rPr lang="en-US" altLang="ko-KR" sz="1600" dirty="0" smtClean="0"/>
              <a:t> - Statistics : </a:t>
            </a:r>
            <a:r>
              <a:rPr lang="en-US" altLang="ko-KR" sz="1600" dirty="0" err="1" smtClean="0"/>
              <a:t>Wireshark</a:t>
            </a:r>
            <a:r>
              <a:rPr lang="ko-KR" altLang="en-US" sz="1600" dirty="0" smtClean="0"/>
              <a:t>의 통계 데이터를 봄</a:t>
            </a:r>
          </a:p>
          <a:p>
            <a:pPr>
              <a:lnSpc>
                <a:spcPct val="120000"/>
              </a:lnSpc>
            </a:pPr>
            <a:r>
              <a:rPr lang="en-US" altLang="ko-KR" sz="1600" dirty="0" smtClean="0"/>
              <a:t> - Telephony : </a:t>
            </a:r>
            <a:r>
              <a:rPr lang="ko-KR" altLang="en-US" sz="1600" dirty="0" smtClean="0"/>
              <a:t>특정 전화관련 통계 정보</a:t>
            </a:r>
          </a:p>
          <a:p>
            <a:pPr>
              <a:lnSpc>
                <a:spcPct val="120000"/>
              </a:lnSpc>
            </a:pPr>
            <a:r>
              <a:rPr lang="en-US" altLang="ko-KR" sz="1600" dirty="0" smtClean="0"/>
              <a:t> - Tools : </a:t>
            </a:r>
            <a:r>
              <a:rPr lang="ko-KR" altLang="en-US" sz="1600" dirty="0" smtClean="0"/>
              <a:t>그 외의 도구</a:t>
            </a:r>
          </a:p>
          <a:p>
            <a:pPr>
              <a:lnSpc>
                <a:spcPct val="120000"/>
              </a:lnSpc>
            </a:pPr>
            <a:r>
              <a:rPr lang="en-US" altLang="ko-KR" sz="1600" dirty="0" smtClean="0"/>
              <a:t> - Help : </a:t>
            </a:r>
            <a:r>
              <a:rPr lang="ko-KR" altLang="en-US" sz="1600" dirty="0" smtClean="0"/>
              <a:t>오프라인 혹은 온라인 도움말을 봄</a:t>
            </a:r>
            <a:endParaRPr lang="en-US" altLang="ko-KR" sz="1600" dirty="0" smtClean="0"/>
          </a:p>
          <a:p>
            <a:pPr>
              <a:lnSpc>
                <a:spcPct val="120000"/>
              </a:lnSpc>
            </a:pPr>
            <a:endParaRPr lang="en-US" altLang="ko-KR" sz="1600" dirty="0" smtClean="0"/>
          </a:p>
          <a:p>
            <a:pPr>
              <a:lnSpc>
                <a:spcPct val="120000"/>
              </a:lnSpc>
            </a:pPr>
            <a:r>
              <a:rPr lang="en-US" altLang="ko-KR" sz="1600" dirty="0" smtClean="0"/>
              <a:t>4. </a:t>
            </a:r>
            <a:r>
              <a:rPr lang="ko-KR" altLang="en-US" sz="1600" dirty="0" err="1" smtClean="0"/>
              <a:t>캡쳐</a:t>
            </a:r>
            <a:r>
              <a:rPr lang="ko-KR" altLang="en-US" sz="1600" dirty="0" smtClean="0"/>
              <a:t> 메뉴</a:t>
            </a:r>
            <a:endParaRPr lang="en-US" altLang="ko-KR" sz="1600" dirty="0" smtClean="0"/>
          </a:p>
          <a:p>
            <a:pPr>
              <a:lnSpc>
                <a:spcPct val="120000"/>
              </a:lnSpc>
            </a:pPr>
            <a:r>
              <a:rPr lang="en-US" altLang="ko-KR" sz="1600" dirty="0" smtClean="0"/>
              <a:t> - Interfaces : </a:t>
            </a:r>
            <a:r>
              <a:rPr lang="ko-KR" altLang="en-US" sz="1600" dirty="0" smtClean="0"/>
              <a:t>어떤 네트워크에서 무슨 일이 일어나는지 보여주는 </a:t>
            </a:r>
            <a:r>
              <a:rPr lang="en-US" altLang="ko-KR" sz="1600" dirty="0" smtClean="0"/>
              <a:t>dialog box</a:t>
            </a:r>
          </a:p>
          <a:p>
            <a:pPr>
              <a:lnSpc>
                <a:spcPct val="120000"/>
              </a:lnSpc>
            </a:pPr>
            <a:r>
              <a:rPr lang="en-US" altLang="ko-KR" sz="1600" dirty="0" smtClean="0"/>
              <a:t> - Options : </a:t>
            </a:r>
            <a:r>
              <a:rPr lang="ko-KR" altLang="en-US" sz="1600" dirty="0" err="1" smtClean="0"/>
              <a:t>캡쳐</a:t>
            </a:r>
            <a:r>
              <a:rPr lang="ko-KR" altLang="en-US" sz="1600" dirty="0" smtClean="0"/>
              <a:t> 옵션 대화상자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패킷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캡쳐를</a:t>
            </a:r>
            <a:r>
              <a:rPr lang="ko-KR" altLang="en-US" sz="1600" dirty="0" smtClean="0"/>
              <a:t> 시작할 수 있음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600" dirty="0" smtClean="0"/>
              <a:t> - Start : </a:t>
            </a:r>
            <a:r>
              <a:rPr lang="ko-KR" altLang="en-US" sz="1600" dirty="0" smtClean="0"/>
              <a:t>지난번과 같은 설정으로 </a:t>
            </a:r>
            <a:r>
              <a:rPr lang="ko-KR" altLang="en-US" sz="1600" dirty="0" err="1" smtClean="0"/>
              <a:t>캡쳐링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패킷을</a:t>
            </a:r>
            <a:r>
              <a:rPr lang="ko-KR" altLang="en-US" sz="1600" dirty="0" smtClean="0"/>
              <a:t> 시작</a:t>
            </a:r>
          </a:p>
          <a:p>
            <a:pPr>
              <a:lnSpc>
                <a:spcPct val="120000"/>
              </a:lnSpc>
            </a:pPr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Stop : </a:t>
            </a:r>
            <a:r>
              <a:rPr lang="ko-KR" altLang="en-US" sz="1600" dirty="0" smtClean="0"/>
              <a:t>현재 실행중인 </a:t>
            </a:r>
            <a:r>
              <a:rPr lang="ko-KR" altLang="en-US" sz="1600" dirty="0" err="1" smtClean="0"/>
              <a:t>캡쳐를</a:t>
            </a:r>
            <a:r>
              <a:rPr lang="ko-KR" altLang="en-US" sz="1600" dirty="0" smtClean="0"/>
              <a:t> 중지</a:t>
            </a:r>
          </a:p>
          <a:p>
            <a:pPr>
              <a:lnSpc>
                <a:spcPct val="120000"/>
              </a:lnSpc>
            </a:pPr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Restart : </a:t>
            </a:r>
            <a:r>
              <a:rPr lang="ko-KR" altLang="en-US" sz="1600" dirty="0" err="1" smtClean="0"/>
              <a:t>캡쳐</a:t>
            </a:r>
            <a:r>
              <a:rPr lang="ko-KR" altLang="en-US" sz="1600" dirty="0" smtClean="0"/>
              <a:t> 필터를 직접 만들고 편집할 수 있는 대화상자가 나타남</a:t>
            </a:r>
          </a:p>
          <a:p>
            <a:pPr>
              <a:lnSpc>
                <a:spcPct val="120000"/>
              </a:lnSpc>
            </a:pPr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Capture Filters : </a:t>
            </a:r>
            <a:r>
              <a:rPr lang="ko-KR" altLang="en-US" sz="1600" dirty="0" smtClean="0"/>
              <a:t>나중에 사용하기 위하여 저장가능</a:t>
            </a:r>
            <a:endParaRPr lang="en-US" altLang="ko-K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66936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 smtClean="0"/>
              <a:t>5. Capture filter </a:t>
            </a:r>
          </a:p>
          <a:p>
            <a:pPr>
              <a:lnSpc>
                <a:spcPct val="120000"/>
              </a:lnSpc>
            </a:pPr>
            <a:r>
              <a:rPr lang="en-US" altLang="ko-KR" sz="2400" dirty="0" smtClean="0"/>
              <a:t> * </a:t>
            </a:r>
            <a:r>
              <a:rPr lang="en-US" altLang="ko-KR" sz="2400" dirty="0" err="1" smtClean="0"/>
              <a:t>wireshark</a:t>
            </a:r>
            <a:r>
              <a:rPr lang="ko-KR" altLang="en-US" sz="2400" dirty="0" smtClean="0"/>
              <a:t>는 별다른 설정 없이 기본값으로 실행시켰을 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화면에 너무 많은 정보들이 나타나서 원하는 정보를 찾기가 쉽지 않으므로 필터는 방대한 로그 중에서 원하는 데이터를 찾는데 도움을 주기 때문에 중요함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400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2400" dirty="0" smtClean="0"/>
              <a:t> - </a:t>
            </a:r>
            <a:r>
              <a:rPr lang="ko-KR" altLang="en-US" sz="2400" dirty="0" smtClean="0"/>
              <a:t>로그의 사이즈가 불필요하게 커지는 것을 막기 위해 사용됨</a:t>
            </a:r>
          </a:p>
          <a:p>
            <a:pPr>
              <a:lnSpc>
                <a:spcPct val="120000"/>
              </a:lnSpc>
            </a:pPr>
            <a:r>
              <a:rPr lang="en-US" altLang="ko-KR" sz="2400" dirty="0" smtClean="0"/>
              <a:t> - </a:t>
            </a:r>
            <a:r>
              <a:rPr lang="ko-KR" altLang="en-US" sz="2400" dirty="0" smtClean="0"/>
              <a:t>반드시 </a:t>
            </a:r>
            <a:r>
              <a:rPr lang="ko-KR" altLang="en-US" sz="2400" dirty="0" err="1" smtClean="0"/>
              <a:t>캡쳐를</a:t>
            </a:r>
            <a:r>
              <a:rPr lang="ko-KR" altLang="en-US" sz="2400" dirty="0" smtClean="0"/>
              <a:t> 시작하기 전에 설정이 필요</a:t>
            </a:r>
          </a:p>
          <a:p>
            <a:pPr>
              <a:lnSpc>
                <a:spcPct val="120000"/>
              </a:lnSpc>
            </a:pPr>
            <a:r>
              <a:rPr lang="en-US" altLang="ko-KR" sz="2400" dirty="0" smtClean="0"/>
              <a:t> - Capture </a:t>
            </a:r>
            <a:r>
              <a:rPr lang="ko-KR" altLang="en-US" sz="2400" dirty="0" smtClean="0"/>
              <a:t>필터 설정 방법</a:t>
            </a:r>
          </a:p>
          <a:p>
            <a:pPr>
              <a:lnSpc>
                <a:spcPct val="120000"/>
              </a:lnSpc>
            </a:pPr>
            <a:r>
              <a:rPr lang="en-US" altLang="ko-KR" sz="2400" dirty="0" smtClean="0"/>
              <a:t>  : Capture -&gt; Options </a:t>
            </a:r>
            <a:r>
              <a:rPr lang="ko-KR" altLang="en-US" sz="2400" dirty="0" smtClean="0"/>
              <a:t>을 선택</a:t>
            </a:r>
          </a:p>
          <a:p>
            <a:pPr>
              <a:lnSpc>
                <a:spcPct val="120000"/>
              </a:lnSpc>
            </a:pPr>
            <a:r>
              <a:rPr lang="en-US" altLang="ko-KR" sz="2400" dirty="0" smtClean="0"/>
              <a:t>  : "Capture Filter" </a:t>
            </a:r>
            <a:r>
              <a:rPr lang="ko-KR" altLang="en-US" sz="2400" dirty="0" smtClean="0"/>
              <a:t>칸에 직접 작성하거나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다음 번 </a:t>
            </a:r>
            <a:r>
              <a:rPr lang="ko-KR" altLang="en-US" sz="2400" dirty="0" err="1" smtClean="0"/>
              <a:t>캡쳐에</a:t>
            </a:r>
            <a:r>
              <a:rPr lang="ko-KR" altLang="en-US" sz="2400" dirty="0" smtClean="0"/>
              <a:t> 다시 사용할 수 있는 필터 이름을 부여하기 위해 </a:t>
            </a:r>
            <a:r>
              <a:rPr lang="en-US" altLang="ko-KR" sz="2400" dirty="0" smtClean="0"/>
              <a:t>"Capture Filter" </a:t>
            </a:r>
            <a:r>
              <a:rPr lang="ko-KR" altLang="en-US" sz="2400" dirty="0" smtClean="0"/>
              <a:t>버튼 클릭</a:t>
            </a:r>
          </a:p>
          <a:p>
            <a:pPr>
              <a:lnSpc>
                <a:spcPct val="120000"/>
              </a:lnSpc>
            </a:pPr>
            <a:r>
              <a:rPr lang="en-US" altLang="ko-KR" sz="2400" dirty="0" smtClean="0"/>
              <a:t>  : </a:t>
            </a:r>
            <a:r>
              <a:rPr lang="ko-KR" altLang="en-US" sz="2400" dirty="0" smtClean="0"/>
              <a:t>데이터를 </a:t>
            </a:r>
            <a:r>
              <a:rPr lang="ko-KR" altLang="en-US" sz="2400" dirty="0" err="1" smtClean="0"/>
              <a:t>캡쳐하기</a:t>
            </a:r>
            <a:r>
              <a:rPr lang="ko-KR" altLang="en-US" sz="2400" dirty="0" smtClean="0"/>
              <a:t> 위해 </a:t>
            </a:r>
            <a:r>
              <a:rPr lang="en-US" altLang="ko-KR" sz="2400" dirty="0" smtClean="0"/>
              <a:t>Start </a:t>
            </a:r>
            <a:r>
              <a:rPr lang="ko-KR" altLang="en-US" sz="2400" dirty="0" smtClean="0"/>
              <a:t>버튼 클릭</a:t>
            </a:r>
          </a:p>
          <a:p>
            <a:pPr>
              <a:lnSpc>
                <a:spcPct val="120000"/>
              </a:lnSpc>
            </a:pP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en-US" altLang="ko-KR" sz="2400" dirty="0" smtClean="0"/>
              <a:t>6.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Display Filter</a:t>
            </a:r>
          </a:p>
          <a:p>
            <a:pPr>
              <a:lnSpc>
                <a:spcPct val="120000"/>
              </a:lnSpc>
            </a:pPr>
            <a:r>
              <a:rPr lang="en-US" altLang="ko-KR" sz="2400" dirty="0" smtClean="0"/>
              <a:t> - </a:t>
            </a:r>
            <a:r>
              <a:rPr lang="ko-KR" altLang="en-US" sz="2400" dirty="0" smtClean="0"/>
              <a:t>원하는 데이터를 정확하게 검색할 수 있게 해줌</a:t>
            </a:r>
          </a:p>
          <a:p>
            <a:pPr>
              <a:lnSpc>
                <a:spcPct val="120000"/>
              </a:lnSpc>
            </a:pPr>
            <a:r>
              <a:rPr lang="en-US" altLang="ko-KR" sz="2400" dirty="0" smtClean="0"/>
              <a:t> - capture </a:t>
            </a:r>
            <a:r>
              <a:rPr lang="ko-KR" altLang="en-US" sz="2400" dirty="0" smtClean="0"/>
              <a:t>필터 보다 더 강력하며 복잡함 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en-US" altLang="ko-KR" sz="2400" dirty="0" smtClean="0"/>
              <a:t>   (</a:t>
            </a:r>
            <a:r>
              <a:rPr lang="ko-KR" altLang="en-US" sz="2400" dirty="0" smtClean="0"/>
              <a:t>검색 능력이 </a:t>
            </a:r>
            <a:r>
              <a:rPr lang="en-US" altLang="ko-KR" sz="2400" dirty="0" smtClean="0"/>
              <a:t>Capture </a:t>
            </a:r>
            <a:r>
              <a:rPr lang="ko-KR" altLang="en-US" sz="2400" dirty="0" smtClean="0"/>
              <a:t>필터 보다 더욱 뛰어남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400" dirty="0" smtClean="0"/>
              <a:t> - </a:t>
            </a:r>
            <a:r>
              <a:rPr lang="ko-KR" altLang="en-US" sz="2400" dirty="0" smtClean="0"/>
              <a:t>필터의 내용을 바꾸고 싶을 때 </a:t>
            </a:r>
            <a:r>
              <a:rPr lang="ko-KR" altLang="en-US" sz="2400" dirty="0" err="1" smtClean="0"/>
              <a:t>캡쳐</a:t>
            </a:r>
            <a:r>
              <a:rPr lang="ko-KR" altLang="en-US" sz="2400" dirty="0" smtClean="0"/>
              <a:t> 작업을 다시 시작하지 않아도 됨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06834272" descr="EMB0000311c437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188640"/>
            <a:ext cx="5148064" cy="3960440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06835392" descr="EMB0000311c437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3631514" cy="391332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95536" y="4149080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</a:t>
            </a:r>
            <a:r>
              <a:rPr lang="en-US" altLang="ko-KR" b="1" dirty="0" smtClean="0"/>
              <a:t>packet list :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host </a:t>
            </a:r>
            <a:r>
              <a:rPr lang="ko-KR" altLang="en-US" dirty="0" smtClean="0"/>
              <a:t>네트워크 영역을 오고 가는 </a:t>
            </a:r>
            <a:r>
              <a:rPr lang="ko-KR" altLang="en-US" dirty="0" err="1" smtClean="0"/>
              <a:t>패킷들을</a:t>
            </a:r>
            <a:r>
              <a:rPr lang="ko-KR" altLang="en-US" dirty="0" smtClean="0"/>
              <a:t> 리스트 형식으로 </a:t>
            </a:r>
            <a:r>
              <a:rPr lang="en-US" altLang="ko-KR" dirty="0" smtClean="0"/>
              <a:t>	</a:t>
            </a:r>
            <a:r>
              <a:rPr lang="ko-KR" altLang="en-US" dirty="0" smtClean="0"/>
              <a:t>나열해놓은 창을 보면 시간과 출발 도착지 프로토콜 길이 그 외의 정보</a:t>
            </a:r>
            <a:r>
              <a:rPr lang="en-US" altLang="ko-KR" dirty="0" smtClean="0"/>
              <a:t>	</a:t>
            </a:r>
            <a:r>
              <a:rPr lang="ko-KR" altLang="en-US" dirty="0" smtClean="0"/>
              <a:t>들을 간략하게 </a:t>
            </a:r>
            <a:r>
              <a:rPr lang="ko-KR" altLang="en-US" dirty="0" err="1" smtClean="0"/>
              <a:t>확인가능함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en-US" altLang="ko-KR" b="1" dirty="0" smtClean="0"/>
              <a:t>-packet details :</a:t>
            </a:r>
            <a:r>
              <a:rPr lang="ko-KR" altLang="en-US" dirty="0"/>
              <a:t> </a:t>
            </a:r>
            <a:r>
              <a:rPr lang="en-US" altLang="ko-KR" dirty="0" smtClean="0"/>
              <a:t>packet list</a:t>
            </a:r>
            <a:r>
              <a:rPr lang="ko-KR" altLang="en-US" dirty="0" smtClean="0"/>
              <a:t>에서 패킷을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세부내용을 정리해 보여주는 상</a:t>
            </a:r>
            <a:r>
              <a:rPr lang="en-US" altLang="ko-KR" dirty="0" smtClean="0"/>
              <a:t>		</a:t>
            </a:r>
            <a:r>
              <a:rPr lang="ko-KR" altLang="en-US" dirty="0" smtClean="0"/>
              <a:t>세 </a:t>
            </a:r>
            <a:r>
              <a:rPr lang="ko-KR" altLang="en-US" dirty="0" err="1" smtClean="0"/>
              <a:t>정보창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/>
              <a:t>-packet bytes : </a:t>
            </a:r>
            <a:r>
              <a:rPr lang="ko-KR" altLang="en-US" dirty="0" smtClean="0"/>
              <a:t>가공되지 않은 실제 </a:t>
            </a:r>
            <a:r>
              <a:rPr lang="ko-KR" altLang="en-US" dirty="0" err="1" smtClean="0"/>
              <a:t>패킷</a:t>
            </a:r>
            <a:r>
              <a:rPr lang="ko-KR" altLang="en-US" dirty="0" smtClean="0"/>
              <a:t> 데이터의 모습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	</a:t>
            </a:r>
            <a:r>
              <a:rPr lang="ko-KR" altLang="en-US" dirty="0" err="1" smtClean="0"/>
              <a:t>패킷의</a:t>
            </a:r>
            <a:r>
              <a:rPr lang="ko-KR" altLang="en-US" dirty="0" smtClean="0"/>
              <a:t> 내용을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진수의 아스키 코드로 보여주는 창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ko-KR" b="1" dirty="0" err="1" smtClean="0"/>
              <a:t>Tcpdump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사용법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040560"/>
          </a:xfrm>
        </p:spPr>
        <p:txBody>
          <a:bodyPr>
            <a:noAutofit/>
          </a:bodyPr>
          <a:lstStyle/>
          <a:p>
            <a:r>
              <a:rPr lang="en-US" altLang="ko-KR" sz="1800" dirty="0" err="1" smtClean="0"/>
              <a:t>Tcpdump</a:t>
            </a:r>
            <a:r>
              <a:rPr lang="ko-KR" altLang="en-US" sz="1800" dirty="0" smtClean="0"/>
              <a:t>는 주어진 조건식을 만족하는 네트워크 인터페이스를 거치는 </a:t>
            </a:r>
            <a:r>
              <a:rPr lang="ko-KR" altLang="en-US" sz="1800" dirty="0" err="1" smtClean="0"/>
              <a:t>패킷들의</a:t>
            </a:r>
            <a:r>
              <a:rPr lang="ko-KR" altLang="en-US" sz="1800" dirty="0" smtClean="0"/>
              <a:t> 헤더들 을 출력해 주는 프로그램이다</a:t>
            </a:r>
            <a:r>
              <a:rPr lang="en-US" altLang="ko-KR" sz="1800" dirty="0" smtClean="0"/>
              <a:t>. </a:t>
            </a:r>
          </a:p>
          <a:p>
            <a:endParaRPr lang="en-US" altLang="ko-KR" sz="1800" dirty="0"/>
          </a:p>
          <a:p>
            <a:pPr marL="514350" indent="-514350">
              <a:buNone/>
            </a:pPr>
            <a:r>
              <a:rPr lang="en-US" altLang="ko-KR" sz="1800" dirty="0" smtClean="0"/>
              <a:t>1) </a:t>
            </a:r>
            <a:r>
              <a:rPr lang="ko-KR" altLang="en-US" sz="1800" dirty="0" smtClean="0"/>
              <a:t>명령어 옵션</a:t>
            </a:r>
          </a:p>
          <a:p>
            <a:pPr>
              <a:buNone/>
            </a:pPr>
            <a:r>
              <a:rPr lang="ko-KR" altLang="en-US" sz="1800" dirty="0" smtClean="0"/>
              <a:t> </a:t>
            </a:r>
            <a:r>
              <a:rPr lang="en-US" altLang="ko-KR" sz="1800" dirty="0" smtClean="0"/>
              <a:t>-a : </a:t>
            </a:r>
            <a:r>
              <a:rPr lang="ko-KR" altLang="en-US" sz="1800" dirty="0" smtClean="0"/>
              <a:t>네트워크 </a:t>
            </a:r>
            <a:r>
              <a:rPr lang="en-US" altLang="ko-KR" sz="1800" dirty="0" smtClean="0"/>
              <a:t>&amp; Broadcast </a:t>
            </a:r>
            <a:r>
              <a:rPr lang="ko-KR" altLang="en-US" sz="1800" dirty="0" smtClean="0"/>
              <a:t>주소들을 이름으로 바꿈</a:t>
            </a: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smtClean="0"/>
              <a:t> </a:t>
            </a:r>
            <a:r>
              <a:rPr lang="en-US" altLang="ko-KR" sz="1800" dirty="0" smtClean="0"/>
              <a:t>-n : </a:t>
            </a:r>
            <a:r>
              <a:rPr lang="ko-KR" altLang="en-US" sz="1800" dirty="0" smtClean="0"/>
              <a:t>모든 주소들을 번역하지 않음</a:t>
            </a:r>
          </a:p>
          <a:p>
            <a:pPr>
              <a:buNone/>
            </a:pPr>
            <a:r>
              <a:rPr lang="ko-KR" altLang="en-US" sz="1800" dirty="0" smtClean="0"/>
              <a:t> </a:t>
            </a:r>
            <a:r>
              <a:rPr lang="en-US" altLang="ko-KR" sz="1800" dirty="0" smtClean="0"/>
              <a:t>-N : </a:t>
            </a:r>
            <a:r>
              <a:rPr lang="ko-KR" altLang="en-US" sz="1800" dirty="0" smtClean="0"/>
              <a:t>호스트 이름을 출력할 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도메인을 찍지 않음</a:t>
            </a:r>
          </a:p>
          <a:p>
            <a:pPr>
              <a:buNone/>
            </a:pPr>
            <a:r>
              <a:rPr lang="ko-KR" altLang="en-US" sz="1800" dirty="0" smtClean="0"/>
              <a:t> </a:t>
            </a:r>
            <a:r>
              <a:rPr lang="en-US" altLang="ko-KR" sz="1800" dirty="0" smtClean="0"/>
              <a:t>-I : &lt;device&gt; : </a:t>
            </a:r>
            <a:r>
              <a:rPr lang="ko-KR" altLang="en-US" sz="1800" dirty="0" smtClean="0"/>
              <a:t>특정 인터페이스에 나온 </a:t>
            </a:r>
            <a:r>
              <a:rPr lang="ko-KR" altLang="en-US" sz="1800" dirty="0" err="1" smtClean="0"/>
              <a:t>트래픽만</a:t>
            </a:r>
            <a:r>
              <a:rPr lang="ko-KR" altLang="en-US" sz="1800" dirty="0" smtClean="0"/>
              <a:t> 모니터링</a:t>
            </a:r>
          </a:p>
          <a:p>
            <a:pPr>
              <a:buNone/>
            </a:pPr>
            <a:r>
              <a:rPr lang="ko-KR" altLang="en-US" sz="1800" dirty="0" smtClean="0"/>
              <a:t> </a:t>
            </a:r>
            <a:r>
              <a:rPr lang="en-US" altLang="ko-KR" sz="1800" dirty="0" smtClean="0"/>
              <a:t>-q : </a:t>
            </a:r>
            <a:r>
              <a:rPr lang="ko-KR" altLang="en-US" sz="1800" dirty="0" smtClean="0"/>
              <a:t>프로토콜에 대한 정보를 덜 출력한다</a:t>
            </a:r>
          </a:p>
          <a:p>
            <a:pPr>
              <a:buNone/>
            </a:pPr>
            <a:r>
              <a:rPr lang="ko-KR" altLang="en-US" sz="1800" dirty="0" smtClean="0"/>
              <a:t> </a:t>
            </a:r>
            <a:r>
              <a:rPr lang="en-US" altLang="ko-KR" sz="1800" dirty="0" smtClean="0"/>
              <a:t>-S : TCP sequence </a:t>
            </a:r>
            <a:r>
              <a:rPr lang="ko-KR" altLang="en-US" sz="1800" dirty="0" smtClean="0"/>
              <a:t>번호를 절대적인 번호로 출력</a:t>
            </a:r>
          </a:p>
          <a:p>
            <a:pPr>
              <a:buNone/>
            </a:pPr>
            <a:r>
              <a:rPr lang="ko-KR" altLang="en-US" sz="1800" dirty="0" smtClean="0"/>
              <a:t> </a:t>
            </a:r>
            <a:r>
              <a:rPr lang="en-US" altLang="ko-KR" sz="1800" dirty="0" smtClean="0"/>
              <a:t>-t : </a:t>
            </a:r>
            <a:r>
              <a:rPr lang="ko-KR" altLang="en-US" sz="1800" dirty="0" smtClean="0"/>
              <a:t>시간을 출력하지 않음</a:t>
            </a:r>
          </a:p>
          <a:p>
            <a:pPr>
              <a:buNone/>
            </a:pPr>
            <a:r>
              <a:rPr lang="ko-KR" altLang="en-US" sz="1800" dirty="0" smtClean="0"/>
              <a:t> </a:t>
            </a:r>
            <a:r>
              <a:rPr lang="en-US" altLang="ko-KR" sz="1800" dirty="0" smtClean="0"/>
              <a:t>-</a:t>
            </a:r>
            <a:r>
              <a:rPr lang="en-US" altLang="ko-KR" sz="1800" dirty="0" err="1" smtClean="0"/>
              <a:t>tt</a:t>
            </a:r>
            <a:r>
              <a:rPr lang="en-US" altLang="ko-KR" sz="1800" dirty="0" smtClean="0"/>
              <a:t> : </a:t>
            </a:r>
            <a:r>
              <a:rPr lang="ko-KR" altLang="en-US" sz="1800" dirty="0" smtClean="0"/>
              <a:t>형식이 없는 시간들로 출력</a:t>
            </a:r>
          </a:p>
          <a:p>
            <a:pPr>
              <a:buNone/>
            </a:pPr>
            <a:r>
              <a:rPr lang="ko-KR" altLang="en-US" sz="1800" dirty="0" smtClean="0"/>
              <a:t> </a:t>
            </a:r>
            <a:r>
              <a:rPr lang="en-US" altLang="ko-KR" sz="1800" dirty="0" smtClean="0"/>
              <a:t>-w : </a:t>
            </a:r>
            <a:r>
              <a:rPr lang="ko-KR" altLang="en-US" sz="1800" dirty="0" smtClean="0"/>
              <a:t>파일에 저장</a:t>
            </a:r>
          </a:p>
          <a:p>
            <a:pPr>
              <a:buNone/>
            </a:pPr>
            <a:r>
              <a:rPr lang="ko-KR" altLang="en-US" sz="1800" dirty="0" smtClean="0"/>
              <a:t> </a:t>
            </a:r>
            <a:r>
              <a:rPr lang="en-US" altLang="ko-KR" sz="1800" dirty="0" smtClean="0"/>
              <a:t>-x : </a:t>
            </a:r>
            <a:r>
              <a:rPr lang="ko-KR" altLang="en-US" sz="1800" dirty="0" err="1" smtClean="0"/>
              <a:t>헥사코드로</a:t>
            </a:r>
            <a:r>
              <a:rPr lang="ko-KR" altLang="en-US" sz="1800" dirty="0" smtClean="0"/>
              <a:t> 출력</a:t>
            </a:r>
          </a:p>
          <a:p>
            <a:pPr>
              <a:buNone/>
            </a:pPr>
            <a:r>
              <a:rPr lang="en-US" altLang="ko-KR" sz="1800" dirty="0" smtClean="0"/>
              <a:t> </a:t>
            </a:r>
          </a:p>
          <a:p>
            <a:pPr>
              <a:buNone/>
            </a:pPr>
            <a:endParaRPr lang="ko-KR" altLang="en-US" sz="1800" dirty="0" smtClean="0"/>
          </a:p>
          <a:p>
            <a:pPr>
              <a:buNone/>
            </a:pPr>
            <a:endParaRPr lang="ko-KR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결과 자료 분석 방법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 - </a:t>
            </a:r>
            <a:r>
              <a:rPr lang="ko-KR" altLang="en-US" dirty="0" smtClean="0"/>
              <a:t>결과를 파일로 저장 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  “ </a:t>
            </a:r>
            <a:r>
              <a:rPr lang="en-US" altLang="ko-KR" dirty="0" err="1" smtClean="0"/>
              <a:t>tcpdump</a:t>
            </a:r>
            <a:r>
              <a:rPr lang="en-US" altLang="ko-KR" dirty="0" smtClean="0"/>
              <a:t> -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eth0 -w TCPDUMP “  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  </a:t>
            </a: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특정 </a:t>
            </a:r>
            <a:r>
              <a:rPr lang="en-US" altLang="ko-KR" dirty="0" err="1" smtClean="0"/>
              <a:t>ethernet</a:t>
            </a:r>
            <a:r>
              <a:rPr lang="ko-KR" altLang="en-US" dirty="0" smtClean="0"/>
              <a:t>으로 송수신 되는 </a:t>
            </a:r>
            <a:r>
              <a:rPr lang="ko-KR" altLang="en-US" dirty="0" err="1" smtClean="0"/>
              <a:t>패킷들</a:t>
            </a:r>
            <a:r>
              <a:rPr lang="ko-KR" altLang="en-US" dirty="0" smtClean="0"/>
              <a:t> 파일에 저장 및 확인</a:t>
            </a:r>
            <a:br>
              <a:rPr lang="ko-KR" altLang="en-US" dirty="0" smtClean="0"/>
            </a:b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 - </a:t>
            </a:r>
            <a:r>
              <a:rPr lang="ko-KR" altLang="en-US" dirty="0" smtClean="0"/>
              <a:t>저장된 파일 결과를 읽기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  “ </a:t>
            </a:r>
            <a:r>
              <a:rPr lang="en-US" altLang="ko-KR" dirty="0" err="1" smtClean="0"/>
              <a:t>tcpdum</a:t>
            </a:r>
            <a:r>
              <a:rPr lang="en-US" altLang="ko-KR" dirty="0" smtClean="0"/>
              <a:t> -</a:t>
            </a:r>
            <a:r>
              <a:rPr lang="en-US" altLang="ko-KR" dirty="0" err="1" smtClean="0"/>
              <a:t>Xqnr</a:t>
            </a:r>
            <a:r>
              <a:rPr lang="en-US" altLang="ko-KR" dirty="0" smtClean="0"/>
              <a:t> tcpdump.log ”      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>
                <a:sym typeface="Wingdings" pitchFamily="2" charset="2"/>
              </a:rPr>
              <a:t>  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캡쳐한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tcpdump.log</a:t>
            </a:r>
            <a:r>
              <a:rPr lang="ko-KR" altLang="en-US" dirty="0" smtClean="0"/>
              <a:t>파일의 내용을 </a:t>
            </a:r>
            <a:r>
              <a:rPr lang="en-US" altLang="ko-KR" dirty="0" smtClean="0"/>
              <a:t>ASCII</a:t>
            </a:r>
            <a:r>
              <a:rPr lang="ko-KR" altLang="en-US" dirty="0" smtClean="0"/>
              <a:t>모드로 확인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4. </a:t>
            </a:r>
            <a:r>
              <a:rPr lang="en-US" altLang="ko-KR" dirty="0" err="1" smtClean="0"/>
              <a:t>tcpdump</a:t>
            </a:r>
            <a:r>
              <a:rPr lang="ko-KR" altLang="en-US" dirty="0" smtClean="0"/>
              <a:t>한 내용을 </a:t>
            </a:r>
            <a:r>
              <a:rPr lang="en-US" altLang="ko-KR" dirty="0" err="1" smtClean="0"/>
              <a:t>wireshark</a:t>
            </a:r>
            <a:r>
              <a:rPr lang="ko-KR" altLang="en-US" dirty="0" smtClean="0"/>
              <a:t>에서 보기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 - “</a:t>
            </a:r>
            <a:r>
              <a:rPr lang="en-US" altLang="ko-KR" dirty="0" err="1" smtClean="0"/>
              <a:t>tcpdump</a:t>
            </a:r>
            <a:r>
              <a:rPr lang="en-US" altLang="ko-KR" dirty="0" smtClean="0"/>
              <a:t> -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&lt;interface&gt; -s &lt;size&gt; -w &lt;filename&gt;</a:t>
            </a:r>
          </a:p>
          <a:p>
            <a:pPr>
              <a:lnSpc>
                <a:spcPct val="120000"/>
              </a:lnSpc>
            </a:pPr>
            <a:endParaRPr lang="en-US" altLang="ko-KR" b="1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5. </a:t>
            </a:r>
            <a:r>
              <a:rPr lang="en-US" altLang="ko-KR" dirty="0" err="1" smtClean="0"/>
              <a:t>tcpdump</a:t>
            </a:r>
            <a:r>
              <a:rPr lang="en-US" altLang="ko-KR" dirty="0" smtClean="0"/>
              <a:t> </a:t>
            </a:r>
            <a:r>
              <a:rPr lang="ko-KR" altLang="en-US" dirty="0" smtClean="0"/>
              <a:t>근원지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목적지 지정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 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tcpdump</a:t>
            </a:r>
            <a:r>
              <a:rPr lang="en-US" altLang="ko-KR" dirty="0" smtClean="0"/>
              <a:t> host A and \( B or C \)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  </a:t>
            </a: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en-US" altLang="ko-KR" dirty="0" smtClean="0"/>
              <a:t>A </a:t>
            </a:r>
            <a:r>
              <a:rPr lang="ko-KR" altLang="en-US" dirty="0" smtClean="0"/>
              <a:t>호스트로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부터의 모든 도착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출발 </a:t>
            </a:r>
            <a:r>
              <a:rPr lang="ko-KR" altLang="en-US" dirty="0" err="1" smtClean="0"/>
              <a:t>패킷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- </a:t>
            </a:r>
            <a:r>
              <a:rPr lang="en-US" altLang="ko-KR" dirty="0" err="1" smtClean="0"/>
              <a:t>tcpdump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host A and not B</a:t>
            </a:r>
            <a:br>
              <a:rPr lang="en-US" altLang="ko-KR" dirty="0" smtClean="0"/>
            </a:br>
            <a:r>
              <a:rPr lang="en-US" altLang="ko-KR" dirty="0" smtClean="0"/>
              <a:t>  </a:t>
            </a: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en-US" altLang="ko-KR" dirty="0" smtClean="0"/>
              <a:t> A </a:t>
            </a:r>
            <a:r>
              <a:rPr lang="ko-KR" altLang="en-US" dirty="0" smtClean="0"/>
              <a:t>호스트와 </a:t>
            </a:r>
            <a:r>
              <a:rPr lang="en-US" altLang="ko-KR" dirty="0" smtClean="0"/>
              <a:t>B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사이의 모든 </a:t>
            </a:r>
            <a:r>
              <a:rPr lang="ko-KR" altLang="en-US" dirty="0" err="1" smtClean="0"/>
              <a:t>트래픽</a:t>
            </a:r>
            <a:r>
              <a:rPr lang="ko-KR" altLang="en-US" dirty="0" smtClean="0"/>
              <a:t> 출력</a:t>
            </a:r>
            <a:br>
              <a:rPr lang="ko-KR" altLang="en-US" dirty="0" smtClean="0"/>
            </a:br>
            <a:r>
              <a:rPr lang="en-US" altLang="ko-KR" dirty="0" smtClean="0"/>
              <a:t> - </a:t>
            </a:r>
            <a:r>
              <a:rPr lang="en-US" altLang="ko-KR" dirty="0" err="1" smtClean="0"/>
              <a:t>tcpdump</a:t>
            </a:r>
            <a:r>
              <a:rPr lang="en-US" altLang="ko-KR" dirty="0" smtClean="0"/>
              <a:t> net </a:t>
            </a:r>
            <a:r>
              <a:rPr lang="en-US" altLang="ko-KR" dirty="0" err="1" smtClean="0"/>
              <a:t>ucb</a:t>
            </a:r>
            <a:r>
              <a:rPr lang="en-US" altLang="ko-KR" dirty="0" smtClean="0"/>
              <a:t>-ether 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  </a:t>
            </a: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en-US" altLang="ko-KR" dirty="0" smtClean="0"/>
              <a:t> A</a:t>
            </a:r>
            <a:r>
              <a:rPr lang="ko-KR" altLang="en-US" dirty="0" smtClean="0"/>
              <a:t>호스트와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제외한 호스트 간의 모든 </a:t>
            </a:r>
            <a:r>
              <a:rPr lang="en-US" altLang="ko-KR" dirty="0" smtClean="0"/>
              <a:t>IP </a:t>
            </a:r>
            <a:r>
              <a:rPr lang="ko-KR" altLang="en-US" dirty="0" err="1" smtClean="0"/>
              <a:t>패킷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1266</Words>
  <Application>Microsoft Office PowerPoint</Application>
  <PresentationFormat>화면 슬라이드 쇼(4:3)</PresentationFormat>
  <Paragraphs>215</Paragraphs>
  <Slides>25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인터넷 통신 과제2 보고서</vt:lpstr>
      <vt:lpstr>과제 목적</vt:lpstr>
      <vt:lpstr>Wireshark 사용법</vt:lpstr>
      <vt:lpstr>슬라이드 4</vt:lpstr>
      <vt:lpstr>슬라이드 5</vt:lpstr>
      <vt:lpstr>슬라이드 6</vt:lpstr>
      <vt:lpstr>슬라이드 7</vt:lpstr>
      <vt:lpstr>Tcpdump 사용법</vt:lpstr>
      <vt:lpstr>슬라이드 9</vt:lpstr>
      <vt:lpstr>Ethernet 트래픽 관찰 및 분석 실습</vt:lpstr>
      <vt:lpstr>ARP 트래픽 분석 실습</vt:lpstr>
      <vt:lpstr>IP 트래픽 관찰 및 분석</vt:lpstr>
      <vt:lpstr>슬라이드 13</vt:lpstr>
      <vt:lpstr>슬라이드 14</vt:lpstr>
      <vt:lpstr>슬라이드 15</vt:lpstr>
      <vt:lpstr>슬라이드 16</vt:lpstr>
      <vt:lpstr>슬라이드 17</vt:lpstr>
      <vt:lpstr>경로 재설정</vt:lpstr>
      <vt:lpstr>슬라이드 19</vt:lpstr>
      <vt:lpstr>시간초과</vt:lpstr>
      <vt:lpstr>슬라이드 21</vt:lpstr>
      <vt:lpstr>목적지 도달 불가</vt:lpstr>
      <vt:lpstr>작업일지</vt:lpstr>
      <vt:lpstr>슬라이드 24</vt:lpstr>
      <vt:lpstr>요구등급과 그 근거</vt:lpstr>
    </vt:vector>
  </TitlesOfParts>
  <Company>LG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인터넷 통신 과제2 보고서</dc:title>
  <dc:creator>lg-pc</dc:creator>
  <cp:lastModifiedBy>lg-pc</cp:lastModifiedBy>
  <cp:revision>71</cp:revision>
  <dcterms:created xsi:type="dcterms:W3CDTF">2017-05-25T08:57:42Z</dcterms:created>
  <dcterms:modified xsi:type="dcterms:W3CDTF">2017-05-27T13:43:02Z</dcterms:modified>
</cp:coreProperties>
</file>