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3" r:id="rId8"/>
    <p:sldId id="264" r:id="rId9"/>
    <p:sldId id="261" r:id="rId10"/>
    <p:sldId id="266" r:id="rId11"/>
    <p:sldId id="267" r:id="rId12"/>
    <p:sldId id="268" r:id="rId13"/>
    <p:sldId id="271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1" autoAdjust="0"/>
    <p:restoredTop sz="94660"/>
  </p:normalViewPr>
  <p:slideViewPr>
    <p:cSldViewPr>
      <p:cViewPr varScale="1">
        <p:scale>
          <a:sx n="68" d="100"/>
          <a:sy n="68" d="100"/>
        </p:scale>
        <p:origin x="-62" y="-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8E8D-6522-41F1-95A8-9A33EA60387E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C494-2FDE-4E73-A2EC-4924E39C3C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인터넷 통신</a:t>
            </a:r>
            <a:r>
              <a:rPr lang="en-US" altLang="ko-KR" b="1" dirty="0"/>
              <a:t> </a:t>
            </a:r>
            <a:r>
              <a:rPr lang="ko-KR" altLang="en-US" b="1" dirty="0" smtClean="0"/>
              <a:t>과제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보고서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공주대학교 정보통신공학부</a:t>
            </a:r>
            <a:endParaRPr lang="en-US" altLang="ko-KR" dirty="0" smtClean="0"/>
          </a:p>
          <a:p>
            <a:r>
              <a:rPr lang="en-US" altLang="ko-KR" dirty="0" smtClean="0"/>
              <a:t>201501480 </a:t>
            </a:r>
            <a:r>
              <a:rPr lang="ko-KR" altLang="en-US" dirty="0" smtClean="0"/>
              <a:t>김지원</a:t>
            </a:r>
            <a:endParaRPr lang="en-US" altLang="ko-KR" dirty="0"/>
          </a:p>
          <a:p>
            <a:r>
              <a:rPr lang="ko-KR" altLang="en-US" dirty="0" smtClean="0"/>
              <a:t>제출일 </a:t>
            </a:r>
            <a:r>
              <a:rPr lang="en-US" altLang="ko-KR" dirty="0" smtClean="0"/>
              <a:t>2017.06.06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RIP </a:t>
            </a:r>
            <a:r>
              <a:rPr lang="ko-KR" altLang="en-US" sz="4000" b="1" dirty="0" smtClean="0"/>
              <a:t>기본 동작 실습</a:t>
            </a:r>
            <a:endParaRPr lang="ko-KR" altLang="en-US" sz="4000" b="1" dirty="0"/>
          </a:p>
        </p:txBody>
      </p:sp>
      <p:pic>
        <p:nvPicPr>
          <p:cNvPr id="6146" name="Picture 2" descr="C:\Users\lg-pc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768752" cy="41986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602128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호스트에 </a:t>
            </a:r>
            <a:r>
              <a:rPr lang="en-US" altLang="ko-KR" dirty="0" err="1" smtClean="0"/>
              <a:t>wireshark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가동시켜 </a:t>
            </a:r>
            <a:r>
              <a:rPr lang="en-US" altLang="ko-KR" dirty="0" smtClean="0"/>
              <a:t>RIP </a:t>
            </a:r>
            <a:r>
              <a:rPr lang="ko-KR" altLang="en-US" dirty="0" err="1" smtClean="0"/>
              <a:t>트래픽을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감시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원격 </a:t>
            </a:r>
            <a:r>
              <a:rPr lang="en-US" altLang="ko-KR" b="1" dirty="0" smtClean="0"/>
              <a:t>zebra </a:t>
            </a:r>
            <a:r>
              <a:rPr lang="ko-KR" altLang="en-US" b="1" dirty="0" smtClean="0"/>
              <a:t>프로세스 관리 방법</a:t>
            </a:r>
            <a:endParaRPr lang="ko-KR" altLang="en-US" b="1" dirty="0"/>
          </a:p>
        </p:txBody>
      </p:sp>
      <p:pic>
        <p:nvPicPr>
          <p:cNvPr id="1026" name="Picture 2" descr="C:\Users\lg-pc\Desktop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334356" cy="316835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67544" y="501317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를 관리자 권한으로 실행한 뒤 </a:t>
            </a:r>
            <a:r>
              <a:rPr lang="en-US" altLang="ko-KR" sz="2000" dirty="0" smtClean="0"/>
              <a:t>telnet 192.168.137.8 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통해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Telnet</a:t>
            </a:r>
            <a:r>
              <a:rPr lang="ko-KR" altLang="en-US" sz="2000" dirty="0" smtClean="0"/>
              <a:t>으로 원격 접속함</a:t>
            </a:r>
            <a:endParaRPr lang="en-US" altLang="ko-KR" sz="2000" dirty="0" smtClean="0"/>
          </a:p>
          <a:p>
            <a:r>
              <a:rPr lang="en-US" altLang="ko-KR" sz="2000" dirty="0" smtClean="0"/>
              <a:t> -&gt; Route </a:t>
            </a:r>
            <a:r>
              <a:rPr lang="ko-KR" altLang="en-US" sz="2000" dirty="0" smtClean="0"/>
              <a:t>명령어를 통해서 </a:t>
            </a:r>
            <a:r>
              <a:rPr lang="ko-KR" altLang="en-US" sz="2000" dirty="0" err="1" smtClean="0"/>
              <a:t>리눅스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테이블을 확인</a:t>
            </a:r>
            <a:endParaRPr lang="en-US" altLang="ko-KR" sz="2000" dirty="0" smtClean="0"/>
          </a:p>
          <a:p>
            <a:r>
              <a:rPr lang="en-US" altLang="ko-KR" sz="2000" dirty="0" smtClean="0"/>
              <a:t> -&gt; </a:t>
            </a:r>
            <a:r>
              <a:rPr lang="en-US" altLang="ko-KR" sz="2000" dirty="0" err="1" smtClean="0"/>
              <a:t>iproute</a:t>
            </a:r>
            <a:r>
              <a:rPr lang="ko-KR" altLang="en-US" sz="2000" dirty="0" smtClean="0"/>
              <a:t> 명령어를 통해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테이블 확인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각 </a:t>
            </a:r>
            <a:r>
              <a:rPr lang="ko-KR" altLang="en-US" b="1" dirty="0" err="1" smtClean="0"/>
              <a:t>라우터의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라우팅</a:t>
            </a:r>
            <a:r>
              <a:rPr lang="ko-KR" altLang="en-US" b="1" dirty="0" smtClean="0"/>
              <a:t> 테이블 갱신</a:t>
            </a:r>
            <a:endParaRPr lang="ko-KR" altLang="en-US" b="1" dirty="0"/>
          </a:p>
        </p:txBody>
      </p:sp>
      <p:pic>
        <p:nvPicPr>
          <p:cNvPr id="2050" name="Picture 2" descr="C:\Users\lg-pc\Desktop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285791" cy="1080120"/>
          </a:xfrm>
          <a:prstGeom prst="rect">
            <a:avLst/>
          </a:prstGeom>
          <a:noFill/>
        </p:spPr>
      </p:pic>
      <p:pic>
        <p:nvPicPr>
          <p:cNvPr id="2051" name="Picture 3" descr="C:\Users\lg-pc\Desktop\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5692775" cy="12271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1560" y="119675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테이블 모두 초기화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pnet.init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명령으로 동적으로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테이블을 할당 받음</a:t>
            </a:r>
            <a:endParaRPr lang="ko-KR" altLang="en-US" sz="1600" dirty="0"/>
          </a:p>
        </p:txBody>
      </p:sp>
      <p:pic>
        <p:nvPicPr>
          <p:cNvPr id="6" name="Picture 2" descr="C:\Users\lg-pc\Desktop\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509120"/>
            <a:ext cx="5837237" cy="860425"/>
          </a:xfrm>
          <a:prstGeom prst="rect">
            <a:avLst/>
          </a:prstGeom>
          <a:noFill/>
        </p:spPr>
      </p:pic>
      <p:pic>
        <p:nvPicPr>
          <p:cNvPr id="7" name="Picture 3" descr="C:\Users\lg-pc\Desktop\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373216"/>
            <a:ext cx="5692775" cy="12350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394529" y="3573016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node0 </a:t>
            </a:r>
            <a:r>
              <a:rPr lang="ko-KR" altLang="en-US" dirty="0" smtClean="0"/>
              <a:t>의 라우팅 테이블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94529" y="580526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node1 </a:t>
            </a:r>
            <a:r>
              <a:rPr lang="ko-KR" altLang="en-US" dirty="0" smtClean="0"/>
              <a:t>의 라우팅 테이블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g-pc\Desktop\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5838889" cy="932433"/>
          </a:xfrm>
          <a:prstGeom prst="rect">
            <a:avLst/>
          </a:prstGeom>
          <a:noFill/>
        </p:spPr>
      </p:pic>
      <p:pic>
        <p:nvPicPr>
          <p:cNvPr id="5123" name="Picture 3" descr="C:\Users\lg-pc\Desktop\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5524500" cy="1257300"/>
          </a:xfrm>
          <a:prstGeom prst="rect">
            <a:avLst/>
          </a:prstGeom>
          <a:noFill/>
        </p:spPr>
      </p:pic>
      <p:pic>
        <p:nvPicPr>
          <p:cNvPr id="5" name="Picture 2" descr="C:\Users\lg-pc\Desktop\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77072"/>
            <a:ext cx="6218238" cy="860425"/>
          </a:xfrm>
          <a:prstGeom prst="rect">
            <a:avLst/>
          </a:prstGeom>
          <a:noFill/>
        </p:spPr>
      </p:pic>
      <p:pic>
        <p:nvPicPr>
          <p:cNvPr id="6" name="Picture 3" descr="C:\Users\lg-pc\Desktop\1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941168"/>
            <a:ext cx="5592763" cy="12652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56176" y="2420888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 smtClean="0"/>
              <a:t>ode2 </a:t>
            </a:r>
            <a:r>
              <a:rPr lang="ko-KR" altLang="en-US" dirty="0" smtClean="0"/>
              <a:t>의 라우팅 테이블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5373216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 smtClean="0"/>
              <a:t>ode3 </a:t>
            </a:r>
            <a:r>
              <a:rPr lang="ko-KR" altLang="en-US" dirty="0" smtClean="0"/>
              <a:t>의 라우팅 테이블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RIP </a:t>
            </a:r>
            <a:r>
              <a:rPr lang="ko-KR" altLang="en-US" b="1" dirty="0" smtClean="0"/>
              <a:t>수렴시간 측정 및 분석</a:t>
            </a:r>
            <a:endParaRPr lang="ko-KR" altLang="en-US" b="1" dirty="0"/>
          </a:p>
        </p:txBody>
      </p:sp>
      <p:pic>
        <p:nvPicPr>
          <p:cNvPr id="3074" name="Picture 2" descr="C:\Users\lg-pc\Pictures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4716016" cy="1739914"/>
          </a:xfrm>
          <a:prstGeom prst="rect">
            <a:avLst/>
          </a:prstGeom>
          <a:noFill/>
        </p:spPr>
      </p:pic>
      <p:pic>
        <p:nvPicPr>
          <p:cNvPr id="3075" name="Picture 3" descr="C:\Users\lg-pc\Pictures\캡처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84784"/>
            <a:ext cx="3960440" cy="381925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3528" y="3861048"/>
            <a:ext cx="691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>
                <a:latin typeface="+mj-lt"/>
              </a:rPr>
              <a:t>. </a:t>
            </a:r>
            <a:r>
              <a:rPr lang="en-US" altLang="ko-KR" dirty="0" smtClean="0">
                <a:latin typeface="+mj-lt"/>
              </a:rPr>
              <a:t>node1</a:t>
            </a:r>
            <a:r>
              <a:rPr lang="ko-KR" altLang="en-US" dirty="0" smtClean="0">
                <a:latin typeface="+mj-lt"/>
              </a:rPr>
              <a:t>과 </a:t>
            </a:r>
            <a:r>
              <a:rPr lang="en-US" altLang="ko-KR" dirty="0" smtClean="0">
                <a:latin typeface="+mj-lt"/>
              </a:rPr>
              <a:t>node3</a:t>
            </a:r>
            <a:r>
              <a:rPr lang="ko-KR" altLang="en-US" dirty="0" smtClean="0">
                <a:latin typeface="+mj-lt"/>
              </a:rPr>
              <a:t>에서 감시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  -&gt; </a:t>
            </a:r>
            <a:r>
              <a:rPr lang="en-US" altLang="ko-KR" dirty="0" err="1" smtClean="0">
                <a:latin typeface="+mj-lt"/>
              </a:rPr>
              <a:t>tcpdump</a:t>
            </a:r>
            <a:r>
              <a:rPr lang="en-US" altLang="ko-KR" dirty="0" smtClean="0">
                <a:latin typeface="+mj-lt"/>
              </a:rPr>
              <a:t> –</a:t>
            </a:r>
            <a:r>
              <a:rPr lang="en-US" altLang="ko-KR" dirty="0" err="1" smtClean="0">
                <a:latin typeface="+mj-lt"/>
              </a:rPr>
              <a:t>i</a:t>
            </a:r>
            <a:r>
              <a:rPr lang="en-US" altLang="ko-KR" dirty="0" smtClean="0">
                <a:latin typeface="+mj-lt"/>
              </a:rPr>
              <a:t> eth0</a:t>
            </a: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2. </a:t>
            </a:r>
            <a:r>
              <a:rPr lang="en-US" altLang="ko-KR" dirty="0" smtClean="0">
                <a:latin typeface="+mj-lt"/>
              </a:rPr>
              <a:t>node2 </a:t>
            </a:r>
            <a:r>
              <a:rPr lang="ko-KR" altLang="en-US" dirty="0" smtClean="0">
                <a:latin typeface="+mj-lt"/>
              </a:rPr>
              <a:t>에서 </a:t>
            </a:r>
            <a:r>
              <a:rPr lang="en-US" altLang="ko-KR" dirty="0" smtClean="0">
                <a:latin typeface="+mj-lt"/>
              </a:rPr>
              <a:t>node1</a:t>
            </a:r>
            <a:r>
              <a:rPr lang="ko-KR" altLang="en-US" dirty="0" smtClean="0">
                <a:latin typeface="+mj-lt"/>
              </a:rPr>
              <a:t>으로 </a:t>
            </a:r>
            <a:r>
              <a:rPr lang="en-US" altLang="ko-KR" dirty="0" smtClean="0">
                <a:latin typeface="+mj-lt"/>
              </a:rPr>
              <a:t>ping </a:t>
            </a:r>
            <a:r>
              <a:rPr lang="ko-KR" altLang="en-US" dirty="0" smtClean="0">
                <a:latin typeface="+mj-lt"/>
              </a:rPr>
              <a:t>보냄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  -&gt; ping 192.168.137.9 –c 10000</a:t>
            </a: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3. </a:t>
            </a:r>
            <a:r>
              <a:rPr lang="en-US" altLang="ko-KR" dirty="0" err="1" smtClean="0">
                <a:latin typeface="+mj-lt"/>
              </a:rPr>
              <a:t>ifdown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명령어를 이용하여 </a:t>
            </a:r>
            <a:r>
              <a:rPr lang="en-US" altLang="ko-KR" dirty="0" smtClean="0">
                <a:latin typeface="+mj-lt"/>
              </a:rPr>
              <a:t>node2 </a:t>
            </a:r>
            <a:r>
              <a:rPr lang="ko-KR" altLang="en-US" dirty="0" smtClean="0">
                <a:latin typeface="+mj-lt"/>
              </a:rPr>
              <a:t>의 연결을 절단</a:t>
            </a:r>
            <a:endParaRPr lang="en-US" altLang="ko-KR" dirty="0" smtClean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4. </a:t>
            </a:r>
            <a:r>
              <a:rPr lang="en-US" altLang="ko-KR" dirty="0" err="1" smtClean="0">
                <a:latin typeface="+mj-lt"/>
              </a:rPr>
              <a:t>ifup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명령어를 이용하여 </a:t>
            </a:r>
            <a:r>
              <a:rPr lang="en-US" altLang="ko-KR" dirty="0" smtClean="0">
                <a:latin typeface="+mj-lt"/>
              </a:rPr>
              <a:t>node2 </a:t>
            </a:r>
            <a:r>
              <a:rPr lang="ko-KR" altLang="en-US" dirty="0" smtClean="0">
                <a:latin typeface="+mj-lt"/>
              </a:rPr>
              <a:t>의 연결을 복구</a:t>
            </a:r>
            <a:endParaRPr lang="en-US" altLang="ko-KR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g-pc\Pictures\node1에서 a지점으로 ping 보낸거 캡쳐.JPG"/>
          <p:cNvPicPr>
            <a:picLocks noChangeAspect="1" noChangeArrowheads="1"/>
          </p:cNvPicPr>
          <p:nvPr/>
        </p:nvPicPr>
        <p:blipFill>
          <a:blip r:embed="rId2" cstate="print"/>
          <a:srcRect l="26472" t="17615" r="30151" b="56973"/>
          <a:stretch>
            <a:fillRect/>
          </a:stretch>
        </p:blipFill>
        <p:spPr bwMode="auto">
          <a:xfrm>
            <a:off x="251520" y="1124744"/>
            <a:ext cx="5040560" cy="15841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0112" y="1484784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</a:t>
            </a:r>
            <a:r>
              <a:rPr lang="en-US" altLang="ko-KR" sz="1600" dirty="0" smtClean="0"/>
              <a:t>ode1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지점으로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보낸 </a:t>
            </a:r>
            <a:endParaRPr lang="en-US" altLang="ko-KR" sz="1600" dirty="0" smtClean="0"/>
          </a:p>
          <a:p>
            <a:r>
              <a:rPr lang="en-US" altLang="ko-KR" sz="1600" dirty="0" smtClean="0"/>
              <a:t>ping </a:t>
            </a:r>
            <a:r>
              <a:rPr lang="ko-KR" altLang="en-US" sz="1600" dirty="0" smtClean="0"/>
              <a:t>확인</a:t>
            </a:r>
            <a:endParaRPr lang="ko-KR" altLang="en-US" sz="1600" dirty="0"/>
          </a:p>
        </p:txBody>
      </p:sp>
      <p:pic>
        <p:nvPicPr>
          <p:cNvPr id="4099" name="Picture 3" descr="C:\Users\lg-pc\Pictures\절당.JPG"/>
          <p:cNvPicPr>
            <a:picLocks noChangeAspect="1" noChangeArrowheads="1"/>
          </p:cNvPicPr>
          <p:nvPr/>
        </p:nvPicPr>
        <p:blipFill>
          <a:blip r:embed="rId3" cstate="print"/>
          <a:srcRect l="5270" t="4052" r="3230" b="6162"/>
          <a:stretch>
            <a:fillRect/>
          </a:stretch>
        </p:blipFill>
        <p:spPr bwMode="auto">
          <a:xfrm>
            <a:off x="251520" y="3212976"/>
            <a:ext cx="5256584" cy="32403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08104" y="3717032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i</a:t>
            </a:r>
            <a:r>
              <a:rPr lang="en-US" altLang="ko-KR" sz="1500" dirty="0" err="1" smtClean="0"/>
              <a:t>fdown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명령어를 이용해서 연결 끊음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-&gt;A</a:t>
            </a:r>
            <a:r>
              <a:rPr lang="ko-KR" altLang="en-US" sz="1500" dirty="0" smtClean="0"/>
              <a:t>지점으로 </a:t>
            </a:r>
            <a:r>
              <a:rPr lang="en-US" altLang="ko-KR" sz="1500" dirty="0" smtClean="0"/>
              <a:t>ping </a:t>
            </a:r>
            <a:r>
              <a:rPr lang="ko-KR" altLang="en-US" sz="1500" dirty="0" err="1" smtClean="0"/>
              <a:t>패킷이</a:t>
            </a:r>
            <a:r>
              <a:rPr lang="ko-KR" altLang="en-US" sz="1500" dirty="0" smtClean="0"/>
              <a:t> 관찰 되지 않음</a:t>
            </a:r>
            <a:endParaRPr lang="en-US" altLang="ko-KR" sz="1500" dirty="0" smtClean="0"/>
          </a:p>
          <a:p>
            <a:r>
              <a:rPr lang="en-US" altLang="ko-KR" sz="1500" dirty="0" smtClean="0"/>
              <a:t>-&gt; unreachable </a:t>
            </a:r>
            <a:r>
              <a:rPr lang="ko-KR" altLang="en-US" sz="1500" dirty="0" smtClean="0"/>
              <a:t>명령어를 확인할 수 있음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251520" y="5157192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43808" y="5949280"/>
            <a:ext cx="16561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921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장애시</a:t>
            </a:r>
            <a:r>
              <a:rPr lang="ko-KR" altLang="en-US" sz="3200" b="1" dirty="0" smtClean="0"/>
              <a:t> 및 장애 </a:t>
            </a:r>
            <a:r>
              <a:rPr lang="ko-KR" altLang="en-US" sz="3200" b="1" dirty="0" err="1" smtClean="0"/>
              <a:t>복구시</a:t>
            </a:r>
            <a:r>
              <a:rPr lang="ko-KR" altLang="en-US" sz="3200" b="1" dirty="0" smtClean="0"/>
              <a:t> 수렴 시간 측정 상세 절차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g-pc\Pictures\node3에서 절단 시간.JPG"/>
          <p:cNvPicPr>
            <a:picLocks noChangeAspect="1" noChangeArrowheads="1"/>
          </p:cNvPicPr>
          <p:nvPr/>
        </p:nvPicPr>
        <p:blipFill>
          <a:blip r:embed="rId2" cstate="print"/>
          <a:srcRect l="8119" t="3311" r="5816" b="3976"/>
          <a:stretch>
            <a:fillRect/>
          </a:stretch>
        </p:blipFill>
        <p:spPr bwMode="auto">
          <a:xfrm>
            <a:off x="1187624" y="332656"/>
            <a:ext cx="6264696" cy="50813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58772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node3</a:t>
            </a:r>
            <a:r>
              <a:rPr lang="ko-KR" altLang="en-US" dirty="0" smtClean="0">
                <a:latin typeface="+mj-lt"/>
              </a:rPr>
              <a:t>에서 </a:t>
            </a:r>
            <a:r>
              <a:rPr lang="en-US" altLang="ko-KR" dirty="0" smtClean="0">
                <a:latin typeface="+mj-lt"/>
              </a:rPr>
              <a:t>node2 </a:t>
            </a:r>
            <a:r>
              <a:rPr lang="ko-KR" altLang="en-US" dirty="0" smtClean="0">
                <a:latin typeface="+mj-lt"/>
              </a:rPr>
              <a:t>연결 끊었을 때 시간을 확인 할 수 있음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 -&gt; T1 </a:t>
            </a:r>
            <a:r>
              <a:rPr lang="ko-KR" altLang="en-US" dirty="0" smtClean="0">
                <a:latin typeface="+mj-lt"/>
              </a:rPr>
              <a:t>는 </a:t>
            </a:r>
            <a:r>
              <a:rPr lang="en-US" altLang="ko-KR" dirty="0" smtClean="0">
                <a:latin typeface="+mj-lt"/>
              </a:rPr>
              <a:t>20:41:40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3717032"/>
            <a:ext cx="62646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g-pc\Pictures\node2에서 핑 다시 돌아가는거 확인함.JPG"/>
          <p:cNvPicPr>
            <a:picLocks noChangeAspect="1" noChangeArrowheads="1"/>
          </p:cNvPicPr>
          <p:nvPr/>
        </p:nvPicPr>
        <p:blipFill>
          <a:blip r:embed="rId2" cstate="print"/>
          <a:srcRect l="5242" t="4154" r="1279" b="4463"/>
          <a:stretch>
            <a:fillRect/>
          </a:stretch>
        </p:blipFill>
        <p:spPr bwMode="auto">
          <a:xfrm>
            <a:off x="755575" y="692696"/>
            <a:ext cx="7237895" cy="4464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56612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 smtClean="0"/>
              <a:t>ode2</a:t>
            </a:r>
            <a:r>
              <a:rPr lang="ko-KR" altLang="en-US" dirty="0" smtClean="0"/>
              <a:t>에서 연결을 끊고 나서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node3</a:t>
            </a:r>
            <a:r>
              <a:rPr lang="ko-KR" altLang="en-US" dirty="0" smtClean="0"/>
              <a:t>로 통신되는 것을 확인함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4005064"/>
            <a:ext cx="338437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g-pc\Pictures\node3에서 핑 이 돌아서 가는거 확인했당.JPG"/>
          <p:cNvPicPr>
            <a:picLocks noChangeAspect="1" noChangeArrowheads="1"/>
          </p:cNvPicPr>
          <p:nvPr/>
        </p:nvPicPr>
        <p:blipFill>
          <a:blip r:embed="rId2" cstate="print"/>
          <a:srcRect l="8310" t="2371" r="283"/>
          <a:stretch>
            <a:fillRect/>
          </a:stretch>
        </p:blipFill>
        <p:spPr bwMode="auto">
          <a:xfrm>
            <a:off x="2123728" y="188640"/>
            <a:ext cx="4915165" cy="525658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99592" y="5657671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node2</a:t>
            </a:r>
            <a:r>
              <a:rPr lang="ko-KR" altLang="en-US" dirty="0" smtClean="0"/>
              <a:t>가 연결 끊었을때 </a:t>
            </a:r>
            <a:r>
              <a:rPr lang="en-US" altLang="ko-KR" dirty="0" smtClean="0"/>
              <a:t>B</a:t>
            </a:r>
            <a:r>
              <a:rPr lang="ko-KR" altLang="en-US" dirty="0" smtClean="0"/>
              <a:t>지점으로 가는 </a:t>
            </a:r>
            <a:r>
              <a:rPr lang="en-US" altLang="ko-KR" dirty="0" smtClean="0"/>
              <a:t>ping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관찰 되는 것을 확인 할 수 있음 </a:t>
            </a:r>
            <a:endParaRPr lang="en-US" altLang="ko-KR" dirty="0" smtClean="0"/>
          </a:p>
          <a:p>
            <a:r>
              <a:rPr lang="en-US" altLang="ko-KR" dirty="0" smtClean="0"/>
              <a:t> -&gt;T2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20:44:27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335699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g-pc\Pictures\node3에서 if up 해서 다시 ping 중단됨을 확인함.JPG"/>
          <p:cNvPicPr>
            <a:picLocks noChangeAspect="1" noChangeArrowheads="1"/>
          </p:cNvPicPr>
          <p:nvPr/>
        </p:nvPicPr>
        <p:blipFill>
          <a:blip r:embed="rId2" cstate="print"/>
          <a:srcRect l="8269" t="3075" r="776" b="3013"/>
          <a:stretch>
            <a:fillRect/>
          </a:stretch>
        </p:blipFill>
        <p:spPr bwMode="auto">
          <a:xfrm>
            <a:off x="1907704" y="188640"/>
            <a:ext cx="4968552" cy="5162132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1907704" y="4077072"/>
            <a:ext cx="49685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51723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node2</a:t>
            </a:r>
            <a:r>
              <a:rPr lang="ko-KR" altLang="en-US" dirty="0" smtClean="0"/>
              <a:t>에서 연결을 복구함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지점에서 </a:t>
            </a:r>
            <a:r>
              <a:rPr lang="en-US" altLang="ko-KR" dirty="0" smtClean="0"/>
              <a:t>ping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관찰되고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지점에서는 관찰 되지 않음</a:t>
            </a:r>
            <a:endParaRPr lang="en-US" altLang="ko-KR" dirty="0" smtClean="0"/>
          </a:p>
          <a:p>
            <a:r>
              <a:rPr lang="en-US" altLang="ko-KR" dirty="0" smtClean="0"/>
              <a:t> -&gt; T3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20:45:54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과제 목적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quagga</a:t>
            </a:r>
            <a:r>
              <a:rPr lang="ko-KR" altLang="en-US" dirty="0" smtClean="0"/>
              <a:t>를 설치하여 동적 </a:t>
            </a:r>
            <a:r>
              <a:rPr lang="ko-KR" altLang="en-US" dirty="0" err="1" smtClean="0"/>
              <a:t>라우팅을</a:t>
            </a:r>
            <a:r>
              <a:rPr lang="ko-KR" altLang="en-US" dirty="0" smtClean="0"/>
              <a:t> 구축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quagga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리눅스에</a:t>
            </a:r>
            <a:r>
              <a:rPr lang="ko-KR" altLang="en-US" dirty="0" smtClean="0"/>
              <a:t> 널리 사용되는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소프트웨어 패키지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프로그램을 이용하여 정적 </a:t>
            </a:r>
            <a:r>
              <a:rPr lang="ko-KR" altLang="en-US" dirty="0" err="1" smtClean="0"/>
              <a:t>라우팅과</a:t>
            </a:r>
            <a:r>
              <a:rPr lang="ko-KR" altLang="en-US" dirty="0" smtClean="0"/>
              <a:t> 동적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테이블을 설정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 smtClean="0"/>
              <a:t> RIP </a:t>
            </a:r>
            <a:r>
              <a:rPr lang="ko-KR" altLang="en-US" dirty="0" smtClean="0"/>
              <a:t>기본 동작을 실습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 smtClean="0"/>
              <a:t> RIP </a:t>
            </a:r>
            <a:r>
              <a:rPr lang="ko-KR" altLang="en-US" dirty="0" smtClean="0"/>
              <a:t>수렴시간을 측정하고 분석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장애시</a:t>
            </a:r>
            <a:r>
              <a:rPr lang="ko-KR" altLang="en-US" dirty="0" smtClean="0"/>
              <a:t> 수렴 시간 측정</a:t>
            </a:r>
            <a:endParaRPr lang="en-US" altLang="ko-KR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장애 </a:t>
            </a:r>
            <a:r>
              <a:rPr lang="ko-KR" altLang="en-US" dirty="0" err="1" smtClean="0"/>
              <a:t>복구시</a:t>
            </a:r>
            <a:r>
              <a:rPr lang="ko-KR" altLang="en-US" dirty="0" smtClean="0"/>
              <a:t> 수렴시간 측정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g-pc\Pictures\node1에서 복구후 ping 패킷 관찰 재개함.JPG"/>
          <p:cNvPicPr>
            <a:picLocks noChangeAspect="1" noChangeArrowheads="1"/>
          </p:cNvPicPr>
          <p:nvPr/>
        </p:nvPicPr>
        <p:blipFill>
          <a:blip r:embed="rId2" cstate="print"/>
          <a:srcRect l="7000" t="3571" r="3001" b="57816"/>
          <a:stretch>
            <a:fillRect/>
          </a:stretch>
        </p:blipFill>
        <p:spPr bwMode="auto">
          <a:xfrm>
            <a:off x="1403648" y="476672"/>
            <a:ext cx="6192688" cy="2232248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1403648" y="1772816"/>
            <a:ext cx="61926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306896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ifup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통해서 </a:t>
            </a:r>
            <a:r>
              <a:rPr lang="en-US" altLang="ko-KR" dirty="0" smtClean="0"/>
              <a:t>node2</a:t>
            </a:r>
            <a:r>
              <a:rPr lang="ko-KR" altLang="en-US" dirty="0" smtClean="0"/>
              <a:t>의 연결을 복구함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node1</a:t>
            </a:r>
            <a:r>
              <a:rPr lang="ko-KR" altLang="en-US" dirty="0" smtClean="0"/>
              <a:t>에서 통신이 복구 된것을 확인 할 수 있음</a:t>
            </a:r>
            <a:endParaRPr lang="en-US" altLang="ko-KR" dirty="0" smtClean="0"/>
          </a:p>
          <a:p>
            <a:r>
              <a:rPr lang="en-US" altLang="ko-KR" dirty="0" smtClean="0"/>
              <a:t> -&gt; T4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20:45:56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5229200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장애시</a:t>
            </a:r>
            <a:r>
              <a:rPr lang="ko-KR" altLang="en-US" dirty="0" smtClean="0"/>
              <a:t> 수렴시간 </a:t>
            </a:r>
            <a:r>
              <a:rPr lang="en-US" altLang="ko-KR" dirty="0" smtClean="0"/>
              <a:t>= T2 – T1 = 2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47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dirty="0" err="1" smtClean="0"/>
              <a:t>복구시</a:t>
            </a:r>
            <a:r>
              <a:rPr lang="ko-KR" altLang="en-US" dirty="0" smtClean="0"/>
              <a:t> 수렴시간 </a:t>
            </a:r>
            <a:r>
              <a:rPr lang="en-US" altLang="ko-KR" dirty="0" smtClean="0"/>
              <a:t>= T4 – T2 = 2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작업일지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347264"/>
              </p:ext>
            </p:extLst>
          </p:nvPr>
        </p:nvGraphicFramePr>
        <p:xfrm>
          <a:off x="755576" y="1628800"/>
          <a:ext cx="7650461" cy="4723465"/>
        </p:xfrm>
        <a:graphic>
          <a:graphicData uri="http://schemas.openxmlformats.org/drawingml/2006/table">
            <a:tbl>
              <a:tblPr/>
              <a:tblGrid>
                <a:gridCol w="1529781"/>
                <a:gridCol w="2365560"/>
                <a:gridCol w="2455971"/>
                <a:gridCol w="1299149"/>
              </a:tblGrid>
              <a:tr h="302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소요시간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작업명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작업 상세 내용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비고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16/06/05 6:00(5M)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Quagga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설치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Apt-get install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quagga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iproute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명령을 통한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quagga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설치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16/06/05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6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::05(1H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Quagga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사용 방법 공부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인터넷 검색을 통한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메뉴별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기능 검색 및  요약 작성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인터넷 검색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1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16/06/05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7:05(2H)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작성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(Node0)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Zebra.conf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ripd.conf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ospfd.conf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설정을 위한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쉘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프로그래밍 작성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(20M)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작성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(Node1)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Zebra.conf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ripd.conf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ospfd.conf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설정을 위한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쉘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프로그래밍 작성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(20M)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02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작성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(Node2)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Zebra.conf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ripd.conf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ospfd.conf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설정을 위한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쉘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프로그래밍 작성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(20M)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작성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(Node3)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Zebra.conf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ripd.conf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ospfd.conf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설정을 위한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쉘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프로그래밍 작성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(20M)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3530947"/>
              </p:ext>
            </p:extLst>
          </p:nvPr>
        </p:nvGraphicFramePr>
        <p:xfrm>
          <a:off x="755576" y="1124744"/>
          <a:ext cx="7650461" cy="4644490"/>
        </p:xfrm>
        <a:graphic>
          <a:graphicData uri="http://schemas.openxmlformats.org/drawingml/2006/table">
            <a:tbl>
              <a:tblPr/>
              <a:tblGrid>
                <a:gridCol w="1529781"/>
                <a:gridCol w="2365560"/>
                <a:gridCol w="2455971"/>
                <a:gridCol w="1299149"/>
              </a:tblGrid>
              <a:tr h="302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소요시간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작업명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작업 상세 내용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비고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16/06/05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 9:05(1H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/>
                        </a:rPr>
                        <a:t>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RIP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기본 동작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실습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라우팅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테이블 초기화 상태 확인 후 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pnet.init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수행</a:t>
                      </a:r>
                      <a:endParaRPr lang="en-US" altLang="ko-KR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각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라우팅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테이블 관찰 하여 갱신되어가는 과정 확인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및 외부 인터넷 통신 확인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"/>
                        </a:rPr>
                        <a:t>16/06/06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02:00(2H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RIP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수령시간 측정 및 분석</a:t>
                      </a: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RIP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기본 동작 실습 후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Node1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과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Node2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사이 통신 두절 시켜 수렴시간과 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복구시간 측정</a:t>
                      </a:r>
                      <a:endParaRPr lang="en-US" altLang="ko-KR" sz="1000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(ping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을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보내는 도중 통신을 두절시켜야함에 있어 사진촬영이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많이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힘들었고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장애시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수렴시간에서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ping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연결이 </a:t>
                      </a:r>
                      <a:r>
                        <a:rPr lang="ko-KR" altLang="en-US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안되는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문제가 발생함 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-&gt; </a:t>
                      </a:r>
                      <a:r>
                        <a:rPr lang="en-US" altLang="ko-KR" sz="10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ifconfig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 네트워크 설정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다시 확인하고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LAN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카드 설정을 다시 맞추니까 문제 해결됨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ko-KR" altLang="en-US" sz="10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174" marR="63174" marT="17466" marB="174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+mn-lt"/>
              </a:rPr>
              <a:t>요구등급과 그 근거</a:t>
            </a:r>
            <a:endParaRPr lang="ko-KR" altLang="en-US" b="1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독자 수행</a:t>
            </a:r>
            <a:endParaRPr lang="en-US" altLang="ko-KR" dirty="0" smtClean="0"/>
          </a:p>
          <a:p>
            <a:r>
              <a:rPr lang="ko-KR" altLang="en-US" dirty="0" smtClean="0"/>
              <a:t>요구등급 </a:t>
            </a:r>
            <a:r>
              <a:rPr lang="en-US" altLang="ko-KR" dirty="0" smtClean="0"/>
              <a:t>A</a:t>
            </a:r>
          </a:p>
          <a:p>
            <a:r>
              <a:rPr lang="ko-KR" altLang="en-US" dirty="0" smtClean="0"/>
              <a:t>과제 요구서에 요구된 모든 과정을 다 해결했음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어려운 부분은 인터넷을 통해서 정보를 얻어 해결하였음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6400" b="1" dirty="0" smtClean="0"/>
              <a:t> </a:t>
            </a:r>
            <a:r>
              <a:rPr lang="en-US" altLang="ko-KR" sz="6400" b="1" dirty="0" err="1" smtClean="0"/>
              <a:t>Quagga</a:t>
            </a:r>
            <a:r>
              <a:rPr lang="en-US" altLang="ko-KR" sz="6400" b="1" dirty="0" smtClean="0"/>
              <a:t> </a:t>
            </a:r>
            <a:r>
              <a:rPr lang="ko-KR" altLang="en-US" sz="6400" b="1" dirty="0" smtClean="0"/>
              <a:t>매뉴</a:t>
            </a:r>
            <a:r>
              <a:rPr lang="ko-KR" altLang="en-US" sz="6400" b="1" dirty="0" smtClean="0"/>
              <a:t>얼</a:t>
            </a:r>
            <a:endParaRPr lang="en-US" altLang="ko-KR" sz="6400" b="1" dirty="0"/>
          </a:p>
          <a:p>
            <a:pPr>
              <a:lnSpc>
                <a:spcPct val="120000"/>
              </a:lnSpc>
            </a:pP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1. </a:t>
            </a:r>
            <a:r>
              <a:rPr lang="ko-KR" altLang="en-US" sz="2300" dirty="0" smtClean="0"/>
              <a:t>개요</a:t>
            </a: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- Zebra</a:t>
            </a:r>
            <a:r>
              <a:rPr lang="ko-KR" altLang="en-US" sz="2300" dirty="0" smtClean="0"/>
              <a:t>에서 파생된 소프트웨어 라우팅 데몬</a:t>
            </a: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- </a:t>
            </a:r>
            <a:r>
              <a:rPr lang="ko-KR" altLang="en-US" sz="2300" dirty="0" smtClean="0"/>
              <a:t>지원 가능 </a:t>
            </a:r>
            <a:r>
              <a:rPr lang="ko-KR" altLang="en-US" sz="2300" dirty="0" err="1" smtClean="0"/>
              <a:t>라우팅</a:t>
            </a:r>
            <a:r>
              <a:rPr lang="ko-KR" altLang="en-US" sz="2300" dirty="0" smtClean="0"/>
              <a:t> 프로토콜</a:t>
            </a: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 : RIPv1,2 </a:t>
            </a:r>
            <a:r>
              <a:rPr lang="en-US" altLang="ko-KR" sz="2300" dirty="0" err="1" smtClean="0"/>
              <a:t>RIPng</a:t>
            </a:r>
            <a:r>
              <a:rPr lang="en-US" altLang="ko-KR" sz="2300" dirty="0" smtClean="0"/>
              <a:t>, OSPFv2, OSPFv3, BGP4, BGP4+, Multicast </a:t>
            </a:r>
            <a:r>
              <a:rPr lang="en-US" altLang="ko-KR" sz="2300" dirty="0" err="1" smtClean="0"/>
              <a:t>Routiing</a:t>
            </a: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</a:t>
            </a:r>
            <a:r>
              <a:rPr lang="en-US" altLang="ko-KR" sz="2300" dirty="0" smtClean="0"/>
              <a:t> : </a:t>
            </a:r>
            <a:r>
              <a:rPr lang="en-US" altLang="ko-KR" sz="2300" u="sng" dirty="0" smtClean="0"/>
              <a:t>RIP </a:t>
            </a:r>
            <a:r>
              <a:rPr lang="ko-KR" altLang="en-US" sz="2300" u="sng" dirty="0" smtClean="0"/>
              <a:t>프로토콜을 이용해서 </a:t>
            </a:r>
            <a:r>
              <a:rPr lang="ko-KR" altLang="en-US" sz="2300" u="sng" dirty="0" err="1" smtClean="0"/>
              <a:t>동적할당을</a:t>
            </a:r>
            <a:r>
              <a:rPr lang="ko-KR" altLang="en-US" sz="2300" u="sng" dirty="0" smtClean="0"/>
              <a:t> 함</a:t>
            </a:r>
            <a:endParaRPr lang="en-US" altLang="ko-KR" sz="2300" u="sng" dirty="0" smtClean="0"/>
          </a:p>
          <a:p>
            <a:pPr>
              <a:lnSpc>
                <a:spcPct val="120000"/>
              </a:lnSpc>
              <a:buNone/>
            </a:pPr>
            <a:endParaRPr lang="en-US" altLang="ko-KR" sz="2300" u="sng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2. </a:t>
            </a:r>
            <a:r>
              <a:rPr lang="ko-KR" altLang="en-US" sz="2300" dirty="0" smtClean="0"/>
              <a:t>기본 명령어</a:t>
            </a: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- hostname </a:t>
            </a:r>
            <a:r>
              <a:rPr lang="en-US" altLang="ko-KR" sz="2300" i="1" dirty="0" err="1" smtClean="0"/>
              <a:t>hostname</a:t>
            </a:r>
            <a:r>
              <a:rPr lang="en-US" altLang="ko-KR" sz="2300" i="1" dirty="0" smtClean="0"/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  : </a:t>
            </a:r>
            <a:r>
              <a:rPr lang="ko-KR" altLang="en-US" sz="2300" dirty="0" err="1" smtClean="0"/>
              <a:t>라우터의</a:t>
            </a:r>
            <a:r>
              <a:rPr lang="ko-KR" altLang="en-US" sz="2300" dirty="0" smtClean="0"/>
              <a:t> 호스트네임 설정</a:t>
            </a: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- password </a:t>
            </a:r>
            <a:r>
              <a:rPr lang="en-US" altLang="ko-KR" sz="2300" i="1" dirty="0" err="1" smtClean="0"/>
              <a:t>password</a:t>
            </a:r>
            <a:endParaRPr lang="en-US" altLang="ko-KR" sz="2300" i="1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i="1" dirty="0" smtClean="0"/>
              <a:t>   </a:t>
            </a:r>
            <a:r>
              <a:rPr lang="en-US" altLang="ko-KR" sz="2300" dirty="0" smtClean="0"/>
              <a:t>: </a:t>
            </a:r>
            <a:r>
              <a:rPr lang="en-US" altLang="ko-KR" sz="2300" dirty="0" err="1" smtClean="0"/>
              <a:t>vty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인터페이스에 대한 패스워드 설정</a:t>
            </a: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- line </a:t>
            </a:r>
            <a:r>
              <a:rPr lang="en-US" altLang="ko-KR" sz="2300" dirty="0" err="1" smtClean="0"/>
              <a:t>vty</a:t>
            </a:r>
            <a:endParaRPr lang="en-US" altLang="ko-KR" sz="23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300" dirty="0" smtClean="0"/>
              <a:t>   : </a:t>
            </a:r>
            <a:r>
              <a:rPr lang="en-US" altLang="ko-KR" sz="2300" dirty="0" err="1" smtClean="0"/>
              <a:t>vty</a:t>
            </a:r>
            <a:r>
              <a:rPr lang="en-US" altLang="ko-KR" sz="2300" dirty="0" smtClean="0"/>
              <a:t>  </a:t>
            </a:r>
            <a:r>
              <a:rPr lang="ko-KR" altLang="en-US" sz="2300" dirty="0" smtClean="0"/>
              <a:t>설정 모드를 입력</a:t>
            </a:r>
            <a:endParaRPr lang="en-US" altLang="ko-KR" sz="2300" dirty="0" smtClean="0"/>
          </a:p>
          <a:p>
            <a:endParaRPr lang="ko-KR" alt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9766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3. Zebra </a:t>
            </a:r>
            <a:r>
              <a:rPr lang="ko-KR" altLang="en-US" sz="1600" dirty="0" smtClean="0">
                <a:latin typeface="+mj-lt"/>
              </a:rPr>
              <a:t>호출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- ‘b’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  ‘--batch’ :  </a:t>
            </a:r>
            <a:r>
              <a:rPr lang="ko-KR" altLang="en-US" sz="1600" dirty="0" smtClean="0">
                <a:latin typeface="+mj-lt"/>
              </a:rPr>
              <a:t>일괄 처리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- ‘k’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  ‘--</a:t>
            </a:r>
            <a:r>
              <a:rPr lang="en-US" altLang="ko-KR" sz="1600" dirty="0" err="1" smtClean="0">
                <a:latin typeface="+mj-lt"/>
              </a:rPr>
              <a:t>keep_kernel</a:t>
            </a:r>
            <a:r>
              <a:rPr lang="en-US" altLang="ko-KR" sz="1600" dirty="0" smtClean="0">
                <a:latin typeface="+mj-lt"/>
              </a:rPr>
              <a:t>’ : zebra </a:t>
            </a:r>
            <a:r>
              <a:rPr lang="ko-KR" altLang="en-US" sz="1600" dirty="0" smtClean="0">
                <a:latin typeface="+mj-lt"/>
              </a:rPr>
              <a:t>시작할 때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스스로 추가된 오래된 </a:t>
            </a:r>
            <a:r>
              <a:rPr lang="ko-KR" altLang="en-US" sz="1600" dirty="0" err="1" smtClean="0">
                <a:latin typeface="+mj-lt"/>
              </a:rPr>
              <a:t>라우터를</a:t>
            </a:r>
            <a:r>
              <a:rPr lang="ko-KR" altLang="en-US" sz="1600" dirty="0" smtClean="0">
                <a:latin typeface="+mj-lt"/>
              </a:rPr>
              <a:t> 삭제하지  </a:t>
            </a:r>
            <a:r>
              <a:rPr lang="ko-KR" altLang="en-US" sz="1600" dirty="0" smtClean="0">
                <a:latin typeface="+mj-lt"/>
              </a:rPr>
              <a:t>않는다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- ‘r’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  ‘--retain’ : zebra</a:t>
            </a:r>
            <a:r>
              <a:rPr lang="ko-KR" altLang="en-US" sz="1600" dirty="0" smtClean="0">
                <a:latin typeface="+mj-lt"/>
              </a:rPr>
              <a:t>에 의해 라우터가 추가된 것을 유지한다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 smtClean="0">
              <a:latin typeface="+mj-lt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4. RIP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- #zebra -d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  #</a:t>
            </a:r>
            <a:r>
              <a:rPr lang="en-US" altLang="ko-KR" sz="1600" dirty="0" err="1" smtClean="0">
                <a:latin typeface="+mj-lt"/>
              </a:rPr>
              <a:t>ripd</a:t>
            </a:r>
            <a:r>
              <a:rPr lang="en-US" altLang="ko-KR" sz="1600" dirty="0" smtClean="0">
                <a:latin typeface="+mj-lt"/>
              </a:rPr>
              <a:t> -d      : </a:t>
            </a:r>
            <a:r>
              <a:rPr lang="en-US" altLang="ko-KR" sz="1600" dirty="0" err="1" smtClean="0">
                <a:latin typeface="+mj-lt"/>
              </a:rPr>
              <a:t>ripd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호출 전에 반드시 </a:t>
            </a:r>
            <a:r>
              <a:rPr lang="en-US" altLang="ko-KR" sz="1600" dirty="0" smtClean="0">
                <a:latin typeface="+mj-lt"/>
              </a:rPr>
              <a:t>zebra</a:t>
            </a:r>
            <a:r>
              <a:rPr lang="ko-KR" altLang="en-US" sz="1600" dirty="0" smtClean="0">
                <a:latin typeface="+mj-lt"/>
              </a:rPr>
              <a:t>를 먼저 호출 해야 한다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- ‘r’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  ‘--retain’ : </a:t>
            </a:r>
            <a:r>
              <a:rPr lang="en-US" altLang="ko-KR" sz="1600" dirty="0" err="1" smtClean="0">
                <a:latin typeface="+mj-lt"/>
              </a:rPr>
              <a:t>ripd</a:t>
            </a:r>
            <a:r>
              <a:rPr lang="ko-KR" altLang="en-US" sz="1600" dirty="0" smtClean="0">
                <a:latin typeface="+mj-lt"/>
              </a:rPr>
              <a:t>에 의해 라우터가 추가된 것을 유지한다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 smtClean="0">
              <a:latin typeface="+mj-lt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5. OSPFv2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- show </a:t>
            </a:r>
            <a:r>
              <a:rPr lang="en-US" altLang="ko-KR" sz="1600" dirty="0" err="1" smtClean="0">
                <a:latin typeface="+mj-lt"/>
              </a:rPr>
              <a:t>ip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ospf</a:t>
            </a:r>
            <a:r>
              <a:rPr lang="en-US" altLang="ko-KR" sz="1600" dirty="0" smtClean="0">
                <a:latin typeface="+mj-lt"/>
              </a:rPr>
              <a:t> : </a:t>
            </a:r>
            <a:r>
              <a:rPr lang="en-US" altLang="ko-KR" sz="1600" dirty="0" err="1" smtClean="0">
                <a:latin typeface="+mj-lt"/>
              </a:rPr>
              <a:t>ospf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정보와 상태를 보여 준다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smtClean="0">
                <a:latin typeface="+mj-lt"/>
              </a:rPr>
              <a:t> - router </a:t>
            </a:r>
            <a:r>
              <a:rPr lang="en-US" altLang="ko-KR" sz="1600" dirty="0" err="1" smtClean="0">
                <a:latin typeface="+mj-lt"/>
              </a:rPr>
              <a:t>ospf</a:t>
            </a:r>
            <a:r>
              <a:rPr lang="en-US" altLang="ko-KR" sz="1600" dirty="0" smtClean="0">
                <a:latin typeface="+mj-lt"/>
              </a:rPr>
              <a:t> : </a:t>
            </a:r>
            <a:r>
              <a:rPr lang="ko-KR" altLang="en-US" sz="1600" dirty="0" smtClean="0">
                <a:latin typeface="+mj-lt"/>
              </a:rPr>
              <a:t>가능한 </a:t>
            </a:r>
            <a:r>
              <a:rPr lang="en-US" altLang="ko-KR" sz="1600" dirty="0" err="1" smtClean="0">
                <a:latin typeface="+mj-lt"/>
              </a:rPr>
              <a:t>ospf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프로세스</a:t>
            </a:r>
            <a:endParaRPr lang="en-US" altLang="ko-KR" sz="1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 smtClean="0"/>
              <a:t>Quagga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설치 및 환경설정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모든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quagga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apt-get install </a:t>
            </a:r>
            <a:r>
              <a:rPr lang="en-US" altLang="ko-KR" sz="2000" dirty="0" err="1" smtClean="0"/>
              <a:t>quagga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iproute</a:t>
            </a:r>
            <a:r>
              <a:rPr lang="en-US" altLang="ko-KR" sz="2000" dirty="0" smtClean="0"/>
              <a:t> </a:t>
            </a:r>
          </a:p>
          <a:p>
            <a:pPr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명령어로 </a:t>
            </a:r>
            <a:r>
              <a:rPr lang="en-US" altLang="ko-KR" sz="2000" dirty="0" err="1" smtClean="0"/>
              <a:t>quagga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!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Quagga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프로세스는 </a:t>
            </a:r>
            <a:r>
              <a:rPr lang="en-US" altLang="ko-KR" sz="2000" dirty="0" smtClean="0"/>
              <a:t>“service </a:t>
            </a:r>
            <a:r>
              <a:rPr lang="en-US" altLang="ko-KR" sz="2000" dirty="0" err="1" smtClean="0"/>
              <a:t>quagga</a:t>
            </a:r>
            <a:r>
              <a:rPr lang="en-US" altLang="ko-KR" sz="2000" dirty="0" smtClean="0"/>
              <a:t> start/</a:t>
            </a:r>
            <a:r>
              <a:rPr lang="en-US" altLang="ko-KR" sz="2000" dirty="0" err="1" smtClean="0"/>
              <a:t>restar</a:t>
            </a:r>
            <a:r>
              <a:rPr lang="en-US" altLang="ko-KR" sz="2000" dirty="0" smtClean="0"/>
              <a:t>/stop”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명령어로 관리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86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pnet.init</a:t>
            </a:r>
            <a:r>
              <a:rPr lang="ko-KR" altLang="en-US" sz="3200" b="1" dirty="0" smtClean="0"/>
              <a:t>에서 매개변수 기반 라우팅 환경설정</a:t>
            </a:r>
            <a:endParaRPr lang="ko-KR" altLang="en-US" sz="3200" b="1" dirty="0"/>
          </a:p>
        </p:txBody>
      </p:sp>
      <p:pic>
        <p:nvPicPr>
          <p:cNvPr id="9218" name="Picture 2" descr="C:\Users\lg-pc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4758775" cy="5440809"/>
          </a:xfrm>
          <a:prstGeom prst="rect">
            <a:avLst/>
          </a:prstGeom>
          <a:noFill/>
        </p:spPr>
      </p:pic>
      <p:pic>
        <p:nvPicPr>
          <p:cNvPr id="9219" name="Picture 3" descr="C:\Users\lg-pc\Desktop\3.JPG"/>
          <p:cNvPicPr>
            <a:picLocks noChangeAspect="1" noChangeArrowheads="1"/>
          </p:cNvPicPr>
          <p:nvPr/>
        </p:nvPicPr>
        <p:blipFill>
          <a:blip r:embed="rId3" cstate="print"/>
          <a:srcRect r="9569" b="2210"/>
          <a:stretch>
            <a:fillRect/>
          </a:stretch>
        </p:blipFill>
        <p:spPr bwMode="auto">
          <a:xfrm>
            <a:off x="4788024" y="1052736"/>
            <a:ext cx="4176464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g-pc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4484127" cy="5370835"/>
          </a:xfrm>
          <a:prstGeom prst="rect">
            <a:avLst/>
          </a:prstGeom>
          <a:noFill/>
        </p:spPr>
      </p:pic>
      <p:pic>
        <p:nvPicPr>
          <p:cNvPr id="10243" name="Picture 3" descr="C:\Users\lg-pc\Desktop\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908720"/>
            <a:ext cx="4447592" cy="5354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g-pc\Deskto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4740275" cy="5654675"/>
          </a:xfrm>
          <a:prstGeom prst="rect">
            <a:avLst/>
          </a:prstGeom>
          <a:noFill/>
        </p:spPr>
      </p:pic>
      <p:pic>
        <p:nvPicPr>
          <p:cNvPr id="11267" name="Picture 3" descr="C:\Users\lg-pc\Desktop\7.JPG"/>
          <p:cNvPicPr>
            <a:picLocks noChangeAspect="1" noChangeArrowheads="1"/>
          </p:cNvPicPr>
          <p:nvPr/>
        </p:nvPicPr>
        <p:blipFill>
          <a:blip r:embed="rId3" cstate="print"/>
          <a:srcRect b="1338"/>
          <a:stretch>
            <a:fillRect/>
          </a:stretch>
        </p:blipFill>
        <p:spPr bwMode="auto">
          <a:xfrm>
            <a:off x="4067944" y="692696"/>
            <a:ext cx="4884737" cy="5616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g-pc\Desktop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4664"/>
            <a:ext cx="4822825" cy="5676900"/>
          </a:xfrm>
          <a:prstGeom prst="rect">
            <a:avLst/>
          </a:prstGeom>
          <a:noFill/>
        </p:spPr>
      </p:pic>
      <p:pic>
        <p:nvPicPr>
          <p:cNvPr id="12291" name="Picture 3" descr="C:\Users\lg-pc\Desktop\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6021288"/>
            <a:ext cx="4824536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827</Words>
  <Application>Microsoft Office PowerPoint</Application>
  <PresentationFormat>화면 슬라이드 쇼(4:3)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인터넷 통신 과제3 보고서</vt:lpstr>
      <vt:lpstr>과제 목적</vt:lpstr>
      <vt:lpstr>슬라이드 3</vt:lpstr>
      <vt:lpstr>슬라이드 4</vt:lpstr>
      <vt:lpstr>Quagga 설치 및 환경설정</vt:lpstr>
      <vt:lpstr>슬라이드 6</vt:lpstr>
      <vt:lpstr>슬라이드 7</vt:lpstr>
      <vt:lpstr>슬라이드 8</vt:lpstr>
      <vt:lpstr>슬라이드 9</vt:lpstr>
      <vt:lpstr>RIP 기본 동작 실습</vt:lpstr>
      <vt:lpstr>원격 zebra 프로세스 관리 방법</vt:lpstr>
      <vt:lpstr>각 라우터의 라우팅 테이블 갱신</vt:lpstr>
      <vt:lpstr>슬라이드 13</vt:lpstr>
      <vt:lpstr>RIP 수렴시간 측정 및 분석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작업일지</vt:lpstr>
      <vt:lpstr>슬라이드 22</vt:lpstr>
      <vt:lpstr>요구등급과 그 근거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통신 과제3 보고서</dc:title>
  <dc:creator>lg-pc</dc:creator>
  <cp:lastModifiedBy>lg-pc</cp:lastModifiedBy>
  <cp:revision>109</cp:revision>
  <dcterms:created xsi:type="dcterms:W3CDTF">2017-05-30T08:01:58Z</dcterms:created>
  <dcterms:modified xsi:type="dcterms:W3CDTF">2017-06-06T13:53:08Z</dcterms:modified>
</cp:coreProperties>
</file>