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7"/>
  </p:notesMasterIdLst>
  <p:sldIdLst>
    <p:sldId id="256" r:id="rId5"/>
    <p:sldId id="258" r:id="rId6"/>
    <p:sldId id="302" r:id="rId7"/>
    <p:sldId id="361" r:id="rId8"/>
    <p:sldId id="265" r:id="rId9"/>
    <p:sldId id="347" r:id="rId10"/>
    <p:sldId id="360" r:id="rId11"/>
    <p:sldId id="364" r:id="rId12"/>
    <p:sldId id="366" r:id="rId13"/>
    <p:sldId id="365" r:id="rId14"/>
    <p:sldId id="368" r:id="rId15"/>
    <p:sldId id="370" r:id="rId16"/>
    <p:sldId id="371" r:id="rId17"/>
    <p:sldId id="367" r:id="rId18"/>
    <p:sldId id="372" r:id="rId19"/>
    <p:sldId id="373" r:id="rId20"/>
    <p:sldId id="374" r:id="rId21"/>
    <p:sldId id="304" r:id="rId22"/>
    <p:sldId id="362" r:id="rId23"/>
    <p:sldId id="344" r:id="rId24"/>
    <p:sldId id="384" r:id="rId25"/>
    <p:sldId id="397" r:id="rId26"/>
    <p:sldId id="387" r:id="rId27"/>
    <p:sldId id="386" r:id="rId28"/>
    <p:sldId id="375" r:id="rId29"/>
    <p:sldId id="306" r:id="rId30"/>
    <p:sldId id="380" r:id="rId31"/>
    <p:sldId id="389" r:id="rId32"/>
    <p:sldId id="390" r:id="rId33"/>
    <p:sldId id="391" r:id="rId34"/>
    <p:sldId id="392" r:id="rId35"/>
    <p:sldId id="393" r:id="rId36"/>
    <p:sldId id="394" r:id="rId37"/>
    <p:sldId id="396" r:id="rId38"/>
    <p:sldId id="345" r:id="rId39"/>
    <p:sldId id="376" r:id="rId40"/>
    <p:sldId id="377" r:id="rId41"/>
    <p:sldId id="383" r:id="rId42"/>
    <p:sldId id="381" r:id="rId43"/>
    <p:sldId id="382" r:id="rId44"/>
    <p:sldId id="341" r:id="rId45"/>
    <p:sldId id="296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666666"/>
    <a:srgbClr val="FF0000"/>
    <a:srgbClr val="FFC000"/>
    <a:srgbClr val="CDE8FF"/>
    <a:srgbClr val="FBFDFF"/>
    <a:srgbClr val="FF97A1"/>
    <a:srgbClr val="0088CC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B11AD-18CD-4FA9-88E0-38897203EF52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7041B-B299-4705-A295-6EF24A29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7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67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657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293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98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559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61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3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61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4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412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9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65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058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54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538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78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728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63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79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85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053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86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8692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49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658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3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96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7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62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29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5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4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7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8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0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1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2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161927"/>
            <a:ext cx="7886700" cy="523874"/>
          </a:xfrm>
        </p:spPr>
        <p:txBody>
          <a:bodyPr>
            <a:normAutofit/>
          </a:bodyPr>
          <a:lstStyle>
            <a:lvl1pPr marL="0" indent="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en-US" altLang="en-US" sz="3000" b="1" kern="12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6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15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3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9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AAD0-C0BD-4940-9C61-9EB949A572D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8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microsoft.com/office/2007/relationships/hdphoto" Target="../media/hdphoto3.wdp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microsoft.com/office/2007/relationships/hdphoto" Target="../media/hdphoto4.wdp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4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5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jpe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jpe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9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230" y="1689812"/>
            <a:ext cx="7269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ea typeface="나눔바른고딕" panose="020B0603020101020101" pitchFamily="50" charset="-127"/>
              </a:rPr>
              <a:t>Progress presentation </a:t>
            </a:r>
            <a:r>
              <a:rPr lang="ko-KR" altLang="en-US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ea typeface="나눔바른고딕" panose="020B0603020101020101" pitchFamily="50" charset="-127"/>
              </a:rPr>
              <a:t>발표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0D010A-C6DB-46DB-B45D-DDF9782E8CA6}"/>
              </a:ext>
            </a:extLst>
          </p:cNvPr>
          <p:cNvSpPr txBox="1"/>
          <p:nvPr/>
        </p:nvSpPr>
        <p:spPr>
          <a:xfrm>
            <a:off x="5582745" y="2967335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088B92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</a:t>
            </a:r>
            <a:r>
              <a:rPr lang="en-US" altLang="ko-KR" sz="2400" dirty="0">
                <a:ln>
                  <a:solidFill>
                    <a:srgbClr val="088B92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 err="1">
                <a:ln>
                  <a:solidFill>
                    <a:srgbClr val="088B92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석제노</a:t>
            </a:r>
            <a:endParaRPr lang="ko-KR" altLang="en-US" sz="2400" dirty="0">
              <a:ln>
                <a:solidFill>
                  <a:srgbClr val="088B92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6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7E3FF5E-DA26-4E59-B61E-65C69BE89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6" y="1792555"/>
            <a:ext cx="7329750" cy="33738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기술 소개 및 차별성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535156-C505-44D9-A4EB-50695EF1E4F4}"/>
              </a:ext>
            </a:extLst>
          </p:cNvPr>
          <p:cNvSpPr/>
          <p:nvPr/>
        </p:nvSpPr>
        <p:spPr>
          <a:xfrm>
            <a:off x="222250" y="1106129"/>
            <a:ext cx="8435053" cy="558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29F2DE18-926F-49E7-BB41-765E8A7DD4AB}"/>
              </a:ext>
            </a:extLst>
          </p:cNvPr>
          <p:cNvCxnSpPr>
            <a:cxnSpLocks/>
          </p:cNvCxnSpPr>
          <p:nvPr/>
        </p:nvCxnSpPr>
        <p:spPr>
          <a:xfrm>
            <a:off x="2891225" y="4651567"/>
            <a:ext cx="40921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272C713-23F9-4EB2-BE07-7931C6551890}"/>
              </a:ext>
            </a:extLst>
          </p:cNvPr>
          <p:cNvSpPr/>
          <p:nvPr/>
        </p:nvSpPr>
        <p:spPr>
          <a:xfrm>
            <a:off x="2416571" y="1232763"/>
            <a:ext cx="3912651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ZXING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9D53947-EF87-4E99-BF6B-CBE41214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6" y="3567573"/>
            <a:ext cx="5483032" cy="2943831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E26B8A2A-DE41-48DB-9113-56E94D9EF2E1}"/>
              </a:ext>
            </a:extLst>
          </p:cNvPr>
          <p:cNvSpPr/>
          <p:nvPr/>
        </p:nvSpPr>
        <p:spPr>
          <a:xfrm>
            <a:off x="631716" y="4520503"/>
            <a:ext cx="896112" cy="262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7CA3F3A6-7594-4D9B-884F-A4253170A894}"/>
              </a:ext>
            </a:extLst>
          </p:cNvPr>
          <p:cNvCxnSpPr>
            <a:cxnSpLocks/>
          </p:cNvCxnSpPr>
          <p:nvPr/>
        </p:nvCxnSpPr>
        <p:spPr>
          <a:xfrm>
            <a:off x="2022612" y="4778624"/>
            <a:ext cx="145063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50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기술 소개 및 차별성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535156-C505-44D9-A4EB-50695EF1E4F4}"/>
              </a:ext>
            </a:extLst>
          </p:cNvPr>
          <p:cNvSpPr/>
          <p:nvPr/>
        </p:nvSpPr>
        <p:spPr>
          <a:xfrm>
            <a:off x="222250" y="1106129"/>
            <a:ext cx="8435053" cy="558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272C713-23F9-4EB2-BE07-7931C6551890}"/>
              </a:ext>
            </a:extLst>
          </p:cNvPr>
          <p:cNvSpPr/>
          <p:nvPr/>
        </p:nvSpPr>
        <p:spPr>
          <a:xfrm>
            <a:off x="2285429" y="1217165"/>
            <a:ext cx="4308694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QR-code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관련 프로그램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35636F3-4EEB-413A-B779-F93FCB579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7" y="1840063"/>
            <a:ext cx="3939944" cy="7754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FFAF8FD-FAAB-4EFA-AFD8-5A853ED84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93" y="2541710"/>
            <a:ext cx="3619500" cy="933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58E5CCD-5D09-4152-A0AA-DB3C814ED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93" y="3349478"/>
            <a:ext cx="2195001" cy="5000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542D1E1-C2CA-43C6-805C-4196F7DF0C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10" y="3751157"/>
            <a:ext cx="3506838" cy="1183619"/>
          </a:xfrm>
          <a:prstGeom prst="rect">
            <a:avLst/>
          </a:prstGeom>
        </p:spPr>
      </p:pic>
      <p:sp>
        <p:nvSpPr>
          <p:cNvPr id="14" name="AutoShape 2" descr="MUST">
            <a:extLst>
              <a:ext uri="{FF2B5EF4-FFF2-40B4-BE49-F238E27FC236}">
                <a16:creationId xmlns:a16="http://schemas.microsoft.com/office/drawing/2014/main" xmlns="" id="{824E8457-81EB-4D46-80C6-1519B7284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0900" y="4615141"/>
            <a:ext cx="524907" cy="52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1340D5C-5CAB-45EF-ACE7-F4F6EA7CD1C1}"/>
              </a:ext>
            </a:extLst>
          </p:cNvPr>
          <p:cNvSpPr/>
          <p:nvPr/>
        </p:nvSpPr>
        <p:spPr>
          <a:xfrm>
            <a:off x="6137846" y="2659210"/>
            <a:ext cx="2135999" cy="2380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3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QR-code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ea typeface="나눔바른고딕" panose="020B0603020101020101" pitchFamily="50" charset="-127"/>
              </a:rPr>
              <a:t>생성</a:t>
            </a:r>
            <a:r>
              <a: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ea typeface="나눔바른고딕" panose="020B0603020101020101" pitchFamily="50" charset="-127"/>
              </a:rPr>
              <a:t>,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ea typeface="나눔바른고딕" panose="020B0603020101020101" pitchFamily="50" charset="-127"/>
              </a:rPr>
              <a:t>문자열 변환</a:t>
            </a:r>
            <a:r>
              <a: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ea typeface="나눔바른고딕" panose="020B0603020101020101" pitchFamily="50" charset="-127"/>
              </a:rPr>
              <a:t>,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ea typeface="나눔바른고딕" panose="020B0603020101020101" pitchFamily="50" charset="-127"/>
              </a:rPr>
              <a:t>인식</a:t>
            </a:r>
            <a:r>
              <a: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ea typeface="나눔바른고딕" panose="020B0603020101020101" pitchFamily="50" charset="-127"/>
              </a:rPr>
              <a:t>,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ea typeface="나눔바른고딕" panose="020B0603020101020101" pitchFamily="50" charset="-127"/>
              </a:rPr>
              <a:t>커스터마이징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97A1"/>
              </a:solidFill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9D38EEE-640F-4E57-B223-93C1205F5699}"/>
              </a:ext>
            </a:extLst>
          </p:cNvPr>
          <p:cNvGrpSpPr/>
          <p:nvPr/>
        </p:nvGrpSpPr>
        <p:grpSpPr>
          <a:xfrm>
            <a:off x="486697" y="4807801"/>
            <a:ext cx="5187459" cy="1563197"/>
            <a:chOff x="2829093" y="4219491"/>
            <a:chExt cx="5187459" cy="156319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050E2105-8F82-49C8-B28B-9C6FD3250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29093" y="4219491"/>
              <a:ext cx="5187459" cy="156319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7CFF98E8-DB96-4A92-9A32-A627ED7F7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69606" y="4246928"/>
              <a:ext cx="751123" cy="467805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FE3DFC5-CB83-4065-B322-BBA458C85400}"/>
              </a:ext>
            </a:extLst>
          </p:cNvPr>
          <p:cNvSpPr txBox="1"/>
          <p:nvPr/>
        </p:nvSpPr>
        <p:spPr>
          <a:xfrm>
            <a:off x="2573594" y="6457665"/>
            <a:ext cx="861774" cy="9699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400" dirty="0"/>
              <a:t>..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028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기술 소개 및 차별성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535156-C505-44D9-A4EB-50695EF1E4F4}"/>
              </a:ext>
            </a:extLst>
          </p:cNvPr>
          <p:cNvSpPr/>
          <p:nvPr/>
        </p:nvSpPr>
        <p:spPr>
          <a:xfrm>
            <a:off x="222250" y="1106129"/>
            <a:ext cx="8435053" cy="558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272C713-23F9-4EB2-BE07-7931C6551890}"/>
              </a:ext>
            </a:extLst>
          </p:cNvPr>
          <p:cNvSpPr/>
          <p:nvPr/>
        </p:nvSpPr>
        <p:spPr>
          <a:xfrm>
            <a:off x="2416571" y="1232763"/>
            <a:ext cx="3912651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가상 프린터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424A081-3A67-4154-BEE7-5CF8ABEA2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39" y="1871259"/>
            <a:ext cx="6191250" cy="1352550"/>
          </a:xfrm>
          <a:prstGeom prst="rect">
            <a:avLst/>
          </a:prstGeom>
        </p:spPr>
      </p:pic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xmlns="" id="{AC2FE6D5-9079-4C2A-B886-7624E202F9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44" y="4152474"/>
            <a:ext cx="824391" cy="824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xmlns="" id="{3BDA0631-95E6-418C-BEEC-A4CA04406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44" y="4714654"/>
            <a:ext cx="599877" cy="58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Open Hangul (.hwp) files in Microsoft Word or HWP Viewer">
            <a:extLst>
              <a:ext uri="{FF2B5EF4-FFF2-40B4-BE49-F238E27FC236}">
                <a16:creationId xmlns:a16="http://schemas.microsoft.com/office/drawing/2014/main" xmlns="" id="{47EC462B-B7FB-4241-9189-6ABC48429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05" y="3966317"/>
            <a:ext cx="682409" cy="68240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Linux 시스템용 PDF 문서 뷰어 종류 및 추천">
            <a:extLst>
              <a:ext uri="{FF2B5EF4-FFF2-40B4-BE49-F238E27FC236}">
                <a16:creationId xmlns:a16="http://schemas.microsoft.com/office/drawing/2014/main" xmlns="" id="{060638F7-73D5-4036-A7EE-5E2767BFC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571" y="4397984"/>
            <a:ext cx="501484" cy="501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4E6A992B-4B17-4DA3-A442-258C9131E94A}"/>
              </a:ext>
            </a:extLst>
          </p:cNvPr>
          <p:cNvGrpSpPr/>
          <p:nvPr/>
        </p:nvGrpSpPr>
        <p:grpSpPr>
          <a:xfrm>
            <a:off x="4719995" y="3220509"/>
            <a:ext cx="2815928" cy="3452252"/>
            <a:chOff x="2795997" y="3243821"/>
            <a:chExt cx="2815928" cy="345225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D45AED9-575C-420B-91BB-A6D557D788AF}"/>
                </a:ext>
              </a:extLst>
            </p:cNvPr>
            <p:cNvGrpSpPr/>
            <p:nvPr/>
          </p:nvGrpSpPr>
          <p:grpSpPr>
            <a:xfrm>
              <a:off x="2803241" y="3531018"/>
              <a:ext cx="2808684" cy="3165055"/>
              <a:chOff x="2803241" y="3531018"/>
              <a:chExt cx="2808684" cy="316505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xmlns="" id="{B98FC146-2F3D-4D59-A9CD-7B7137C59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3241" y="3531018"/>
                <a:ext cx="2808684" cy="3165055"/>
              </a:xfrm>
              <a:prstGeom prst="rect">
                <a:avLst/>
              </a:prstGeom>
            </p:spPr>
          </p:pic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xmlns="" id="{283DA01D-4ABE-4F65-932E-8DCD95147F1E}"/>
                  </a:ext>
                </a:extLst>
              </p:cNvPr>
              <p:cNvSpPr/>
              <p:nvPr/>
            </p:nvSpPr>
            <p:spPr>
              <a:xfrm>
                <a:off x="2909180" y="4672164"/>
                <a:ext cx="1781349" cy="437404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DD1986A9-3751-4E01-9972-A47ABF541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95997" y="3243821"/>
              <a:ext cx="2815928" cy="574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92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10018 0.0497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247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9687 -0.0560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1033 -0.0030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기술 소개 및 차별성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535156-C505-44D9-A4EB-50695EF1E4F4}"/>
              </a:ext>
            </a:extLst>
          </p:cNvPr>
          <p:cNvSpPr/>
          <p:nvPr/>
        </p:nvSpPr>
        <p:spPr>
          <a:xfrm>
            <a:off x="222250" y="1106129"/>
            <a:ext cx="8435053" cy="558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272C713-23F9-4EB2-BE07-7931C6551890}"/>
              </a:ext>
            </a:extLst>
          </p:cNvPr>
          <p:cNvSpPr/>
          <p:nvPr/>
        </p:nvSpPr>
        <p:spPr>
          <a:xfrm>
            <a:off x="2285429" y="1217165"/>
            <a:ext cx="4308694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가상 프린터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관련 프로그램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" name="AutoShape 2" descr="MUST">
            <a:extLst>
              <a:ext uri="{FF2B5EF4-FFF2-40B4-BE49-F238E27FC236}">
                <a16:creationId xmlns:a16="http://schemas.microsoft.com/office/drawing/2014/main" xmlns="" id="{824E8457-81EB-4D46-80C6-1519B7284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0900" y="4615141"/>
            <a:ext cx="524907" cy="52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37FB155-FC49-4F70-A398-EB665500C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7" y="2102097"/>
            <a:ext cx="3495675" cy="619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983CC16-997B-491B-856B-D490E23277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844" b="7218"/>
          <a:stretch/>
        </p:blipFill>
        <p:spPr>
          <a:xfrm>
            <a:off x="439175" y="2703111"/>
            <a:ext cx="4722455" cy="7258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1ECE5CF-6C1E-4E11-B9E0-E80910D79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75" y="3712251"/>
            <a:ext cx="2986548" cy="9133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09E5E8B-2ECD-4B36-8518-0E31E9213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97" y="4852392"/>
            <a:ext cx="2800350" cy="1009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E5B1205-9346-48E2-ACA3-00694CED504D}"/>
              </a:ext>
            </a:extLst>
          </p:cNvPr>
          <p:cNvSpPr txBox="1"/>
          <p:nvPr/>
        </p:nvSpPr>
        <p:spPr>
          <a:xfrm>
            <a:off x="1515807" y="5975254"/>
            <a:ext cx="861774" cy="14416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400" dirty="0"/>
              <a:t>…..</a:t>
            </a:r>
            <a:endParaRPr lang="ko-KR" altLang="en-US" sz="4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982F09A-ECEC-487F-A152-EB4269A0CC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6255" y="2069310"/>
            <a:ext cx="1095375" cy="9525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271127C-2C4F-4A82-A712-8722DC17A6F5}"/>
              </a:ext>
            </a:extLst>
          </p:cNvPr>
          <p:cNvSpPr/>
          <p:nvPr/>
        </p:nvSpPr>
        <p:spPr>
          <a:xfrm>
            <a:off x="6017101" y="2976591"/>
            <a:ext cx="2135999" cy="2380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3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PDF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ea typeface="나눔바른고딕" panose="020B0603020101020101" pitchFamily="50" charset="-127"/>
              </a:rPr>
              <a:t>생성</a:t>
            </a:r>
            <a:r>
              <a: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ea typeface="나눔바른고딕" panose="020B0603020101020101" pitchFamily="50" charset="-127"/>
              </a:rPr>
              <a:t>,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ea typeface="나눔바른고딕" panose="020B0603020101020101" pitchFamily="50" charset="-127"/>
              </a:rPr>
              <a:t>폰트 포함 설정</a:t>
            </a:r>
            <a:r>
              <a: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ea typeface="나눔바른고딕" panose="020B0603020101020101" pitchFamily="50" charset="-127"/>
              </a:rPr>
              <a:t>,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ea typeface="나눔바른고딕" panose="020B0603020101020101" pitchFamily="50" charset="-127"/>
              </a:rPr>
              <a:t>품질 조정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97A1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81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기술 소개 및 차별성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A882955-4326-4104-A583-AF74FE984924}"/>
              </a:ext>
            </a:extLst>
          </p:cNvPr>
          <p:cNvSpPr/>
          <p:nvPr/>
        </p:nvSpPr>
        <p:spPr>
          <a:xfrm>
            <a:off x="222250" y="1106129"/>
            <a:ext cx="8435053" cy="558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1427955-57F8-4D96-B153-5DCFF362C4A8}"/>
              </a:ext>
            </a:extLst>
          </p:cNvPr>
          <p:cNvSpPr/>
          <p:nvPr/>
        </p:nvSpPr>
        <p:spPr>
          <a:xfrm>
            <a:off x="2416571" y="1232763"/>
            <a:ext cx="3912651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차별성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58A90981-89FF-4E33-8719-4A513BD15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123" y="1850923"/>
            <a:ext cx="4369306" cy="21928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C89606B-5378-4089-9295-7D1ACC613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71" y="4283693"/>
            <a:ext cx="2230780" cy="223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xmlns="" id="{0192E0B4-B004-4E14-9E2C-A8D36169D8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xmlns="" id="{0567BF64-EA21-4BA8-AABF-C761ABEF94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5200" y="2362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274D1C0-B262-4382-84F2-B2F060B069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3" t="4287" r="15867" b="44961"/>
          <a:stretch/>
        </p:blipFill>
        <p:spPr>
          <a:xfrm>
            <a:off x="1175125" y="4161614"/>
            <a:ext cx="2133600" cy="2352859"/>
          </a:xfrm>
          <a:prstGeom prst="rect">
            <a:avLst/>
          </a:prstGeom>
        </p:spPr>
      </p:pic>
      <p:sp>
        <p:nvSpPr>
          <p:cNvPr id="8" name="폭발: 8pt 7">
            <a:extLst>
              <a:ext uri="{FF2B5EF4-FFF2-40B4-BE49-F238E27FC236}">
                <a16:creationId xmlns:a16="http://schemas.microsoft.com/office/drawing/2014/main" xmlns="" id="{C55517F3-5C6B-4ABD-88B9-18911A063CB0}"/>
              </a:ext>
            </a:extLst>
          </p:cNvPr>
          <p:cNvSpPr/>
          <p:nvPr/>
        </p:nvSpPr>
        <p:spPr>
          <a:xfrm rot="1549261">
            <a:off x="1423464" y="5736595"/>
            <a:ext cx="398206" cy="727472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69BFEBB-7089-436F-97A3-EE77BD8B41F3}"/>
              </a:ext>
            </a:extLst>
          </p:cNvPr>
          <p:cNvSpPr/>
          <p:nvPr/>
        </p:nvSpPr>
        <p:spPr>
          <a:xfrm>
            <a:off x="3788389" y="4998487"/>
            <a:ext cx="1302774" cy="679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OR…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기술 소개 및 차별성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535156-C505-44D9-A4EB-50695EF1E4F4}"/>
              </a:ext>
            </a:extLst>
          </p:cNvPr>
          <p:cNvSpPr/>
          <p:nvPr/>
        </p:nvSpPr>
        <p:spPr>
          <a:xfrm>
            <a:off x="222250" y="1106129"/>
            <a:ext cx="8435053" cy="558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272C713-23F9-4EB2-BE07-7931C6551890}"/>
              </a:ext>
            </a:extLst>
          </p:cNvPr>
          <p:cNvSpPr/>
          <p:nvPr/>
        </p:nvSpPr>
        <p:spPr>
          <a:xfrm>
            <a:off x="2285429" y="1217165"/>
            <a:ext cx="4308694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차별성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" name="AutoShape 2" descr="MUST">
            <a:extLst>
              <a:ext uri="{FF2B5EF4-FFF2-40B4-BE49-F238E27FC236}">
                <a16:creationId xmlns:a16="http://schemas.microsoft.com/office/drawing/2014/main" xmlns="" id="{824E8457-81EB-4D46-80C6-1519B7284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0900" y="4615141"/>
            <a:ext cx="524907" cy="52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1BDB545C-A005-455F-936D-651180ACDA27}"/>
              </a:ext>
            </a:extLst>
          </p:cNvPr>
          <p:cNvGrpSpPr/>
          <p:nvPr/>
        </p:nvGrpSpPr>
        <p:grpSpPr>
          <a:xfrm>
            <a:off x="347049" y="2415431"/>
            <a:ext cx="5497848" cy="3225404"/>
            <a:chOff x="524030" y="2673927"/>
            <a:chExt cx="5497848" cy="322540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CBF050AF-7742-4462-B41A-F4C26FA9151D}"/>
                </a:ext>
              </a:extLst>
            </p:cNvPr>
            <p:cNvGrpSpPr/>
            <p:nvPr/>
          </p:nvGrpSpPr>
          <p:grpSpPr>
            <a:xfrm>
              <a:off x="524030" y="2673927"/>
              <a:ext cx="5497848" cy="3225404"/>
              <a:chOff x="605146" y="3071717"/>
              <a:chExt cx="5497848" cy="322540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xmlns="" id="{95245C5A-7E4B-480B-9F7D-F546F64B9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146" y="3071717"/>
                <a:ext cx="5497848" cy="3225404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9667EB13-2E3F-4417-9F8D-2C936D486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1999" y="4534025"/>
                <a:ext cx="970745" cy="94834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</p:grpSp>
        <p:pic>
          <p:nvPicPr>
            <p:cNvPr id="2052" name="Picture 4" descr="왼쪽 화살표, 컴퓨터 아이콘 컴퓨터 마우스 커서 화살표, 흰색 화살표 ...">
              <a:extLst>
                <a:ext uri="{FF2B5EF4-FFF2-40B4-BE49-F238E27FC236}">
                  <a16:creationId xmlns:a16="http://schemas.microsoft.com/office/drawing/2014/main" xmlns="" id="{BAFC4CDF-5FC8-43E9-81BE-A03918B15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25" b="96484" l="10000" r="90000">
                          <a14:foregroundMark x1="24239" y1="10938" x2="30870" y2="40234"/>
                          <a14:foregroundMark x1="25543" y1="3320" x2="28261" y2="4883"/>
                          <a14:foregroundMark x1="40000" y1="90625" x2="40543" y2="92383"/>
                          <a14:foregroundMark x1="64674" y1="93164" x2="67500" y2="96484"/>
                          <a14:foregroundMark x1="45000" y1="44336" x2="46848" y2="46289"/>
                          <a14:foregroundMark x1="43152" y1="33203" x2="47065" y2="42969"/>
                          <a14:foregroundMark x1="47065" y1="42969" x2="48152" y2="44336"/>
                          <a14:foregroundMark x1="25543" y1="8203" x2="37935" y2="81641"/>
                          <a14:foregroundMark x1="37935" y1="81641" x2="43587" y2="79297"/>
                          <a14:foregroundMark x1="43587" y1="79297" x2="48370" y2="70898"/>
                          <a14:foregroundMark x1="51218" y1="73409" x2="54130" y2="75977"/>
                          <a14:foregroundMark x1="48370" y1="70898" x2="49027" y2="71477"/>
                          <a14:foregroundMark x1="54130" y1="75977" x2="67065" y2="94922"/>
                          <a14:foregroundMark x1="67065" y1="94922" x2="72065" y2="90430"/>
                          <a14:foregroundMark x1="72065" y1="90430" x2="74565" y2="80664"/>
                          <a14:foregroundMark x1="74565" y1="80664" x2="71196" y2="72070"/>
                          <a14:foregroundMark x1="71196" y1="72070" x2="63043" y2="59375"/>
                          <a14:foregroundMark x1="63043" y1="59375" x2="59674" y2="50586"/>
                          <a14:foregroundMark x1="59674" y1="50586" x2="69130" y2="37695"/>
                          <a14:foregroundMark x1="69130" y1="37695" x2="65000" y2="29688"/>
                          <a14:foregroundMark x1="65000" y1="29688" x2="25652" y2="6445"/>
                          <a14:foregroundMark x1="25652" y1="6445" x2="25435" y2="8789"/>
                          <a14:foregroundMark x1="34891" y1="39258" x2="37174" y2="68750"/>
                          <a14:foregroundMark x1="36739" y1="35742" x2="40870" y2="46875"/>
                          <a14:foregroundMark x1="40870" y1="46875" x2="43478" y2="42578"/>
                          <a14:foregroundMark x1="36196" y1="26563" x2="32283" y2="36328"/>
                          <a14:foregroundMark x1="32283" y1="36328" x2="36739" y2="49219"/>
                          <a14:foregroundMark x1="36739" y1="49219" x2="43478" y2="52539"/>
                          <a14:foregroundMark x1="43478" y1="52539" x2="41957" y2="32813"/>
                          <a14:foregroundMark x1="41957" y1="32813" x2="37391" y2="39063"/>
                          <a14:foregroundMark x1="37391" y1="39063" x2="43587" y2="31641"/>
                          <a14:foregroundMark x1="43587" y1="31641" x2="41739" y2="19727"/>
                          <a14:foregroundMark x1="41739" y1="19727" x2="34348" y2="15820"/>
                          <a14:foregroundMark x1="34348" y1="15820" x2="28478" y2="23242"/>
                          <a14:foregroundMark x1="28478" y1="23242" x2="35000" y2="29297"/>
                          <a14:foregroundMark x1="35000" y1="29297" x2="36739" y2="28125"/>
                          <a14:foregroundMark x1="38261" y1="25391" x2="39783" y2="23047"/>
                          <a14:foregroundMark x1="35978" y1="19531" x2="37935" y2="21484"/>
                          <a14:foregroundMark x1="39022" y1="24219" x2="43478" y2="30078"/>
                          <a14:foregroundMark x1="43478" y1="30078" x2="45870" y2="27344"/>
                          <a14:foregroundMark x1="45978" y1="26758" x2="50435" y2="32617"/>
                          <a14:foregroundMark x1="50435" y1="32617" x2="56196" y2="36328"/>
                          <a14:foregroundMark x1="56196" y1="36328" x2="56196" y2="36328"/>
                          <a14:foregroundMark x1="43152" y1="23828" x2="70761" y2="36133"/>
                          <a14:foregroundMark x1="70761" y1="36133" x2="70870" y2="35352"/>
                          <a14:foregroundMark x1="64783" y1="32617" x2="68804" y2="34570"/>
                          <a14:foregroundMark x1="65870" y1="35156" x2="49130" y2="53516"/>
                          <a14:foregroundMark x1="49130" y1="53516" x2="49130" y2="53516"/>
                          <a14:foregroundMark x1="49022" y1="50195" x2="46739" y2="57617"/>
                          <a14:foregroundMark x1="54022" y1="55273" x2="65652" y2="76758"/>
                          <a14:foregroundMark x1="65652" y1="76758" x2="67391" y2="78516"/>
                          <a14:foregroundMark x1="56630" y1="61914" x2="65435" y2="78516"/>
                          <a14:foregroundMark x1="65435" y1="78516" x2="69348" y2="82422"/>
                          <a14:backgroundMark x1="49022" y1="71484" x2="50435" y2="744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603" y="4540420"/>
              <a:ext cx="1488156" cy="828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FD26672-F64E-411A-8614-E36F78572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049" y="1929854"/>
            <a:ext cx="781203" cy="779108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96A5070B-FCF8-4E61-8EF3-353ADA7EA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88" y="3168952"/>
            <a:ext cx="1718362" cy="171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기술 소개 및 차별성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535156-C505-44D9-A4EB-50695EF1E4F4}"/>
              </a:ext>
            </a:extLst>
          </p:cNvPr>
          <p:cNvSpPr/>
          <p:nvPr/>
        </p:nvSpPr>
        <p:spPr>
          <a:xfrm>
            <a:off x="222250" y="1106129"/>
            <a:ext cx="8435053" cy="558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272C713-23F9-4EB2-BE07-7931C6551890}"/>
              </a:ext>
            </a:extLst>
          </p:cNvPr>
          <p:cNvSpPr/>
          <p:nvPr/>
        </p:nvSpPr>
        <p:spPr>
          <a:xfrm>
            <a:off x="2285429" y="1217165"/>
            <a:ext cx="4308694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차별성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" name="AutoShape 2" descr="MUST">
            <a:extLst>
              <a:ext uri="{FF2B5EF4-FFF2-40B4-BE49-F238E27FC236}">
                <a16:creationId xmlns:a16="http://schemas.microsoft.com/office/drawing/2014/main" xmlns="" id="{824E8457-81EB-4D46-80C6-1519B7284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0900" y="4615141"/>
            <a:ext cx="524907" cy="52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35065AC-BE7B-4546-A49A-541706A29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140" b="24536"/>
          <a:stretch/>
        </p:blipFill>
        <p:spPr>
          <a:xfrm>
            <a:off x="2285426" y="2198671"/>
            <a:ext cx="4308695" cy="1069957"/>
          </a:xfrm>
          <a:prstGeom prst="rect">
            <a:avLst/>
          </a:prstGeom>
        </p:spPr>
      </p:pic>
      <p:pic>
        <p:nvPicPr>
          <p:cNvPr id="23" name="Picture 4" descr="왼쪽 화살표, 컴퓨터 아이콘 컴퓨터 마우스 커서 화살표, 흰색 화살표 ...">
            <a:extLst>
              <a:ext uri="{FF2B5EF4-FFF2-40B4-BE49-F238E27FC236}">
                <a16:creationId xmlns:a16="http://schemas.microsoft.com/office/drawing/2014/main" xmlns="" id="{0893DE72-8B84-4BA4-8BB3-81CEEE625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25" b="96484" l="10000" r="90000">
                        <a14:foregroundMark x1="24239" y1="10938" x2="30870" y2="40234"/>
                        <a14:foregroundMark x1="25543" y1="3320" x2="28261" y2="4883"/>
                        <a14:foregroundMark x1="40000" y1="90625" x2="40543" y2="92383"/>
                        <a14:foregroundMark x1="64674" y1="93164" x2="67500" y2="96484"/>
                        <a14:foregroundMark x1="45000" y1="44336" x2="46848" y2="46289"/>
                        <a14:foregroundMark x1="43152" y1="33203" x2="47065" y2="42969"/>
                        <a14:foregroundMark x1="47065" y1="42969" x2="48152" y2="44336"/>
                        <a14:foregroundMark x1="25543" y1="8203" x2="37935" y2="81641"/>
                        <a14:foregroundMark x1="37935" y1="81641" x2="43587" y2="79297"/>
                        <a14:foregroundMark x1="43587" y1="79297" x2="48370" y2="70898"/>
                        <a14:foregroundMark x1="51218" y1="73409" x2="54130" y2="75977"/>
                        <a14:foregroundMark x1="48370" y1="70898" x2="49027" y2="71477"/>
                        <a14:foregroundMark x1="54130" y1="75977" x2="67065" y2="94922"/>
                        <a14:foregroundMark x1="67065" y1="94922" x2="72065" y2="90430"/>
                        <a14:foregroundMark x1="72065" y1="90430" x2="74565" y2="80664"/>
                        <a14:foregroundMark x1="74565" y1="80664" x2="71196" y2="72070"/>
                        <a14:foregroundMark x1="71196" y1="72070" x2="63043" y2="59375"/>
                        <a14:foregroundMark x1="63043" y1="59375" x2="59674" y2="50586"/>
                        <a14:foregroundMark x1="59674" y1="50586" x2="69130" y2="37695"/>
                        <a14:foregroundMark x1="69130" y1="37695" x2="65000" y2="29688"/>
                        <a14:foregroundMark x1="65000" y1="29688" x2="25652" y2="6445"/>
                        <a14:foregroundMark x1="25652" y1="6445" x2="25435" y2="8789"/>
                        <a14:foregroundMark x1="34891" y1="39258" x2="37174" y2="68750"/>
                        <a14:foregroundMark x1="36739" y1="35742" x2="40870" y2="46875"/>
                        <a14:foregroundMark x1="40870" y1="46875" x2="43478" y2="42578"/>
                        <a14:foregroundMark x1="36196" y1="26563" x2="32283" y2="36328"/>
                        <a14:foregroundMark x1="32283" y1="36328" x2="36739" y2="49219"/>
                        <a14:foregroundMark x1="36739" y1="49219" x2="43478" y2="52539"/>
                        <a14:foregroundMark x1="43478" y1="52539" x2="41957" y2="32813"/>
                        <a14:foregroundMark x1="41957" y1="32813" x2="37391" y2="39063"/>
                        <a14:foregroundMark x1="37391" y1="39063" x2="43587" y2="31641"/>
                        <a14:foregroundMark x1="43587" y1="31641" x2="41739" y2="19727"/>
                        <a14:foregroundMark x1="41739" y1="19727" x2="34348" y2="15820"/>
                        <a14:foregroundMark x1="34348" y1="15820" x2="28478" y2="23242"/>
                        <a14:foregroundMark x1="28478" y1="23242" x2="35000" y2="29297"/>
                        <a14:foregroundMark x1="35000" y1="29297" x2="36739" y2="28125"/>
                        <a14:foregroundMark x1="38261" y1="25391" x2="39783" y2="23047"/>
                        <a14:foregroundMark x1="35978" y1="19531" x2="37935" y2="21484"/>
                        <a14:foregroundMark x1="39022" y1="24219" x2="43478" y2="30078"/>
                        <a14:foregroundMark x1="43478" y1="30078" x2="45870" y2="27344"/>
                        <a14:foregroundMark x1="45978" y1="26758" x2="50435" y2="32617"/>
                        <a14:foregroundMark x1="50435" y1="32617" x2="56196" y2="36328"/>
                        <a14:foregroundMark x1="56196" y1="36328" x2="56196" y2="36328"/>
                        <a14:foregroundMark x1="43152" y1="23828" x2="70761" y2="36133"/>
                        <a14:foregroundMark x1="70761" y1="36133" x2="70870" y2="35352"/>
                        <a14:foregroundMark x1="64783" y1="32617" x2="68804" y2="34570"/>
                        <a14:foregroundMark x1="65870" y1="35156" x2="49130" y2="53516"/>
                        <a14:foregroundMark x1="49130" y1="53516" x2="49130" y2="53516"/>
                        <a14:foregroundMark x1="49022" y1="50195" x2="46739" y2="57617"/>
                        <a14:foregroundMark x1="54022" y1="55273" x2="65652" y2="76758"/>
                        <a14:foregroundMark x1="65652" y1="76758" x2="67391" y2="78516"/>
                        <a14:foregroundMark x1="56630" y1="61914" x2="65435" y2="78516"/>
                        <a14:foregroundMark x1="65435" y1="78516" x2="69348" y2="82422"/>
                        <a14:backgroundMark x1="49022" y1="71484" x2="50435" y2="74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88" y="2509815"/>
            <a:ext cx="951435" cy="5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C2274D5-76BE-49F2-B10F-FEDDED11B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9844" y="3390785"/>
            <a:ext cx="4779861" cy="2689065"/>
          </a:xfrm>
          <a:prstGeom prst="rect">
            <a:avLst/>
          </a:prstGeom>
        </p:spPr>
      </p:pic>
      <p:pic>
        <p:nvPicPr>
          <p:cNvPr id="24" name="Picture 4" descr="왼쪽 화살표, 컴퓨터 아이콘 컴퓨터 마우스 커서 화살표, 흰색 화살표 ...">
            <a:extLst>
              <a:ext uri="{FF2B5EF4-FFF2-40B4-BE49-F238E27FC236}">
                <a16:creationId xmlns:a16="http://schemas.microsoft.com/office/drawing/2014/main" xmlns="" id="{1D839A7D-D88F-420F-ABE6-7F35685F7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25" b="96484" l="10000" r="90000">
                        <a14:foregroundMark x1="24239" y1="10938" x2="30870" y2="40234"/>
                        <a14:foregroundMark x1="25543" y1="3320" x2="28261" y2="4883"/>
                        <a14:foregroundMark x1="40000" y1="90625" x2="40543" y2="92383"/>
                        <a14:foregroundMark x1="64674" y1="93164" x2="67500" y2="96484"/>
                        <a14:foregroundMark x1="45000" y1="44336" x2="46848" y2="46289"/>
                        <a14:foregroundMark x1="43152" y1="33203" x2="47065" y2="42969"/>
                        <a14:foregroundMark x1="47065" y1="42969" x2="48152" y2="44336"/>
                        <a14:foregroundMark x1="25543" y1="8203" x2="37935" y2="81641"/>
                        <a14:foregroundMark x1="37935" y1="81641" x2="43587" y2="79297"/>
                        <a14:foregroundMark x1="43587" y1="79297" x2="48370" y2="70898"/>
                        <a14:foregroundMark x1="51218" y1="73409" x2="54130" y2="75977"/>
                        <a14:foregroundMark x1="48370" y1="70898" x2="49027" y2="71477"/>
                        <a14:foregroundMark x1="54130" y1="75977" x2="67065" y2="94922"/>
                        <a14:foregroundMark x1="67065" y1="94922" x2="72065" y2="90430"/>
                        <a14:foregroundMark x1="72065" y1="90430" x2="74565" y2="80664"/>
                        <a14:foregroundMark x1="74565" y1="80664" x2="71196" y2="72070"/>
                        <a14:foregroundMark x1="71196" y1="72070" x2="63043" y2="59375"/>
                        <a14:foregroundMark x1="63043" y1="59375" x2="59674" y2="50586"/>
                        <a14:foregroundMark x1="59674" y1="50586" x2="69130" y2="37695"/>
                        <a14:foregroundMark x1="69130" y1="37695" x2="65000" y2="29688"/>
                        <a14:foregroundMark x1="65000" y1="29688" x2="25652" y2="6445"/>
                        <a14:foregroundMark x1="25652" y1="6445" x2="25435" y2="8789"/>
                        <a14:foregroundMark x1="34891" y1="39258" x2="37174" y2="68750"/>
                        <a14:foregroundMark x1="36739" y1="35742" x2="40870" y2="46875"/>
                        <a14:foregroundMark x1="40870" y1="46875" x2="43478" y2="42578"/>
                        <a14:foregroundMark x1="36196" y1="26563" x2="32283" y2="36328"/>
                        <a14:foregroundMark x1="32283" y1="36328" x2="36739" y2="49219"/>
                        <a14:foregroundMark x1="36739" y1="49219" x2="43478" y2="52539"/>
                        <a14:foregroundMark x1="43478" y1="52539" x2="41957" y2="32813"/>
                        <a14:foregroundMark x1="41957" y1="32813" x2="37391" y2="39063"/>
                        <a14:foregroundMark x1="37391" y1="39063" x2="43587" y2="31641"/>
                        <a14:foregroundMark x1="43587" y1="31641" x2="41739" y2="19727"/>
                        <a14:foregroundMark x1="41739" y1="19727" x2="34348" y2="15820"/>
                        <a14:foregroundMark x1="34348" y1="15820" x2="28478" y2="23242"/>
                        <a14:foregroundMark x1="28478" y1="23242" x2="35000" y2="29297"/>
                        <a14:foregroundMark x1="35000" y1="29297" x2="36739" y2="28125"/>
                        <a14:foregroundMark x1="38261" y1="25391" x2="39783" y2="23047"/>
                        <a14:foregroundMark x1="35978" y1="19531" x2="37935" y2="21484"/>
                        <a14:foregroundMark x1="39022" y1="24219" x2="43478" y2="30078"/>
                        <a14:foregroundMark x1="43478" y1="30078" x2="45870" y2="27344"/>
                        <a14:foregroundMark x1="45978" y1="26758" x2="50435" y2="32617"/>
                        <a14:foregroundMark x1="50435" y1="32617" x2="56196" y2="36328"/>
                        <a14:foregroundMark x1="56196" y1="36328" x2="56196" y2="36328"/>
                        <a14:foregroundMark x1="43152" y1="23828" x2="70761" y2="36133"/>
                        <a14:foregroundMark x1="70761" y1="36133" x2="70870" y2="35352"/>
                        <a14:foregroundMark x1="64783" y1="32617" x2="68804" y2="34570"/>
                        <a14:foregroundMark x1="65870" y1="35156" x2="49130" y2="53516"/>
                        <a14:foregroundMark x1="49130" y1="53516" x2="49130" y2="53516"/>
                        <a14:foregroundMark x1="49022" y1="50195" x2="46739" y2="57617"/>
                        <a14:foregroundMark x1="54022" y1="55273" x2="65652" y2="76758"/>
                        <a14:foregroundMark x1="65652" y1="76758" x2="67391" y2="78516"/>
                        <a14:foregroundMark x1="56630" y1="61914" x2="65435" y2="78516"/>
                        <a14:foregroundMark x1="65435" y1="78516" x2="69348" y2="82422"/>
                        <a14:backgroundMark x1="49022" y1="71484" x2="50435" y2="74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307" y="5815103"/>
            <a:ext cx="951435" cy="5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user\Desktop\2424.PNG">
            <a:extLst>
              <a:ext uri="{FF2B5EF4-FFF2-40B4-BE49-F238E27FC236}">
                <a16:creationId xmlns:a16="http://schemas.microsoft.com/office/drawing/2014/main" xmlns="" id="{CBE912D8-CFCA-4AF3-BEE7-28904516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045" y="2946012"/>
            <a:ext cx="1590918" cy="1789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user\Desktop\3333333.PNG">
            <a:extLst>
              <a:ext uri="{FF2B5EF4-FFF2-40B4-BE49-F238E27FC236}">
                <a16:creationId xmlns:a16="http://schemas.microsoft.com/office/drawing/2014/main" xmlns="" id="{4A822716-69C7-48D7-BE83-0F148A87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69" y="2842475"/>
            <a:ext cx="1709357" cy="17726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24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기술 소개 및 차별성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535156-C505-44D9-A4EB-50695EF1E4F4}"/>
              </a:ext>
            </a:extLst>
          </p:cNvPr>
          <p:cNvSpPr/>
          <p:nvPr/>
        </p:nvSpPr>
        <p:spPr>
          <a:xfrm>
            <a:off x="222250" y="1106129"/>
            <a:ext cx="8435053" cy="558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272C713-23F9-4EB2-BE07-7931C6551890}"/>
              </a:ext>
            </a:extLst>
          </p:cNvPr>
          <p:cNvSpPr/>
          <p:nvPr/>
        </p:nvSpPr>
        <p:spPr>
          <a:xfrm>
            <a:off x="2285429" y="1217165"/>
            <a:ext cx="4308694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차별성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" name="AutoShape 2" descr="MUST">
            <a:extLst>
              <a:ext uri="{FF2B5EF4-FFF2-40B4-BE49-F238E27FC236}">
                <a16:creationId xmlns:a16="http://schemas.microsoft.com/office/drawing/2014/main" xmlns="" id="{824E8457-81EB-4D46-80C6-1519B7284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0900" y="4615141"/>
            <a:ext cx="524907" cy="52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12891BC-C9EB-4A6F-81AC-CB26D6CCC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61" y="1943532"/>
            <a:ext cx="4125193" cy="38083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3F10BA7-DB8B-42E0-8054-EB2860275941}"/>
              </a:ext>
            </a:extLst>
          </p:cNvPr>
          <p:cNvSpPr/>
          <p:nvPr/>
        </p:nvSpPr>
        <p:spPr>
          <a:xfrm>
            <a:off x="4515466" y="2666850"/>
            <a:ext cx="1125792" cy="120596"/>
          </a:xfrm>
          <a:prstGeom prst="rect">
            <a:avLst/>
          </a:prstGeom>
          <a:solidFill>
            <a:srgbClr val="CDE8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QR doc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3" name="Picture 4" descr="왼쪽 화살표, 컴퓨터 아이콘 컴퓨터 마우스 커서 화살표, 흰색 화살표 ...">
            <a:extLst>
              <a:ext uri="{FF2B5EF4-FFF2-40B4-BE49-F238E27FC236}">
                <a16:creationId xmlns:a16="http://schemas.microsoft.com/office/drawing/2014/main" xmlns="" id="{0893DE72-8B84-4BA4-8BB3-81CEEE625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25" b="96484" l="10000" r="90000">
                        <a14:foregroundMark x1="24239" y1="10938" x2="30870" y2="40234"/>
                        <a14:foregroundMark x1="25543" y1="3320" x2="28261" y2="4883"/>
                        <a14:foregroundMark x1="40000" y1="90625" x2="40543" y2="92383"/>
                        <a14:foregroundMark x1="64674" y1="93164" x2="67500" y2="96484"/>
                        <a14:foregroundMark x1="45000" y1="44336" x2="46848" y2="46289"/>
                        <a14:foregroundMark x1="43152" y1="33203" x2="47065" y2="42969"/>
                        <a14:foregroundMark x1="47065" y1="42969" x2="48152" y2="44336"/>
                        <a14:foregroundMark x1="25543" y1="8203" x2="37935" y2="81641"/>
                        <a14:foregroundMark x1="37935" y1="81641" x2="43587" y2="79297"/>
                        <a14:foregroundMark x1="43587" y1="79297" x2="48370" y2="70898"/>
                        <a14:foregroundMark x1="51218" y1="73409" x2="54130" y2="75977"/>
                        <a14:foregroundMark x1="48370" y1="70898" x2="49027" y2="71477"/>
                        <a14:foregroundMark x1="54130" y1="75977" x2="67065" y2="94922"/>
                        <a14:foregroundMark x1="67065" y1="94922" x2="72065" y2="90430"/>
                        <a14:foregroundMark x1="72065" y1="90430" x2="74565" y2="80664"/>
                        <a14:foregroundMark x1="74565" y1="80664" x2="71196" y2="72070"/>
                        <a14:foregroundMark x1="71196" y1="72070" x2="63043" y2="59375"/>
                        <a14:foregroundMark x1="63043" y1="59375" x2="59674" y2="50586"/>
                        <a14:foregroundMark x1="59674" y1="50586" x2="69130" y2="37695"/>
                        <a14:foregroundMark x1="69130" y1="37695" x2="65000" y2="29688"/>
                        <a14:foregroundMark x1="65000" y1="29688" x2="25652" y2="6445"/>
                        <a14:foregroundMark x1="25652" y1="6445" x2="25435" y2="8789"/>
                        <a14:foregroundMark x1="34891" y1="39258" x2="37174" y2="68750"/>
                        <a14:foregroundMark x1="36739" y1="35742" x2="40870" y2="46875"/>
                        <a14:foregroundMark x1="40870" y1="46875" x2="43478" y2="42578"/>
                        <a14:foregroundMark x1="36196" y1="26563" x2="32283" y2="36328"/>
                        <a14:foregroundMark x1="32283" y1="36328" x2="36739" y2="49219"/>
                        <a14:foregroundMark x1="36739" y1="49219" x2="43478" y2="52539"/>
                        <a14:foregroundMark x1="43478" y1="52539" x2="41957" y2="32813"/>
                        <a14:foregroundMark x1="41957" y1="32813" x2="37391" y2="39063"/>
                        <a14:foregroundMark x1="37391" y1="39063" x2="43587" y2="31641"/>
                        <a14:foregroundMark x1="43587" y1="31641" x2="41739" y2="19727"/>
                        <a14:foregroundMark x1="41739" y1="19727" x2="34348" y2="15820"/>
                        <a14:foregroundMark x1="34348" y1="15820" x2="28478" y2="23242"/>
                        <a14:foregroundMark x1="28478" y1="23242" x2="35000" y2="29297"/>
                        <a14:foregroundMark x1="35000" y1="29297" x2="36739" y2="28125"/>
                        <a14:foregroundMark x1="38261" y1="25391" x2="39783" y2="23047"/>
                        <a14:foregroundMark x1="35978" y1="19531" x2="37935" y2="21484"/>
                        <a14:foregroundMark x1="39022" y1="24219" x2="43478" y2="30078"/>
                        <a14:foregroundMark x1="43478" y1="30078" x2="45870" y2="27344"/>
                        <a14:foregroundMark x1="45978" y1="26758" x2="50435" y2="32617"/>
                        <a14:foregroundMark x1="50435" y1="32617" x2="56196" y2="36328"/>
                        <a14:foregroundMark x1="56196" y1="36328" x2="56196" y2="36328"/>
                        <a14:foregroundMark x1="43152" y1="23828" x2="70761" y2="36133"/>
                        <a14:foregroundMark x1="70761" y1="36133" x2="70870" y2="35352"/>
                        <a14:foregroundMark x1="64783" y1="32617" x2="68804" y2="34570"/>
                        <a14:foregroundMark x1="65870" y1="35156" x2="49130" y2="53516"/>
                        <a14:foregroundMark x1="49130" y1="53516" x2="49130" y2="53516"/>
                        <a14:foregroundMark x1="49022" y1="50195" x2="46739" y2="57617"/>
                        <a14:foregroundMark x1="54022" y1="55273" x2="65652" y2="76758"/>
                        <a14:foregroundMark x1="65652" y1="76758" x2="67391" y2="78516"/>
                        <a14:foregroundMark x1="56630" y1="61914" x2="65435" y2="78516"/>
                        <a14:foregroundMark x1="65435" y1="78516" x2="69348" y2="82422"/>
                        <a14:backgroundMark x1="49022" y1="71484" x2="50435" y2="74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63" y="2737204"/>
            <a:ext cx="562896" cy="31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왼쪽 화살표, 컴퓨터 아이콘 컴퓨터 마우스 커서 화살표, 흰색 화살표 ...">
            <a:extLst>
              <a:ext uri="{FF2B5EF4-FFF2-40B4-BE49-F238E27FC236}">
                <a16:creationId xmlns:a16="http://schemas.microsoft.com/office/drawing/2014/main" xmlns="" id="{C61A2428-A0D2-4B8C-9DE3-379D083D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25" b="96484" l="10000" r="90000">
                        <a14:foregroundMark x1="24239" y1="10938" x2="30870" y2="40234"/>
                        <a14:foregroundMark x1="25543" y1="3320" x2="28261" y2="4883"/>
                        <a14:foregroundMark x1="40000" y1="90625" x2="40543" y2="92383"/>
                        <a14:foregroundMark x1="64674" y1="93164" x2="67500" y2="96484"/>
                        <a14:foregroundMark x1="45000" y1="44336" x2="46848" y2="46289"/>
                        <a14:foregroundMark x1="43152" y1="33203" x2="47065" y2="42969"/>
                        <a14:foregroundMark x1="47065" y1="42969" x2="48152" y2="44336"/>
                        <a14:foregroundMark x1="25543" y1="8203" x2="37935" y2="81641"/>
                        <a14:foregroundMark x1="37935" y1="81641" x2="43587" y2="79297"/>
                        <a14:foregroundMark x1="43587" y1="79297" x2="48370" y2="70898"/>
                        <a14:foregroundMark x1="51218" y1="73409" x2="54130" y2="75977"/>
                        <a14:foregroundMark x1="48370" y1="70898" x2="49027" y2="71477"/>
                        <a14:foregroundMark x1="54130" y1="75977" x2="67065" y2="94922"/>
                        <a14:foregroundMark x1="67065" y1="94922" x2="72065" y2="90430"/>
                        <a14:foregroundMark x1="72065" y1="90430" x2="74565" y2="80664"/>
                        <a14:foregroundMark x1="74565" y1="80664" x2="71196" y2="72070"/>
                        <a14:foregroundMark x1="71196" y1="72070" x2="63043" y2="59375"/>
                        <a14:foregroundMark x1="63043" y1="59375" x2="59674" y2="50586"/>
                        <a14:foregroundMark x1="59674" y1="50586" x2="69130" y2="37695"/>
                        <a14:foregroundMark x1="69130" y1="37695" x2="65000" y2="29688"/>
                        <a14:foregroundMark x1="65000" y1="29688" x2="25652" y2="6445"/>
                        <a14:foregroundMark x1="25652" y1="6445" x2="25435" y2="8789"/>
                        <a14:foregroundMark x1="34891" y1="39258" x2="37174" y2="68750"/>
                        <a14:foregroundMark x1="36739" y1="35742" x2="40870" y2="46875"/>
                        <a14:foregroundMark x1="40870" y1="46875" x2="43478" y2="42578"/>
                        <a14:foregroundMark x1="36196" y1="26563" x2="32283" y2="36328"/>
                        <a14:foregroundMark x1="32283" y1="36328" x2="36739" y2="49219"/>
                        <a14:foregroundMark x1="36739" y1="49219" x2="43478" y2="52539"/>
                        <a14:foregroundMark x1="43478" y1="52539" x2="41957" y2="32813"/>
                        <a14:foregroundMark x1="41957" y1="32813" x2="37391" y2="39063"/>
                        <a14:foregroundMark x1="37391" y1="39063" x2="43587" y2="31641"/>
                        <a14:foregroundMark x1="43587" y1="31641" x2="41739" y2="19727"/>
                        <a14:foregroundMark x1="41739" y1="19727" x2="34348" y2="15820"/>
                        <a14:foregroundMark x1="34348" y1="15820" x2="28478" y2="23242"/>
                        <a14:foregroundMark x1="28478" y1="23242" x2="35000" y2="29297"/>
                        <a14:foregroundMark x1="35000" y1="29297" x2="36739" y2="28125"/>
                        <a14:foregroundMark x1="38261" y1="25391" x2="39783" y2="23047"/>
                        <a14:foregroundMark x1="35978" y1="19531" x2="37935" y2="21484"/>
                        <a14:foregroundMark x1="39022" y1="24219" x2="43478" y2="30078"/>
                        <a14:foregroundMark x1="43478" y1="30078" x2="45870" y2="27344"/>
                        <a14:foregroundMark x1="45978" y1="26758" x2="50435" y2="32617"/>
                        <a14:foregroundMark x1="50435" y1="32617" x2="56196" y2="36328"/>
                        <a14:foregroundMark x1="56196" y1="36328" x2="56196" y2="36328"/>
                        <a14:foregroundMark x1="43152" y1="23828" x2="70761" y2="36133"/>
                        <a14:foregroundMark x1="70761" y1="36133" x2="70870" y2="35352"/>
                        <a14:foregroundMark x1="64783" y1="32617" x2="68804" y2="34570"/>
                        <a14:foregroundMark x1="65870" y1="35156" x2="49130" y2="53516"/>
                        <a14:foregroundMark x1="49130" y1="53516" x2="49130" y2="53516"/>
                        <a14:foregroundMark x1="49022" y1="50195" x2="46739" y2="57617"/>
                        <a14:foregroundMark x1="54022" y1="55273" x2="65652" y2="76758"/>
                        <a14:foregroundMark x1="65652" y1="76758" x2="67391" y2="78516"/>
                        <a14:foregroundMark x1="56630" y1="61914" x2="65435" y2="78516"/>
                        <a14:foregroundMark x1="65435" y1="78516" x2="69348" y2="82422"/>
                        <a14:backgroundMark x1="49022" y1="71484" x2="50435" y2="74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70118"/>
            <a:ext cx="562896" cy="31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7E27954-CBF2-44A7-A4C3-B82B1A9F1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198" y="5011004"/>
            <a:ext cx="942975" cy="8953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FCC7A36-4F71-4775-B90E-39221F827A00}"/>
              </a:ext>
            </a:extLst>
          </p:cNvPr>
          <p:cNvSpPr/>
          <p:nvPr/>
        </p:nvSpPr>
        <p:spPr>
          <a:xfrm>
            <a:off x="6465154" y="5794892"/>
            <a:ext cx="1830814" cy="6906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Easy!!</a:t>
            </a:r>
            <a:endParaRPr lang="ko-KR" altLang="en-US" sz="4000" dirty="0">
              <a:solidFill>
                <a:schemeClr val="tx1"/>
              </a:solidFill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879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375" y="1990725"/>
            <a:ext cx="33137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4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범위</a:t>
            </a:r>
          </a:p>
        </p:txBody>
      </p:sp>
    </p:spTree>
    <p:extLst>
      <p:ext uri="{BB962C8B-B14F-4D97-AF65-F5344CB8AC3E}">
        <p14:creationId xmlns:p14="http://schemas.microsoft.com/office/powerpoint/2010/main" val="28985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/>
          </p:cNvSpPr>
          <p:nvPr/>
        </p:nvSpPr>
        <p:spPr bwMode="auto">
          <a:xfrm>
            <a:off x="725790" y="4045821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728721" y="2395798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3241857" y="4045821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3241857" y="2395798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5765249" y="4045821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765250" y="2395798"/>
            <a:ext cx="2782766" cy="1239715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134634" y="2857394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653630" y="2857394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164869" y="2857394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037311" y="3688267"/>
            <a:ext cx="194897" cy="27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557039" y="3688267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067545" y="3688267"/>
            <a:ext cx="194897" cy="27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66" name="TextBox 65"/>
          <p:cNvSpPr txBox="1"/>
          <p:nvPr/>
        </p:nvSpPr>
        <p:spPr>
          <a:xfrm>
            <a:off x="3919421" y="3917823"/>
            <a:ext cx="1468672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 주소를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QR-code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변환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05395" y="3917823"/>
            <a:ext cx="1119217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QR-code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를 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문서에</a:t>
            </a:r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 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삽입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5270" y="3175794"/>
            <a:ext cx="1418979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추출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44268" y="3175794"/>
            <a:ext cx="1418979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변환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55506" y="3175794"/>
            <a:ext cx="1418979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첨부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2250" y="161927"/>
            <a:ext cx="7886700" cy="52387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범위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8178" y="3931522"/>
            <a:ext cx="1313180" cy="72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문서 안 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링크 주소 추출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(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정규 식 사용</a:t>
            </a:r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)</a:t>
            </a:r>
            <a:endParaRPr lang="ko-KR" altLang="en-US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F362564-0A1C-7F4E-9977-05FF3A475B80}"/>
              </a:ext>
            </a:extLst>
          </p:cNvPr>
          <p:cNvSpPr/>
          <p:nvPr/>
        </p:nvSpPr>
        <p:spPr>
          <a:xfrm>
            <a:off x="2362470" y="1261256"/>
            <a:ext cx="4419059" cy="895480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MVP(Most Viable Product)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기능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중간 구현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25" name="Picture 2" descr="Linux 시스템용 PDF 문서 뷰어 종류 및 추천">
            <a:extLst>
              <a:ext uri="{FF2B5EF4-FFF2-40B4-BE49-F238E27FC236}">
                <a16:creationId xmlns:a16="http://schemas.microsoft.com/office/drawing/2014/main" xmlns="" id="{870F7EAF-3653-4F99-8B62-913255F16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06" y="4565534"/>
            <a:ext cx="1463573" cy="14635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C2ED4A2E-3D79-4C16-A1C4-F33C71217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917" y="4664388"/>
            <a:ext cx="1319673" cy="1319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603FBBE-AF29-41F1-A71C-16FE3C5A5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96" y="4698506"/>
            <a:ext cx="2860430" cy="1251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799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24115 0.0458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09194" y="1269001"/>
            <a:ext cx="2088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rgbClr val="088B92">
                      <a:alpha val="0"/>
                    </a:srgbClr>
                  </a:solidFill>
                </a:ln>
                <a:solidFill>
                  <a:srgbClr val="68C9D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3600" dirty="0">
              <a:ln>
                <a:solidFill>
                  <a:srgbClr val="088B92">
                    <a:alpha val="0"/>
                  </a:srgbClr>
                </a:solidFill>
              </a:ln>
              <a:solidFill>
                <a:srgbClr val="68C9D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922149" y="2032459"/>
            <a:ext cx="3405886" cy="461665"/>
            <a:chOff x="5263955" y="2085975"/>
            <a:chExt cx="3405886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5695950" y="2085975"/>
              <a:ext cx="2973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주제 소개 및 필요성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263955" y="2085975"/>
              <a:ext cx="374899" cy="461665"/>
              <a:chOff x="5263955" y="2085975"/>
              <a:chExt cx="374899" cy="461665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5263955" y="2124290"/>
                <a:ext cx="371475" cy="3498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74652" y="2085975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>
                    <a:ln>
                      <a:solidFill>
                        <a:srgbClr val="088B92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4922149" y="2731199"/>
            <a:ext cx="4130443" cy="479250"/>
            <a:chOff x="5263955" y="2817115"/>
            <a:chExt cx="4130443" cy="479250"/>
          </a:xfrm>
        </p:grpSpPr>
        <p:sp>
          <p:nvSpPr>
            <p:cNvPr id="10" name="TextBox 9"/>
            <p:cNvSpPr txBox="1"/>
            <p:nvPr/>
          </p:nvSpPr>
          <p:spPr>
            <a:xfrm>
              <a:off x="5695950" y="2817115"/>
              <a:ext cx="369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기술 소개 및 차별성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263955" y="2834700"/>
              <a:ext cx="374899" cy="461665"/>
              <a:chOff x="5263955" y="2834700"/>
              <a:chExt cx="374899" cy="461665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5263955" y="2873015"/>
                <a:ext cx="371475" cy="3498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274652" y="2834700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rgbClr val="088B92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4922149" y="3465109"/>
            <a:ext cx="1956771" cy="461665"/>
            <a:chOff x="5263955" y="3518625"/>
            <a:chExt cx="1956771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5695950" y="3518625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구현 범위</a:t>
              </a: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263955" y="3518625"/>
              <a:ext cx="374899" cy="461665"/>
              <a:chOff x="5263955" y="3518625"/>
              <a:chExt cx="374899" cy="46166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5263955" y="3556940"/>
                <a:ext cx="371475" cy="3498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274652" y="3518625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>
                    <a:ln>
                      <a:solidFill>
                        <a:srgbClr val="088B92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</a:t>
                </a:r>
                <a:endPara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34F9BB22-793F-274E-8484-BCF7F1678089}"/>
              </a:ext>
            </a:extLst>
          </p:cNvPr>
          <p:cNvGrpSpPr/>
          <p:nvPr/>
        </p:nvGrpSpPr>
        <p:grpSpPr>
          <a:xfrm>
            <a:off x="4922149" y="4163482"/>
            <a:ext cx="3098109" cy="461665"/>
            <a:chOff x="5263955" y="2085975"/>
            <a:chExt cx="3098109" cy="4616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261F128-808D-5B42-9698-CD748E152CDB}"/>
                </a:ext>
              </a:extLst>
            </p:cNvPr>
            <p:cNvSpPr txBox="1"/>
            <p:nvPr/>
          </p:nvSpPr>
          <p:spPr>
            <a:xfrm>
              <a:off x="5695950" y="2085975"/>
              <a:ext cx="2666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 분담 및 협업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02CC524A-0901-7D4D-9549-568906A4F259}"/>
                </a:ext>
              </a:extLst>
            </p:cNvPr>
            <p:cNvGrpSpPr/>
            <p:nvPr/>
          </p:nvGrpSpPr>
          <p:grpSpPr>
            <a:xfrm>
              <a:off x="5263955" y="2085975"/>
              <a:ext cx="374899" cy="461665"/>
              <a:chOff x="5263955" y="2085975"/>
              <a:chExt cx="374899" cy="46166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43BB9199-5DCE-DD47-AD24-1A56AB70C4D9}"/>
                  </a:ext>
                </a:extLst>
              </p:cNvPr>
              <p:cNvSpPr/>
              <p:nvPr/>
            </p:nvSpPr>
            <p:spPr>
              <a:xfrm>
                <a:off x="5263955" y="2124290"/>
                <a:ext cx="371475" cy="3498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431B970E-07D9-314F-9864-0DEB62A9D88F}"/>
                  </a:ext>
                </a:extLst>
              </p:cNvPr>
              <p:cNvSpPr txBox="1"/>
              <p:nvPr/>
            </p:nvSpPr>
            <p:spPr>
              <a:xfrm>
                <a:off x="5274652" y="2085975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rgbClr val="088B92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endPara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09610EC0-A943-E543-AB32-A5F01AFEA7DF}"/>
              </a:ext>
            </a:extLst>
          </p:cNvPr>
          <p:cNvGrpSpPr/>
          <p:nvPr/>
        </p:nvGrpSpPr>
        <p:grpSpPr>
          <a:xfrm>
            <a:off x="4922149" y="4861855"/>
            <a:ext cx="3841967" cy="461665"/>
            <a:chOff x="5263955" y="2085975"/>
            <a:chExt cx="3841967" cy="4616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E7CC8C6-B11C-8444-A777-AB102887C4D5}"/>
                </a:ext>
              </a:extLst>
            </p:cNvPr>
            <p:cNvSpPr txBox="1"/>
            <p:nvPr/>
          </p:nvSpPr>
          <p:spPr>
            <a:xfrm>
              <a:off x="5695950" y="2085975"/>
              <a:ext cx="3409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GitHub repository </a:t>
              </a:r>
              <a:r>
                <a: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3FEACC7D-7379-7C4B-9A4A-755E8414A55E}"/>
                </a:ext>
              </a:extLst>
            </p:cNvPr>
            <p:cNvGrpSpPr/>
            <p:nvPr/>
          </p:nvGrpSpPr>
          <p:grpSpPr>
            <a:xfrm>
              <a:off x="5263955" y="2085975"/>
              <a:ext cx="374899" cy="461665"/>
              <a:chOff x="5263955" y="2085975"/>
              <a:chExt cx="374899" cy="46166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72EE2850-57F7-574B-A012-0AACA443A281}"/>
                  </a:ext>
                </a:extLst>
              </p:cNvPr>
              <p:cNvSpPr/>
              <p:nvPr/>
            </p:nvSpPr>
            <p:spPr>
              <a:xfrm>
                <a:off x="5263955" y="2124290"/>
                <a:ext cx="371475" cy="3498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094BB437-DF36-194E-A385-FD03195DC3A6}"/>
                  </a:ext>
                </a:extLst>
              </p:cNvPr>
              <p:cNvSpPr txBox="1"/>
              <p:nvPr/>
            </p:nvSpPr>
            <p:spPr>
              <a:xfrm>
                <a:off x="5274652" y="2085975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rgbClr val="088B92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5</a:t>
                </a:r>
                <a:endPara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F08D861C-8953-4DD6-B8E2-309A1898973A}"/>
              </a:ext>
            </a:extLst>
          </p:cNvPr>
          <p:cNvGrpSpPr/>
          <p:nvPr/>
        </p:nvGrpSpPr>
        <p:grpSpPr>
          <a:xfrm>
            <a:off x="4932846" y="5560228"/>
            <a:ext cx="1309158" cy="461665"/>
            <a:chOff x="5263955" y="2085975"/>
            <a:chExt cx="1309158" cy="46166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62F4FA2-773F-404A-9EF1-4DE7B53CBE98}"/>
                </a:ext>
              </a:extLst>
            </p:cNvPr>
            <p:cNvSpPr txBox="1"/>
            <p:nvPr/>
          </p:nvSpPr>
          <p:spPr>
            <a:xfrm>
              <a:off x="5695950" y="2085975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Q&amp;A</a:t>
              </a:r>
              <a:endParaRPr lang="ko-KR" altLang="en-US" sz="2400" dirty="0">
                <a:ln>
                  <a:solidFill>
                    <a:srgbClr val="088B92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F14A7514-AFFB-48D4-98C1-B7E3835F0055}"/>
                </a:ext>
              </a:extLst>
            </p:cNvPr>
            <p:cNvGrpSpPr/>
            <p:nvPr/>
          </p:nvGrpSpPr>
          <p:grpSpPr>
            <a:xfrm>
              <a:off x="5263955" y="2085975"/>
              <a:ext cx="371475" cy="461665"/>
              <a:chOff x="5263955" y="2085975"/>
              <a:chExt cx="371475" cy="46166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9739EEF9-D9A1-4D8F-96C9-96DAF84D414A}"/>
                  </a:ext>
                </a:extLst>
              </p:cNvPr>
              <p:cNvSpPr/>
              <p:nvPr/>
            </p:nvSpPr>
            <p:spPr>
              <a:xfrm>
                <a:off x="5263955" y="2124290"/>
                <a:ext cx="371475" cy="3498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C5B81CAC-AD59-4350-9C6F-4BD8397309DF}"/>
                  </a:ext>
                </a:extLst>
              </p:cNvPr>
              <p:cNvSpPr txBox="1"/>
              <p:nvPr/>
            </p:nvSpPr>
            <p:spPr>
              <a:xfrm>
                <a:off x="5274652" y="2085975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rgbClr val="088B92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6</a:t>
                </a:r>
                <a:endPara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27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/>
          </p:cNvSpPr>
          <p:nvPr/>
        </p:nvSpPr>
        <p:spPr bwMode="auto">
          <a:xfrm>
            <a:off x="770036" y="4031073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772967" y="2381050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3286103" y="4031073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3286103" y="2381050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5809495" y="4031073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809496" y="2381050"/>
            <a:ext cx="2782766" cy="1239715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178880" y="2842646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697876" y="2842646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209115" y="2842646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081557" y="3673519"/>
            <a:ext cx="194897" cy="27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601285" y="3673519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111791" y="3673519"/>
            <a:ext cx="194897" cy="27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66" name="TextBox 65"/>
          <p:cNvSpPr txBox="1"/>
          <p:nvPr/>
        </p:nvSpPr>
        <p:spPr>
          <a:xfrm>
            <a:off x="3758493" y="3903075"/>
            <a:ext cx="1879041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 로고</a:t>
            </a:r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(favicon)</a:t>
            </a:r>
          </a:p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사용해 </a:t>
            </a:r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QR-code 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14000" y="3903075"/>
            <a:ext cx="1590499" cy="72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PDF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 이외의 문서를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전달받아 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QR-code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 삽입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3922" y="3161046"/>
            <a:ext cx="2270173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ea typeface="나눔바른고딕" panose="020B0603020101020101" pitchFamily="50" charset="-127"/>
              </a:rPr>
              <a:t>하이퍼링크</a:t>
            </a: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 추출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665511" y="3161046"/>
            <a:ext cx="2064989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</a:t>
            </a: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QR</a:t>
            </a: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</a:t>
            </a:r>
            <a:endParaRPr lang="en-US" altLang="ko-KR" sz="2215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57887" y="3161046"/>
            <a:ext cx="1702710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ea typeface="나눔바른고딕" panose="020B0603020101020101" pitchFamily="50" charset="-127"/>
              </a:rPr>
              <a:t>가상 프린터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2250" y="161927"/>
            <a:ext cx="7886700" cy="52387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범위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44679" y="3916774"/>
            <a:ext cx="1468672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문서 안에서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하이퍼링크 추출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F362564-0A1C-7F4E-9977-05FF3A475B80}"/>
              </a:ext>
            </a:extLst>
          </p:cNvPr>
          <p:cNvSpPr/>
          <p:nvPr/>
        </p:nvSpPr>
        <p:spPr>
          <a:xfrm>
            <a:off x="2606495" y="1309157"/>
            <a:ext cx="3912651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구현 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A5B13F5-77BD-4068-85B7-F4BFFEA5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265" y="4673324"/>
            <a:ext cx="1531319" cy="1474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7CF3725-66A6-43A3-9EFB-030149DE59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83" y="4976020"/>
            <a:ext cx="824391" cy="824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0ABAE178-4B8F-47DA-B918-69F6E1602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83" y="5538200"/>
            <a:ext cx="599877" cy="58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 Hangul (.hwp) files in Microsoft Word or HWP Viewer">
            <a:extLst>
              <a:ext uri="{FF2B5EF4-FFF2-40B4-BE49-F238E27FC236}">
                <a16:creationId xmlns:a16="http://schemas.microsoft.com/office/drawing/2014/main" xmlns="" id="{6B476D69-E0C7-44AC-95FD-CD915406C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44" y="4789863"/>
            <a:ext cx="682409" cy="68240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inux 시스템용 PDF 문서 뷰어 종류 및 추천">
            <a:extLst>
              <a:ext uri="{FF2B5EF4-FFF2-40B4-BE49-F238E27FC236}">
                <a16:creationId xmlns:a16="http://schemas.microsoft.com/office/drawing/2014/main" xmlns="" id="{660D8D22-DA77-4238-93FD-BE567D2C6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210" y="5221530"/>
            <a:ext cx="501484" cy="501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5A570FF-503A-45BF-9A13-DC46DFE481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267" y="5026265"/>
            <a:ext cx="2933606" cy="774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981537EB-FADD-47C9-BAA6-A33A338D0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88" y="5792631"/>
            <a:ext cx="501483" cy="501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타원 30"/>
          <p:cNvSpPr/>
          <p:nvPr/>
        </p:nvSpPr>
        <p:spPr>
          <a:xfrm>
            <a:off x="5637534" y="1983922"/>
            <a:ext cx="3123015" cy="46863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B3A53867-8FDC-4637-8014-F642FD3CF1C3}"/>
              </a:ext>
            </a:extLst>
          </p:cNvPr>
          <p:cNvSpPr/>
          <p:nvPr/>
        </p:nvSpPr>
        <p:spPr>
          <a:xfrm>
            <a:off x="3238500" y="2136322"/>
            <a:ext cx="3123015" cy="46863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위로 구부러짐 7">
            <a:extLst>
              <a:ext uri="{FF2B5EF4-FFF2-40B4-BE49-F238E27FC236}">
                <a16:creationId xmlns:a16="http://schemas.microsoft.com/office/drawing/2014/main" xmlns="" id="{DAD0C18F-D7DF-4FF8-9599-FF8BA212F908}"/>
              </a:ext>
            </a:extLst>
          </p:cNvPr>
          <p:cNvSpPr/>
          <p:nvPr/>
        </p:nvSpPr>
        <p:spPr>
          <a:xfrm rot="12015890">
            <a:off x="1647162" y="1666788"/>
            <a:ext cx="1210267" cy="5238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8DE398F-43D2-401F-9CC9-FA02A3B62709}"/>
              </a:ext>
            </a:extLst>
          </p:cNvPr>
          <p:cNvSpPr txBox="1"/>
          <p:nvPr/>
        </p:nvSpPr>
        <p:spPr>
          <a:xfrm>
            <a:off x="34322" y="2039411"/>
            <a:ext cx="2148377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accent1"/>
                </a:solidFill>
              </a:rPr>
              <a:t>아직 구현 </a:t>
            </a:r>
            <a:r>
              <a:rPr lang="en-US" altLang="ko-KR" sz="2800" b="1" dirty="0">
                <a:solidFill>
                  <a:schemeClr val="accent1"/>
                </a:solidFill>
              </a:rPr>
              <a:t>X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2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10018 0.0497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247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9687 -0.05602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1033 -0.0030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6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1481E-6 L -5.55556E-7 0.00069 C -0.00069 -0.00788 -0.00226 -0.01343 -5.55556E-7 -0.0213 C 0.0007 -0.02385 0.00243 -0.0257 0.00382 -0.02801 C 0.00781 -0.03843 0.00382 -0.02871 0.00781 -0.03588 C 0.00885 -0.03658 0.0092 -0.03843 0.01007 -0.03959 C 0.01076 -0.04075 0.01215 -0.04144 0.0132 -0.04213 C 0.0151 -0.04862 0.01285 -0.04445 0.01719 -0.04746 C 0.01823 -0.04815 0.01892 -0.05 0.02031 -0.05 C 0.03004 -0.05116 0.03872 -0.05116 0.04809 -0.05116 L 0.05347 -0.05348 " pathEditMode="relative" rAng="0" ptsTypes="AAAAAAAAAAA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8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1"/>
          <p:cNvSpPr>
            <a:spLocks/>
          </p:cNvSpPr>
          <p:nvPr/>
        </p:nvSpPr>
        <p:spPr bwMode="auto">
          <a:xfrm>
            <a:off x="5765249" y="4045821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164869" y="2857394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067545" y="3688267"/>
            <a:ext cx="194897" cy="27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67" name="TextBox 66"/>
          <p:cNvSpPr txBox="1"/>
          <p:nvPr/>
        </p:nvSpPr>
        <p:spPr>
          <a:xfrm>
            <a:off x="6605395" y="3917823"/>
            <a:ext cx="1119217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QR-code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를 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문서에</a:t>
            </a:r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 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삽입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55506" y="3175794"/>
            <a:ext cx="1418979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첨부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2250" y="161927"/>
            <a:ext cx="7886700" cy="52387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범위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F362564-0A1C-7F4E-9977-05FF3A475B80}"/>
              </a:ext>
            </a:extLst>
          </p:cNvPr>
          <p:cNvSpPr/>
          <p:nvPr/>
        </p:nvSpPr>
        <p:spPr>
          <a:xfrm>
            <a:off x="2392802" y="1364414"/>
            <a:ext cx="4389166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공간 인식</a:t>
            </a:r>
          </a:p>
        </p:txBody>
      </p:sp>
      <p:pic>
        <p:nvPicPr>
          <p:cNvPr id="25" name="Picture 2" descr="Linux 시스템용 PDF 문서 뷰어 종류 및 추천">
            <a:extLst>
              <a:ext uri="{FF2B5EF4-FFF2-40B4-BE49-F238E27FC236}">
                <a16:creationId xmlns:a16="http://schemas.microsoft.com/office/drawing/2014/main" xmlns="" id="{870F7EAF-3653-4F99-8B62-913255F16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06" y="4565534"/>
            <a:ext cx="1463573" cy="14635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ser\Desktop\캡처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1" y="1789103"/>
            <a:ext cx="1981053" cy="277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10169" y="3860450"/>
            <a:ext cx="1820636" cy="5831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/>
          <p:nvPr/>
        </p:nvCxnSpPr>
        <p:spPr>
          <a:xfrm>
            <a:off x="2528271" y="2791137"/>
            <a:ext cx="546341" cy="449036"/>
          </a:xfrm>
          <a:prstGeom prst="bentConnector3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user\Desktop\캡처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12" y="2567001"/>
            <a:ext cx="2494264" cy="295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411426" y="3611706"/>
            <a:ext cx="286995" cy="2915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11425" y="4919202"/>
            <a:ext cx="286995" cy="2915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17068" y="5071602"/>
            <a:ext cx="286995" cy="2915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user\Desktop\캡처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46" y="3240173"/>
            <a:ext cx="2393574" cy="308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꺾인 연결선 35"/>
          <p:cNvCxnSpPr/>
          <p:nvPr/>
        </p:nvCxnSpPr>
        <p:spPr>
          <a:xfrm>
            <a:off x="5413505" y="4031673"/>
            <a:ext cx="546341" cy="449036"/>
          </a:xfrm>
          <a:prstGeom prst="bentConnector3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30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2250" y="161927"/>
            <a:ext cx="7886700" cy="52387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범위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F362564-0A1C-7F4E-9977-05FF3A475B80}"/>
              </a:ext>
            </a:extLst>
          </p:cNvPr>
          <p:cNvSpPr/>
          <p:nvPr/>
        </p:nvSpPr>
        <p:spPr>
          <a:xfrm>
            <a:off x="2392802" y="1364414"/>
            <a:ext cx="4389166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가상프린터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21" name="그림 20" descr="시계이(가) 표시된 사진&#10;&#10;자동 생성된 설명">
            <a:extLst>
              <a:ext uri="{FF2B5EF4-FFF2-40B4-BE49-F238E27FC236}">
                <a16:creationId xmlns="" xmlns:a16="http://schemas.microsoft.com/office/drawing/2014/main" id="{31C12541-2D97-C34F-9421-BDA8A7592B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2" y="5242937"/>
            <a:ext cx="972208" cy="9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" descr="Linux 시스템용 PDF 문서 뷰어 종류 및 추천">
            <a:extLst>
              <a:ext uri="{FF2B5EF4-FFF2-40B4-BE49-F238E27FC236}">
                <a16:creationId xmlns="" xmlns:a16="http://schemas.microsoft.com/office/drawing/2014/main" id="{C385AAB6-18FE-D940-A3B7-912A45E70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141" y="2140129"/>
            <a:ext cx="1294831" cy="12948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user\Desktop\캡처1.PNG">
            <a:extLst>
              <a:ext uri="{FF2B5EF4-FFF2-40B4-BE49-F238E27FC236}">
                <a16:creationId xmlns="" xmlns:a16="http://schemas.microsoft.com/office/drawing/2014/main" id="{36CC839C-578C-9E4A-9B45-3C4B46906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040784"/>
            <a:ext cx="1981053" cy="277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 descr="스크린샷, 모니터, 컴퓨터, 노트북이(가) 표시된 사진&#10;&#10;자동 생성된 설명">
            <a:extLst>
              <a:ext uri="{FF2B5EF4-FFF2-40B4-BE49-F238E27FC236}">
                <a16:creationId xmlns="" xmlns:a16="http://schemas.microsoft.com/office/drawing/2014/main" id="{E20D957A-D7EA-7648-9E05-99FAE70D8C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22" y="4278473"/>
            <a:ext cx="1605872" cy="1003670"/>
          </a:xfrm>
          <a:prstGeom prst="rect">
            <a:avLst/>
          </a:prstGeom>
        </p:spPr>
      </p:pic>
      <p:cxnSp>
        <p:nvCxnSpPr>
          <p:cNvPr id="28" name="꺾인 연결선 6">
            <a:extLst>
              <a:ext uri="{FF2B5EF4-FFF2-40B4-BE49-F238E27FC236}">
                <a16:creationId xmlns="" xmlns:a16="http://schemas.microsoft.com/office/drawing/2014/main" id="{0B3C783A-D9BE-DA41-A01C-D8601CAF07E7}"/>
              </a:ext>
            </a:extLst>
          </p:cNvPr>
          <p:cNvCxnSpPr>
            <a:cxnSpLocks/>
            <a:stCxn id="21" idx="3"/>
            <a:endCxn id="27" idx="2"/>
          </p:cNvCxnSpPr>
          <p:nvPr/>
        </p:nvCxnSpPr>
        <p:spPr>
          <a:xfrm flipV="1">
            <a:off x="1698880" y="5282143"/>
            <a:ext cx="1704678" cy="446898"/>
          </a:xfrm>
          <a:prstGeom prst="bentConnector2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21F7B37-B83E-3244-9448-2623404EB197}"/>
              </a:ext>
            </a:extLst>
          </p:cNvPr>
          <p:cNvSpPr txBox="1"/>
          <p:nvPr/>
        </p:nvSpPr>
        <p:spPr>
          <a:xfrm>
            <a:off x="2362091" y="5734992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TCP/IP</a:t>
            </a:r>
            <a:endParaRPr kumimoji="1"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A0FEDDCA-EDE8-E249-A28C-DCA610E1CBE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/>
          <a:stretch/>
        </p:blipFill>
        <p:spPr>
          <a:xfrm>
            <a:off x="4759333" y="3097352"/>
            <a:ext cx="2162200" cy="2362241"/>
          </a:xfrm>
          <a:prstGeom prst="rect">
            <a:avLst/>
          </a:prstGeom>
        </p:spPr>
      </p:pic>
      <p:cxnSp>
        <p:nvCxnSpPr>
          <p:cNvPr id="38" name="꺾인 연결선 6">
            <a:extLst>
              <a:ext uri="{FF2B5EF4-FFF2-40B4-BE49-F238E27FC236}">
                <a16:creationId xmlns="" xmlns:a16="http://schemas.microsoft.com/office/drawing/2014/main" id="{1A3048FB-8116-9542-9E97-D2726E4EB0B5}"/>
              </a:ext>
            </a:extLst>
          </p:cNvPr>
          <p:cNvCxnSpPr>
            <a:cxnSpLocks/>
            <a:stCxn id="22" idx="3"/>
            <a:endCxn id="37" idx="1"/>
          </p:cNvCxnSpPr>
          <p:nvPr/>
        </p:nvCxnSpPr>
        <p:spPr>
          <a:xfrm>
            <a:off x="4050972" y="2787545"/>
            <a:ext cx="708361" cy="1490928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C:\Users\user\Desktop\캡처3.PNG">
            <a:extLst>
              <a:ext uri="{FF2B5EF4-FFF2-40B4-BE49-F238E27FC236}">
                <a16:creationId xmlns="" xmlns:a16="http://schemas.microsoft.com/office/drawing/2014/main" id="{67DE1A55-EA24-944C-8EC1-AA1D56050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771" y="3197083"/>
            <a:ext cx="1677109" cy="216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F13193F8-98D0-2A47-B809-2AD503DB33A5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1212776" y="4817215"/>
            <a:ext cx="1" cy="42572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F7BB6EFB-1269-6647-BD76-7A20C51BF4C2}"/>
              </a:ext>
            </a:extLst>
          </p:cNvPr>
          <p:cNvCxnSpPr>
            <a:cxnSpLocks/>
            <a:stCxn id="27" idx="0"/>
            <a:endCxn id="22" idx="2"/>
          </p:cNvCxnSpPr>
          <p:nvPr/>
        </p:nvCxnSpPr>
        <p:spPr>
          <a:xfrm flipH="1" flipV="1">
            <a:off x="3403557" y="3434960"/>
            <a:ext cx="1" cy="84351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06A3522D-6845-A846-BE32-70A1F4356C78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 flipV="1">
            <a:off x="6921533" y="4278472"/>
            <a:ext cx="383238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6BE0A4A3-8B9B-904E-AA52-602F86E9A637}"/>
              </a:ext>
            </a:extLst>
          </p:cNvPr>
          <p:cNvSpPr txBox="1"/>
          <p:nvPr/>
        </p:nvSpPr>
        <p:spPr>
          <a:xfrm>
            <a:off x="610688" y="6327392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프린터 드라이버</a:t>
            </a:r>
          </a:p>
        </p:txBody>
      </p:sp>
    </p:spTree>
    <p:extLst>
      <p:ext uri="{BB962C8B-B14F-4D97-AF65-F5344CB8AC3E}">
        <p14:creationId xmlns:p14="http://schemas.microsoft.com/office/powerpoint/2010/main" val="201717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2250" y="161927"/>
            <a:ext cx="7886700" cy="52387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범위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F362564-0A1C-7F4E-9977-05FF3A475B80}"/>
              </a:ext>
            </a:extLst>
          </p:cNvPr>
          <p:cNvSpPr/>
          <p:nvPr/>
        </p:nvSpPr>
        <p:spPr>
          <a:xfrm>
            <a:off x="2392802" y="1364414"/>
            <a:ext cx="4389166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38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Visual QR </a:t>
            </a:r>
            <a:r>
              <a:rPr lang="ko-KR" altLang="en-US" sz="238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코드 생성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D2AB389F-65D7-49DE-975E-AB6D6AB24FAA}"/>
              </a:ext>
            </a:extLst>
          </p:cNvPr>
          <p:cNvGrpSpPr/>
          <p:nvPr/>
        </p:nvGrpSpPr>
        <p:grpSpPr>
          <a:xfrm>
            <a:off x="222250" y="1984279"/>
            <a:ext cx="6799569" cy="597289"/>
            <a:chOff x="63884" y="1765937"/>
            <a:chExt cx="6799569" cy="59728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214867A5-93B2-4D54-8584-773079DD9826}"/>
                </a:ext>
              </a:extLst>
            </p:cNvPr>
            <p:cNvSpPr/>
            <p:nvPr/>
          </p:nvSpPr>
          <p:spPr>
            <a:xfrm>
              <a:off x="63884" y="1765937"/>
              <a:ext cx="6799569" cy="597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URL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8C3371BA-B355-4A2B-8E02-CFEF84ED0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116" y="1862036"/>
              <a:ext cx="5919108" cy="449036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BE32E60D-0835-4293-A4BD-4020C474AAE5}"/>
              </a:ext>
            </a:extLst>
          </p:cNvPr>
          <p:cNvGrpSpPr/>
          <p:nvPr/>
        </p:nvGrpSpPr>
        <p:grpSpPr>
          <a:xfrm>
            <a:off x="222250" y="3174754"/>
            <a:ext cx="3308437" cy="685801"/>
            <a:chOff x="2666111" y="2743199"/>
            <a:chExt cx="3308437" cy="68580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A9937BC6-5B8F-493A-A62F-8D5177FF07FE}"/>
                </a:ext>
              </a:extLst>
            </p:cNvPr>
            <p:cNvSpPr/>
            <p:nvPr/>
          </p:nvSpPr>
          <p:spPr>
            <a:xfrm>
              <a:off x="2666111" y="2743199"/>
              <a:ext cx="3308437" cy="685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host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9EE69A24-E9F9-4904-B363-92FE9DAB4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3982" y="2820480"/>
              <a:ext cx="2301870" cy="523874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A0C88918-6454-4D10-88BA-E5FC6BC74DA7}"/>
              </a:ext>
            </a:extLst>
          </p:cNvPr>
          <p:cNvGrpSpPr/>
          <p:nvPr/>
        </p:nvGrpSpPr>
        <p:grpSpPr>
          <a:xfrm>
            <a:off x="222250" y="4453741"/>
            <a:ext cx="4300947" cy="779663"/>
            <a:chOff x="2863251" y="4111119"/>
            <a:chExt cx="4300947" cy="7796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3E451841-A884-4331-9C73-0FD3E5A4E6AA}"/>
                </a:ext>
              </a:extLst>
            </p:cNvPr>
            <p:cNvSpPr/>
            <p:nvPr/>
          </p:nvSpPr>
          <p:spPr>
            <a:xfrm>
              <a:off x="2863251" y="4111119"/>
              <a:ext cx="4300947" cy="77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favicon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745BF485-3D1C-45A2-BA4E-7D88BD20B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3289" y="4298040"/>
              <a:ext cx="3250241" cy="40582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B9FEDD5-06F4-44C3-BB68-8A5A851271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368" b="20768"/>
          <a:stretch/>
        </p:blipFill>
        <p:spPr>
          <a:xfrm>
            <a:off x="6582529" y="4337770"/>
            <a:ext cx="2164929" cy="2143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9" name="꺾인 연결선 6">
            <a:extLst>
              <a:ext uri="{FF2B5EF4-FFF2-40B4-BE49-F238E27FC236}">
                <a16:creationId xmlns:a16="http://schemas.microsoft.com/office/drawing/2014/main" xmlns="" id="{83072FAF-BB85-49D2-9A10-BA36A0E6113D}"/>
              </a:ext>
            </a:extLst>
          </p:cNvPr>
          <p:cNvCxnSpPr>
            <a:cxnSpLocks/>
          </p:cNvCxnSpPr>
          <p:nvPr/>
        </p:nvCxnSpPr>
        <p:spPr>
          <a:xfrm>
            <a:off x="7211868" y="2206525"/>
            <a:ext cx="548185" cy="229842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xmlns="" id="{390D1382-6895-49BA-B682-0CEB87B4AE57}"/>
              </a:ext>
            </a:extLst>
          </p:cNvPr>
          <p:cNvSpPr/>
          <p:nvPr/>
        </p:nvSpPr>
        <p:spPr>
          <a:xfrm>
            <a:off x="1993915" y="2711912"/>
            <a:ext cx="394282" cy="339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xmlns="" id="{0DD3629F-A08A-4664-A6F0-CD68AD69C95D}"/>
              </a:ext>
            </a:extLst>
          </p:cNvPr>
          <p:cNvSpPr/>
          <p:nvPr/>
        </p:nvSpPr>
        <p:spPr>
          <a:xfrm>
            <a:off x="1993915" y="3989604"/>
            <a:ext cx="394282" cy="339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5955D3D3-C3F1-48A7-A3EA-245E9A2D4D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371" t="20024" r="19368" b="20768"/>
          <a:stretch/>
        </p:blipFill>
        <p:spPr>
          <a:xfrm>
            <a:off x="7881636" y="1833437"/>
            <a:ext cx="1238021" cy="1205855"/>
          </a:xfrm>
          <a:prstGeom prst="rect">
            <a:avLst/>
          </a:prstGeom>
        </p:spPr>
      </p:pic>
      <p:cxnSp>
        <p:nvCxnSpPr>
          <p:cNvPr id="32" name="꺾인 연결선 6">
            <a:extLst>
              <a:ext uri="{FF2B5EF4-FFF2-40B4-BE49-F238E27FC236}">
                <a16:creationId xmlns:a16="http://schemas.microsoft.com/office/drawing/2014/main" xmlns="" id="{2A9A356D-8711-46E5-AF05-CDAF4011A8CE}"/>
              </a:ext>
            </a:extLst>
          </p:cNvPr>
          <p:cNvCxnSpPr>
            <a:cxnSpLocks/>
          </p:cNvCxnSpPr>
          <p:nvPr/>
        </p:nvCxnSpPr>
        <p:spPr>
          <a:xfrm>
            <a:off x="4679811" y="4866804"/>
            <a:ext cx="548185" cy="179678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E2780664-6B9B-4E1C-A12C-9179145736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2629" b="83486"/>
          <a:stretch/>
        </p:blipFill>
        <p:spPr>
          <a:xfrm>
            <a:off x="5337337" y="4823054"/>
            <a:ext cx="466405" cy="446855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7469926-08B7-4C1F-B278-7E30C7B6B3B1}"/>
              </a:ext>
            </a:extLst>
          </p:cNvPr>
          <p:cNvCxnSpPr>
            <a:cxnSpLocks/>
          </p:cNvCxnSpPr>
          <p:nvPr/>
        </p:nvCxnSpPr>
        <p:spPr>
          <a:xfrm flipH="1">
            <a:off x="2668747" y="3303978"/>
            <a:ext cx="511728" cy="40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52940651-D502-49FC-BF81-287CCF0F934A}"/>
              </a:ext>
            </a:extLst>
          </p:cNvPr>
          <p:cNvSpPr/>
          <p:nvPr/>
        </p:nvSpPr>
        <p:spPr>
          <a:xfrm>
            <a:off x="1622440" y="3344247"/>
            <a:ext cx="1137232" cy="33945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꺾인 연결선 6">
            <a:extLst>
              <a:ext uri="{FF2B5EF4-FFF2-40B4-BE49-F238E27FC236}">
                <a16:creationId xmlns:a16="http://schemas.microsoft.com/office/drawing/2014/main" xmlns="" id="{171EE2DB-29EF-485C-AAC4-198649FC20D0}"/>
              </a:ext>
            </a:extLst>
          </p:cNvPr>
          <p:cNvCxnSpPr>
            <a:cxnSpLocks/>
          </p:cNvCxnSpPr>
          <p:nvPr/>
        </p:nvCxnSpPr>
        <p:spPr>
          <a:xfrm>
            <a:off x="2372723" y="3344247"/>
            <a:ext cx="2581180" cy="262212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24311D84-3C66-478B-B7B5-D7584EBFC3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791" t="3673" r="47456" b="82294"/>
          <a:stretch/>
        </p:blipFill>
        <p:spPr>
          <a:xfrm>
            <a:off x="5120830" y="3410040"/>
            <a:ext cx="879380" cy="379719"/>
          </a:xfrm>
          <a:prstGeom prst="rect">
            <a:avLst/>
          </a:prstGeom>
        </p:spPr>
      </p:pic>
      <p:cxnSp>
        <p:nvCxnSpPr>
          <p:cNvPr id="44" name="꺾인 연결선 6">
            <a:extLst>
              <a:ext uri="{FF2B5EF4-FFF2-40B4-BE49-F238E27FC236}">
                <a16:creationId xmlns:a16="http://schemas.microsoft.com/office/drawing/2014/main" xmlns="" id="{4A99A3C0-AD8F-4523-90CB-D4CD3178C1F8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 rot="5400000">
            <a:off x="7433582" y="3270705"/>
            <a:ext cx="1298478" cy="835653"/>
          </a:xfrm>
          <a:prstGeom prst="bentConnector3">
            <a:avLst>
              <a:gd name="adj1" fmla="val 4353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6">
            <a:extLst>
              <a:ext uri="{FF2B5EF4-FFF2-40B4-BE49-F238E27FC236}">
                <a16:creationId xmlns:a16="http://schemas.microsoft.com/office/drawing/2014/main" xmlns="" id="{1CD34E36-26FB-499C-B4E3-4EBB34223014}"/>
              </a:ext>
            </a:extLst>
          </p:cNvPr>
          <p:cNvCxnSpPr>
            <a:cxnSpLocks/>
            <a:stCxn id="43" idx="3"/>
            <a:endCxn id="3" idx="0"/>
          </p:cNvCxnSpPr>
          <p:nvPr/>
        </p:nvCxnSpPr>
        <p:spPr>
          <a:xfrm>
            <a:off x="6000210" y="3599900"/>
            <a:ext cx="1664784" cy="737870"/>
          </a:xfrm>
          <a:prstGeom prst="bent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6">
            <a:extLst>
              <a:ext uri="{FF2B5EF4-FFF2-40B4-BE49-F238E27FC236}">
                <a16:creationId xmlns:a16="http://schemas.microsoft.com/office/drawing/2014/main" xmlns="" id="{B8D6F484-0FD7-4D92-B636-3986F26A7A91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>
            <a:off x="5803742" y="5046482"/>
            <a:ext cx="778787" cy="36323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20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2250" y="161927"/>
            <a:ext cx="7886700" cy="52387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범위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F362564-0A1C-7F4E-9977-05FF3A475B80}"/>
              </a:ext>
            </a:extLst>
          </p:cNvPr>
          <p:cNvSpPr/>
          <p:nvPr/>
        </p:nvSpPr>
        <p:spPr>
          <a:xfrm>
            <a:off x="2392802" y="1364414"/>
            <a:ext cx="4389166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38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Visual QR </a:t>
            </a:r>
            <a:r>
              <a:rPr lang="ko-KR" altLang="en-US" sz="238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코드 생성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38D62C20-AD72-4ECE-A196-CD6A24A97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467" y="5304056"/>
            <a:ext cx="5365065" cy="379719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A09493F2-1452-4BC1-9484-F290F00A7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919" y="5876809"/>
            <a:ext cx="2638793" cy="81926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9F930BB-0431-4551-98AB-08E76A89AF79}"/>
              </a:ext>
            </a:extLst>
          </p:cNvPr>
          <p:cNvSpPr txBox="1"/>
          <p:nvPr/>
        </p:nvSpPr>
        <p:spPr>
          <a:xfrm>
            <a:off x="4939712" y="6069843"/>
            <a:ext cx="2487909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라이브러리 사용</a:t>
            </a:r>
            <a:r>
              <a:rPr lang="en-US" altLang="ko-KR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!!</a:t>
            </a:r>
            <a:endParaRPr lang="ko-KR" altLang="en-US" sz="2215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pic>
        <p:nvPicPr>
          <p:cNvPr id="1028" name="Picture 4" descr="ICO Icon | Pretty Office 4 Iconset | Custom Icon Design">
            <a:extLst>
              <a:ext uri="{FF2B5EF4-FFF2-40B4-BE49-F238E27FC236}">
                <a16:creationId xmlns:a16="http://schemas.microsoft.com/office/drawing/2014/main" xmlns="" id="{DD0FA30A-2D76-46A0-9F8D-254C5E0D0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39" y="2416161"/>
            <a:ext cx="2218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7" name="그룹 1026">
            <a:extLst>
              <a:ext uri="{FF2B5EF4-FFF2-40B4-BE49-F238E27FC236}">
                <a16:creationId xmlns:a16="http://schemas.microsoft.com/office/drawing/2014/main" xmlns="" id="{FB0A696B-66E9-423F-A9D0-2C05C7498D16}"/>
              </a:ext>
            </a:extLst>
          </p:cNvPr>
          <p:cNvGrpSpPr/>
          <p:nvPr/>
        </p:nvGrpSpPr>
        <p:grpSpPr>
          <a:xfrm>
            <a:off x="4469228" y="2956636"/>
            <a:ext cx="4347602" cy="944728"/>
            <a:chOff x="3806500" y="3088912"/>
            <a:chExt cx="3829584" cy="688139"/>
          </a:xfrm>
        </p:grpSpPr>
        <p:pic>
          <p:nvPicPr>
            <p:cNvPr id="1025" name="그림 1024">
              <a:extLst>
                <a:ext uri="{FF2B5EF4-FFF2-40B4-BE49-F238E27FC236}">
                  <a16:creationId xmlns:a16="http://schemas.microsoft.com/office/drawing/2014/main" xmlns="" id="{02DDDE80-3BF3-408A-A4EB-971DA91EE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6500" y="3157840"/>
              <a:ext cx="3829584" cy="619211"/>
            </a:xfrm>
            <a:prstGeom prst="rect">
              <a:avLst/>
            </a:prstGeom>
          </p:spPr>
        </p:pic>
        <p:pic>
          <p:nvPicPr>
            <p:cNvPr id="1024" name="그림 1023">
              <a:extLst>
                <a:ext uri="{FF2B5EF4-FFF2-40B4-BE49-F238E27FC236}">
                  <a16:creationId xmlns:a16="http://schemas.microsoft.com/office/drawing/2014/main" xmlns="" id="{B67DFA3A-F335-4A8F-918A-BDE553790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23325" y="3088912"/>
              <a:ext cx="2305372" cy="314369"/>
            </a:xfrm>
            <a:prstGeom prst="rect">
              <a:avLst/>
            </a:prstGeom>
          </p:spPr>
        </p:pic>
      </p:grpSp>
      <p:sp>
        <p:nvSpPr>
          <p:cNvPr id="69" name="오른쪽 화살표 2">
            <a:extLst>
              <a:ext uri="{FF2B5EF4-FFF2-40B4-BE49-F238E27FC236}">
                <a16:creationId xmlns:a16="http://schemas.microsoft.com/office/drawing/2014/main" xmlns="" id="{8885C4AA-762A-4C21-83F8-1EF293C7E3F8}"/>
              </a:ext>
            </a:extLst>
          </p:cNvPr>
          <p:cNvSpPr/>
          <p:nvPr/>
        </p:nvSpPr>
        <p:spPr>
          <a:xfrm>
            <a:off x="3600363" y="3173068"/>
            <a:ext cx="654341" cy="511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30CB5E0-678F-405C-8A73-EFEB33BCA2FB}"/>
              </a:ext>
            </a:extLst>
          </p:cNvPr>
          <p:cNvSpPr/>
          <p:nvPr/>
        </p:nvSpPr>
        <p:spPr>
          <a:xfrm>
            <a:off x="5603848" y="2905126"/>
            <a:ext cx="2807693" cy="5238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50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2250" y="161927"/>
            <a:ext cx="7886700" cy="52387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범위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F362564-0A1C-7F4E-9977-05FF3A475B80}"/>
              </a:ext>
            </a:extLst>
          </p:cNvPr>
          <p:cNvSpPr/>
          <p:nvPr/>
        </p:nvSpPr>
        <p:spPr>
          <a:xfrm>
            <a:off x="252949" y="1014902"/>
            <a:ext cx="3912651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3986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9150" y="1990725"/>
            <a:ext cx="5540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분담 및 협업</a:t>
            </a:r>
          </a:p>
        </p:txBody>
      </p:sp>
    </p:spTree>
    <p:extLst>
      <p:ext uri="{BB962C8B-B14F-4D97-AF65-F5344CB8AC3E}">
        <p14:creationId xmlns:p14="http://schemas.microsoft.com/office/powerpoint/2010/main" val="32567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2250" y="161927"/>
            <a:ext cx="7886700" cy="523874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업무 분담 및 협업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F362564-0A1C-7F4E-9977-05FF3A475B80}"/>
              </a:ext>
            </a:extLst>
          </p:cNvPr>
          <p:cNvSpPr/>
          <p:nvPr/>
        </p:nvSpPr>
        <p:spPr>
          <a:xfrm>
            <a:off x="252949" y="1053226"/>
            <a:ext cx="3912651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 도구</a:t>
            </a:r>
          </a:p>
        </p:txBody>
      </p:sp>
      <p:pic>
        <p:nvPicPr>
          <p:cNvPr id="3074" name="Picture 2" descr="카카오톡 KakaoTalk - Google Play 앱">
            <a:extLst>
              <a:ext uri="{FF2B5EF4-FFF2-40B4-BE49-F238E27FC236}">
                <a16:creationId xmlns:a16="http://schemas.microsoft.com/office/drawing/2014/main" xmlns="" id="{3B197753-60BF-48C7-8E73-F2DE5DA6C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8" y="1833870"/>
            <a:ext cx="1595129" cy="159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F40A8B7-27B9-4E6D-8B5A-5706EB3160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4" t="222"/>
          <a:stretch/>
        </p:blipFill>
        <p:spPr>
          <a:xfrm>
            <a:off x="795188" y="3568702"/>
            <a:ext cx="2423883" cy="3110096"/>
          </a:xfrm>
          <a:prstGeom prst="rect">
            <a:avLst/>
          </a:prstGeom>
        </p:spPr>
      </p:pic>
      <p:pic>
        <p:nvPicPr>
          <p:cNvPr id="3076" name="Picture 4" descr="Atlassian Sourcetree (@sourcetree) | Twitter">
            <a:extLst>
              <a:ext uri="{FF2B5EF4-FFF2-40B4-BE49-F238E27FC236}">
                <a16:creationId xmlns:a16="http://schemas.microsoft.com/office/drawing/2014/main" xmlns="" id="{AB6F268C-A2C5-4E64-BC5F-B5367C776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57" y="1833869"/>
            <a:ext cx="1595129" cy="159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AC657B8-7722-439A-8A92-C3562EBE0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257" y="3568702"/>
            <a:ext cx="2851421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기술 소개 및 차별성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535156-C505-44D9-A4EB-50695EF1E4F4}"/>
              </a:ext>
            </a:extLst>
          </p:cNvPr>
          <p:cNvSpPr/>
          <p:nvPr/>
        </p:nvSpPr>
        <p:spPr>
          <a:xfrm>
            <a:off x="222250" y="1106129"/>
            <a:ext cx="8435053" cy="558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272C713-23F9-4EB2-BE07-7931C6551890}"/>
              </a:ext>
            </a:extLst>
          </p:cNvPr>
          <p:cNvSpPr/>
          <p:nvPr/>
        </p:nvSpPr>
        <p:spPr>
          <a:xfrm>
            <a:off x="406847" y="894174"/>
            <a:ext cx="4308694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유현욱 님이 구현한 기능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" name="AutoShape 2" descr="MUST">
            <a:extLst>
              <a:ext uri="{FF2B5EF4-FFF2-40B4-BE49-F238E27FC236}">
                <a16:creationId xmlns:a16="http://schemas.microsoft.com/office/drawing/2014/main" xmlns="" id="{824E8457-81EB-4D46-80C6-1519B7284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0900" y="4615141"/>
            <a:ext cx="524907" cy="52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Picture 2" descr="C:\Users\user\Desktop\캡처11.PNG">
            <a:extLst>
              <a:ext uri="{FF2B5EF4-FFF2-40B4-BE49-F238E27FC236}">
                <a16:creationId xmlns:a16="http://schemas.microsoft.com/office/drawing/2014/main" xmlns="" id="{E1C84426-2D0B-4139-967B-27D25A186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51" y="2079007"/>
            <a:ext cx="1463803" cy="99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F8BD8D-3823-403E-ADFA-F478791BCAD8}"/>
              </a:ext>
            </a:extLst>
          </p:cNvPr>
          <p:cNvSpPr txBox="1"/>
          <p:nvPr/>
        </p:nvSpPr>
        <p:spPr>
          <a:xfrm>
            <a:off x="406847" y="1522419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가상 프린터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058E8EC-D9DB-4D85-86D9-1AE541F3E4BA}"/>
              </a:ext>
            </a:extLst>
          </p:cNvPr>
          <p:cNvSpPr txBox="1"/>
          <p:nvPr/>
        </p:nvSpPr>
        <p:spPr>
          <a:xfrm>
            <a:off x="4851944" y="1219626"/>
            <a:ext cx="215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2. View (</a:t>
            </a:r>
            <a:r>
              <a:rPr lang="en-US" altLang="ko-KR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javafx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2081B4E-168C-47E7-AA9C-C6F3A8C8D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7" t="726"/>
          <a:stretch/>
        </p:blipFill>
        <p:spPr>
          <a:xfrm>
            <a:off x="4349624" y="1726820"/>
            <a:ext cx="4081398" cy="463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기술 소개 및 차별성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535156-C505-44D9-A4EB-50695EF1E4F4}"/>
              </a:ext>
            </a:extLst>
          </p:cNvPr>
          <p:cNvSpPr/>
          <p:nvPr/>
        </p:nvSpPr>
        <p:spPr>
          <a:xfrm>
            <a:off x="222250" y="1106129"/>
            <a:ext cx="8435053" cy="558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272C713-23F9-4EB2-BE07-7931C6551890}"/>
              </a:ext>
            </a:extLst>
          </p:cNvPr>
          <p:cNvSpPr/>
          <p:nvPr/>
        </p:nvSpPr>
        <p:spPr>
          <a:xfrm>
            <a:off x="406847" y="894174"/>
            <a:ext cx="4308694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유현욱 님이 구현한 기능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" name="AutoShape 2" descr="MUST">
            <a:extLst>
              <a:ext uri="{FF2B5EF4-FFF2-40B4-BE49-F238E27FC236}">
                <a16:creationId xmlns:a16="http://schemas.microsoft.com/office/drawing/2014/main" xmlns="" id="{824E8457-81EB-4D46-80C6-1519B7284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0900" y="4615141"/>
            <a:ext cx="524907" cy="52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F8BD8D-3823-403E-ADFA-F478791BCAD8}"/>
              </a:ext>
            </a:extLst>
          </p:cNvPr>
          <p:cNvSpPr txBox="1"/>
          <p:nvPr/>
        </p:nvSpPr>
        <p:spPr>
          <a:xfrm>
            <a:off x="406847" y="1522419"/>
            <a:ext cx="1923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3. File Stream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pic>
        <p:nvPicPr>
          <p:cNvPr id="3074" name="Picture 2" descr="pdf - 무료 파일과 폴더개 아이콘">
            <a:extLst>
              <a:ext uri="{FF2B5EF4-FFF2-40B4-BE49-F238E27FC236}">
                <a16:creationId xmlns:a16="http://schemas.microsoft.com/office/drawing/2014/main" xmlns="" id="{A21A7DE6-EC5E-4C9D-BDE9-BA5F4A62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8" y="2829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화살표 2">
            <a:extLst>
              <a:ext uri="{FF2B5EF4-FFF2-40B4-BE49-F238E27FC236}">
                <a16:creationId xmlns:a16="http://schemas.microsoft.com/office/drawing/2014/main" xmlns="" id="{D14C2816-FA3D-43A1-A7EF-F75CA3C65AE7}"/>
              </a:ext>
            </a:extLst>
          </p:cNvPr>
          <p:cNvSpPr/>
          <p:nvPr/>
        </p:nvSpPr>
        <p:spPr>
          <a:xfrm>
            <a:off x="3372450" y="3317354"/>
            <a:ext cx="1067325" cy="955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Copy, doc, document, duplicate, files, text icon">
            <a:extLst>
              <a:ext uri="{FF2B5EF4-FFF2-40B4-BE49-F238E27FC236}">
                <a16:creationId xmlns:a16="http://schemas.microsoft.com/office/drawing/2014/main" xmlns="" id="{ECC94C3F-3402-42E6-95E9-310CAF6D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760" y="2099343"/>
            <a:ext cx="3391558" cy="339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71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9150" y="1990725"/>
            <a:ext cx="6494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소개 및 필요성</a:t>
            </a:r>
          </a:p>
        </p:txBody>
      </p:sp>
    </p:spTree>
    <p:extLst>
      <p:ext uri="{BB962C8B-B14F-4D97-AF65-F5344CB8AC3E}">
        <p14:creationId xmlns:p14="http://schemas.microsoft.com/office/powerpoint/2010/main" val="28216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기술 소개 및 차별성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535156-C505-44D9-A4EB-50695EF1E4F4}"/>
              </a:ext>
            </a:extLst>
          </p:cNvPr>
          <p:cNvSpPr/>
          <p:nvPr/>
        </p:nvSpPr>
        <p:spPr>
          <a:xfrm>
            <a:off x="222250" y="1106129"/>
            <a:ext cx="8435053" cy="558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272C713-23F9-4EB2-BE07-7931C6551890}"/>
              </a:ext>
            </a:extLst>
          </p:cNvPr>
          <p:cNvSpPr/>
          <p:nvPr/>
        </p:nvSpPr>
        <p:spPr>
          <a:xfrm>
            <a:off x="406847" y="894174"/>
            <a:ext cx="4308694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김민주 님이 구현한 기능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" name="AutoShape 2" descr="MUST">
            <a:extLst>
              <a:ext uri="{FF2B5EF4-FFF2-40B4-BE49-F238E27FC236}">
                <a16:creationId xmlns:a16="http://schemas.microsoft.com/office/drawing/2014/main" xmlns="" id="{824E8457-81EB-4D46-80C6-1519B7284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0900" y="4615141"/>
            <a:ext cx="524907" cy="52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F8BD8D-3823-403E-ADFA-F478791BCAD8}"/>
              </a:ext>
            </a:extLst>
          </p:cNvPr>
          <p:cNvSpPr txBox="1"/>
          <p:nvPr/>
        </p:nvSpPr>
        <p:spPr>
          <a:xfrm>
            <a:off x="406847" y="1522419"/>
            <a:ext cx="2191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1. Link Extractor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8DCC2AC-91CC-4796-99BA-5A91A2760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7" y="2167506"/>
            <a:ext cx="1920680" cy="2172572"/>
          </a:xfrm>
          <a:prstGeom prst="rect">
            <a:avLst/>
          </a:prstGeom>
        </p:spPr>
      </p:pic>
      <p:sp>
        <p:nvSpPr>
          <p:cNvPr id="11" name="오른쪽 화살표 2">
            <a:extLst>
              <a:ext uri="{FF2B5EF4-FFF2-40B4-BE49-F238E27FC236}">
                <a16:creationId xmlns:a16="http://schemas.microsoft.com/office/drawing/2014/main" xmlns="" id="{046DCBE6-6EFC-4352-9B39-18254FAD2389}"/>
              </a:ext>
            </a:extLst>
          </p:cNvPr>
          <p:cNvSpPr/>
          <p:nvPr/>
        </p:nvSpPr>
        <p:spPr>
          <a:xfrm rot="5400000">
            <a:off x="1124552" y="4567256"/>
            <a:ext cx="782509" cy="694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A8CF355-B698-4EE8-BF49-773F6C59B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29" r="2920" b="80408"/>
          <a:stretch/>
        </p:blipFill>
        <p:spPr>
          <a:xfrm>
            <a:off x="625556" y="5412887"/>
            <a:ext cx="1864605" cy="2446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FFB394F-68E2-4680-9856-88F31F067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46" r="2920" b="64491"/>
          <a:stretch/>
        </p:blipFill>
        <p:spPr>
          <a:xfrm>
            <a:off x="647546" y="5808075"/>
            <a:ext cx="1864604" cy="2446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B4224622-DD28-4F85-8D0E-D9FC33261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970" r="11158"/>
          <a:stretch/>
        </p:blipFill>
        <p:spPr>
          <a:xfrm>
            <a:off x="625556" y="6199193"/>
            <a:ext cx="1706374" cy="3265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C04D7D1-5177-4003-A02C-E82816912661}"/>
              </a:ext>
            </a:extLst>
          </p:cNvPr>
          <p:cNvSpPr txBox="1"/>
          <p:nvPr/>
        </p:nvSpPr>
        <p:spPr>
          <a:xfrm>
            <a:off x="5054301" y="1522418"/>
            <a:ext cx="2375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2. Blank Extractor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pic>
        <p:nvPicPr>
          <p:cNvPr id="19" name="Picture 3" descr="C:\Users\user\Desktop\캡처2.PNG">
            <a:extLst>
              <a:ext uri="{FF2B5EF4-FFF2-40B4-BE49-F238E27FC236}">
                <a16:creationId xmlns:a16="http://schemas.microsoft.com/office/drawing/2014/main" xmlns="" id="{20612971-B9D1-450B-B9B9-C9D0FE3FE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953" y="1984083"/>
            <a:ext cx="3830107" cy="45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59BC0AF-B0DC-4B94-BE95-5F8988E83452}"/>
              </a:ext>
            </a:extLst>
          </p:cNvPr>
          <p:cNvSpPr/>
          <p:nvPr/>
        </p:nvSpPr>
        <p:spPr>
          <a:xfrm>
            <a:off x="421271" y="2139602"/>
            <a:ext cx="1986106" cy="22334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기술 소개 및 차별성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535156-C505-44D9-A4EB-50695EF1E4F4}"/>
              </a:ext>
            </a:extLst>
          </p:cNvPr>
          <p:cNvSpPr/>
          <p:nvPr/>
        </p:nvSpPr>
        <p:spPr>
          <a:xfrm>
            <a:off x="222250" y="1106129"/>
            <a:ext cx="8435053" cy="558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272C713-23F9-4EB2-BE07-7931C6551890}"/>
              </a:ext>
            </a:extLst>
          </p:cNvPr>
          <p:cNvSpPr/>
          <p:nvPr/>
        </p:nvSpPr>
        <p:spPr>
          <a:xfrm>
            <a:off x="406847" y="894174"/>
            <a:ext cx="4308694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석제노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 님이 구현한 기능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" name="AutoShape 2" descr="MUST">
            <a:extLst>
              <a:ext uri="{FF2B5EF4-FFF2-40B4-BE49-F238E27FC236}">
                <a16:creationId xmlns:a16="http://schemas.microsoft.com/office/drawing/2014/main" xmlns="" id="{824E8457-81EB-4D46-80C6-1519B7284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0900" y="4615141"/>
            <a:ext cx="524907" cy="52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F8BD8D-3823-403E-ADFA-F478791BCAD8}"/>
              </a:ext>
            </a:extLst>
          </p:cNvPr>
          <p:cNvSpPr txBox="1"/>
          <p:nvPr/>
        </p:nvSpPr>
        <p:spPr>
          <a:xfrm>
            <a:off x="406847" y="1522419"/>
            <a:ext cx="1902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1. QR inserter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8DCC2AC-91CC-4796-99BA-5A91A2760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7" y="2167506"/>
            <a:ext cx="1920680" cy="21725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689957E-05CC-41D2-AE53-3690EFFA1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18" y="1199283"/>
            <a:ext cx="1920680" cy="21725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34B3F62A-1BDD-404B-8EC9-187D8A61C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945" y="4225017"/>
            <a:ext cx="1920680" cy="2172572"/>
          </a:xfrm>
          <a:prstGeom prst="rect">
            <a:avLst/>
          </a:prstGeom>
        </p:spPr>
      </p:pic>
      <p:sp>
        <p:nvSpPr>
          <p:cNvPr id="22" name="오른쪽 화살표 2">
            <a:extLst>
              <a:ext uri="{FF2B5EF4-FFF2-40B4-BE49-F238E27FC236}">
                <a16:creationId xmlns:a16="http://schemas.microsoft.com/office/drawing/2014/main" xmlns="" id="{6D7B0090-796F-4E0B-88C0-88C901032279}"/>
              </a:ext>
            </a:extLst>
          </p:cNvPr>
          <p:cNvSpPr/>
          <p:nvPr/>
        </p:nvSpPr>
        <p:spPr>
          <a:xfrm rot="20924156">
            <a:off x="2535695" y="2857360"/>
            <a:ext cx="1986530" cy="2821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오른쪽 화살표 2">
            <a:extLst>
              <a:ext uri="{FF2B5EF4-FFF2-40B4-BE49-F238E27FC236}">
                <a16:creationId xmlns:a16="http://schemas.microsoft.com/office/drawing/2014/main" xmlns="" id="{95A1B931-17FA-4D61-B9E9-90950A67CCA2}"/>
              </a:ext>
            </a:extLst>
          </p:cNvPr>
          <p:cNvSpPr/>
          <p:nvPr/>
        </p:nvSpPr>
        <p:spPr>
          <a:xfrm rot="2161627">
            <a:off x="2416281" y="4078497"/>
            <a:ext cx="2390761" cy="29303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C750AF9-0308-464B-B113-49AF50BFE837}"/>
              </a:ext>
            </a:extLst>
          </p:cNvPr>
          <p:cNvSpPr txBox="1"/>
          <p:nvPr/>
        </p:nvSpPr>
        <p:spPr>
          <a:xfrm>
            <a:off x="2711127" y="238415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미주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/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각주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891FF2A-574F-42F5-9B28-EF81BD9AF520}"/>
              </a:ext>
            </a:extLst>
          </p:cNvPr>
          <p:cNvSpPr txBox="1"/>
          <p:nvPr/>
        </p:nvSpPr>
        <p:spPr>
          <a:xfrm>
            <a:off x="2558733" y="4750883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바로 옆 공간에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삽입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3092CD32-2149-487F-954F-DA857EB40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866" y="3425050"/>
            <a:ext cx="501483" cy="501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5F593E96-74BE-449A-8D02-83928D55F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842" y="3425050"/>
            <a:ext cx="501483" cy="501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E45A4FCA-255B-41B5-85EB-C8D16305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818" y="3425050"/>
            <a:ext cx="501483" cy="501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1D27E30-E492-44EC-93D6-48DB54BD6122}"/>
              </a:ext>
            </a:extLst>
          </p:cNvPr>
          <p:cNvSpPr/>
          <p:nvPr/>
        </p:nvSpPr>
        <p:spPr>
          <a:xfrm>
            <a:off x="4817344" y="1333696"/>
            <a:ext cx="3454200" cy="27360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2E2C3A3-6D64-479C-AAFE-879F33D83463}"/>
              </a:ext>
            </a:extLst>
          </p:cNvPr>
          <p:cNvSpPr/>
          <p:nvPr/>
        </p:nvSpPr>
        <p:spPr>
          <a:xfrm>
            <a:off x="421271" y="2139602"/>
            <a:ext cx="2016854" cy="27360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275494B-5B23-414E-902A-B166737A859C}"/>
              </a:ext>
            </a:extLst>
          </p:cNvPr>
          <p:cNvSpPr/>
          <p:nvPr/>
        </p:nvSpPr>
        <p:spPr>
          <a:xfrm>
            <a:off x="4770369" y="4204137"/>
            <a:ext cx="3501175" cy="2432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D7279E03-84C3-4F5C-9565-468CC240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496" y="4239310"/>
            <a:ext cx="501483" cy="501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C12CF28C-D625-46AB-BFAF-7562D3D4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495" y="4775966"/>
            <a:ext cx="501483" cy="501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F3F397EF-2D03-401D-BE86-91AE833DF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505" y="6015876"/>
            <a:ext cx="501483" cy="501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1481E-6 L -5.55556E-7 0.00069 C -0.00069 -0.00788 -0.00226 -0.01343 -5.55556E-7 -0.0213 C 0.0007 -0.02385 0.00243 -0.0257 0.00382 -0.02801 C 0.00781 -0.03843 0.00382 -0.02871 0.00781 -0.03588 C 0.00885 -0.03658 0.0092 -0.03843 0.01007 -0.03959 C 0.01076 -0.04075 0.01215 -0.04144 0.0132 -0.04213 C 0.0151 -0.04862 0.01285 -0.04445 0.01719 -0.04746 C 0.01823 -0.04815 0.01892 -0.05 0.02031 -0.05 C 0.03004 -0.05116 0.03872 -0.05116 0.04809 -0.05116 L 0.05347 -0.05348 " pathEditMode="relative" rAng="0" ptsTypes="AAAAAAAAAAA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-26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1481E-6 L -5.55556E-7 0.00069 C -0.00069 -0.00788 -0.00226 -0.01343 -5.55556E-7 -0.0213 C 0.0007 -0.02385 0.00243 -0.0257 0.00382 -0.02801 C 0.00781 -0.03843 0.00382 -0.02871 0.00781 -0.03588 C 0.00885 -0.03658 0.0092 -0.03843 0.01007 -0.03959 C 0.01076 -0.04075 0.01215 -0.04144 0.0132 -0.04213 C 0.0151 -0.04862 0.01285 -0.04445 0.01719 -0.04746 C 0.01823 -0.04815 0.01892 -0.05 0.02031 -0.05 C 0.03004 -0.05116 0.03872 -0.05116 0.04809 -0.05116 L 0.05347 -0.05348 " pathEditMode="relative" rAng="0" ptsTypes="AAAAAAAAAAA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-263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1481E-6 L -5.55556E-7 0.00069 C -0.00069 -0.00788 -0.00226 -0.01343 -5.55556E-7 -0.0213 C 0.0007 -0.02385 0.00243 -0.0257 0.00382 -0.02801 C 0.00781 -0.03843 0.00382 -0.02871 0.00781 -0.03588 C 0.00885 -0.03658 0.0092 -0.03843 0.01007 -0.03959 C 0.01076 -0.04075 0.01215 -0.04144 0.0132 -0.04213 C 0.0151 -0.04862 0.01285 -0.04445 0.01719 -0.04746 C 0.01823 -0.04815 0.01892 -0.05 0.02031 -0.05 C 0.03004 -0.05116 0.03872 -0.05116 0.04809 -0.05116 L 0.05347 -0.05348 " pathEditMode="relative" rAng="0" ptsTypes="AAAAAAAAAAA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-263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1481E-6 L -5.55556E-7 0.00069 C -0.00069 -0.00788 -0.00226 -0.01343 -5.55556E-7 -0.0213 C 0.0007 -0.02385 0.00243 -0.0257 0.00382 -0.02801 C 0.00781 -0.03843 0.00382 -0.02871 0.00781 -0.03588 C 0.00885 -0.03658 0.0092 -0.03843 0.01007 -0.03959 C 0.01076 -0.04075 0.01215 -0.04144 0.0132 -0.04213 C 0.0151 -0.04862 0.01285 -0.04445 0.01719 -0.04746 C 0.01823 -0.04815 0.01892 -0.05 0.02031 -0.05 C 0.03004 -0.05116 0.03872 -0.05116 0.04809 -0.05116 L 0.05347 -0.05348 " pathEditMode="relative" rAng="0" ptsTypes="AAAAAAAAAAA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-263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1481E-6 L -5.55556E-7 0.00069 C -0.00069 -0.00788 -0.00226 -0.01343 -5.55556E-7 -0.0213 C 0.0007 -0.02385 0.00243 -0.0257 0.00382 -0.02801 C 0.00781 -0.03843 0.00382 -0.02871 0.00781 -0.03588 C 0.00885 -0.03658 0.0092 -0.03843 0.01007 -0.03959 C 0.01076 -0.04075 0.01215 -0.04144 0.0132 -0.04213 C 0.0151 -0.04862 0.01285 -0.04445 0.01719 -0.04746 C 0.01823 -0.04815 0.01892 -0.05 0.02031 -0.05 C 0.03004 -0.05116 0.03872 -0.05116 0.04809 -0.05116 L 0.05347 -0.05348 " pathEditMode="relative" rAng="0" ptsTypes="AAAAAAAAAAA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-263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1481E-6 L -5.55556E-7 0.00069 C -0.00069 -0.00788 -0.00226 -0.01343 -5.55556E-7 -0.0213 C 0.0007 -0.02385 0.00243 -0.0257 0.00382 -0.02801 C 0.00781 -0.03843 0.00382 -0.02871 0.00781 -0.03588 C 0.00885 -0.03658 0.0092 -0.03843 0.01007 -0.03959 C 0.01076 -0.04075 0.01215 -0.04144 0.0132 -0.04213 C 0.0151 -0.04862 0.01285 -0.04445 0.01719 -0.04746 C 0.01823 -0.04815 0.01892 -0.05 0.02031 -0.05 C 0.03004 -0.05116 0.03872 -0.05116 0.04809 -0.05116 L 0.05347 -0.05348 " pathEditMode="relative" rAng="0" ptsTypes="AAAAAAAAAAA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기술 소개 및 차별성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535156-C505-44D9-A4EB-50695EF1E4F4}"/>
              </a:ext>
            </a:extLst>
          </p:cNvPr>
          <p:cNvSpPr/>
          <p:nvPr/>
        </p:nvSpPr>
        <p:spPr>
          <a:xfrm>
            <a:off x="222250" y="1106129"/>
            <a:ext cx="8435053" cy="558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272C713-23F9-4EB2-BE07-7931C6551890}"/>
              </a:ext>
            </a:extLst>
          </p:cNvPr>
          <p:cNvSpPr/>
          <p:nvPr/>
        </p:nvSpPr>
        <p:spPr>
          <a:xfrm>
            <a:off x="406847" y="894174"/>
            <a:ext cx="4308694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석제노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 님이 구현한 기능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" name="AutoShape 2" descr="MUST">
            <a:extLst>
              <a:ext uri="{FF2B5EF4-FFF2-40B4-BE49-F238E27FC236}">
                <a16:creationId xmlns:a16="http://schemas.microsoft.com/office/drawing/2014/main" xmlns="" id="{824E8457-81EB-4D46-80C6-1519B7284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0900" y="4615141"/>
            <a:ext cx="524907" cy="52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F8BD8D-3823-403E-ADFA-F478791BCAD8}"/>
              </a:ext>
            </a:extLst>
          </p:cNvPr>
          <p:cNvSpPr txBox="1"/>
          <p:nvPr/>
        </p:nvSpPr>
        <p:spPr>
          <a:xfrm>
            <a:off x="406847" y="1522419"/>
            <a:ext cx="240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2. Indices inserter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sp>
        <p:nvSpPr>
          <p:cNvPr id="23" name="오른쪽 화살표 2">
            <a:extLst>
              <a:ext uri="{FF2B5EF4-FFF2-40B4-BE49-F238E27FC236}">
                <a16:creationId xmlns:a16="http://schemas.microsoft.com/office/drawing/2014/main" xmlns="" id="{95A1B931-17FA-4D61-B9E9-90950A67CCA2}"/>
              </a:ext>
            </a:extLst>
          </p:cNvPr>
          <p:cNvSpPr/>
          <p:nvPr/>
        </p:nvSpPr>
        <p:spPr>
          <a:xfrm>
            <a:off x="3175026" y="3251404"/>
            <a:ext cx="1155323" cy="1073184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D9606959-B285-4415-929C-D1273E9A332A}"/>
              </a:ext>
            </a:extLst>
          </p:cNvPr>
          <p:cNvGrpSpPr/>
          <p:nvPr/>
        </p:nvGrpSpPr>
        <p:grpSpPr>
          <a:xfrm>
            <a:off x="332023" y="2085156"/>
            <a:ext cx="2726822" cy="3631890"/>
            <a:chOff x="4817344" y="1199283"/>
            <a:chExt cx="2119395" cy="2870441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0F2FDFE1-1848-4690-8644-0429EF41D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3518" y="1199283"/>
              <a:ext cx="1920680" cy="2172572"/>
            </a:xfrm>
            <a:prstGeom prst="rect">
              <a:avLst/>
            </a:prstGeom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xmlns="" id="{D3E22E17-4664-43CA-9A16-93F8B9EDF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866" y="3425050"/>
              <a:ext cx="501483" cy="50148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xmlns="" id="{33E826A8-A66D-43C1-B502-EEE753487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0842" y="3425050"/>
              <a:ext cx="501483" cy="50148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xmlns="" id="{8CAC9756-9060-430C-9C5D-7BC99CB60A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2818" y="3425050"/>
              <a:ext cx="501483" cy="50148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147C2570-64FB-44CA-AFC6-768A53DBFF20}"/>
                </a:ext>
              </a:extLst>
            </p:cNvPr>
            <p:cNvSpPr/>
            <p:nvPr/>
          </p:nvSpPr>
          <p:spPr>
            <a:xfrm>
              <a:off x="4817344" y="1333696"/>
              <a:ext cx="2119395" cy="27360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2D08045E-2D72-4F98-B9AF-7E7DDC541D27}"/>
              </a:ext>
            </a:extLst>
          </p:cNvPr>
          <p:cNvGrpSpPr/>
          <p:nvPr/>
        </p:nvGrpSpPr>
        <p:grpSpPr>
          <a:xfrm>
            <a:off x="4715541" y="1406036"/>
            <a:ext cx="3799208" cy="5060698"/>
            <a:chOff x="4817344" y="1199283"/>
            <a:chExt cx="2119395" cy="2870441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C43179A2-1D12-41CF-9F62-BF04FF5FF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3518" y="1199283"/>
              <a:ext cx="1920680" cy="2172572"/>
            </a:xfrm>
            <a:prstGeom prst="rect">
              <a:avLst/>
            </a:prstGeom>
          </p:spPr>
        </p:pic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xmlns="" id="{736AB7C7-D4A6-4982-8E01-8CE72F7E4C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866" y="3425050"/>
              <a:ext cx="501483" cy="50148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xmlns="" id="{58B2BAA1-F13D-442A-86D9-869F2316D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0842" y="3425050"/>
              <a:ext cx="501483" cy="50148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xmlns="" id="{9384A598-A80E-45B2-A4F1-3D98695AA6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2818" y="3425050"/>
              <a:ext cx="501483" cy="50148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6E301DF-4ED9-422D-94EB-5E2D24C52BE8}"/>
                </a:ext>
              </a:extLst>
            </p:cNvPr>
            <p:cNvSpPr/>
            <p:nvPr/>
          </p:nvSpPr>
          <p:spPr>
            <a:xfrm>
              <a:off x="4817344" y="1333696"/>
              <a:ext cx="2119395" cy="27360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BF46D3D-B597-46AF-BEA2-CB76B3A4EE58}"/>
              </a:ext>
            </a:extLst>
          </p:cNvPr>
          <p:cNvSpPr txBox="1"/>
          <p:nvPr/>
        </p:nvSpPr>
        <p:spPr>
          <a:xfrm>
            <a:off x="7977953" y="1645530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ea typeface="나눔바른고딕" panose="020B0603020101020101" pitchFamily="50" charset="-127"/>
              </a:rPr>
              <a:t>1)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3190B47-39CF-4DCF-AF19-EFD891CF941D}"/>
              </a:ext>
            </a:extLst>
          </p:cNvPr>
          <p:cNvSpPr txBox="1"/>
          <p:nvPr/>
        </p:nvSpPr>
        <p:spPr>
          <a:xfrm>
            <a:off x="4729330" y="5032050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ea typeface="나눔바른고딕" panose="020B0603020101020101" pitchFamily="50" charset="-127"/>
              </a:rPr>
              <a:t>1)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D0E157D-C1A3-42BE-927E-E6312E4C55A8}"/>
              </a:ext>
            </a:extLst>
          </p:cNvPr>
          <p:cNvSpPr txBox="1"/>
          <p:nvPr/>
        </p:nvSpPr>
        <p:spPr>
          <a:xfrm>
            <a:off x="8117312" y="2260715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ea typeface="나눔바른고딕" panose="020B0603020101020101" pitchFamily="50" charset="-127"/>
              </a:rPr>
              <a:t>2)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B7623C4-9B44-4ED9-9127-8254E64448B8}"/>
              </a:ext>
            </a:extLst>
          </p:cNvPr>
          <p:cNvSpPr txBox="1"/>
          <p:nvPr/>
        </p:nvSpPr>
        <p:spPr>
          <a:xfrm>
            <a:off x="5744412" y="5024036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ea typeface="나눔바른고딕" panose="020B0603020101020101" pitchFamily="50" charset="-127"/>
              </a:rPr>
              <a:t>2)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E634A99-A641-4424-9752-6E8C3B0CB250}"/>
              </a:ext>
            </a:extLst>
          </p:cNvPr>
          <p:cNvSpPr txBox="1"/>
          <p:nvPr/>
        </p:nvSpPr>
        <p:spPr>
          <a:xfrm>
            <a:off x="7742333" y="4445864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ea typeface="나눔바른고딕" panose="020B0603020101020101" pitchFamily="50" charset="-127"/>
              </a:rPr>
              <a:t>3)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B93810C-0DCF-441C-A711-08CEAAAFEAD8}"/>
              </a:ext>
            </a:extLst>
          </p:cNvPr>
          <p:cNvSpPr txBox="1"/>
          <p:nvPr/>
        </p:nvSpPr>
        <p:spPr>
          <a:xfrm>
            <a:off x="6790240" y="5025848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ea typeface="나눔바른고딕" panose="020B0603020101020101" pitchFamily="50" charset="-127"/>
              </a:rPr>
              <a:t>3)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06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기술 소개 및 차별성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535156-C505-44D9-A4EB-50695EF1E4F4}"/>
              </a:ext>
            </a:extLst>
          </p:cNvPr>
          <p:cNvSpPr/>
          <p:nvPr/>
        </p:nvSpPr>
        <p:spPr>
          <a:xfrm>
            <a:off x="222250" y="1106129"/>
            <a:ext cx="8435053" cy="558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272C713-23F9-4EB2-BE07-7931C6551890}"/>
              </a:ext>
            </a:extLst>
          </p:cNvPr>
          <p:cNvSpPr/>
          <p:nvPr/>
        </p:nvSpPr>
        <p:spPr>
          <a:xfrm>
            <a:off x="406847" y="894174"/>
            <a:ext cx="4308694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조성찬 님이 구현한 기능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" name="AutoShape 2" descr="MUST">
            <a:extLst>
              <a:ext uri="{FF2B5EF4-FFF2-40B4-BE49-F238E27FC236}">
                <a16:creationId xmlns:a16="http://schemas.microsoft.com/office/drawing/2014/main" xmlns="" id="{824E8457-81EB-4D46-80C6-1519B7284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0900" y="4615141"/>
            <a:ext cx="524907" cy="52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F8BD8D-3823-403E-ADFA-F478791BCAD8}"/>
              </a:ext>
            </a:extLst>
          </p:cNvPr>
          <p:cNvSpPr txBox="1"/>
          <p:nvPr/>
        </p:nvSpPr>
        <p:spPr>
          <a:xfrm>
            <a:off x="406847" y="1522419"/>
            <a:ext cx="285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1. QR-code generator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0F2FDFE1-1848-4690-8644-0429EF41D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7" r="4718" b="76918"/>
          <a:stretch/>
        </p:blipFill>
        <p:spPr>
          <a:xfrm>
            <a:off x="486697" y="2364571"/>
            <a:ext cx="3429755" cy="6945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8CAC9756-9060-430C-9C5D-7BC99CB60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25" y="4576861"/>
            <a:ext cx="1813863" cy="17837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06560212-E367-4F98-90C2-1D564A056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7" r="4718" b="76918"/>
          <a:stretch/>
        </p:blipFill>
        <p:spPr>
          <a:xfrm>
            <a:off x="4791645" y="2329548"/>
            <a:ext cx="3429755" cy="6945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7" name="오른쪽 화살표 2">
            <a:extLst>
              <a:ext uri="{FF2B5EF4-FFF2-40B4-BE49-F238E27FC236}">
                <a16:creationId xmlns:a16="http://schemas.microsoft.com/office/drawing/2014/main" xmlns="" id="{13878A5A-6079-4E78-9723-8480AEE8ECFB}"/>
              </a:ext>
            </a:extLst>
          </p:cNvPr>
          <p:cNvSpPr/>
          <p:nvPr/>
        </p:nvSpPr>
        <p:spPr>
          <a:xfrm rot="5400000">
            <a:off x="5736446" y="3637671"/>
            <a:ext cx="1246671" cy="38273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리기, 시계이(가) 표시된 사진&#10;&#10;자동 생성된 설명">
            <a:extLst>
              <a:ext uri="{FF2B5EF4-FFF2-40B4-BE49-F238E27FC236}">
                <a16:creationId xmlns:a16="http://schemas.microsoft.com/office/drawing/2014/main" xmlns="" id="{2D213F25-518D-4049-9F24-032694D10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531" y="4576861"/>
            <a:ext cx="1994726" cy="1994726"/>
          </a:xfrm>
          <a:prstGeom prst="rect">
            <a:avLst/>
          </a:prstGeom>
        </p:spPr>
      </p:pic>
      <p:sp>
        <p:nvSpPr>
          <p:cNvPr id="30" name="오른쪽 화살표 2">
            <a:extLst>
              <a:ext uri="{FF2B5EF4-FFF2-40B4-BE49-F238E27FC236}">
                <a16:creationId xmlns:a16="http://schemas.microsoft.com/office/drawing/2014/main" xmlns="" id="{D1676B24-D0E7-41B6-B770-9521C2F8BB55}"/>
              </a:ext>
            </a:extLst>
          </p:cNvPr>
          <p:cNvSpPr/>
          <p:nvPr/>
        </p:nvSpPr>
        <p:spPr>
          <a:xfrm rot="5400000">
            <a:off x="1578238" y="3655109"/>
            <a:ext cx="1246671" cy="38273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11A2E0-52C1-4C0C-BA36-E1DA4C22247A}"/>
              </a:ext>
            </a:extLst>
          </p:cNvPr>
          <p:cNvSpPr txBox="1"/>
          <p:nvPr/>
        </p:nvSpPr>
        <p:spPr>
          <a:xfrm>
            <a:off x="4715541" y="1546245"/>
            <a:ext cx="366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1. Visual QR-code generator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33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기술 소개 및 차별성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535156-C505-44D9-A4EB-50695EF1E4F4}"/>
              </a:ext>
            </a:extLst>
          </p:cNvPr>
          <p:cNvSpPr/>
          <p:nvPr/>
        </p:nvSpPr>
        <p:spPr>
          <a:xfrm>
            <a:off x="222250" y="1106129"/>
            <a:ext cx="8435053" cy="558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272C713-23F9-4EB2-BE07-7931C6551890}"/>
              </a:ext>
            </a:extLst>
          </p:cNvPr>
          <p:cNvSpPr/>
          <p:nvPr/>
        </p:nvSpPr>
        <p:spPr>
          <a:xfrm>
            <a:off x="406847" y="894174"/>
            <a:ext cx="4308694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업무 분담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" name="AutoShape 2" descr="MUST">
            <a:extLst>
              <a:ext uri="{FF2B5EF4-FFF2-40B4-BE49-F238E27FC236}">
                <a16:creationId xmlns:a16="http://schemas.microsoft.com/office/drawing/2014/main" xmlns="" id="{824E8457-81EB-4D46-80C6-1519B7284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1785" y="4651277"/>
            <a:ext cx="524907" cy="52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" descr="MUST">
            <a:extLst>
              <a:ext uri="{FF2B5EF4-FFF2-40B4-BE49-F238E27FC236}">
                <a16:creationId xmlns:a16="http://schemas.microsoft.com/office/drawing/2014/main" xmlns="" id="{981785EA-CF0D-4C7A-9303-E479B57555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14644" y="4610939"/>
            <a:ext cx="524907" cy="52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024D0C28-BAED-4E1D-8ED2-EA243721DE0F}"/>
              </a:ext>
            </a:extLst>
          </p:cNvPr>
          <p:cNvGrpSpPr/>
          <p:nvPr/>
        </p:nvGrpSpPr>
        <p:grpSpPr>
          <a:xfrm>
            <a:off x="376975" y="1596735"/>
            <a:ext cx="2380031" cy="4709593"/>
            <a:chOff x="647326" y="1572561"/>
            <a:chExt cx="2380031" cy="470959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F0B00FC-46A6-4A77-99E8-7D8E26E1807A}"/>
                </a:ext>
              </a:extLst>
            </p:cNvPr>
            <p:cNvSpPr/>
            <p:nvPr/>
          </p:nvSpPr>
          <p:spPr>
            <a:xfrm>
              <a:off x="687733" y="1892227"/>
              <a:ext cx="2254870" cy="43899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3CE3E999-6C4A-4401-869D-B1F020724E3E}"/>
                </a:ext>
              </a:extLst>
            </p:cNvPr>
            <p:cNvSpPr/>
            <p:nvPr/>
          </p:nvSpPr>
          <p:spPr>
            <a:xfrm>
              <a:off x="765779" y="4836179"/>
              <a:ext cx="2143124" cy="7599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a typeface="나눔바른고딕" panose="020B0603020101020101" pitchFamily="50" charset="-127"/>
                </a:rPr>
                <a:t>유현욱</a:t>
              </a:r>
              <a:r>
                <a:rPr lang="en-US" altLang="ko-KR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a typeface="나눔바른고딕" panose="020B0603020101020101" pitchFamily="50" charset="-127"/>
                </a:rPr>
                <a:t>,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a typeface="나눔바른고딕" panose="020B0603020101020101" pitchFamily="50" charset="-127"/>
                </a:rPr>
                <a:t>김민주</a:t>
              </a:r>
              <a:endPara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  <p:pic>
          <p:nvPicPr>
            <p:cNvPr id="9218" name="Picture 2" descr="Access, admin, administrator, key icon">
              <a:extLst>
                <a:ext uri="{FF2B5EF4-FFF2-40B4-BE49-F238E27FC236}">
                  <a16:creationId xmlns:a16="http://schemas.microsoft.com/office/drawing/2014/main" xmlns="" id="{C640B681-4739-45F7-AE66-C8CD5E8CE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129" y="220278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C29B6978-BD60-4A7E-85C7-9510BDF6E1BE}"/>
                </a:ext>
              </a:extLst>
            </p:cNvPr>
            <p:cNvSpPr/>
            <p:nvPr/>
          </p:nvSpPr>
          <p:spPr>
            <a:xfrm>
              <a:off x="647326" y="1572561"/>
              <a:ext cx="2380031" cy="3417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a typeface="나눔바른고딕" panose="020B0603020101020101" pitchFamily="50" charset="-127"/>
                </a:rPr>
                <a:t>전체적인 코드 관리</a:t>
              </a:r>
              <a:endParaRPr kumimoji="1"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A34815E-880C-40BC-97E8-FB71AAB80EAE}"/>
              </a:ext>
            </a:extLst>
          </p:cNvPr>
          <p:cNvGrpSpPr/>
          <p:nvPr/>
        </p:nvGrpSpPr>
        <p:grpSpPr>
          <a:xfrm>
            <a:off x="2962049" y="1541290"/>
            <a:ext cx="3669880" cy="4765039"/>
            <a:chOff x="2970510" y="1517114"/>
            <a:chExt cx="3669880" cy="476503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1850E773-CBC6-422B-A3ED-755B0D026782}"/>
                </a:ext>
              </a:extLst>
            </p:cNvPr>
            <p:cNvGrpSpPr/>
            <p:nvPr/>
          </p:nvGrpSpPr>
          <p:grpSpPr>
            <a:xfrm>
              <a:off x="3082351" y="1892226"/>
              <a:ext cx="3558039" cy="4389927"/>
              <a:chOff x="4309761" y="1866376"/>
              <a:chExt cx="3558039" cy="4389927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222E69DC-A784-42AF-96D4-DA29262E8A0C}"/>
                  </a:ext>
                </a:extLst>
              </p:cNvPr>
              <p:cNvSpPr/>
              <p:nvPr/>
            </p:nvSpPr>
            <p:spPr>
              <a:xfrm>
                <a:off x="4332815" y="1866376"/>
                <a:ext cx="3194728" cy="438992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Picture 2" descr="Businessman, conference, meeting, people, presentation icon">
                <a:extLst>
                  <a:ext uri="{FF2B5EF4-FFF2-40B4-BE49-F238E27FC236}">
                    <a16:creationId xmlns:a16="http://schemas.microsoft.com/office/drawing/2014/main" xmlns="" id="{33F6613D-780A-4316-BADE-8F2584820A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0927" y="2470341"/>
                <a:ext cx="1641208" cy="1641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F2122686-7C65-4C99-BFBE-8F32561DEF8D}"/>
                  </a:ext>
                </a:extLst>
              </p:cNvPr>
              <p:cNvSpPr/>
              <p:nvPr/>
            </p:nvSpPr>
            <p:spPr>
              <a:xfrm>
                <a:off x="4309761" y="4186881"/>
                <a:ext cx="3558039" cy="1401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차 발표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ea typeface="나눔바른고딕" panose="020B0603020101020101" pitchFamily="50" charset="-127"/>
                  </a:rPr>
                  <a:t>조성찬</a:t>
                </a:r>
                <a:endPara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a typeface="나눔바른고딕" panose="020B0603020101020101" pitchFamily="50" charset="-127"/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차 발표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ea typeface="나눔바른고딕" panose="020B0603020101020101" pitchFamily="50" charset="-127"/>
                  </a:rPr>
                  <a:t>석제노</a:t>
                </a:r>
                <a:endPara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a typeface="나눔바른고딕" panose="020B0603020101020101" pitchFamily="50" charset="-127"/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ko-KR" altLang="en-US" dirty="0">
                    <a:solidFill>
                      <a:schemeClr val="tx1"/>
                    </a:solidFill>
                  </a:rPr>
                  <a:t>발표 자료 준비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ea typeface="나눔바른고딕" panose="020B0603020101020101" pitchFamily="50" charset="-127"/>
                  </a:rPr>
                  <a:t>조성찬</a:t>
                </a:r>
                <a:r>
                  <a:rPr lang="en-US" altLang="ko-KR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ea typeface="나눔바른고딕" panose="020B0603020101020101" pitchFamily="50" charset="-127"/>
                  </a:rPr>
                  <a:t>석제노</a:t>
                </a:r>
                <a:endPara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44" name="Picture 4" descr="파워포인트, 2010 년 무료 아이콘 의 Simply Styled Icons">
                <a:extLst>
                  <a:ext uri="{FF2B5EF4-FFF2-40B4-BE49-F238E27FC236}">
                    <a16:creationId xmlns:a16="http://schemas.microsoft.com/office/drawing/2014/main" xmlns="" id="{EFFA4792-78A9-4834-A3E2-3D65325072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0247" y="2504644"/>
                <a:ext cx="1401998" cy="14019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C234F7D-DAD1-45D2-9BB0-B393EEF96D54}"/>
                </a:ext>
              </a:extLst>
            </p:cNvPr>
            <p:cNvSpPr/>
            <p:nvPr/>
          </p:nvSpPr>
          <p:spPr>
            <a:xfrm>
              <a:off x="2970510" y="1517114"/>
              <a:ext cx="3464518" cy="5039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a typeface="나눔바른고딕" panose="020B0603020101020101" pitchFamily="50" charset="-127"/>
                </a:rPr>
                <a:t>발표 및 발표 자료 준비</a:t>
              </a:r>
              <a:r>
                <a:rPr kumimoji="1" lang="ko-KR" altLang="en-US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a typeface="나눔바른고딕" panose="020B0603020101020101" pitchFamily="50" charset="-127"/>
                </a:rPr>
                <a:t> </a:t>
              </a:r>
              <a:endParaRPr kumimoji="1"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</p:grpSp>
      <p:sp>
        <p:nvSpPr>
          <p:cNvPr id="55" name="AutoShape 2" descr="MUST">
            <a:extLst>
              <a:ext uri="{FF2B5EF4-FFF2-40B4-BE49-F238E27FC236}">
                <a16:creationId xmlns:a16="http://schemas.microsoft.com/office/drawing/2014/main" xmlns="" id="{3C37A84D-15F3-4673-8D28-E4014EADFC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5849" y="4651277"/>
            <a:ext cx="524907" cy="52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3A9CCE8D-723C-43A4-9207-FE1B424E914C}"/>
              </a:ext>
            </a:extLst>
          </p:cNvPr>
          <p:cNvGrpSpPr/>
          <p:nvPr/>
        </p:nvGrpSpPr>
        <p:grpSpPr>
          <a:xfrm>
            <a:off x="6561462" y="1541290"/>
            <a:ext cx="2041406" cy="4765038"/>
            <a:chOff x="580949" y="1738924"/>
            <a:chExt cx="2041406" cy="440762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E297D9D1-4FFE-4A51-AA41-E2B5ED90C031}"/>
                </a:ext>
              </a:extLst>
            </p:cNvPr>
            <p:cNvGrpSpPr/>
            <p:nvPr/>
          </p:nvGrpSpPr>
          <p:grpSpPr>
            <a:xfrm>
              <a:off x="580949" y="1738924"/>
              <a:ext cx="2041406" cy="4407625"/>
              <a:chOff x="580949" y="1738924"/>
              <a:chExt cx="2041406" cy="4407625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8F725CEA-9118-4477-8937-630A0B907D3A}"/>
                  </a:ext>
                </a:extLst>
              </p:cNvPr>
              <p:cNvSpPr/>
              <p:nvPr/>
            </p:nvSpPr>
            <p:spPr>
              <a:xfrm>
                <a:off x="580949" y="2205060"/>
                <a:ext cx="1933731" cy="39414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6CB4FA83-6E47-41A4-AB77-CCBA051D6015}"/>
                  </a:ext>
                </a:extLst>
              </p:cNvPr>
              <p:cNvSpPr/>
              <p:nvPr/>
            </p:nvSpPr>
            <p:spPr>
              <a:xfrm>
                <a:off x="693132" y="1738924"/>
                <a:ext cx="1602187" cy="503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ea typeface="나눔바른고딕" panose="020B0603020101020101" pitchFamily="50" charset="-127"/>
                  </a:rPr>
                  <a:t>문서 관리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FA16F219-F639-4BAA-8E1A-0A340D7C3BDF}"/>
                  </a:ext>
                </a:extLst>
              </p:cNvPr>
              <p:cNvSpPr/>
              <p:nvPr/>
            </p:nvSpPr>
            <p:spPr>
              <a:xfrm>
                <a:off x="600281" y="4718251"/>
                <a:ext cx="2022074" cy="8845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README.md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CODE_OF_CONDUCT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작성자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ea typeface="나눔바른고딕" panose="020B0603020101020101" pitchFamily="50" charset="-127"/>
                  </a:rPr>
                  <a:t>조성찬</a:t>
                </a:r>
                <a:endPara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58" name="Picture 8" descr="Document Icon - Free Download, PNG and Vector">
              <a:extLst>
                <a:ext uri="{FF2B5EF4-FFF2-40B4-BE49-F238E27FC236}">
                  <a16:creationId xmlns:a16="http://schemas.microsoft.com/office/drawing/2014/main" xmlns="" id="{F2F73063-EC2C-4980-8307-204F061CC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422" y="2439370"/>
              <a:ext cx="1565026" cy="1565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936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업무 분담 및 협업</a:t>
            </a:r>
          </a:p>
        </p:txBody>
      </p:sp>
      <p:pic>
        <p:nvPicPr>
          <p:cNvPr id="1026" name="Picture 2" descr="C:\Users\user\Desktop\KakaoTalk_20200524_0229557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67" y="1005516"/>
            <a:ext cx="8580665" cy="55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20436" y="2098221"/>
            <a:ext cx="2955469" cy="18859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96444" y="1605643"/>
            <a:ext cx="2008414" cy="2272393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75415" y="3976008"/>
            <a:ext cx="2008414" cy="734785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27221" y="4846865"/>
            <a:ext cx="1665515" cy="1088570"/>
          </a:xfrm>
          <a:prstGeom prst="roundRect">
            <a:avLst/>
          </a:prstGeom>
          <a:noFill/>
          <a:ln w="762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98170" y="3984172"/>
            <a:ext cx="3045280" cy="248194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912AD00-2A88-4358-95D6-C356653AB7E9}"/>
              </a:ext>
            </a:extLst>
          </p:cNvPr>
          <p:cNvSpPr/>
          <p:nvPr/>
        </p:nvSpPr>
        <p:spPr>
          <a:xfrm>
            <a:off x="157246" y="864681"/>
            <a:ext cx="3912651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구현 </a:t>
            </a:r>
            <a:r>
              <a:rPr lang="ko-KR" altLang="en-US" sz="238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분담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98170" y="3974902"/>
            <a:ext cx="3045280" cy="248194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3DBCA70-92FE-4AC4-9B2B-1D1BDBAE0B82}"/>
              </a:ext>
            </a:extLst>
          </p:cNvPr>
          <p:cNvSpPr/>
          <p:nvPr/>
        </p:nvSpPr>
        <p:spPr>
          <a:xfrm>
            <a:off x="267461" y="3923865"/>
            <a:ext cx="1785856" cy="13972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가상프린터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3DBCA70-92FE-4AC4-9B2B-1D1BDBAE0B82}"/>
              </a:ext>
            </a:extLst>
          </p:cNvPr>
          <p:cNvSpPr/>
          <p:nvPr/>
        </p:nvSpPr>
        <p:spPr>
          <a:xfrm>
            <a:off x="6502426" y="2574090"/>
            <a:ext cx="2083256" cy="1424876"/>
          </a:xfrm>
          <a:prstGeom prst="rect">
            <a:avLst/>
          </a:prstGeom>
          <a:solidFill>
            <a:schemeClr val="bg1"/>
          </a:solidFill>
          <a:ln w="762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VisualQRcode</a:t>
            </a:r>
            <a:endParaRPr kumimoji="1"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3DBCA70-92FE-4AC4-9B2B-1D1BDBAE0B82}"/>
              </a:ext>
            </a:extLst>
          </p:cNvPr>
          <p:cNvSpPr/>
          <p:nvPr/>
        </p:nvSpPr>
        <p:spPr>
          <a:xfrm>
            <a:off x="3454747" y="4980620"/>
            <a:ext cx="1998997" cy="1750981"/>
          </a:xfrm>
          <a:prstGeom prst="rect">
            <a:avLst/>
          </a:prstGeom>
          <a:solidFill>
            <a:schemeClr val="bg1"/>
          </a:solidFill>
          <a:ln w="762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각주</a:t>
            </a:r>
            <a:r>
              <a:rPr kumimoji="1"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,</a:t>
            </a:r>
            <a:r>
              <a:rPr kumimoji="1"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여백삽입</a:t>
            </a:r>
          </a:p>
        </p:txBody>
      </p:sp>
      <p:pic>
        <p:nvPicPr>
          <p:cNvPr id="2050" name="Picture 2" descr="C:\Users\user\Desktop\캡처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41" y="4303887"/>
            <a:ext cx="1463803" cy="99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캡처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244" y="5429851"/>
            <a:ext cx="1968500" cy="13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KakaoTalk_20200617_2130541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697" y="2900587"/>
            <a:ext cx="1798638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KakaoTalk_20200617_21303196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697" y="3496809"/>
            <a:ext cx="1295400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D5EB6C8-3CB1-40FC-A5A1-1C94F60958E9}"/>
              </a:ext>
            </a:extLst>
          </p:cNvPr>
          <p:cNvSpPr/>
          <p:nvPr/>
        </p:nvSpPr>
        <p:spPr>
          <a:xfrm>
            <a:off x="6500519" y="3971972"/>
            <a:ext cx="1372578" cy="503935"/>
          </a:xfrm>
          <a:prstGeom prst="rect">
            <a:avLst/>
          </a:prstGeom>
          <a:solidFill>
            <a:schemeClr val="bg1"/>
          </a:solidFill>
          <a:ln w="571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조성찬 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0884480-2D66-433B-9AA0-5DE9D448D63B}"/>
              </a:ext>
            </a:extLst>
          </p:cNvPr>
          <p:cNvSpPr/>
          <p:nvPr/>
        </p:nvSpPr>
        <p:spPr>
          <a:xfrm>
            <a:off x="5427136" y="5831711"/>
            <a:ext cx="1372578" cy="503935"/>
          </a:xfrm>
          <a:prstGeom prst="rect">
            <a:avLst/>
          </a:prstGeom>
          <a:solidFill>
            <a:schemeClr val="bg1"/>
          </a:solidFill>
          <a:ln w="571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석제노</a:t>
            </a:r>
            <a:r>
              <a:rPr kumimoji="1"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 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E7F3904-008E-4BC3-BDB9-73E51449B8C7}"/>
              </a:ext>
            </a:extLst>
          </p:cNvPr>
          <p:cNvSpPr/>
          <p:nvPr/>
        </p:nvSpPr>
        <p:spPr>
          <a:xfrm>
            <a:off x="157246" y="3576338"/>
            <a:ext cx="1369975" cy="37534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유현욱 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7BF4494-A2F7-4468-8417-F6FD7963CC02}"/>
              </a:ext>
            </a:extLst>
          </p:cNvPr>
          <p:cNvSpPr/>
          <p:nvPr/>
        </p:nvSpPr>
        <p:spPr>
          <a:xfrm>
            <a:off x="3622491" y="3796068"/>
            <a:ext cx="1372578" cy="503935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김민주 </a:t>
            </a:r>
            <a:r>
              <a:rPr kumimoji="1"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님</a:t>
            </a:r>
          </a:p>
        </p:txBody>
      </p:sp>
    </p:spTree>
    <p:extLst>
      <p:ext uri="{BB962C8B-B14F-4D97-AF65-F5344CB8AC3E}">
        <p14:creationId xmlns:p14="http://schemas.microsoft.com/office/powerpoint/2010/main" val="174499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6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9150" y="1990725"/>
            <a:ext cx="6974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GitHub Repository </a:t>
            </a:r>
            <a:r>
              <a:rPr lang="ko-KR" altLang="en-US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6784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/>
              <a:t>GitHub Repository </a:t>
            </a:r>
            <a:r>
              <a:rPr lang="ko-KR" altLang="en-US" dirty="0"/>
              <a:t>관리</a:t>
            </a:r>
          </a:p>
        </p:txBody>
      </p:sp>
      <p:pic>
        <p:nvPicPr>
          <p:cNvPr id="2050" name="Picture 2" descr="C:\Users\user\Desktop\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7" y="1439896"/>
            <a:ext cx="67945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꺾인 연결선 9"/>
          <p:cNvCxnSpPr>
            <a:cxnSpLocks/>
          </p:cNvCxnSpPr>
          <p:nvPr/>
        </p:nvCxnSpPr>
        <p:spPr>
          <a:xfrm>
            <a:off x="1388161" y="1673942"/>
            <a:ext cx="2315024" cy="1910177"/>
          </a:xfrm>
          <a:prstGeom prst="bentConnector3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user\Desktop\2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35" y="2774929"/>
            <a:ext cx="5126718" cy="161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213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4519613"/>
            <a:ext cx="5683250" cy="216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꺾인 연결선 11"/>
          <p:cNvCxnSpPr>
            <a:cxnSpLocks/>
          </p:cNvCxnSpPr>
          <p:nvPr/>
        </p:nvCxnSpPr>
        <p:spPr>
          <a:xfrm rot="16200000" flipH="1">
            <a:off x="643039" y="2777547"/>
            <a:ext cx="1882454" cy="1354481"/>
          </a:xfrm>
          <a:prstGeom prst="bentConnector3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4DB6A3E-BDFC-4266-A0D8-BD717EC12382}"/>
              </a:ext>
            </a:extLst>
          </p:cNvPr>
          <p:cNvSpPr/>
          <p:nvPr/>
        </p:nvSpPr>
        <p:spPr>
          <a:xfrm>
            <a:off x="2635595" y="1805058"/>
            <a:ext cx="3737945" cy="370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테스트 파일</a:t>
            </a:r>
            <a:r>
              <a:rPr kumimoji="1"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(pdf </a:t>
            </a:r>
            <a:r>
              <a:rPr kumimoji="1"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파일</a:t>
            </a:r>
            <a:r>
              <a:rPr kumimoji="1"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, QR-code)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14BC6F8-A5FC-4B12-B85C-5ACD8C24CCA7}"/>
              </a:ext>
            </a:extLst>
          </p:cNvPr>
          <p:cNvSpPr/>
          <p:nvPr/>
        </p:nvSpPr>
        <p:spPr>
          <a:xfrm>
            <a:off x="2635596" y="2179434"/>
            <a:ext cx="3737945" cy="370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소스 코드</a:t>
            </a:r>
            <a:endParaRPr kumimoji="1"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9AA569E-BBF6-4375-B842-5DE55C50CAAD}"/>
              </a:ext>
            </a:extLst>
          </p:cNvPr>
          <p:cNvSpPr/>
          <p:nvPr/>
        </p:nvSpPr>
        <p:spPr>
          <a:xfrm>
            <a:off x="5292983" y="3338788"/>
            <a:ext cx="3737945" cy="370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README </a:t>
            </a:r>
            <a:r>
              <a:rPr kumimoji="1"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문서에서 사용되는 이미지 파일</a:t>
            </a:r>
            <a:endParaRPr kumimoji="1"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12584C-CDD3-45B4-8643-D84592A3B63D}"/>
              </a:ext>
            </a:extLst>
          </p:cNvPr>
          <p:cNvSpPr/>
          <p:nvPr/>
        </p:nvSpPr>
        <p:spPr>
          <a:xfrm>
            <a:off x="5292983" y="3655741"/>
            <a:ext cx="3737945" cy="370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클래스 다이어그램 파일</a:t>
            </a:r>
            <a:endParaRPr kumimoji="1"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79D0D9F-63E2-4773-8D65-65FEEB443C62}"/>
              </a:ext>
            </a:extLst>
          </p:cNvPr>
          <p:cNvSpPr/>
          <p:nvPr/>
        </p:nvSpPr>
        <p:spPr>
          <a:xfrm>
            <a:off x="5292983" y="3995431"/>
            <a:ext cx="3737945" cy="370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회의 기록</a:t>
            </a:r>
            <a:endParaRPr kumimoji="1"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886ED3B-26BC-46E8-A60D-0261855C0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178" y="4875278"/>
            <a:ext cx="4333028" cy="193328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FB2E6E2-E1DB-4D45-9FEA-43F751178FEA}"/>
              </a:ext>
            </a:extLst>
          </p:cNvPr>
          <p:cNvSpPr/>
          <p:nvPr/>
        </p:nvSpPr>
        <p:spPr>
          <a:xfrm>
            <a:off x="157246" y="864681"/>
            <a:ext cx="4164031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386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sz="238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Repository</a:t>
            </a:r>
            <a:r>
              <a:rPr lang="ko-KR" altLang="en-US" sz="238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38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구성요소</a:t>
            </a:r>
          </a:p>
        </p:txBody>
      </p:sp>
    </p:spTree>
    <p:extLst>
      <p:ext uri="{BB962C8B-B14F-4D97-AF65-F5344CB8AC3E}">
        <p14:creationId xmlns:p14="http://schemas.microsoft.com/office/powerpoint/2010/main" val="119866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/>
              <a:t>GitHub Repository </a:t>
            </a:r>
            <a:r>
              <a:rPr lang="ko-KR" altLang="en-US" dirty="0"/>
              <a:t>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2446645-DFD3-4231-A84D-FD61C0895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93" y="2028040"/>
            <a:ext cx="4284736" cy="40260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5104DF7-ED43-4F13-B542-D9177F75E2FB}"/>
              </a:ext>
            </a:extLst>
          </p:cNvPr>
          <p:cNvSpPr/>
          <p:nvPr/>
        </p:nvSpPr>
        <p:spPr>
          <a:xfrm>
            <a:off x="2145401" y="966157"/>
            <a:ext cx="3975180" cy="619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Github</a:t>
            </a:r>
            <a:r>
              <a:rPr kumimoji="1"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 Repository</a:t>
            </a:r>
            <a:r>
              <a:rPr kumimoji="1"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D67EC44-EDB8-410F-86D4-FFF1047BA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12" y="2790688"/>
            <a:ext cx="3713778" cy="2304880"/>
          </a:xfrm>
          <a:prstGeom prst="rect">
            <a:avLst/>
          </a:prstGeom>
        </p:spPr>
      </p:pic>
      <p:sp>
        <p:nvSpPr>
          <p:cNvPr id="15" name="오른쪽 화살표 2">
            <a:extLst>
              <a:ext uri="{FF2B5EF4-FFF2-40B4-BE49-F238E27FC236}">
                <a16:creationId xmlns:a16="http://schemas.microsoft.com/office/drawing/2014/main" xmlns="" id="{4ECA1FA0-277D-4480-A0D1-3C535F089DAE}"/>
              </a:ext>
            </a:extLst>
          </p:cNvPr>
          <p:cNvSpPr/>
          <p:nvPr/>
        </p:nvSpPr>
        <p:spPr>
          <a:xfrm>
            <a:off x="3980798" y="3804556"/>
            <a:ext cx="1453243" cy="93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/>
              <a:t>GitHub Repository </a:t>
            </a:r>
            <a:r>
              <a:rPr lang="ko-KR" altLang="en-US" dirty="0"/>
              <a:t>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93701EC-C04C-4E06-8B17-5E709E692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1021644"/>
            <a:ext cx="8310634" cy="56225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8FB2B7F-965B-468D-A932-D233599F203B}"/>
              </a:ext>
            </a:extLst>
          </p:cNvPr>
          <p:cNvSpPr/>
          <p:nvPr/>
        </p:nvSpPr>
        <p:spPr>
          <a:xfrm>
            <a:off x="857045" y="1537910"/>
            <a:ext cx="2921000" cy="8037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B24FA72-8523-496F-9A58-EE3483C239DA}"/>
              </a:ext>
            </a:extLst>
          </p:cNvPr>
          <p:cNvSpPr/>
          <p:nvPr/>
        </p:nvSpPr>
        <p:spPr>
          <a:xfrm>
            <a:off x="857045" y="5137424"/>
            <a:ext cx="4206568" cy="15586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8D43842-DCC4-470A-B038-6E2773BBF9CF}"/>
              </a:ext>
            </a:extLst>
          </p:cNvPr>
          <p:cNvSpPr/>
          <p:nvPr/>
        </p:nvSpPr>
        <p:spPr>
          <a:xfrm>
            <a:off x="857045" y="2341696"/>
            <a:ext cx="7641426" cy="13347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0037B2B3-D99E-4B52-AFEA-DC378EB5B5BA}"/>
              </a:ext>
            </a:extLst>
          </p:cNvPr>
          <p:cNvSpPr/>
          <p:nvPr/>
        </p:nvSpPr>
        <p:spPr>
          <a:xfrm>
            <a:off x="857045" y="3687166"/>
            <a:ext cx="7429910" cy="143951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BA46B0B-C8C8-4DE8-96BE-6A0F3BCE591F}"/>
              </a:ext>
            </a:extLst>
          </p:cNvPr>
          <p:cNvSpPr/>
          <p:nvPr/>
        </p:nvSpPr>
        <p:spPr>
          <a:xfrm>
            <a:off x="3885711" y="1599250"/>
            <a:ext cx="1372578" cy="503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유현욱 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0E48D62-24B6-4AE0-B7F3-106B7E7E7ED4}"/>
              </a:ext>
            </a:extLst>
          </p:cNvPr>
          <p:cNvSpPr/>
          <p:nvPr/>
        </p:nvSpPr>
        <p:spPr>
          <a:xfrm>
            <a:off x="6301989" y="1851217"/>
            <a:ext cx="2230895" cy="415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조성찬</a:t>
            </a:r>
            <a:r>
              <a:rPr kumimoji="1"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, </a:t>
            </a:r>
            <a:r>
              <a:rPr kumimoji="1"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석제노</a:t>
            </a:r>
            <a:r>
              <a:rPr kumimoji="1"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 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56AFE05-17D9-4206-A1AB-8967A8D1AE95}"/>
              </a:ext>
            </a:extLst>
          </p:cNvPr>
          <p:cNvSpPr/>
          <p:nvPr/>
        </p:nvSpPr>
        <p:spPr>
          <a:xfrm>
            <a:off x="5929675" y="4580660"/>
            <a:ext cx="2230895" cy="415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김민주 님</a:t>
            </a:r>
            <a:endParaRPr kumimoji="1"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423541B-2E02-4442-9192-FC4E5BB421CC}"/>
              </a:ext>
            </a:extLst>
          </p:cNvPr>
          <p:cNvSpPr/>
          <p:nvPr/>
        </p:nvSpPr>
        <p:spPr>
          <a:xfrm>
            <a:off x="5186541" y="5812269"/>
            <a:ext cx="2230895" cy="415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a typeface="나눔바른고딕" panose="020B0603020101020101" pitchFamily="50" charset="-127"/>
              </a:rPr>
              <a:t>유현욱 님</a:t>
            </a:r>
          </a:p>
        </p:txBody>
      </p:sp>
    </p:spTree>
    <p:extLst>
      <p:ext uri="{BB962C8B-B14F-4D97-AF65-F5344CB8AC3E}">
        <p14:creationId xmlns:p14="http://schemas.microsoft.com/office/powerpoint/2010/main" val="25917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870752" y="1804707"/>
            <a:ext cx="5402496" cy="511863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QR-doc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6572E1E-3885-4E48-B7AA-896F7AEF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161927"/>
            <a:ext cx="7886700" cy="523874"/>
          </a:xfrm>
        </p:spPr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주제 소개 및 필요성</a:t>
            </a:r>
          </a:p>
        </p:txBody>
      </p:sp>
      <p:pic>
        <p:nvPicPr>
          <p:cNvPr id="9" name="Picture 2" descr="QRdoc_logo">
            <a:extLst>
              <a:ext uri="{FF2B5EF4-FFF2-40B4-BE49-F238E27FC236}">
                <a16:creationId xmlns:a16="http://schemas.microsoft.com/office/drawing/2014/main" xmlns="" id="{2F35D967-4DF5-4415-8AEE-87FD42004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85139"/>
            <a:ext cx="6858000" cy="170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6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EAD3158-FDD6-4272-8D93-BF013CC25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49" y="2033181"/>
            <a:ext cx="7334250" cy="4133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/>
              <a:t>GitHub Repository </a:t>
            </a:r>
            <a:r>
              <a:rPr lang="ko-KR" altLang="en-US" dirty="0"/>
              <a:t>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0F40BC5-F7E8-4C68-956A-10121BC50436}"/>
              </a:ext>
            </a:extLst>
          </p:cNvPr>
          <p:cNvSpPr/>
          <p:nvPr/>
        </p:nvSpPr>
        <p:spPr>
          <a:xfrm>
            <a:off x="252949" y="1053226"/>
            <a:ext cx="3912651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386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sz="238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38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</a:t>
            </a:r>
          </a:p>
        </p:txBody>
      </p:sp>
    </p:spTree>
    <p:extLst>
      <p:ext uri="{BB962C8B-B14F-4D97-AF65-F5344CB8AC3E}">
        <p14:creationId xmlns:p14="http://schemas.microsoft.com/office/powerpoint/2010/main" val="31568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9150" y="1990725"/>
            <a:ext cx="2358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Q&amp;A</a:t>
            </a:r>
            <a:endParaRPr lang="ko-KR" altLang="en-US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8C9D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0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9150" y="2333625"/>
            <a:ext cx="37737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latin typeface="Kunstler Script" pitchFamily="66" charset="0"/>
                <a:ea typeface="나눔바른고딕" panose="020B0603020101020101" pitchFamily="50" charset="-127"/>
              </a:rPr>
              <a:t>Thank you</a:t>
            </a:r>
            <a:endParaRPr lang="ko-KR" altLang="en-US" sz="9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8C9D0"/>
              </a:solidFill>
              <a:latin typeface="Kunstler Script" pitchFamily="66" charset="0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9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4489" y="1332759"/>
            <a:ext cx="7769378" cy="1238684"/>
            <a:chOff x="1288440" y="2189336"/>
            <a:chExt cx="6562806" cy="1046318"/>
          </a:xfrm>
        </p:grpSpPr>
        <p:sp>
          <p:nvSpPr>
            <p:cNvPr id="5" name="직사각형 4"/>
            <p:cNvSpPr/>
            <p:nvPr/>
          </p:nvSpPr>
          <p:spPr>
            <a:xfrm>
              <a:off x="1288440" y="2926567"/>
              <a:ext cx="2112508" cy="30908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dirty="0">
                  <a:ln>
                    <a:solidFill>
                      <a:srgbClr val="EB517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문서 내의 정보를</a:t>
              </a:r>
              <a:endParaRPr lang="en-US" altLang="ko-KR" sz="1534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37445" y="2926567"/>
              <a:ext cx="2112508" cy="30908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dirty="0">
                  <a:ln>
                    <a:solidFill>
                      <a:srgbClr val="EB517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QR</a:t>
              </a:r>
              <a:r>
                <a:rPr lang="ko-KR" altLang="en-US" sz="1534" b="1" dirty="0">
                  <a:ln>
                    <a:solidFill>
                      <a:srgbClr val="EB517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코드로 변환하여</a:t>
              </a:r>
              <a:endParaRPr lang="en-US" altLang="ko-KR" sz="1534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738738" y="2926567"/>
              <a:ext cx="2112508" cy="30908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dirty="0">
                  <a:ln>
                    <a:solidFill>
                      <a:srgbClr val="EB517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적절한 공간에 첨부</a:t>
              </a:r>
              <a:endParaRPr lang="en-US" altLang="ko-KR" sz="1534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71701" y="2189336"/>
              <a:ext cx="4563497" cy="432371"/>
            </a:xfrm>
            <a:prstGeom prst="rect">
              <a:avLst/>
            </a:prstGeom>
            <a:solidFill>
              <a:srgbClr val="309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3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나눔바른고딕" panose="020B0603020101020101" pitchFamily="50" charset="-127"/>
                </a:rPr>
                <a:t>QR-doc</a:t>
              </a:r>
              <a:endPara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</p:grpSp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6572E1E-3885-4E48-B7AA-896F7AEF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161927"/>
            <a:ext cx="7886700" cy="523874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주제 소개 및 필요성</a:t>
            </a:r>
          </a:p>
        </p:txBody>
      </p:sp>
      <p:pic>
        <p:nvPicPr>
          <p:cNvPr id="1026" name="Picture 2" descr="C:\Users\user\Desktop\24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759" y="2677578"/>
            <a:ext cx="2921321" cy="328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333333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32" y="2708132"/>
            <a:ext cx="3138803" cy="32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1624692" y="4204607"/>
            <a:ext cx="1450253" cy="2612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980798" y="3804556"/>
            <a:ext cx="1453243" cy="93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957867" y="4865914"/>
            <a:ext cx="1403152" cy="898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주제 소개 및 필요성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E98E74D-E227-473D-AF08-7842FAD49FDA}"/>
              </a:ext>
            </a:extLst>
          </p:cNvPr>
          <p:cNvSpPr/>
          <p:nvPr/>
        </p:nvSpPr>
        <p:spPr>
          <a:xfrm>
            <a:off x="2615674" y="1604837"/>
            <a:ext cx="3912651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QR-doc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xmlns="" id="{EA41E797-FCA6-4344-889E-884A46D735A6}"/>
              </a:ext>
            </a:extLst>
          </p:cNvPr>
          <p:cNvSpPr>
            <a:spLocks/>
          </p:cNvSpPr>
          <p:nvPr/>
        </p:nvSpPr>
        <p:spPr bwMode="auto">
          <a:xfrm>
            <a:off x="663084" y="4118984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Freeform 8">
            <a:extLst>
              <a:ext uri="{FF2B5EF4-FFF2-40B4-BE49-F238E27FC236}">
                <a16:creationId xmlns:a16="http://schemas.microsoft.com/office/drawing/2014/main" xmlns="" id="{3D54441F-ADFC-44C1-BE23-DE728D4605AE}"/>
              </a:ext>
            </a:extLst>
          </p:cNvPr>
          <p:cNvSpPr>
            <a:spLocks/>
          </p:cNvSpPr>
          <p:nvPr/>
        </p:nvSpPr>
        <p:spPr bwMode="auto">
          <a:xfrm>
            <a:off x="666015" y="2468961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Oval 13">
            <a:extLst>
              <a:ext uri="{FF2B5EF4-FFF2-40B4-BE49-F238E27FC236}">
                <a16:creationId xmlns:a16="http://schemas.microsoft.com/office/drawing/2014/main" xmlns="" id="{5032B675-7A32-497E-86DC-097E7427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928" y="2930557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8BE3D79-AD6C-469A-B3CE-FDC66200E0C0}"/>
              </a:ext>
            </a:extLst>
          </p:cNvPr>
          <p:cNvSpPr txBox="1"/>
          <p:nvPr/>
        </p:nvSpPr>
        <p:spPr>
          <a:xfrm>
            <a:off x="1346443" y="3061402"/>
            <a:ext cx="1418978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작성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4F834B40-DB1F-449B-B3BF-2A18FE763EAB}"/>
              </a:ext>
            </a:extLst>
          </p:cNvPr>
          <p:cNvSpPr txBox="1"/>
          <p:nvPr/>
        </p:nvSpPr>
        <p:spPr>
          <a:xfrm>
            <a:off x="1050790" y="4004685"/>
            <a:ext cx="204254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일일이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’</a:t>
            </a: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웹페이지를 캡처하거나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QR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코드를 문서에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삽입하지 않아도 됨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2" name="Freeform 9">
            <a:extLst>
              <a:ext uri="{FF2B5EF4-FFF2-40B4-BE49-F238E27FC236}">
                <a16:creationId xmlns:a16="http://schemas.microsoft.com/office/drawing/2014/main" xmlns="" id="{45736CD8-04C0-4CFD-A95B-91CA461E7E11}"/>
              </a:ext>
            </a:extLst>
          </p:cNvPr>
          <p:cNvSpPr>
            <a:spLocks/>
          </p:cNvSpPr>
          <p:nvPr/>
        </p:nvSpPr>
        <p:spPr bwMode="auto">
          <a:xfrm>
            <a:off x="3179151" y="4118984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xmlns="" id="{E8D1CF65-36DD-4DD0-82A2-5D2653AC6D7D}"/>
              </a:ext>
            </a:extLst>
          </p:cNvPr>
          <p:cNvSpPr>
            <a:spLocks/>
          </p:cNvSpPr>
          <p:nvPr/>
        </p:nvSpPr>
        <p:spPr bwMode="auto">
          <a:xfrm>
            <a:off x="3179151" y="2468961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Oval 14">
            <a:extLst>
              <a:ext uri="{FF2B5EF4-FFF2-40B4-BE49-F238E27FC236}">
                <a16:creationId xmlns:a16="http://schemas.microsoft.com/office/drawing/2014/main" xmlns="" id="{6E4E7E4E-9CF3-4D6E-BB62-1A84A5CFE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4" y="2930557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65" name="Rectangle 17">
            <a:extLst>
              <a:ext uri="{FF2B5EF4-FFF2-40B4-BE49-F238E27FC236}">
                <a16:creationId xmlns:a16="http://schemas.microsoft.com/office/drawing/2014/main" xmlns="" id="{178D6F96-CA59-4058-B5E4-81F305691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333" y="3761430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6A355AAC-83BD-46DE-B6B1-9900423509BC}"/>
              </a:ext>
            </a:extLst>
          </p:cNvPr>
          <p:cNvSpPr txBox="1"/>
          <p:nvPr/>
        </p:nvSpPr>
        <p:spPr>
          <a:xfrm>
            <a:off x="3740508" y="3990986"/>
            <a:ext cx="1701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출력물에 적힌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링크 주소에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손쉽게 접근 가능함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5FB18191-FF1F-4654-88E9-88BE43BC30A0}"/>
              </a:ext>
            </a:extLst>
          </p:cNvPr>
          <p:cNvSpPr txBox="1"/>
          <p:nvPr/>
        </p:nvSpPr>
        <p:spPr>
          <a:xfrm>
            <a:off x="3862510" y="3061402"/>
            <a:ext cx="1418978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리딩</a:t>
            </a:r>
          </a:p>
        </p:txBody>
      </p:sp>
      <p:pic>
        <p:nvPicPr>
          <p:cNvPr id="68" name="그림 67" descr="시계, 모니터, 앉아있는, 오렌지이(가) 표시된 사진&#10;&#10;자동 생성된 설명">
            <a:extLst>
              <a:ext uri="{FF2B5EF4-FFF2-40B4-BE49-F238E27FC236}">
                <a16:creationId xmlns:a16="http://schemas.microsoft.com/office/drawing/2014/main" xmlns="" id="{DC8A1707-4306-4A74-990A-ADECB54BC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008" y="4743286"/>
            <a:ext cx="1510335" cy="1510335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138392E5-5A82-4029-B0EB-077313F6C285}"/>
              </a:ext>
            </a:extLst>
          </p:cNvPr>
          <p:cNvGrpSpPr/>
          <p:nvPr/>
        </p:nvGrpSpPr>
        <p:grpSpPr>
          <a:xfrm>
            <a:off x="5702543" y="2468961"/>
            <a:ext cx="2785697" cy="2901461"/>
            <a:chOff x="5698881" y="2956237"/>
            <a:chExt cx="2785697" cy="2901461"/>
          </a:xfrm>
        </p:grpSpPr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xmlns="" id="{F30A782C-4D8C-404E-A35A-B5170C87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881" y="4606260"/>
              <a:ext cx="2785697" cy="1251438"/>
            </a:xfrm>
            <a:custGeom>
              <a:avLst/>
              <a:gdLst>
                <a:gd name="T0" fmla="*/ 402 w 804"/>
                <a:gd name="T1" fmla="*/ 282 h 360"/>
                <a:gd name="T2" fmla="*/ 78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5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xmlns="" id="{F55EA78C-3E05-42AE-9FFB-A06F62E17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882" y="2956237"/>
              <a:ext cx="2782766" cy="1239715"/>
            </a:xfrm>
            <a:custGeom>
              <a:avLst/>
              <a:gdLst>
                <a:gd name="T0" fmla="*/ 402 w 803"/>
                <a:gd name="T1" fmla="*/ 78 h 357"/>
                <a:gd name="T2" fmla="*/ 725 w 803"/>
                <a:gd name="T3" fmla="*/ 357 h 357"/>
                <a:gd name="T4" fmla="*/ 803 w 803"/>
                <a:gd name="T5" fmla="*/ 357 h 357"/>
                <a:gd name="T6" fmla="*/ 402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2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2" y="78"/>
                  </a:moveTo>
                  <a:cubicBezTo>
                    <a:pt x="566" y="78"/>
                    <a:pt x="702" y="200"/>
                    <a:pt x="725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80" y="157"/>
                    <a:pt x="609" y="0"/>
                    <a:pt x="402" y="0"/>
                  </a:cubicBezTo>
                  <a:cubicBezTo>
                    <a:pt x="195" y="0"/>
                    <a:pt x="24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8" y="78"/>
                    <a:pt x="402" y="7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Oval 15">
              <a:extLst>
                <a:ext uri="{FF2B5EF4-FFF2-40B4-BE49-F238E27FC236}">
                  <a16:creationId xmlns:a16="http://schemas.microsoft.com/office/drawing/2014/main" xmlns="" id="{0197791A-3E35-4242-A158-67453C1E8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8501" y="3417833"/>
              <a:ext cx="2000250" cy="2006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74" name="Rectangle 18">
              <a:extLst>
                <a:ext uri="{FF2B5EF4-FFF2-40B4-BE49-F238E27FC236}">
                  <a16:creationId xmlns:a16="http://schemas.microsoft.com/office/drawing/2014/main" xmlns="" id="{8F6F6E8D-95CD-451D-AD0C-5D02F12B1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1177" y="4248706"/>
              <a:ext cx="194897" cy="278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16C96D97-E87D-4C60-85E7-B97BA5343833}"/>
                </a:ext>
              </a:extLst>
            </p:cNvPr>
            <p:cNvSpPr txBox="1"/>
            <p:nvPr/>
          </p:nvSpPr>
          <p:spPr>
            <a:xfrm>
              <a:off x="6086177" y="4478262"/>
              <a:ext cx="20249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나눔바른고딕" panose="020B0603020101020101" pitchFamily="50" charset="-127"/>
                </a:rPr>
                <a:t>많은 양의 </a:t>
              </a: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나눔바른고딕" panose="020B0603020101020101" pitchFamily="50" charset="-127"/>
                </a:rPr>
                <a:t>pdf </a:t>
              </a:r>
              <a:r>
                <a: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나눔바른고딕" panose="020B0603020101020101" pitchFamily="50" charset="-127"/>
                </a:rPr>
                <a:t>문서 안에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나눔바른고딕" panose="020B0603020101020101" pitchFamily="50" charset="-127"/>
                </a:rPr>
                <a:t>한번에 </a:t>
              </a: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나눔바른고딕" panose="020B0603020101020101" pitchFamily="50" charset="-127"/>
                </a:rPr>
                <a:t>QR-code</a:t>
              </a:r>
              <a:r>
                <a: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나눔바른고딕" panose="020B0603020101020101" pitchFamily="50" charset="-127"/>
                </a:rPr>
                <a:t>를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나눔바른고딕" panose="020B0603020101020101" pitchFamily="50" charset="-127"/>
                </a:rPr>
                <a:t>삽입할 수 있음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780E06FB-CA37-4BAD-B5FB-B07B1604690E}"/>
                </a:ext>
              </a:extLst>
            </p:cNvPr>
            <p:cNvSpPr txBox="1"/>
            <p:nvPr/>
          </p:nvSpPr>
          <p:spPr>
            <a:xfrm>
              <a:off x="6264904" y="3475785"/>
              <a:ext cx="1667443" cy="799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215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00000"/>
                  </a:solidFill>
                  <a:ea typeface="나눔바른고딕" panose="020B0603020101020101" pitchFamily="50" charset="-127"/>
                </a:rPr>
                <a:t>다수</a:t>
              </a:r>
              <a:r>
                <a:rPr lang="ko-KR" altLang="en-US" sz="2215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바른고딕" panose="020B0603020101020101" pitchFamily="50" charset="-127"/>
                </a:rPr>
                <a:t>의 문서</a:t>
              </a:r>
              <a:endParaRPr lang="en-US" altLang="ko-KR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215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바른고딕" panose="020B0603020101020101" pitchFamily="50" charset="-127"/>
                </a:rPr>
                <a:t>변환</a:t>
              </a:r>
            </a:p>
          </p:txBody>
        </p:sp>
      </p:grpSp>
      <p:pic>
        <p:nvPicPr>
          <p:cNvPr id="77" name="Picture 2" descr="Linux 시스템용 PDF 문서 뷰어 종류 및 추천">
            <a:extLst>
              <a:ext uri="{FF2B5EF4-FFF2-40B4-BE49-F238E27FC236}">
                <a16:creationId xmlns:a16="http://schemas.microsoft.com/office/drawing/2014/main" xmlns="" id="{39D6665C-0D09-4DFE-A0CD-58690391F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467" y="4942795"/>
            <a:ext cx="586736" cy="5867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Linux 시스템용 PDF 문서 뷰어 종류 및 추천">
            <a:extLst>
              <a:ext uri="{FF2B5EF4-FFF2-40B4-BE49-F238E27FC236}">
                <a16:creationId xmlns:a16="http://schemas.microsoft.com/office/drawing/2014/main" xmlns="" id="{81501392-E59D-4005-95DF-E39D4EB21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867" y="5095195"/>
            <a:ext cx="586736" cy="5867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Linux 시스템용 PDF 문서 뷰어 종류 및 추천">
            <a:extLst>
              <a:ext uri="{FF2B5EF4-FFF2-40B4-BE49-F238E27FC236}">
                <a16:creationId xmlns:a16="http://schemas.microsoft.com/office/drawing/2014/main" xmlns="" id="{AA281758-8A22-466D-A94E-1F86CA6A2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67" y="5247595"/>
            <a:ext cx="586736" cy="5867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Linux 시스템용 PDF 문서 뷰어 종류 및 추천">
            <a:extLst>
              <a:ext uri="{FF2B5EF4-FFF2-40B4-BE49-F238E27FC236}">
                <a16:creationId xmlns:a16="http://schemas.microsoft.com/office/drawing/2014/main" xmlns="" id="{CD8D1728-25F8-4015-99EE-7306E52A6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667" y="5399995"/>
            <a:ext cx="586736" cy="5867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Linux 시스템용 PDF 문서 뷰어 종류 및 추천">
            <a:extLst>
              <a:ext uri="{FF2B5EF4-FFF2-40B4-BE49-F238E27FC236}">
                <a16:creationId xmlns:a16="http://schemas.microsoft.com/office/drawing/2014/main" xmlns="" id="{59597B3B-1281-427D-8B53-A9B8459A2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56" y="4931363"/>
            <a:ext cx="586736" cy="5867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Linux 시스템용 PDF 문서 뷰어 종류 및 추천">
            <a:extLst>
              <a:ext uri="{FF2B5EF4-FFF2-40B4-BE49-F238E27FC236}">
                <a16:creationId xmlns:a16="http://schemas.microsoft.com/office/drawing/2014/main" xmlns="" id="{02109C74-945D-46BC-8AD9-2D1E96370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756" y="5083763"/>
            <a:ext cx="586736" cy="5867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Linux 시스템용 PDF 문서 뷰어 종류 및 추천">
            <a:extLst>
              <a:ext uri="{FF2B5EF4-FFF2-40B4-BE49-F238E27FC236}">
                <a16:creationId xmlns:a16="http://schemas.microsoft.com/office/drawing/2014/main" xmlns="" id="{468B8D65-B21B-45F5-90DF-712E2B8B7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56" y="5236163"/>
            <a:ext cx="586736" cy="5867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Linux 시스템용 PDF 문서 뷰어 종류 및 추천">
            <a:extLst>
              <a:ext uri="{FF2B5EF4-FFF2-40B4-BE49-F238E27FC236}">
                <a16:creationId xmlns:a16="http://schemas.microsoft.com/office/drawing/2014/main" xmlns="" id="{046F04FA-5DA8-4903-A908-CAA6C89A0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556" y="5388563"/>
            <a:ext cx="586736" cy="5867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16">
            <a:extLst>
              <a:ext uri="{FF2B5EF4-FFF2-40B4-BE49-F238E27FC236}">
                <a16:creationId xmlns:a16="http://schemas.microsoft.com/office/drawing/2014/main" xmlns="" id="{268AC331-900F-4951-983A-B22786256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605" y="3761430"/>
            <a:ext cx="194897" cy="27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EF99E7BB-62D8-4956-A2EC-563739934D4E}"/>
              </a:ext>
            </a:extLst>
          </p:cNvPr>
          <p:cNvSpPr/>
          <p:nvPr/>
        </p:nvSpPr>
        <p:spPr>
          <a:xfrm>
            <a:off x="1482716" y="4004685"/>
            <a:ext cx="1188717" cy="268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2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375" y="1990725"/>
            <a:ext cx="7295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기술 소개 및 차별성</a:t>
            </a:r>
          </a:p>
        </p:txBody>
      </p:sp>
    </p:spTree>
    <p:extLst>
      <p:ext uri="{BB962C8B-B14F-4D97-AF65-F5344CB8AC3E}">
        <p14:creationId xmlns:p14="http://schemas.microsoft.com/office/powerpoint/2010/main" val="18968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기술 소개 및 차별성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535156-C505-44D9-A4EB-50695EF1E4F4}"/>
              </a:ext>
            </a:extLst>
          </p:cNvPr>
          <p:cNvSpPr/>
          <p:nvPr/>
        </p:nvSpPr>
        <p:spPr>
          <a:xfrm>
            <a:off x="222250" y="1106129"/>
            <a:ext cx="8435053" cy="558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9546EB0-4CF8-4009-AE36-EEFD1B94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94" y="2022039"/>
            <a:ext cx="8362950" cy="17430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29F2DE18-926F-49E7-BB41-765E8A7DD4AB}"/>
              </a:ext>
            </a:extLst>
          </p:cNvPr>
          <p:cNvCxnSpPr>
            <a:cxnSpLocks/>
          </p:cNvCxnSpPr>
          <p:nvPr/>
        </p:nvCxnSpPr>
        <p:spPr>
          <a:xfrm>
            <a:off x="2161181" y="3080863"/>
            <a:ext cx="72950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272C713-23F9-4EB2-BE07-7931C6551890}"/>
              </a:ext>
            </a:extLst>
          </p:cNvPr>
          <p:cNvSpPr/>
          <p:nvPr/>
        </p:nvSpPr>
        <p:spPr>
          <a:xfrm>
            <a:off x="2416571" y="1232763"/>
            <a:ext cx="3912651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3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PDFbox</a:t>
            </a:r>
            <a:endParaRPr lang="en-US" altLang="ko-KR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EBB0A3F-6D56-463D-833C-F33E0FF83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226" y="3765114"/>
            <a:ext cx="6872748" cy="282788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FEDC6695-701F-4183-8638-42693758CB74}"/>
              </a:ext>
            </a:extLst>
          </p:cNvPr>
          <p:cNvSpPr/>
          <p:nvPr/>
        </p:nvSpPr>
        <p:spPr>
          <a:xfrm>
            <a:off x="729226" y="4672408"/>
            <a:ext cx="1758465" cy="56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66666"/>
                </a:solidFill>
                <a:ea typeface="나눔바른고딕" panose="020B0603020101020101" pitchFamily="50" charset="-127"/>
              </a:rPr>
              <a:t>내용 추출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66666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C8F0749-5055-46EA-B46C-E86995E662B6}"/>
              </a:ext>
            </a:extLst>
          </p:cNvPr>
          <p:cNvSpPr/>
          <p:nvPr/>
        </p:nvSpPr>
        <p:spPr>
          <a:xfrm>
            <a:off x="4439776" y="4634936"/>
            <a:ext cx="1889446" cy="655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양식 추출 </a:t>
            </a:r>
            <a:r>
              <a: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양식 채우기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66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5344B52-E154-4F0E-BDB7-033A525D8259}"/>
              </a:ext>
            </a:extLst>
          </p:cNvPr>
          <p:cNvSpPr/>
          <p:nvPr/>
        </p:nvSpPr>
        <p:spPr>
          <a:xfrm>
            <a:off x="4572000" y="5769041"/>
            <a:ext cx="1889446" cy="655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66666"/>
                </a:solidFill>
                <a:ea typeface="나눔바른고딕" panose="020B0603020101020101" pitchFamily="50" charset="-127"/>
              </a:rPr>
              <a:t>PDF </a:t>
            </a:r>
            <a:r>
              <a:rPr lang="ko-KR" altLang="en-US" sz="20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66666"/>
                </a:solidFill>
                <a:ea typeface="나눔바른고딕" panose="020B0603020101020101" pitchFamily="50" charset="-127"/>
              </a:rPr>
              <a:t>문서 생성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66666"/>
              </a:solidFill>
              <a:ea typeface="나눔바른고딕" panose="020B060302010102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6DC7DC8C-8C74-42BA-B39C-881B4E7E5A68}"/>
              </a:ext>
            </a:extLst>
          </p:cNvPr>
          <p:cNvCxnSpPr>
            <a:cxnSpLocks/>
          </p:cNvCxnSpPr>
          <p:nvPr/>
        </p:nvCxnSpPr>
        <p:spPr>
          <a:xfrm>
            <a:off x="5093652" y="3080863"/>
            <a:ext cx="12355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E027A262-68F7-4380-9997-9895777AD93F}"/>
              </a:ext>
            </a:extLst>
          </p:cNvPr>
          <p:cNvCxnSpPr>
            <a:cxnSpLocks/>
          </p:cNvCxnSpPr>
          <p:nvPr/>
        </p:nvCxnSpPr>
        <p:spPr>
          <a:xfrm>
            <a:off x="1994033" y="3351251"/>
            <a:ext cx="134647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1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기술 소개 및 차별성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A882955-4326-4104-A583-AF74FE984924}"/>
              </a:ext>
            </a:extLst>
          </p:cNvPr>
          <p:cNvSpPr/>
          <p:nvPr/>
        </p:nvSpPr>
        <p:spPr>
          <a:xfrm>
            <a:off x="222250" y="1106129"/>
            <a:ext cx="8435053" cy="558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1427955-57F8-4D96-B153-5DCFF362C4A8}"/>
              </a:ext>
            </a:extLst>
          </p:cNvPr>
          <p:cNvSpPr/>
          <p:nvPr/>
        </p:nvSpPr>
        <p:spPr>
          <a:xfrm>
            <a:off x="2416571" y="1232763"/>
            <a:ext cx="3912651" cy="511862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PDF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관련 프로그램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98A6D5F5-C31E-44FD-B72A-B756CE43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93" y="1807202"/>
            <a:ext cx="7934006" cy="95623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58A90981-89FF-4E33-8719-4A513BD15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915" y="4001997"/>
            <a:ext cx="2835792" cy="14232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656D037-AB0F-4546-AC68-257E79C11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67" y="1836874"/>
            <a:ext cx="6334120" cy="7634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065C646-18D4-4143-A4A8-4D067356A1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210"/>
          <a:stretch/>
        </p:blipFill>
        <p:spPr>
          <a:xfrm>
            <a:off x="413593" y="2600283"/>
            <a:ext cx="4484735" cy="12932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6E48BC3-A8D6-4182-B245-0F4821B07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227" y="4001997"/>
            <a:ext cx="1224711" cy="12214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BB25E12-BE9C-4F87-A0D5-43876A08B378}"/>
              </a:ext>
            </a:extLst>
          </p:cNvPr>
          <p:cNvSpPr/>
          <p:nvPr/>
        </p:nvSpPr>
        <p:spPr>
          <a:xfrm>
            <a:off x="5564565" y="3177558"/>
            <a:ext cx="2722122" cy="2005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3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PDF </a:t>
            </a:r>
            <a:r>
              <a:rPr lang="ko-KR" altLang="en-US" sz="3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</a:t>
            </a:r>
            <a:endParaRPr lang="en-US" altLang="ko-KR" sz="3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97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병합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97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편집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97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스캔</a:t>
            </a:r>
            <a:r>
              <a: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7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5ABDA11-702E-4D85-960A-DF7907B35677}"/>
              </a:ext>
            </a:extLst>
          </p:cNvPr>
          <p:cNvSpPr txBox="1"/>
          <p:nvPr/>
        </p:nvSpPr>
        <p:spPr>
          <a:xfrm>
            <a:off x="1887794" y="5625237"/>
            <a:ext cx="861774" cy="9699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400" dirty="0"/>
              <a:t>…..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644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C2055C46B8BA84B887228234B8A1D6E" ma:contentTypeVersion="2" ma:contentTypeDescription="새 문서를 만듭니다." ma:contentTypeScope="" ma:versionID="983f003d83576ce818a4422f9dabdf62">
  <xsd:schema xmlns:xsd="http://www.w3.org/2001/XMLSchema" xmlns:xs="http://www.w3.org/2001/XMLSchema" xmlns:p="http://schemas.microsoft.com/office/2006/metadata/properties" xmlns:ns3="23ecb33a-a228-4548-8163-4e13e6baabef" targetNamespace="http://schemas.microsoft.com/office/2006/metadata/properties" ma:root="true" ma:fieldsID="ffa97acfcb13ba076aa1b6078da51c99" ns3:_="">
    <xsd:import namespace="23ecb33a-a228-4548-8163-4e13e6baab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cb33a-a228-4548-8163-4e13e6baa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8C76F8-1DBA-4019-A006-69CD53B25E9C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23ecb33a-a228-4548-8163-4e13e6baabef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2E848B-BD4D-4C23-8782-834F92305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ecb33a-a228-4548-8163-4e13e6baa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CA798A-68B1-4699-8825-2C7AA148D7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8478</TotalTime>
  <Words>675</Words>
  <Application>Microsoft Office PowerPoint</Application>
  <PresentationFormat>화면 슬라이드 쇼(4:3)</PresentationFormat>
  <Paragraphs>241</Paragraphs>
  <Slides>42</Slides>
  <Notes>33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PowerPoint 프레젠테이션</vt:lpstr>
      <vt:lpstr>PowerPoint 프레젠테이션</vt:lpstr>
      <vt:lpstr>PowerPoint 프레젠테이션</vt:lpstr>
      <vt:lpstr>1. 주제 소개 및 필요성</vt:lpstr>
      <vt:lpstr>1. 주제 소개 및 필요성</vt:lpstr>
      <vt:lpstr>1. 주제 소개 및 필요성</vt:lpstr>
      <vt:lpstr>PowerPoint 프레젠테이션</vt:lpstr>
      <vt:lpstr>2. 관련 기술 소개 및 차별성</vt:lpstr>
      <vt:lpstr>2. 관련 기술 소개 및 차별성</vt:lpstr>
      <vt:lpstr>2. 관련 기술 소개 및 차별성</vt:lpstr>
      <vt:lpstr>2. 관련 기술 소개 및 차별성</vt:lpstr>
      <vt:lpstr>2. 관련 기술 소개 및 차별성</vt:lpstr>
      <vt:lpstr>2. 관련 기술 소개 및 차별성</vt:lpstr>
      <vt:lpstr>2. 관련 기술 소개 및 차별성</vt:lpstr>
      <vt:lpstr>2. 관련 기술 소개 및 차별성</vt:lpstr>
      <vt:lpstr>2. 관련 기술 소개 및 차별성</vt:lpstr>
      <vt:lpstr>2. 관련 기술 소개 및 차별성</vt:lpstr>
      <vt:lpstr>PowerPoint 프레젠테이션</vt:lpstr>
      <vt:lpstr>3. 구현 범위</vt:lpstr>
      <vt:lpstr>3. 구현 범위</vt:lpstr>
      <vt:lpstr>3. 구현 범위</vt:lpstr>
      <vt:lpstr>3. 구현 범위</vt:lpstr>
      <vt:lpstr>3. 구현 범위</vt:lpstr>
      <vt:lpstr>3. 구현 범위</vt:lpstr>
      <vt:lpstr>3. 구현 범위</vt:lpstr>
      <vt:lpstr>PowerPoint 프레젠테이션</vt:lpstr>
      <vt:lpstr>4. 업무 분담 및 협업</vt:lpstr>
      <vt:lpstr>2. 관련 기술 소개 및 차별성</vt:lpstr>
      <vt:lpstr>2. 관련 기술 소개 및 차별성</vt:lpstr>
      <vt:lpstr>2. 관련 기술 소개 및 차별성</vt:lpstr>
      <vt:lpstr>2. 관련 기술 소개 및 차별성</vt:lpstr>
      <vt:lpstr>2. 관련 기술 소개 및 차별성</vt:lpstr>
      <vt:lpstr>2. 관련 기술 소개 및 차별성</vt:lpstr>
      <vt:lpstr>2. 관련 기술 소개 및 차별성</vt:lpstr>
      <vt:lpstr>4. 업무 분담 및 협업</vt:lpstr>
      <vt:lpstr>PowerPoint 프레젠테이션</vt:lpstr>
      <vt:lpstr>5. GitHub Repository 관리</vt:lpstr>
      <vt:lpstr>5. GitHub Repository 관리</vt:lpstr>
      <vt:lpstr>5. GitHub Repository 관리</vt:lpstr>
      <vt:lpstr>5. GitHub Repository 관리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AY</dc:creator>
  <cp:lastModifiedBy>user</cp:lastModifiedBy>
  <cp:revision>174</cp:revision>
  <dcterms:created xsi:type="dcterms:W3CDTF">2016-06-20T00:21:39Z</dcterms:created>
  <dcterms:modified xsi:type="dcterms:W3CDTF">2020-06-17T17:36:39Z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0x0101006C2055C46B8BA84B887228234B8A1D6E</vt:lpwstr>
  </property>
</Properties>
</file>