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1" r:id="rId4"/>
    <p:sldId id="275" r:id="rId5"/>
    <p:sldId id="295" r:id="rId6"/>
    <p:sldId id="272" r:id="rId7"/>
    <p:sldId id="263" r:id="rId8"/>
    <p:sldId id="260" r:id="rId9"/>
    <p:sldId id="261" r:id="rId10"/>
    <p:sldId id="264" r:id="rId11"/>
    <p:sldId id="265" r:id="rId12"/>
    <p:sldId id="266" r:id="rId13"/>
    <p:sldId id="280" r:id="rId14"/>
    <p:sldId id="276" r:id="rId15"/>
    <p:sldId id="277" r:id="rId16"/>
    <p:sldId id="267" r:id="rId17"/>
    <p:sldId id="282" r:id="rId18"/>
    <p:sldId id="290" r:id="rId19"/>
    <p:sldId id="292" r:id="rId20"/>
    <p:sldId id="291" r:id="rId21"/>
    <p:sldId id="289" r:id="rId22"/>
    <p:sldId id="293" r:id="rId23"/>
    <p:sldId id="284" r:id="rId24"/>
    <p:sldId id="285" r:id="rId25"/>
    <p:sldId id="286" r:id="rId26"/>
    <p:sldId id="287" r:id="rId27"/>
    <p:sldId id="294" r:id="rId28"/>
    <p:sldId id="278" r:id="rId29"/>
    <p:sldId id="268" r:id="rId30"/>
    <p:sldId id="26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B3B59-265B-4B57-8E3D-187B9BC48F48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3FDD-37E1-4E1A-BDEA-80347FFB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8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D284-F754-4B17-B105-7807345608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D678-16BA-4FA8-A598-61350168C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72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D284-F754-4B17-B105-7807345608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D678-16BA-4FA8-A598-61350168C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0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D284-F754-4B17-B105-7807345608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D678-16BA-4FA8-A598-61350168C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1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D284-F754-4B17-B105-7807345608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D678-16BA-4FA8-A598-61350168C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8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D284-F754-4B17-B105-7807345608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D678-16BA-4FA8-A598-61350168C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5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D284-F754-4B17-B105-7807345608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D678-16BA-4FA8-A598-61350168C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27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D284-F754-4B17-B105-7807345608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D678-16BA-4FA8-A598-61350168C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85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D284-F754-4B17-B105-7807345608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D678-16BA-4FA8-A598-61350168C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8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D284-F754-4B17-B105-7807345608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D678-16BA-4FA8-A598-61350168C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21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D284-F754-4B17-B105-7807345608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D678-16BA-4FA8-A598-61350168C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6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D284-F754-4B17-B105-7807345608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D678-16BA-4FA8-A598-61350168C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2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4D284-F754-4B17-B105-78073456087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D678-16BA-4FA8-A598-61350168C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28" y="77501"/>
            <a:ext cx="4558936" cy="227946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-2" y="2424262"/>
            <a:ext cx="12191999" cy="1796304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" y="3171025"/>
            <a:ext cx="12191999" cy="661851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Trend Analysis System Using Instagram API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3" y="2763997"/>
            <a:ext cx="12191999" cy="661851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인스타그램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ko-KR" altLang="en-US" sz="32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이용한 트렌드 분석 시스템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812" y="5919244"/>
            <a:ext cx="2486372" cy="771633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6619630" y="4632302"/>
            <a:ext cx="5076091" cy="10306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2012151040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지영현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2013154002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고경수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지도교수 방영철</a:t>
            </a:r>
          </a:p>
        </p:txBody>
      </p:sp>
    </p:spTree>
    <p:extLst>
      <p:ext uri="{BB962C8B-B14F-4D97-AF65-F5344CB8AC3E}">
        <p14:creationId xmlns:p14="http://schemas.microsoft.com/office/powerpoint/2010/main" val="3330573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354" y="2108897"/>
            <a:ext cx="1494550" cy="137421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683819" y="2550416"/>
            <a:ext cx="1714492" cy="6064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929" y="181744"/>
            <a:ext cx="2454271" cy="563562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</a:p>
        </p:txBody>
      </p:sp>
      <p:cxnSp>
        <p:nvCxnSpPr>
          <p:cNvPr id="5" name="직선 연결선 4"/>
          <p:cNvCxnSpPr>
            <a:stCxn id="2" idx="3"/>
          </p:cNvCxnSpPr>
          <p:nvPr/>
        </p:nvCxnSpPr>
        <p:spPr>
          <a:xfrm>
            <a:off x="2743200" y="522062"/>
            <a:ext cx="9104684" cy="327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/>
        </p:nvSpPr>
        <p:spPr>
          <a:xfrm>
            <a:off x="942391" y="1085624"/>
            <a:ext cx="10590245" cy="478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연구개발 효과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512" y="6086367"/>
            <a:ext cx="2486372" cy="77163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88929" y="6147793"/>
            <a:ext cx="1155895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1" y="2236420"/>
            <a:ext cx="1311457" cy="1311457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39201" y="3281609"/>
            <a:ext cx="1279265" cy="33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생성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9198" y="2668995"/>
            <a:ext cx="98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크롤러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AutoShape 2" descr="데이터베이스 아이콘에 대한 이미지 검색결과"/>
          <p:cNvSpPr>
            <a:spLocks noChangeAspect="1" noChangeArrowheads="1"/>
          </p:cNvSpPr>
          <p:nvPr/>
        </p:nvSpPr>
        <p:spPr bwMode="auto">
          <a:xfrm>
            <a:off x="10239154" y="1790514"/>
            <a:ext cx="351472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2923" y="2696655"/>
            <a:ext cx="48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20852" y="2550416"/>
            <a:ext cx="1714492" cy="60649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26231" y="2668995"/>
            <a:ext cx="9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2604038" y="2710485"/>
            <a:ext cx="1054359" cy="3416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8519522" y="2881321"/>
            <a:ext cx="1054359" cy="3416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0800000">
            <a:off x="8513706" y="2539649"/>
            <a:ext cx="1054359" cy="3416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482" y="2183672"/>
            <a:ext cx="1331490" cy="1331490"/>
          </a:xfrm>
          <a:prstGeom prst="rect">
            <a:avLst/>
          </a:prstGeom>
        </p:spPr>
      </p:pic>
      <p:sp>
        <p:nvSpPr>
          <p:cNvPr id="25" name="제목 1"/>
          <p:cNvSpPr txBox="1">
            <a:spLocks/>
          </p:cNvSpPr>
          <p:nvPr/>
        </p:nvSpPr>
        <p:spPr>
          <a:xfrm>
            <a:off x="9875271" y="3488164"/>
            <a:ext cx="1305596" cy="33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8519522" y="2207143"/>
            <a:ext cx="1280144" cy="33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 데이터 저장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8510994" y="3281610"/>
            <a:ext cx="1294487" cy="33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시각화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1118934" y="3515162"/>
            <a:ext cx="1247744" cy="33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인스타그램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95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17" y="979745"/>
            <a:ext cx="1900210" cy="26502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929" y="181744"/>
            <a:ext cx="2454271" cy="563562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cxnSp>
        <p:nvCxnSpPr>
          <p:cNvPr id="5" name="직선 연결선 4"/>
          <p:cNvCxnSpPr>
            <a:stCxn id="2" idx="3"/>
          </p:cNvCxnSpPr>
          <p:nvPr/>
        </p:nvCxnSpPr>
        <p:spPr>
          <a:xfrm>
            <a:off x="2743200" y="522062"/>
            <a:ext cx="9104684" cy="327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/>
        </p:nvSpPr>
        <p:spPr>
          <a:xfrm>
            <a:off x="942391" y="1085624"/>
            <a:ext cx="10590245" cy="478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연구개발 효과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512" y="6086367"/>
            <a:ext cx="2486372" cy="77163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88929" y="6147793"/>
            <a:ext cx="1155895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684878" y="1822684"/>
            <a:ext cx="2099389" cy="123233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20311" y="1889128"/>
            <a:ext cx="94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크롤러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8362" y="2279111"/>
            <a:ext cx="1512418" cy="445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4926" y="2348200"/>
            <a:ext cx="1200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입력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38162" y="1822684"/>
            <a:ext cx="1195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Insta_id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Tag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Date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939" y="4099263"/>
            <a:ext cx="1900210" cy="166471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4506" y="4652969"/>
            <a:ext cx="1064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Userid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Pwd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26177" y="1893751"/>
            <a:ext cx="2099389" cy="3359383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61610" y="1960196"/>
            <a:ext cx="96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519661" y="2922325"/>
            <a:ext cx="1512418" cy="445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793917" y="2991414"/>
            <a:ext cx="123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추출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19661" y="3969634"/>
            <a:ext cx="1512418" cy="445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724478" y="4038723"/>
            <a:ext cx="1388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시각화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19661" y="3445433"/>
            <a:ext cx="1512418" cy="445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793917" y="3514522"/>
            <a:ext cx="123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분포도 생성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19661" y="2399217"/>
            <a:ext cx="1512418" cy="445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823376" y="2479218"/>
            <a:ext cx="109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입출력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096416" y="1893752"/>
            <a:ext cx="2099389" cy="33593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596465" y="1967045"/>
            <a:ext cx="13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389900" y="2350179"/>
            <a:ext cx="1512418" cy="445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871908" y="2419267"/>
            <a:ext cx="109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389900" y="2898249"/>
            <a:ext cx="1512418" cy="445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594718" y="2967338"/>
            <a:ext cx="137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인기태그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출력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9389900" y="3445433"/>
            <a:ext cx="1512418" cy="445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699747" y="3524509"/>
            <a:ext cx="109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검색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389900" y="3994811"/>
            <a:ext cx="1512418" cy="445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328118" y="4063900"/>
            <a:ext cx="1831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분포도 출력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519661" y="4493835"/>
            <a:ext cx="1512418" cy="445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745897" y="4562924"/>
            <a:ext cx="109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필터링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389900" y="4536435"/>
            <a:ext cx="1512418" cy="445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516752" y="4605524"/>
            <a:ext cx="164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 이력 출력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83" y="3792076"/>
            <a:ext cx="1311457" cy="1311457"/>
          </a:xfrm>
          <a:prstGeom prst="rect">
            <a:avLst/>
          </a:prstGeom>
        </p:spPr>
      </p:pic>
      <p:sp>
        <p:nvSpPr>
          <p:cNvPr id="51" name="제목 1"/>
          <p:cNvSpPr txBox="1">
            <a:spLocks/>
          </p:cNvSpPr>
          <p:nvPr/>
        </p:nvSpPr>
        <p:spPr>
          <a:xfrm>
            <a:off x="1137596" y="5070818"/>
            <a:ext cx="1280512" cy="33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인스타그램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오른쪽 화살표 51"/>
          <p:cNvSpPr/>
          <p:nvPr/>
        </p:nvSpPr>
        <p:spPr>
          <a:xfrm rot="16200000">
            <a:off x="1366266" y="3321449"/>
            <a:ext cx="726691" cy="3416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화살표 52"/>
          <p:cNvSpPr/>
          <p:nvPr/>
        </p:nvSpPr>
        <p:spPr>
          <a:xfrm>
            <a:off x="2855050" y="2329528"/>
            <a:ext cx="726471" cy="3416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오른쪽 화살표 53"/>
          <p:cNvSpPr/>
          <p:nvPr/>
        </p:nvSpPr>
        <p:spPr>
          <a:xfrm>
            <a:off x="5410786" y="2339862"/>
            <a:ext cx="1054359" cy="3416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오른쪽 화살표 54"/>
          <p:cNvSpPr/>
          <p:nvPr/>
        </p:nvSpPr>
        <p:spPr>
          <a:xfrm rot="10800000">
            <a:off x="5362166" y="2619240"/>
            <a:ext cx="1054359" cy="3416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 rot="10800000">
            <a:off x="5359761" y="4417740"/>
            <a:ext cx="608901" cy="3416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84980" y="2479218"/>
            <a:ext cx="183683" cy="219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화살표 58"/>
          <p:cNvSpPr/>
          <p:nvPr/>
        </p:nvSpPr>
        <p:spPr>
          <a:xfrm>
            <a:off x="8428179" y="1858168"/>
            <a:ext cx="635469" cy="3416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화살표 59"/>
          <p:cNvSpPr/>
          <p:nvPr/>
        </p:nvSpPr>
        <p:spPr>
          <a:xfrm rot="10800000">
            <a:off x="8379558" y="2137546"/>
            <a:ext cx="635469" cy="3416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968410" y="5812243"/>
            <a:ext cx="1265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61232" y="3698518"/>
            <a:ext cx="1272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게시물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13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929" y="209568"/>
            <a:ext cx="2454271" cy="563562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개발환경 및 개발방법</a:t>
            </a:r>
          </a:p>
        </p:txBody>
      </p:sp>
      <p:cxnSp>
        <p:nvCxnSpPr>
          <p:cNvPr id="5" name="직선 연결선 4"/>
          <p:cNvCxnSpPr>
            <a:stCxn id="2" idx="3"/>
          </p:cNvCxnSpPr>
          <p:nvPr/>
        </p:nvCxnSpPr>
        <p:spPr>
          <a:xfrm>
            <a:off x="2743200" y="522062"/>
            <a:ext cx="9104684" cy="327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/>
        </p:nvSpPr>
        <p:spPr>
          <a:xfrm>
            <a:off x="942391" y="1085624"/>
            <a:ext cx="10590245" cy="478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연구개발 효과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512" y="6086367"/>
            <a:ext cx="2486372" cy="77163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88929" y="6147793"/>
            <a:ext cx="1155895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78C1F6D-F1DF-4CC7-ABEA-9B3F018C1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812"/>
              </p:ext>
            </p:extLst>
          </p:nvPr>
        </p:nvGraphicFramePr>
        <p:xfrm>
          <a:off x="2032000" y="1700037"/>
          <a:ext cx="8128000" cy="34579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69549">
                  <a:extLst>
                    <a:ext uri="{9D8B030D-6E8A-4147-A177-3AD203B41FA5}">
                      <a16:colId xmlns:a16="http://schemas.microsoft.com/office/drawing/2014/main" val="4227959627"/>
                    </a:ext>
                  </a:extLst>
                </a:gridCol>
                <a:gridCol w="6158451">
                  <a:extLst>
                    <a:ext uri="{9D8B030D-6E8A-4147-A177-3AD203B41FA5}">
                      <a16:colId xmlns:a16="http://schemas.microsoft.com/office/drawing/2014/main" val="173632847"/>
                    </a:ext>
                  </a:extLst>
                </a:gridCol>
              </a:tblGrid>
              <a:tr h="534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CPU</a:t>
                      </a:r>
                      <a:endParaRPr lang="ko-KR" alt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Intel(R) Core(TM) i3 – 6100U CPU @ 2.30GHz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769613"/>
                  </a:ext>
                </a:extLst>
              </a:tr>
              <a:tr h="584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Memory</a:t>
                      </a:r>
                      <a:endParaRPr lang="ko-KR" alt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8.00 GB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764037"/>
                  </a:ext>
                </a:extLst>
              </a:tr>
              <a:tr h="584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HDD</a:t>
                      </a:r>
                      <a:endParaRPr lang="ko-KR" alt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SSD 256 GB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456027"/>
                  </a:ext>
                </a:extLst>
              </a:tr>
              <a:tr h="584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OS</a:t>
                      </a:r>
                      <a:endParaRPr lang="ko-KR" alt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Windows 10 Home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09479"/>
                  </a:ext>
                </a:extLst>
              </a:tr>
              <a:tr h="584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개발 </a:t>
                      </a:r>
                      <a:r>
                        <a:rPr lang="en-US" altLang="ko-KR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Tool</a:t>
                      </a:r>
                      <a:endParaRPr lang="ko-KR" alt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PyCharm ,PhpStorm, MySQL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440167"/>
                  </a:ext>
                </a:extLst>
              </a:tr>
              <a:tr h="584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개발 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Python, PHP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958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86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929" y="209568"/>
            <a:ext cx="2678715" cy="563562"/>
          </a:xfrm>
        </p:spPr>
        <p:txBody>
          <a:bodyPr>
            <a:noAutofit/>
          </a:bodyPr>
          <a:lstStyle/>
          <a:p>
            <a:r>
              <a:rPr lang="ko-KR" altLang="en-US" sz="2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개발환경 및 개발방법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/>
          <p:cNvCxnSpPr>
            <a:stCxn id="2" idx="3"/>
          </p:cNvCxnSpPr>
          <p:nvPr/>
        </p:nvCxnSpPr>
        <p:spPr>
          <a:xfrm>
            <a:off x="2743200" y="522062"/>
            <a:ext cx="9104684" cy="327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/>
        </p:nvSpPr>
        <p:spPr>
          <a:xfrm>
            <a:off x="942391" y="1085624"/>
            <a:ext cx="10590245" cy="478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연구개발 효과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512" y="6086367"/>
            <a:ext cx="2486372" cy="77163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88929" y="6147793"/>
            <a:ext cx="1155895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2391" y="1516712"/>
            <a:ext cx="10086393" cy="109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21647" y="1290545"/>
            <a:ext cx="2601465" cy="51581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16726" y="1379175"/>
            <a:ext cx="2906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 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6726" y="2012533"/>
            <a:ext cx="8353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https://github.com/wldudgus2012/FinalProject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42391" y="3719168"/>
            <a:ext cx="10086393" cy="2074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21648" y="3493002"/>
            <a:ext cx="2601464" cy="51581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16726" y="3581632"/>
            <a:ext cx="28271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 ID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216726" y="4214990"/>
            <a:ext cx="83533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팀장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지영현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ID:	wldudgus2012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고경수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ID:	gogang1</a:t>
            </a:r>
          </a:p>
        </p:txBody>
      </p:sp>
    </p:spTree>
    <p:extLst>
      <p:ext uri="{BB962C8B-B14F-4D97-AF65-F5344CB8AC3E}">
        <p14:creationId xmlns:p14="http://schemas.microsoft.com/office/powerpoint/2010/main" val="293410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 txBox="1">
            <a:spLocks/>
          </p:cNvSpPr>
          <p:nvPr/>
        </p:nvSpPr>
        <p:spPr>
          <a:xfrm>
            <a:off x="834611" y="995920"/>
            <a:ext cx="10603702" cy="4716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929" y="181744"/>
            <a:ext cx="2454271" cy="563562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방법</a:t>
            </a:r>
          </a:p>
        </p:txBody>
      </p:sp>
      <p:cxnSp>
        <p:nvCxnSpPr>
          <p:cNvPr id="5" name="직선 연결선 4"/>
          <p:cNvCxnSpPr>
            <a:stCxn id="2" idx="3"/>
          </p:cNvCxnSpPr>
          <p:nvPr/>
        </p:nvCxnSpPr>
        <p:spPr>
          <a:xfrm>
            <a:off x="2743200" y="522062"/>
            <a:ext cx="9104684" cy="327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/>
        </p:nvSpPr>
        <p:spPr>
          <a:xfrm>
            <a:off x="834611" y="995921"/>
            <a:ext cx="10603702" cy="4716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Application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512" y="6086367"/>
            <a:ext cx="2486372" cy="77163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88929" y="6147793"/>
            <a:ext cx="1155895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834609" y="2821525"/>
            <a:ext cx="10603703" cy="47162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4610" y="1586453"/>
            <a:ext cx="6947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・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오픈소스를 기반한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앱 구현</a:t>
            </a:r>
            <a:r>
              <a:rPr lang="ja-JP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4610" y="1977497"/>
            <a:ext cx="6947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・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된 데이터에서 원하는 정보 추출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4610" y="2368541"/>
            <a:ext cx="6947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・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데이터베이스에 데이터를 저장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834609" y="2821525"/>
            <a:ext cx="10603704" cy="4970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서버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4610" y="3407575"/>
            <a:ext cx="6947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・</a:t>
            </a:r>
            <a:r>
              <a:rPr lang="en-US" altLang="ja-JP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PHP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서비스 페이지 구현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34610" y="3835149"/>
            <a:ext cx="6947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・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포트포워딩을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통해 외부에서 접근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4610" y="4257737"/>
            <a:ext cx="6947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・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트렌드를 통해 관련된 주제 파악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4610" y="4686504"/>
            <a:ext cx="6947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・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그래프화된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표현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4610" y="5115271"/>
            <a:ext cx="6947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・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Apache Web Server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서버 구축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4610" y="5544038"/>
            <a:ext cx="6947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・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이용하여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296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 txBox="1">
            <a:spLocks/>
          </p:cNvSpPr>
          <p:nvPr/>
        </p:nvSpPr>
        <p:spPr>
          <a:xfrm>
            <a:off x="834611" y="995920"/>
            <a:ext cx="10603702" cy="4716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929" y="181744"/>
            <a:ext cx="2454271" cy="563562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</a:t>
            </a:r>
          </a:p>
        </p:txBody>
      </p:sp>
      <p:cxnSp>
        <p:nvCxnSpPr>
          <p:cNvPr id="5" name="직선 연결선 4"/>
          <p:cNvCxnSpPr>
            <a:stCxn id="2" idx="3"/>
          </p:cNvCxnSpPr>
          <p:nvPr/>
        </p:nvCxnSpPr>
        <p:spPr>
          <a:xfrm>
            <a:off x="2743200" y="522062"/>
            <a:ext cx="9104684" cy="327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/>
        </p:nvSpPr>
        <p:spPr>
          <a:xfrm>
            <a:off x="834611" y="995921"/>
            <a:ext cx="10603702" cy="4716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512" y="6086367"/>
            <a:ext cx="2486372" cy="77163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88929" y="6147793"/>
            <a:ext cx="1155895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765" y="2056998"/>
            <a:ext cx="1494550" cy="1374213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87570" y="3497503"/>
            <a:ext cx="1714492" cy="6064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651385" y="3601648"/>
            <a:ext cx="98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크롤러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01141" y="2638670"/>
            <a:ext cx="57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28497" y="2303839"/>
            <a:ext cx="1714492" cy="151174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576052" y="2875043"/>
            <a:ext cx="9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</a:t>
            </a:r>
          </a:p>
        </p:txBody>
      </p:sp>
      <p:sp>
        <p:nvSpPr>
          <p:cNvPr id="36" name="오른쪽 화살표 35"/>
          <p:cNvSpPr/>
          <p:nvPr/>
        </p:nvSpPr>
        <p:spPr>
          <a:xfrm>
            <a:off x="7097942" y="3465995"/>
            <a:ext cx="1054359" cy="3416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7015348" y="2344443"/>
            <a:ext cx="1054359" cy="3416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426" y="2249237"/>
            <a:ext cx="1331490" cy="1331490"/>
          </a:xfrm>
          <a:prstGeom prst="rect">
            <a:avLst/>
          </a:prstGeom>
        </p:spPr>
      </p:pic>
      <p:sp>
        <p:nvSpPr>
          <p:cNvPr id="39" name="제목 1"/>
          <p:cNvSpPr txBox="1">
            <a:spLocks/>
          </p:cNvSpPr>
          <p:nvPr/>
        </p:nvSpPr>
        <p:spPr>
          <a:xfrm>
            <a:off x="8440320" y="3537503"/>
            <a:ext cx="1305596" cy="33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7021164" y="2011937"/>
            <a:ext cx="1280144" cy="33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 데이터 저장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15442" y="5037964"/>
            <a:ext cx="987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정보와 구글 트렌드로 가공된 데이터를 사용자가 웹 페이지를 통해 접근</a:t>
            </a:r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6809921" y="3857189"/>
            <a:ext cx="1604505" cy="33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159076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929" y="209568"/>
            <a:ext cx="2454271" cy="563562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cxnSp>
        <p:nvCxnSpPr>
          <p:cNvPr id="5" name="직선 연결선 4"/>
          <p:cNvCxnSpPr>
            <a:stCxn id="2" idx="3"/>
          </p:cNvCxnSpPr>
          <p:nvPr/>
        </p:nvCxnSpPr>
        <p:spPr>
          <a:xfrm>
            <a:off x="2743200" y="522062"/>
            <a:ext cx="9104684" cy="327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/>
        </p:nvSpPr>
        <p:spPr>
          <a:xfrm>
            <a:off x="942391" y="1085624"/>
            <a:ext cx="10590245" cy="478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연구개발 효과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512" y="6086367"/>
            <a:ext cx="2486372" cy="77163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88929" y="6147793"/>
            <a:ext cx="1155895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75675"/>
              </p:ext>
            </p:extLst>
          </p:nvPr>
        </p:nvGraphicFramePr>
        <p:xfrm>
          <a:off x="2004406" y="1477023"/>
          <a:ext cx="8128000" cy="3453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695075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3336667"/>
                    </a:ext>
                  </a:extLst>
                </a:gridCol>
              </a:tblGrid>
              <a:tr h="619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지영현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고경수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04853"/>
                  </a:ext>
                </a:extLst>
              </a:tr>
              <a:tr h="2028349"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웹 서버 구축 및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php</a:t>
                      </a:r>
                      <a:r>
                        <a:rPr lang="ko-KR" altLang="en-US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</a:t>
                      </a:r>
                      <a:r>
                        <a:rPr lang="ko-KR" altLang="en-US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사용하여 사용자 인터페이스 구현</a:t>
                      </a:r>
                      <a:endParaRPr lang="en-US" altLang="ko-KR" baseline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endParaRPr lang="en-US" altLang="ko-KR" baseline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endParaRPr lang="en-US" altLang="ko-KR" baseline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endParaRPr lang="en-US" altLang="ko-KR" baseline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DB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있는 데이터를 토대로 시각화하여 표현하는 기능 제작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Python</a:t>
                      </a:r>
                      <a:r>
                        <a:rPr lang="en-US" altLang="ko-KR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을 활용한 </a:t>
                      </a:r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인스타그램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API </a:t>
                      </a:r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크롤러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조사 및</a:t>
                      </a:r>
                      <a:r>
                        <a:rPr lang="ko-KR" altLang="en-US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구현</a:t>
                      </a:r>
                      <a:endParaRPr lang="en-US" altLang="ko-KR" baseline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endParaRPr lang="en-US" altLang="ko-KR" baseline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endParaRPr lang="en-US" altLang="ko-KR" baseline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endParaRPr lang="en-US" altLang="ko-KR" baseline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</a:t>
                      </a:r>
                      <a:r>
                        <a:rPr lang="ko-KR" altLang="en-US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포맷에 맞는 데이터를 추려서 데이터베이스에 저장하는 기능 구현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9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0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499" y="247650"/>
            <a:ext cx="176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모듈 상세 설계</a:t>
            </a:r>
            <a:endParaRPr lang="ko-KR" altLang="en-US" sz="20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59428" y="694651"/>
            <a:ext cx="994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ea typeface="나눔스퀘어 Bold" panose="020B0600000101010101" pitchFamily="50" charset="-127"/>
              </a:rPr>
              <a:t>크롤러</a:t>
            </a:r>
            <a:r>
              <a:rPr lang="ko-KR" altLang="en-US" sz="2400" b="1" dirty="0">
                <a:ea typeface="나눔스퀘어 Bold" panose="020B0600000101010101" pitchFamily="50" charset="-127"/>
              </a:rPr>
              <a:t> </a:t>
            </a:r>
            <a:r>
              <a:rPr lang="en-US" altLang="ko-KR" sz="2400" b="1" dirty="0">
                <a:ea typeface="나눔스퀘어 Bold" panose="020B0600000101010101" pitchFamily="50" charset="-127"/>
              </a:rPr>
              <a:t>– </a:t>
            </a:r>
            <a:r>
              <a:rPr lang="en-US" altLang="ko-KR" sz="2400" b="1" dirty="0" err="1">
                <a:ea typeface="나눔스퀘어 Bold" panose="020B0600000101010101" pitchFamily="50" charset="-127"/>
              </a:rPr>
              <a:t>get_explorePosts</a:t>
            </a:r>
            <a:endParaRPr lang="ko-KR" altLang="en-US" sz="2400" i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822784" y="1708705"/>
            <a:ext cx="8047556" cy="1326436"/>
            <a:chOff x="-32084" y="316993"/>
            <a:chExt cx="8047556" cy="660582"/>
          </a:xfrm>
        </p:grpSpPr>
        <p:sp>
          <p:nvSpPr>
            <p:cNvPr id="28" name="직사각형 27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직사각형 28"/>
            <p:cNvSpPr/>
            <p:nvPr/>
          </p:nvSpPr>
          <p:spPr>
            <a:xfrm>
              <a:off x="-32084" y="374714"/>
              <a:ext cx="8015472" cy="3655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인스타그램 </a:t>
              </a:r>
              <a:r>
                <a:rPr lang="ko-KR" altLang="en-US" sz="1400" dirty="0" err="1"/>
                <a:t>게시글에</a:t>
              </a:r>
              <a:r>
                <a:rPr lang="ko-KR" altLang="en-US" sz="1400" dirty="0"/>
                <a:t> 대한 정보들을 추출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dirty="0"/>
                <a:t>받아온 정보들을 명사</a:t>
              </a:r>
              <a:r>
                <a:rPr lang="en-US" altLang="ko-KR" sz="1400" kern="1200" dirty="0"/>
                <a:t>, </a:t>
              </a:r>
              <a:r>
                <a:rPr lang="ko-KR" altLang="en-US" sz="1400" kern="1200" dirty="0"/>
                <a:t>해시태그 단위로 추출</a:t>
              </a:r>
              <a:endParaRPr lang="en-US" altLang="ko-KR" sz="1400" kern="12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230821" y="1470423"/>
            <a:ext cx="6395448" cy="402691"/>
            <a:chOff x="375953" y="78710"/>
            <a:chExt cx="6395448" cy="402691"/>
          </a:xfrm>
          <a:solidFill>
            <a:schemeClr val="accent1">
              <a:lumMod val="75000"/>
            </a:schemeClr>
          </a:solidFill>
        </p:grpSpPr>
        <p:sp>
          <p:nvSpPr>
            <p:cNvPr id="31" name="모서리가 둥근 직사각형 30"/>
            <p:cNvSpPr/>
            <p:nvPr/>
          </p:nvSpPr>
          <p:spPr>
            <a:xfrm>
              <a:off x="375953" y="78710"/>
              <a:ext cx="6390286" cy="402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790700" y="3550029"/>
            <a:ext cx="8047556" cy="1326437"/>
            <a:chOff x="-32084" y="316993"/>
            <a:chExt cx="8047556" cy="660582"/>
          </a:xfrm>
        </p:grpSpPr>
        <p:sp>
          <p:nvSpPr>
            <p:cNvPr id="40" name="직사각형 39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직사각형 40"/>
            <p:cNvSpPr/>
            <p:nvPr/>
          </p:nvSpPr>
          <p:spPr>
            <a:xfrm>
              <a:off x="-32084" y="374713"/>
              <a:ext cx="8015472" cy="598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내용이 없는 게시글 처리</a:t>
              </a:r>
              <a:r>
                <a:rPr lang="en-US" altLang="ko-KR" sz="1400" dirty="0"/>
                <a:t>( </a:t>
              </a:r>
              <a:r>
                <a:rPr lang="ko-KR" altLang="en-US" sz="1400" dirty="0"/>
                <a:t>사진만 올라온 게시글 </a:t>
              </a:r>
              <a:r>
                <a:rPr lang="en-US" altLang="ko-KR" sz="1400" dirty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명사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태그단위로 분류 기준</a:t>
              </a:r>
              <a:endParaRPr lang="ko-KR" altLang="en-US" sz="1400" kern="12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198737" y="3311747"/>
            <a:ext cx="6395448" cy="402691"/>
            <a:chOff x="375953" y="78710"/>
            <a:chExt cx="6395448" cy="402691"/>
          </a:xfrm>
          <a:solidFill>
            <a:schemeClr val="accent1">
              <a:lumMod val="75000"/>
            </a:schemeClr>
          </a:solidFill>
        </p:grpSpPr>
        <p:sp>
          <p:nvSpPr>
            <p:cNvPr id="49" name="모서리가 둥근 직사각형 48"/>
            <p:cNvSpPr/>
            <p:nvPr/>
          </p:nvSpPr>
          <p:spPr>
            <a:xfrm>
              <a:off x="375953" y="78710"/>
              <a:ext cx="6390286" cy="402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8894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499" y="247650"/>
            <a:ext cx="176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모듈 상세 설계</a:t>
            </a:r>
            <a:endParaRPr lang="ko-KR" altLang="en-US" sz="20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59428" y="694651"/>
            <a:ext cx="994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ea typeface="나눔스퀘어 Bold" panose="020B0600000101010101" pitchFamily="50" charset="-127"/>
              </a:rPr>
              <a:t>크롤러</a:t>
            </a:r>
            <a:r>
              <a:rPr lang="ko-KR" altLang="en-US" sz="2400" b="1" dirty="0">
                <a:ea typeface="나눔스퀘어 Bold" panose="020B0600000101010101" pitchFamily="50" charset="-127"/>
              </a:rPr>
              <a:t> </a:t>
            </a:r>
            <a:r>
              <a:rPr lang="en-US" altLang="ko-KR" sz="2400" b="1" dirty="0">
                <a:ea typeface="나눔스퀘어 Bold" panose="020B0600000101010101" pitchFamily="50" charset="-127"/>
              </a:rPr>
              <a:t>– </a:t>
            </a:r>
            <a:r>
              <a:rPr lang="en-US" altLang="ko-KR" sz="2400" b="1" dirty="0" err="1">
                <a:ea typeface="나눔스퀘어 Bold" panose="020B0600000101010101" pitchFamily="50" charset="-127"/>
              </a:rPr>
              <a:t>get_explorePosts</a:t>
            </a:r>
            <a:endParaRPr lang="ko-KR" altLang="en-US" sz="2400" i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822784" y="1965377"/>
            <a:ext cx="8047556" cy="3007675"/>
            <a:chOff x="-32084" y="316993"/>
            <a:chExt cx="8047556" cy="660582"/>
          </a:xfrm>
        </p:grpSpPr>
        <p:sp>
          <p:nvSpPr>
            <p:cNvPr id="28" name="직사각형 27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직사각형 28"/>
            <p:cNvSpPr/>
            <p:nvPr/>
          </p:nvSpPr>
          <p:spPr>
            <a:xfrm>
              <a:off x="-32084" y="374714"/>
              <a:ext cx="8015472" cy="3655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600" dirty="0"/>
                <a:t>Maximum : </a:t>
              </a:r>
              <a:r>
                <a:rPr lang="ko-KR" altLang="en-US" sz="1600" dirty="0"/>
                <a:t>최대 받아올 게시글의 개수</a:t>
              </a:r>
              <a:endParaRPr lang="en-US" altLang="ko-KR" sz="16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600" dirty="0"/>
                <a:t>Id : </a:t>
              </a:r>
              <a:r>
                <a:rPr lang="ko-KR" altLang="en-US" sz="1600" dirty="0"/>
                <a:t>게시자의 </a:t>
              </a:r>
              <a:r>
                <a:rPr lang="en-US" altLang="ko-KR" sz="1600" dirty="0"/>
                <a:t>ID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600" dirty="0"/>
                <a:t>Description : </a:t>
              </a:r>
              <a:r>
                <a:rPr lang="ko-KR" altLang="en-US" sz="1600" dirty="0"/>
                <a:t>게시글의 내용 저장</a:t>
              </a:r>
              <a:endParaRPr lang="en-US" altLang="ko-KR" sz="16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600" dirty="0" err="1"/>
                <a:t>url</a:t>
              </a:r>
              <a:r>
                <a:rPr lang="en-US" altLang="ko-KR" sz="1600" dirty="0"/>
                <a:t> : </a:t>
              </a:r>
              <a:r>
                <a:rPr lang="ko-KR" altLang="en-US" sz="1600" dirty="0"/>
                <a:t>게시글의 </a:t>
              </a:r>
              <a:r>
                <a:rPr lang="en-US" altLang="ko-KR" sz="1600" dirty="0" err="1"/>
                <a:t>url</a:t>
              </a:r>
              <a:endParaRPr lang="en-US" altLang="ko-KR" sz="16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600" dirty="0"/>
                <a:t>Data : </a:t>
              </a:r>
              <a:r>
                <a:rPr lang="ko-KR" altLang="en-US" sz="1600" dirty="0"/>
                <a:t>게시글의 날짜</a:t>
              </a:r>
              <a:endParaRPr lang="en-US" altLang="ko-KR" sz="16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600" dirty="0"/>
                <a:t>Tag : description( </a:t>
              </a:r>
              <a:r>
                <a:rPr lang="ko-KR" altLang="en-US" sz="1600" dirty="0"/>
                <a:t>게시글 </a:t>
              </a:r>
              <a:r>
                <a:rPr lang="en-US" altLang="ko-KR" sz="1600" dirty="0"/>
                <a:t>) </a:t>
              </a:r>
              <a:r>
                <a:rPr lang="ko-KR" altLang="en-US" sz="1600" dirty="0"/>
                <a:t>에서 명사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태그 추출</a:t>
              </a:r>
              <a:endParaRPr lang="en-US" altLang="ko-KR" sz="16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600" dirty="0"/>
                <a:t>#tag1#tag2#tag3 -&gt; tag1, tag2, tag3 </a:t>
              </a:r>
              <a:r>
                <a:rPr lang="ko-KR" altLang="en-US" sz="1600" dirty="0"/>
                <a:t>으로 분리 후 리스트로 저장</a:t>
              </a:r>
              <a:endParaRPr lang="en-US" altLang="ko-KR" sz="16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altLang="ko-KR" sz="14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230821" y="1791269"/>
            <a:ext cx="6395448" cy="402691"/>
            <a:chOff x="375953" y="78710"/>
            <a:chExt cx="6395448" cy="402691"/>
          </a:xfrm>
          <a:solidFill>
            <a:schemeClr val="accent1">
              <a:lumMod val="75000"/>
            </a:schemeClr>
          </a:solidFill>
        </p:grpSpPr>
        <p:sp>
          <p:nvSpPr>
            <p:cNvPr id="31" name="모서리가 둥근 직사각형 30"/>
            <p:cNvSpPr/>
            <p:nvPr/>
          </p:nvSpPr>
          <p:spPr>
            <a:xfrm>
              <a:off x="375953" y="78710"/>
              <a:ext cx="6390286" cy="402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g</a:t>
              </a:r>
              <a:r>
                <a:rPr lang="en-US" altLang="ko-KR" sz="1600" b="1" kern="1200" dirty="0" err="1"/>
                <a:t>et_explorePosts</a:t>
              </a:r>
              <a:r>
                <a:rPr lang="en-US" altLang="ko-KR" sz="1600" b="1" kern="1200" dirty="0"/>
                <a:t>(self, maximum)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9091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499" y="247650"/>
            <a:ext cx="176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모듈 상세 설계</a:t>
            </a:r>
            <a:endParaRPr lang="ko-KR" altLang="en-US" sz="20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59428" y="694651"/>
            <a:ext cx="994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ea typeface="나눔스퀘어 Bold" panose="020B0600000101010101" pitchFamily="50" charset="-127"/>
              </a:rPr>
              <a:t>크롤러</a:t>
            </a:r>
            <a:r>
              <a:rPr lang="ko-KR" altLang="en-US" sz="2400" b="1" dirty="0">
                <a:ea typeface="나눔스퀘어 Bold" panose="020B0600000101010101" pitchFamily="50" charset="-127"/>
              </a:rPr>
              <a:t> </a:t>
            </a:r>
            <a:r>
              <a:rPr lang="en-US" altLang="ko-KR" sz="2400" b="1" dirty="0">
                <a:ea typeface="나눔스퀘어 Bold" panose="020B0600000101010101" pitchFamily="50" charset="-127"/>
              </a:rPr>
              <a:t>– </a:t>
            </a:r>
            <a:r>
              <a:rPr lang="en-US" altLang="ko-KR" sz="2400" b="1" dirty="0" err="1">
                <a:ea typeface="나눔스퀘어 Bold" panose="020B0600000101010101" pitchFamily="50" charset="-127"/>
              </a:rPr>
              <a:t>send_data</a:t>
            </a:r>
            <a:endParaRPr lang="ko-KR" altLang="en-US" sz="2400" i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822784" y="1708705"/>
            <a:ext cx="8047556" cy="1326436"/>
            <a:chOff x="-32084" y="316993"/>
            <a:chExt cx="8047556" cy="660582"/>
          </a:xfrm>
        </p:grpSpPr>
        <p:sp>
          <p:nvSpPr>
            <p:cNvPr id="28" name="직사각형 27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직사각형 28"/>
            <p:cNvSpPr/>
            <p:nvPr/>
          </p:nvSpPr>
          <p:spPr>
            <a:xfrm>
              <a:off x="-32084" y="374714"/>
              <a:ext cx="8015472" cy="3655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get_explorePosts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에서 받아온 데이터를 </a:t>
              </a:r>
              <a:r>
                <a:rPr lang="en-US" altLang="ko-KR" sz="1400" dirty="0"/>
                <a:t>DB</a:t>
              </a:r>
              <a:r>
                <a:rPr lang="ko-KR" altLang="en-US" sz="1400" dirty="0"/>
                <a:t>로 전송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DB </a:t>
              </a:r>
              <a:r>
                <a:rPr lang="ko-KR" altLang="en-US" sz="1400" dirty="0"/>
                <a:t>내 중복된 데이터의 경우 </a:t>
              </a:r>
              <a:r>
                <a:rPr lang="en-US" altLang="ko-KR" sz="1400" dirty="0"/>
                <a:t>count </a:t>
              </a:r>
              <a:r>
                <a:rPr lang="ko-KR" altLang="en-US" sz="1400" dirty="0"/>
                <a:t>업데이트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명사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해시태그들을 데이터베이스로 전송</a:t>
              </a:r>
              <a:endParaRPr lang="ko-KR" altLang="en-US" sz="1400" kern="12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230821" y="1470423"/>
            <a:ext cx="6395448" cy="402691"/>
            <a:chOff x="375953" y="78710"/>
            <a:chExt cx="6395448" cy="402691"/>
          </a:xfrm>
          <a:solidFill>
            <a:schemeClr val="accent1">
              <a:lumMod val="75000"/>
            </a:schemeClr>
          </a:solidFill>
        </p:grpSpPr>
        <p:sp>
          <p:nvSpPr>
            <p:cNvPr id="31" name="모서리가 둥근 직사각형 30"/>
            <p:cNvSpPr/>
            <p:nvPr/>
          </p:nvSpPr>
          <p:spPr>
            <a:xfrm>
              <a:off x="375953" y="78710"/>
              <a:ext cx="6390286" cy="402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790700" y="3550029"/>
            <a:ext cx="8047556" cy="1326437"/>
            <a:chOff x="-32084" y="316993"/>
            <a:chExt cx="8047556" cy="660582"/>
          </a:xfrm>
        </p:grpSpPr>
        <p:sp>
          <p:nvSpPr>
            <p:cNvPr id="40" name="직사각형 39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직사각형 40"/>
            <p:cNvSpPr/>
            <p:nvPr/>
          </p:nvSpPr>
          <p:spPr>
            <a:xfrm>
              <a:off x="-32084" y="374713"/>
              <a:ext cx="8015472" cy="598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한글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영문 혹은 숫자가 아닌 데이터의 처리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가져온 데이터의 저장 기간 정의 </a:t>
              </a:r>
              <a:r>
                <a:rPr lang="en-US" altLang="ko-KR" sz="1400" dirty="0"/>
                <a:t>( </a:t>
              </a:r>
              <a:r>
                <a:rPr lang="ko-KR" altLang="en-US" sz="1400" dirty="0"/>
                <a:t>데이터의 유효기간 </a:t>
              </a:r>
              <a:r>
                <a:rPr lang="en-US" altLang="ko-KR" sz="1400" dirty="0"/>
                <a:t>)</a:t>
              </a:r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dirty="0"/>
                <a:t>중복</a:t>
              </a:r>
              <a:r>
                <a:rPr lang="en-US" altLang="ko-KR" sz="1400" kern="1200" dirty="0"/>
                <a:t>(</a:t>
              </a:r>
              <a:r>
                <a:rPr lang="ko-KR" altLang="en-US" sz="1400" kern="1200" dirty="0"/>
                <a:t>유사</a:t>
              </a:r>
              <a:r>
                <a:rPr lang="en-US" altLang="ko-KR" sz="1400" kern="1200" dirty="0"/>
                <a:t>)</a:t>
              </a:r>
              <a:r>
                <a:rPr lang="ko-KR" altLang="en-US" sz="1400" dirty="0"/>
                <a:t>된 데이터를 분류</a:t>
              </a:r>
              <a:endParaRPr lang="ko-KR" altLang="en-US" sz="1400" kern="12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198737" y="3311747"/>
            <a:ext cx="6395448" cy="402691"/>
            <a:chOff x="375953" y="78710"/>
            <a:chExt cx="6395448" cy="402691"/>
          </a:xfrm>
          <a:solidFill>
            <a:schemeClr val="accent1">
              <a:lumMod val="75000"/>
            </a:schemeClr>
          </a:solidFill>
        </p:grpSpPr>
        <p:sp>
          <p:nvSpPr>
            <p:cNvPr id="49" name="모서리가 둥근 직사각형 48"/>
            <p:cNvSpPr/>
            <p:nvPr/>
          </p:nvSpPr>
          <p:spPr>
            <a:xfrm>
              <a:off x="375953" y="78710"/>
              <a:ext cx="6390286" cy="402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033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22514" y="800571"/>
            <a:ext cx="3558471" cy="4900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80985" y="800570"/>
            <a:ext cx="3974841" cy="489716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9640" y="240281"/>
            <a:ext cx="2146361" cy="563562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45773" y="803843"/>
            <a:ext cx="4419041" cy="57849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 설계 개요</a:t>
            </a:r>
          </a:p>
        </p:txBody>
      </p:sp>
      <p:cxnSp>
        <p:nvCxnSpPr>
          <p:cNvPr id="5" name="직선 연결선 4"/>
          <p:cNvCxnSpPr>
            <a:stCxn id="2" idx="3"/>
          </p:cNvCxnSpPr>
          <p:nvPr/>
        </p:nvCxnSpPr>
        <p:spPr>
          <a:xfrm>
            <a:off x="2286001" y="522062"/>
            <a:ext cx="9412594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/>
        </p:nvSpPr>
        <p:spPr>
          <a:xfrm>
            <a:off x="3945773" y="1444835"/>
            <a:ext cx="4419041" cy="57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및 사례</a:t>
            </a: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3945773" y="2085827"/>
            <a:ext cx="4419041" cy="57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945772" y="2726819"/>
            <a:ext cx="4419041" cy="57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3945772" y="3367811"/>
            <a:ext cx="4419041" cy="57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945772" y="4008803"/>
            <a:ext cx="4419041" cy="57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3945772" y="4649795"/>
            <a:ext cx="4419041" cy="57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졸업연구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수행일정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945772" y="5290787"/>
            <a:ext cx="4419041" cy="57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필요기술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및 참고문헌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512" y="6086367"/>
            <a:ext cx="2486372" cy="77163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88929" y="6147793"/>
            <a:ext cx="1155895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055826" y="803843"/>
            <a:ext cx="3558471" cy="4900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40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953879E-235D-47A3-A189-275C28C018A4}"/>
              </a:ext>
            </a:extLst>
          </p:cNvPr>
          <p:cNvGrpSpPr/>
          <p:nvPr/>
        </p:nvGrpSpPr>
        <p:grpSpPr>
          <a:xfrm>
            <a:off x="1854868" y="3580548"/>
            <a:ext cx="8047556" cy="1326436"/>
            <a:chOff x="-32084" y="316993"/>
            <a:chExt cx="8047556" cy="66058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621038B-D34F-49FC-93C7-A5F768BDB10D}"/>
                </a:ext>
              </a:extLst>
            </p:cNvPr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00A5B64-2169-4275-88B1-44ED6C63B40D}"/>
                </a:ext>
              </a:extLst>
            </p:cNvPr>
            <p:cNvSpPr/>
            <p:nvPr/>
          </p:nvSpPr>
          <p:spPr>
            <a:xfrm>
              <a:off x="-32084" y="374714"/>
              <a:ext cx="8015472" cy="3655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data : </a:t>
              </a:r>
              <a:r>
                <a:rPr lang="ko-KR" altLang="en-US" sz="1400" dirty="0"/>
                <a:t>가져온 명사 혹은 태그를 저장할 변수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DB</a:t>
              </a:r>
              <a:r>
                <a:rPr lang="ko-KR" altLang="en-US" sz="1400" dirty="0"/>
                <a:t>에 데이터를 삽입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cnt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중복된 태그의 경우 </a:t>
              </a:r>
              <a:r>
                <a:rPr lang="en-US" altLang="ko-KR" sz="1400" dirty="0" err="1"/>
                <a:t>cnt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만 증가</a:t>
              </a:r>
              <a:endParaRPr lang="en-US" altLang="ko-KR" sz="1400" dirty="0"/>
            </a:p>
          </p:txBody>
        </p:sp>
      </p:grpSp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499" y="247650"/>
            <a:ext cx="176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모듈 상세 설계</a:t>
            </a:r>
            <a:endParaRPr lang="ko-KR" altLang="en-US" sz="20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59428" y="694651"/>
            <a:ext cx="994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ea typeface="나눔스퀘어 Bold" panose="020B0600000101010101" pitchFamily="50" charset="-127"/>
              </a:rPr>
              <a:t>크롤러</a:t>
            </a:r>
            <a:r>
              <a:rPr lang="ko-KR" altLang="en-US" sz="2400" b="1" dirty="0">
                <a:ea typeface="나눔스퀘어 Bold" panose="020B0600000101010101" pitchFamily="50" charset="-127"/>
              </a:rPr>
              <a:t> </a:t>
            </a:r>
            <a:r>
              <a:rPr lang="en-US" altLang="ko-KR" sz="2400" b="1" dirty="0">
                <a:ea typeface="나눔스퀘어 Bold" panose="020B0600000101010101" pitchFamily="50" charset="-127"/>
              </a:rPr>
              <a:t>– </a:t>
            </a:r>
            <a:r>
              <a:rPr lang="en-US" altLang="ko-KR" sz="2400" b="1" dirty="0" err="1">
                <a:ea typeface="나눔스퀘어 Bold" panose="020B0600000101010101" pitchFamily="50" charset="-127"/>
              </a:rPr>
              <a:t>send_data</a:t>
            </a:r>
            <a:endParaRPr lang="ko-KR" altLang="en-US" sz="2400" i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822784" y="1708705"/>
            <a:ext cx="8047556" cy="1326436"/>
            <a:chOff x="-32084" y="316993"/>
            <a:chExt cx="8047556" cy="660582"/>
          </a:xfrm>
        </p:grpSpPr>
        <p:sp>
          <p:nvSpPr>
            <p:cNvPr id="28" name="직사각형 27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직사각형 28"/>
            <p:cNvSpPr/>
            <p:nvPr/>
          </p:nvSpPr>
          <p:spPr>
            <a:xfrm>
              <a:off x="-32084" y="374714"/>
              <a:ext cx="8015472" cy="3655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Table </a:t>
              </a:r>
              <a:r>
                <a:rPr lang="ko-KR" altLang="en-US" sz="1400" dirty="0"/>
                <a:t>생성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한 번만 실행</a:t>
              </a:r>
              <a:endParaRPr lang="en-US" altLang="ko-KR" sz="14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230821" y="1470423"/>
            <a:ext cx="6395448" cy="402691"/>
            <a:chOff x="375953" y="78710"/>
            <a:chExt cx="6395448" cy="402691"/>
          </a:xfrm>
          <a:solidFill>
            <a:schemeClr val="accent1">
              <a:lumMod val="75000"/>
            </a:schemeClr>
          </a:solidFill>
        </p:grpSpPr>
        <p:sp>
          <p:nvSpPr>
            <p:cNvPr id="31" name="모서리가 둥근 직사각형 30"/>
            <p:cNvSpPr/>
            <p:nvPr/>
          </p:nvSpPr>
          <p:spPr>
            <a:xfrm>
              <a:off x="375953" y="78710"/>
              <a:ext cx="6390286" cy="402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kern="1200" dirty="0" err="1"/>
                <a:t>create_db</a:t>
              </a:r>
              <a:r>
                <a:rPr lang="en-US" altLang="ko-KR" sz="1600" b="1" kern="1200" dirty="0"/>
                <a:t>(</a:t>
              </a:r>
              <a:r>
                <a:rPr lang="en-US" altLang="ko-KR" sz="1600" b="1" dirty="0"/>
                <a:t>self)</a:t>
              </a:r>
              <a:endParaRPr lang="ko-KR" altLang="en-US" sz="1600" b="1" kern="12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53644E-26A0-48AF-81F0-256E39C779F2}"/>
              </a:ext>
            </a:extLst>
          </p:cNvPr>
          <p:cNvGrpSpPr/>
          <p:nvPr/>
        </p:nvGrpSpPr>
        <p:grpSpPr>
          <a:xfrm>
            <a:off x="2225659" y="3342170"/>
            <a:ext cx="6395448" cy="402691"/>
            <a:chOff x="375953" y="78710"/>
            <a:chExt cx="6395448" cy="402691"/>
          </a:xfrm>
          <a:solidFill>
            <a:schemeClr val="accent1">
              <a:lumMod val="75000"/>
            </a:schemeClr>
          </a:solidFill>
        </p:grpSpPr>
        <p:sp>
          <p:nvSpPr>
            <p:cNvPr id="21" name="모서리가 둥근 직사각형 30">
              <a:extLst>
                <a:ext uri="{FF2B5EF4-FFF2-40B4-BE49-F238E27FC236}">
                  <a16:creationId xmlns:a16="http://schemas.microsoft.com/office/drawing/2014/main" id="{0CCC8B92-0D32-45DB-837A-9EDFBC4E3EBE}"/>
                </a:ext>
              </a:extLst>
            </p:cNvPr>
            <p:cNvSpPr/>
            <p:nvPr/>
          </p:nvSpPr>
          <p:spPr>
            <a:xfrm>
              <a:off x="375953" y="78710"/>
              <a:ext cx="6390286" cy="402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모서리가 둥근 직사각형 6">
              <a:extLst>
                <a:ext uri="{FF2B5EF4-FFF2-40B4-BE49-F238E27FC236}">
                  <a16:creationId xmlns:a16="http://schemas.microsoft.com/office/drawing/2014/main" id="{75CA3F4E-E494-4910-8A13-3C183F2365FD}"/>
                </a:ext>
              </a:extLst>
            </p:cNvPr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i</a:t>
              </a:r>
              <a:r>
                <a:rPr lang="en-US" altLang="ko-KR" sz="1600" b="1" kern="1200" dirty="0" err="1"/>
                <a:t>nsert_db</a:t>
              </a:r>
              <a:r>
                <a:rPr lang="en-US" altLang="ko-KR" sz="1600" b="1" kern="1200" dirty="0"/>
                <a:t>(</a:t>
              </a:r>
              <a:r>
                <a:rPr lang="en-US" altLang="ko-KR" sz="1600" b="1" dirty="0"/>
                <a:t>self,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data)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357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499" y="247650"/>
            <a:ext cx="176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모듈 상세 설계</a:t>
            </a:r>
            <a:endParaRPr lang="ko-KR" altLang="en-US" sz="20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59428" y="694651"/>
            <a:ext cx="994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Bold" panose="020B0600000101010101" pitchFamily="50" charset="-127"/>
              </a:rPr>
              <a:t>PHP </a:t>
            </a:r>
            <a:r>
              <a:rPr lang="ko-KR" altLang="en-US" sz="2400" b="1" dirty="0">
                <a:ea typeface="나눔스퀘어 Bold" panose="020B0600000101010101" pitchFamily="50" charset="-127"/>
              </a:rPr>
              <a:t>쿼리 추출 </a:t>
            </a:r>
            <a:r>
              <a:rPr lang="en-US" altLang="ko-KR" sz="2400" b="1" dirty="0">
                <a:ea typeface="나눔스퀘어 Bold" panose="020B0600000101010101" pitchFamily="50" charset="-127"/>
              </a:rPr>
              <a:t>- </a:t>
            </a:r>
            <a:r>
              <a:rPr lang="en-US" altLang="ko-KR" sz="2400" b="1" dirty="0" err="1">
                <a:ea typeface="나눔스퀘어 Bold" panose="020B0600000101010101" pitchFamily="50" charset="-127"/>
              </a:rPr>
              <a:t>GetQuery</a:t>
            </a:r>
            <a:r>
              <a:rPr lang="en-US" altLang="ko-KR" sz="2400" b="1" dirty="0">
                <a:ea typeface="나눔스퀘어 Bold" panose="020B0600000101010101" pitchFamily="50" charset="-127"/>
              </a:rPr>
              <a:t> </a:t>
            </a:r>
            <a:endParaRPr lang="ko-KR" altLang="en-US" sz="2400" i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822784" y="1708705"/>
            <a:ext cx="8047556" cy="849873"/>
            <a:chOff x="-32084" y="316993"/>
            <a:chExt cx="8047556" cy="660582"/>
          </a:xfrm>
        </p:grpSpPr>
        <p:sp>
          <p:nvSpPr>
            <p:cNvPr id="28" name="직사각형 27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직사각형 28"/>
            <p:cNvSpPr/>
            <p:nvPr/>
          </p:nvSpPr>
          <p:spPr>
            <a:xfrm>
              <a:off x="-32084" y="374714"/>
              <a:ext cx="8015472" cy="3655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키워드 값을 기준으로 구글 트렌드 </a:t>
              </a:r>
              <a:r>
                <a:rPr lang="en-US" altLang="ko-KR" sz="1400" dirty="0" err="1"/>
                <a:t>api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반환 값에서 연관된 주제 추출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dirty="0"/>
                <a:t>반환된 값을 받아 유효한 값인지 확인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230821" y="1470423"/>
            <a:ext cx="6395448" cy="402691"/>
            <a:chOff x="375953" y="78710"/>
            <a:chExt cx="6395448" cy="402691"/>
          </a:xfrm>
          <a:solidFill>
            <a:schemeClr val="accent1">
              <a:lumMod val="75000"/>
            </a:schemeClr>
          </a:solidFill>
        </p:grpSpPr>
        <p:sp>
          <p:nvSpPr>
            <p:cNvPr id="31" name="모서리가 둥근 직사각형 30"/>
            <p:cNvSpPr/>
            <p:nvPr/>
          </p:nvSpPr>
          <p:spPr>
            <a:xfrm>
              <a:off x="375953" y="78710"/>
              <a:ext cx="6390286" cy="402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790700" y="3550029"/>
            <a:ext cx="8047556" cy="1326437"/>
            <a:chOff x="-32084" y="316993"/>
            <a:chExt cx="8047556" cy="660582"/>
          </a:xfrm>
        </p:grpSpPr>
        <p:sp>
          <p:nvSpPr>
            <p:cNvPr id="40" name="직사각형 39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직사각형 40"/>
            <p:cNvSpPr/>
            <p:nvPr/>
          </p:nvSpPr>
          <p:spPr>
            <a:xfrm>
              <a:off x="-32084" y="374713"/>
              <a:ext cx="8015472" cy="598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/>
                <a:t>getRelatedSearchQuery</a:t>
              </a:r>
              <a:r>
                <a:rPr lang="en-US" altLang="ko-KR" sz="1400" dirty="0"/>
                <a:t>()</a:t>
              </a:r>
              <a:r>
                <a:rPr lang="ko-KR" altLang="en-US" sz="1400" dirty="0"/>
                <a:t>의 반환 값을 배열의 형태로 저장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dirty="0"/>
                <a:t>반환된 값을 저장하기 전에 유효한 포맷인지 확인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인기 </a:t>
              </a:r>
              <a:r>
                <a:rPr lang="ko-KR" altLang="en-US" sz="1400" dirty="0" err="1"/>
                <a:t>검색어와</a:t>
              </a:r>
              <a:r>
                <a:rPr lang="ko-KR" altLang="en-US" sz="1400" dirty="0"/>
                <a:t> 급상승 </a:t>
              </a:r>
              <a:r>
                <a:rPr lang="ko-KR" altLang="en-US" sz="1400" dirty="0" err="1"/>
                <a:t>검색어를</a:t>
              </a:r>
              <a:r>
                <a:rPr lang="ko-KR" altLang="en-US" sz="1400" dirty="0"/>
                <a:t> 구분하여 등록</a:t>
              </a:r>
              <a:endParaRPr lang="ko-KR" altLang="en-US" sz="1400" kern="12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198737" y="3311747"/>
            <a:ext cx="6395448" cy="402691"/>
            <a:chOff x="375953" y="78710"/>
            <a:chExt cx="6395448" cy="402691"/>
          </a:xfrm>
          <a:solidFill>
            <a:schemeClr val="accent1">
              <a:lumMod val="75000"/>
            </a:schemeClr>
          </a:solidFill>
        </p:grpSpPr>
        <p:sp>
          <p:nvSpPr>
            <p:cNvPr id="49" name="모서리가 둥근 직사각형 48"/>
            <p:cNvSpPr/>
            <p:nvPr/>
          </p:nvSpPr>
          <p:spPr>
            <a:xfrm>
              <a:off x="375953" y="78710"/>
              <a:ext cx="6390286" cy="402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7709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790700" y="3916004"/>
            <a:ext cx="8047556" cy="1326437"/>
            <a:chOff x="-32084" y="316993"/>
            <a:chExt cx="8047556" cy="660582"/>
          </a:xfrm>
        </p:grpSpPr>
        <p:sp>
          <p:nvSpPr>
            <p:cNvPr id="22" name="직사각형 21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직사각형 22"/>
            <p:cNvSpPr/>
            <p:nvPr/>
          </p:nvSpPr>
          <p:spPr>
            <a:xfrm>
              <a:off x="-32084" y="374713"/>
              <a:ext cx="8015472" cy="598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499" y="247650"/>
            <a:ext cx="176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822784" y="1708705"/>
            <a:ext cx="8047556" cy="1326437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74713"/>
              <a:ext cx="8015472" cy="598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Item: </a:t>
              </a:r>
              <a:r>
                <a:rPr lang="ko-KR" altLang="en-US" sz="1400" dirty="0"/>
                <a:t>전체 값 저장 변수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n</a:t>
              </a:r>
              <a:r>
                <a:rPr lang="en-US" altLang="ko-KR" sz="1400" kern="1200" dirty="0"/>
                <a:t>ormal: </a:t>
              </a:r>
              <a:r>
                <a:rPr lang="ko-KR" altLang="en-US" sz="1400" kern="1200" dirty="0"/>
                <a:t>인기 </a:t>
              </a:r>
              <a:r>
                <a:rPr lang="ko-KR" altLang="en-US" sz="1400" kern="1200" dirty="0" err="1"/>
                <a:t>검색어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Up: </a:t>
              </a:r>
              <a:r>
                <a:rPr lang="ko-KR" altLang="en-US" sz="1400" dirty="0"/>
                <a:t>급상승 </a:t>
              </a:r>
              <a:r>
                <a:rPr lang="ko-KR" altLang="en-US" sz="1400" dirty="0" err="1"/>
                <a:t>검색어</a:t>
              </a:r>
              <a:endParaRPr lang="en-US" altLang="ko-KR" sz="14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Data: </a:t>
              </a:r>
              <a:r>
                <a:rPr lang="ko-KR" altLang="en-US" sz="1400" kern="1200" dirty="0"/>
                <a:t>필요한 값만 따로 분류하는 변수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30821" y="1470423"/>
            <a:ext cx="6395448" cy="402691"/>
            <a:chOff x="375953" y="78710"/>
            <a:chExt cx="6395448" cy="402691"/>
          </a:xfrm>
          <a:solidFill>
            <a:schemeClr val="accent1">
              <a:lumMod val="75000"/>
            </a:schemeClr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375953" y="78710"/>
              <a:ext cx="6390286" cy="402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getSpecificQuery</a:t>
              </a:r>
              <a:r>
                <a:rPr lang="en-US" altLang="ko-KR" sz="1600" b="1" dirty="0"/>
                <a:t>(</a:t>
              </a:r>
              <a:r>
                <a:rPr lang="en-US" altLang="ko-KR" sz="1600" b="1" dirty="0" err="1"/>
                <a:t>getRelatedSearchQueries</a:t>
              </a:r>
              <a:r>
                <a:rPr lang="en-US" altLang="ko-KR" sz="1600" b="1" dirty="0"/>
                <a:t>[])</a:t>
              </a:r>
              <a:endParaRPr lang="ko-KR" altLang="en-US" sz="1600" b="1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87725" y="3714659"/>
            <a:ext cx="6390286" cy="402691"/>
            <a:chOff x="400773" y="61902"/>
            <a:chExt cx="6390286" cy="402691"/>
          </a:xfrm>
          <a:solidFill>
            <a:schemeClr val="accent1">
              <a:lumMod val="75000"/>
            </a:schemeClr>
          </a:solidFill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getQueryCheck</a:t>
              </a:r>
              <a:r>
                <a:rPr lang="en-US" altLang="ko-KR" sz="1600" b="1" dirty="0"/>
                <a:t>(</a:t>
              </a:r>
              <a:r>
                <a:rPr lang="en-US" altLang="ko-KR" sz="1600" b="1" dirty="0" err="1"/>
                <a:t>getRelatedSearchQueries</a:t>
              </a:r>
              <a:r>
                <a:rPr lang="en-US" altLang="ko-KR" sz="1600" b="1" dirty="0"/>
                <a:t>[])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307383" y="4268629"/>
            <a:ext cx="7297135" cy="73866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/>
              <a:t>Item: </a:t>
            </a:r>
            <a:r>
              <a:rPr lang="ko-KR" altLang="en-US" sz="1400" dirty="0"/>
              <a:t>전체 값 저장 변수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/>
              <a:t>Check: </a:t>
            </a:r>
            <a:r>
              <a:rPr lang="ko-KR" altLang="en-US" sz="1400" dirty="0" err="1"/>
              <a:t>유효값</a:t>
            </a:r>
            <a:r>
              <a:rPr lang="ko-KR" altLang="en-US" sz="1400" dirty="0"/>
              <a:t> 여부 확인 </a:t>
            </a:r>
            <a:r>
              <a:rPr lang="en-US" altLang="ko-KR" sz="1400" dirty="0"/>
              <a:t>(true</a:t>
            </a:r>
            <a:r>
              <a:rPr lang="ko-KR" altLang="en-US" sz="1400" dirty="0"/>
              <a:t>면 유효</a:t>
            </a:r>
            <a:r>
              <a:rPr lang="en-US" altLang="ko-KR" sz="1400" dirty="0"/>
              <a:t>, false</a:t>
            </a:r>
            <a:r>
              <a:rPr lang="ko-KR" altLang="en-US" sz="1400" dirty="0"/>
              <a:t>면 버림</a:t>
            </a:r>
            <a:r>
              <a:rPr lang="en-US" altLang="ko-KR" sz="1400" dirty="0"/>
              <a:t>)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/>
              <a:t>Keyword: </a:t>
            </a:r>
            <a:r>
              <a:rPr lang="ko-KR" altLang="en-US" sz="1400" dirty="0"/>
              <a:t>검색 할 문자열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9428" y="694651"/>
            <a:ext cx="994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Bold" panose="020B0600000101010101" pitchFamily="50" charset="-127"/>
              </a:rPr>
              <a:t>PHP </a:t>
            </a:r>
            <a:r>
              <a:rPr lang="ko-KR" altLang="en-US" sz="2400" b="1" dirty="0">
                <a:ea typeface="나눔스퀘어 Bold" panose="020B0600000101010101" pitchFamily="50" charset="-127"/>
              </a:rPr>
              <a:t>쿼리 추출 </a:t>
            </a:r>
            <a:r>
              <a:rPr lang="en-US" altLang="ko-KR" sz="2400" b="1" dirty="0">
                <a:ea typeface="나눔스퀘어 Bold" panose="020B0600000101010101" pitchFamily="50" charset="-127"/>
              </a:rPr>
              <a:t>- </a:t>
            </a:r>
            <a:r>
              <a:rPr lang="en-US" altLang="ko-KR" sz="2400" b="1" dirty="0" err="1">
                <a:ea typeface="나눔스퀘어 Bold" panose="020B0600000101010101" pitchFamily="50" charset="-127"/>
              </a:rPr>
              <a:t>GetQuery</a:t>
            </a:r>
            <a:r>
              <a:rPr lang="en-US" altLang="ko-KR" sz="2400" b="1" dirty="0">
                <a:ea typeface="나눔스퀘어 Bold" panose="020B0600000101010101" pitchFamily="50" charset="-127"/>
              </a:rPr>
              <a:t> 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789471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499" y="247650"/>
            <a:ext cx="176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모듈 상세 설계</a:t>
            </a:r>
            <a:endParaRPr lang="ko-KR" altLang="en-US" sz="20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59428" y="694651"/>
            <a:ext cx="994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Bold" panose="020B0600000101010101" pitchFamily="50" charset="-127"/>
              </a:rPr>
              <a:t>PHP</a:t>
            </a:r>
            <a:r>
              <a:rPr lang="ko-KR" altLang="en-US" sz="2400" b="1" dirty="0"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 err="1">
                <a:ea typeface="나눔스퀘어 Bold" panose="020B0600000101010101" pitchFamily="50" charset="-127"/>
              </a:rPr>
              <a:t>파싱</a:t>
            </a:r>
            <a:r>
              <a:rPr lang="ko-KR" altLang="en-US" sz="2400" b="1" dirty="0">
                <a:ea typeface="나눔스퀘어 Bold" panose="020B0600000101010101" pitchFamily="50" charset="-127"/>
              </a:rPr>
              <a:t> </a:t>
            </a:r>
            <a:r>
              <a:rPr lang="en-US" altLang="ko-KR" sz="2400" b="1" dirty="0">
                <a:ea typeface="나눔스퀘어 Bold" panose="020B0600000101010101" pitchFamily="50" charset="-127"/>
              </a:rPr>
              <a:t>- </a:t>
            </a:r>
            <a:r>
              <a:rPr lang="en-US" altLang="ko-KR" sz="2400" b="1" dirty="0" err="1">
                <a:ea typeface="나눔스퀘어 Bold" panose="020B0600000101010101" pitchFamily="50" charset="-127"/>
              </a:rPr>
              <a:t>GetParse</a:t>
            </a:r>
            <a:r>
              <a:rPr lang="en-US" altLang="ko-KR" sz="2400" b="1" dirty="0">
                <a:ea typeface="나눔스퀘어 Bold" panose="020B0600000101010101" pitchFamily="50" charset="-127"/>
              </a:rPr>
              <a:t> </a:t>
            </a:r>
            <a:endParaRPr lang="ko-KR" altLang="en-US" sz="2400" i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822784" y="1708705"/>
            <a:ext cx="8047556" cy="849873"/>
            <a:chOff x="-32084" y="316993"/>
            <a:chExt cx="8047556" cy="660582"/>
          </a:xfrm>
        </p:grpSpPr>
        <p:sp>
          <p:nvSpPr>
            <p:cNvPr id="28" name="직사각형 27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직사각형 28"/>
            <p:cNvSpPr/>
            <p:nvPr/>
          </p:nvSpPr>
          <p:spPr>
            <a:xfrm>
              <a:off x="-32084" y="374714"/>
              <a:ext cx="8015472" cy="3655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dirty="0"/>
                <a:t>사용자가 선택한 키워드의 상세정보를 반환 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dirty="0"/>
                <a:t>현재 </a:t>
              </a:r>
              <a:r>
                <a:rPr lang="ko-KR" altLang="en-US" sz="1400" dirty="0" err="1"/>
                <a:t>뉴스정보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현재까지의 추이 정보를 </a:t>
              </a:r>
              <a:r>
                <a:rPr lang="ko-KR" altLang="en-US" sz="1400" dirty="0" err="1"/>
                <a:t>파싱</a:t>
              </a:r>
              <a:endParaRPr lang="ko-KR" altLang="en-US" sz="1400" kern="12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230821" y="1470423"/>
            <a:ext cx="6395448" cy="402691"/>
            <a:chOff x="375953" y="78710"/>
            <a:chExt cx="6395448" cy="402691"/>
          </a:xfrm>
          <a:solidFill>
            <a:schemeClr val="accent1">
              <a:lumMod val="75000"/>
            </a:schemeClr>
          </a:solidFill>
        </p:grpSpPr>
        <p:sp>
          <p:nvSpPr>
            <p:cNvPr id="31" name="모서리가 둥근 직사각형 30"/>
            <p:cNvSpPr/>
            <p:nvPr/>
          </p:nvSpPr>
          <p:spPr>
            <a:xfrm>
              <a:off x="375953" y="78710"/>
              <a:ext cx="6390286" cy="402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기능</a:t>
              </a:r>
              <a:endParaRPr lang="ko-KR" altLang="en-US" sz="1600" b="1" kern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790700" y="3550029"/>
            <a:ext cx="8047556" cy="1326437"/>
            <a:chOff x="-32084" y="316993"/>
            <a:chExt cx="8047556" cy="660582"/>
          </a:xfrm>
        </p:grpSpPr>
        <p:sp>
          <p:nvSpPr>
            <p:cNvPr id="40" name="직사각형 39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직사각형 40"/>
            <p:cNvSpPr/>
            <p:nvPr/>
          </p:nvSpPr>
          <p:spPr>
            <a:xfrm>
              <a:off x="-32084" y="374713"/>
              <a:ext cx="8015472" cy="598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dirty="0" err="1"/>
                <a:t>가독성</a:t>
              </a:r>
              <a:r>
                <a:rPr lang="ko-KR" altLang="en-US" sz="1400" kern="1200" dirty="0"/>
                <a:t> 향상을 위해 </a:t>
              </a:r>
              <a:r>
                <a:rPr lang="ko-KR" altLang="en-US" sz="1400" kern="1200" dirty="0" err="1"/>
                <a:t>뉴스정보는</a:t>
              </a:r>
              <a:r>
                <a:rPr lang="ko-KR" altLang="en-US" sz="1400" kern="1200" dirty="0"/>
                <a:t> 기본값 </a:t>
              </a:r>
              <a:r>
                <a:rPr lang="en-US" altLang="ko-KR" sz="1400" kern="1200" dirty="0"/>
                <a:t>5</a:t>
              </a:r>
              <a:r>
                <a:rPr lang="ko-KR" altLang="en-US" sz="1400" kern="1200" dirty="0"/>
                <a:t>개 까지 </a:t>
              </a:r>
              <a:r>
                <a:rPr lang="ko-KR" altLang="en-US" sz="1400" kern="1200" dirty="0" err="1"/>
                <a:t>파싱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dirty="0"/>
                <a:t>추이 정보는 구글 트렌드에서 </a:t>
              </a:r>
              <a:r>
                <a:rPr lang="en-US" altLang="ko-KR" sz="1400" kern="1200" dirty="0"/>
                <a:t>CSV </a:t>
              </a:r>
              <a:r>
                <a:rPr lang="ko-KR" altLang="en-US" sz="1400" kern="1200" dirty="0"/>
                <a:t>파일 형식으로 </a:t>
              </a:r>
              <a:r>
                <a:rPr lang="ko-KR" altLang="en-US" sz="1400" kern="1200" dirty="0" err="1"/>
                <a:t>파싱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LAVA Charts</a:t>
              </a:r>
              <a:r>
                <a:rPr lang="ko-KR" altLang="en-US" sz="1400" dirty="0"/>
                <a:t>를 이용해 </a:t>
              </a:r>
              <a:r>
                <a:rPr lang="ko-KR" altLang="en-US" sz="1400" dirty="0" err="1"/>
                <a:t>그래프화</a:t>
              </a:r>
              <a:r>
                <a:rPr lang="ko-KR" altLang="en-US" sz="1400" dirty="0"/>
                <a:t> 표현</a:t>
              </a:r>
              <a:endParaRPr lang="en-US" altLang="ko-KR" sz="1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198737" y="3311747"/>
            <a:ext cx="6395448" cy="402691"/>
            <a:chOff x="375953" y="78710"/>
            <a:chExt cx="6395448" cy="402691"/>
          </a:xfrm>
          <a:solidFill>
            <a:schemeClr val="accent1">
              <a:lumMod val="75000"/>
            </a:schemeClr>
          </a:solidFill>
        </p:grpSpPr>
        <p:sp>
          <p:nvSpPr>
            <p:cNvPr id="49" name="모서리가 둥근 직사각형 48"/>
            <p:cNvSpPr/>
            <p:nvPr/>
          </p:nvSpPr>
          <p:spPr>
            <a:xfrm>
              <a:off x="375953" y="78710"/>
              <a:ext cx="6390286" cy="402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고려사항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9607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790700" y="3916004"/>
            <a:ext cx="8047556" cy="1678461"/>
            <a:chOff x="-32084" y="316993"/>
            <a:chExt cx="8047556" cy="660582"/>
          </a:xfrm>
        </p:grpSpPr>
        <p:sp>
          <p:nvSpPr>
            <p:cNvPr id="22" name="직사각형 21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직사각형 22"/>
            <p:cNvSpPr/>
            <p:nvPr/>
          </p:nvSpPr>
          <p:spPr>
            <a:xfrm>
              <a:off x="-32084" y="374713"/>
              <a:ext cx="8015472" cy="598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499" y="247650"/>
            <a:ext cx="176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모듈 상세 설계</a:t>
            </a:r>
            <a:endParaRPr lang="ko-KR" altLang="en-US" sz="2000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822784" y="1708705"/>
            <a:ext cx="8047556" cy="1584384"/>
            <a:chOff x="-32084" y="316993"/>
            <a:chExt cx="8047556" cy="660582"/>
          </a:xfrm>
        </p:grpSpPr>
        <p:sp>
          <p:nvSpPr>
            <p:cNvPr id="14" name="직사각형 13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-32084" y="374713"/>
              <a:ext cx="8015472" cy="598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Url: </a:t>
              </a:r>
              <a:r>
                <a:rPr lang="ko-KR" altLang="en-US" sz="1400" dirty="0" err="1"/>
                <a:t>파싱</a:t>
              </a:r>
              <a:r>
                <a:rPr lang="ko-KR" altLang="en-US" sz="1400" dirty="0"/>
                <a:t> 할 주소 </a:t>
              </a:r>
              <a:r>
                <a:rPr lang="en-US" altLang="ko-KR" sz="1400" dirty="0"/>
                <a:t>("https://trends.google.co.kr/trends/</a:t>
              </a:r>
              <a:r>
                <a:rPr lang="en-US" altLang="ko-KR" sz="1400" dirty="0" err="1"/>
                <a:t>explore?q</a:t>
              </a:r>
              <a:r>
                <a:rPr lang="en-US" altLang="ko-KR" sz="1400" dirty="0"/>
                <a:t>=".$</a:t>
              </a:r>
              <a:r>
                <a:rPr lang="en-US" altLang="ko-KR" sz="1400" dirty="0" err="1"/>
                <a:t>keyword."&amp;geo</a:t>
              </a:r>
              <a:r>
                <a:rPr lang="en-US" altLang="ko-KR" sz="1400" dirty="0"/>
                <a:t>=KR" </a:t>
              </a:r>
              <a:r>
                <a:rPr lang="ko-KR" altLang="en-US" sz="1400" dirty="0"/>
                <a:t>의 형태로 저장</a:t>
              </a:r>
              <a:r>
                <a:rPr lang="en-US" altLang="ko-KR" sz="1400" dirty="0"/>
                <a:t>)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Keyword: </a:t>
              </a:r>
              <a:r>
                <a:rPr lang="ko-KR" altLang="en-US" sz="1400" kern="1200" dirty="0"/>
                <a:t>요청 받은 키워드</a:t>
              </a:r>
              <a:endParaRPr lang="en-US" altLang="ko-KR" sz="1400" kern="12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Csv_content</a:t>
              </a:r>
              <a:r>
                <a:rPr lang="en-US" altLang="ko-KR" sz="1400" dirty="0"/>
                <a:t>: csv</a:t>
              </a:r>
              <a:r>
                <a:rPr lang="ko-KR" altLang="en-US" sz="1400" dirty="0"/>
                <a:t>의 내용을 저장</a:t>
              </a:r>
              <a:endParaRPr lang="ko-KR" altLang="en-US" sz="14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30821" y="1470423"/>
            <a:ext cx="6395448" cy="402691"/>
            <a:chOff x="375953" y="78710"/>
            <a:chExt cx="6395448" cy="402691"/>
          </a:xfrm>
          <a:solidFill>
            <a:schemeClr val="accent1">
              <a:lumMod val="75000"/>
            </a:schemeClr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375953" y="78710"/>
              <a:ext cx="6390286" cy="402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getTrendCsv</a:t>
              </a:r>
              <a:r>
                <a:rPr lang="en-US" altLang="ko-KR" sz="1600" b="1" dirty="0"/>
                <a:t>($keyword)</a:t>
              </a:r>
              <a:endParaRPr lang="ko-KR" altLang="en-US" sz="1600" b="1" kern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87725" y="3714659"/>
            <a:ext cx="6390286" cy="402691"/>
            <a:chOff x="400773" y="61902"/>
            <a:chExt cx="6390286" cy="402691"/>
          </a:xfrm>
          <a:solidFill>
            <a:schemeClr val="accent1">
              <a:lumMod val="75000"/>
            </a:schemeClr>
          </a:solidFill>
        </p:grpSpPr>
        <p:sp>
          <p:nvSpPr>
            <p:cNvPr id="47" name="모서리가 둥근 직사각형 46"/>
            <p:cNvSpPr/>
            <p:nvPr/>
          </p:nvSpPr>
          <p:spPr>
            <a:xfrm>
              <a:off x="400773" y="61902"/>
              <a:ext cx="6390286" cy="402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b="1" dirty="0" err="1"/>
                <a:t>getNews</a:t>
              </a:r>
              <a:r>
                <a:rPr lang="en-US" altLang="ko-KR" sz="1600" b="1" dirty="0"/>
                <a:t>($</a:t>
              </a:r>
              <a:r>
                <a:rPr lang="en-US" altLang="ko-KR" sz="1600" b="1" dirty="0" err="1"/>
                <a:t>num</a:t>
              </a:r>
              <a:r>
                <a:rPr lang="en-US" altLang="ko-KR" sz="1600" b="1" dirty="0"/>
                <a:t>, $search)</a:t>
              </a:r>
              <a:endParaRPr lang="ko-KR" altLang="en-US" sz="1600" b="1" kern="12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307383" y="4223778"/>
            <a:ext cx="7297135" cy="119109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Num</a:t>
            </a:r>
            <a:r>
              <a:rPr lang="en-US" altLang="ko-KR" sz="1400" dirty="0"/>
              <a:t>: </a:t>
            </a:r>
            <a:r>
              <a:rPr lang="ko-KR" altLang="en-US" sz="1400" dirty="0"/>
              <a:t>화면 표시 개수 </a:t>
            </a:r>
            <a:r>
              <a:rPr lang="en-US" altLang="ko-KR" sz="1400" dirty="0"/>
              <a:t>(</a:t>
            </a:r>
            <a:r>
              <a:rPr lang="ko-KR" altLang="en-US" sz="1400" dirty="0"/>
              <a:t>기본값은 </a:t>
            </a:r>
            <a:r>
              <a:rPr lang="en-US" altLang="ko-KR" sz="1400" dirty="0"/>
              <a:t>5)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/>
              <a:t>Search: </a:t>
            </a:r>
            <a:r>
              <a:rPr lang="ko-KR" altLang="en-US" sz="1400" dirty="0"/>
              <a:t>검색 키워드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/>
              <a:t>Content: </a:t>
            </a:r>
            <a:r>
              <a:rPr lang="ko-KR" altLang="en-US" sz="1400" dirty="0"/>
              <a:t>뉴스 내용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/>
              <a:t>Date: </a:t>
            </a:r>
            <a:r>
              <a:rPr lang="ko-KR" altLang="en-US" sz="1400" dirty="0"/>
              <a:t>날짜</a:t>
            </a:r>
            <a:endParaRPr lang="en-US" altLang="ko-KR" sz="1400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/>
              <a:t>url: </a:t>
            </a:r>
            <a:r>
              <a:rPr lang="ko-KR" altLang="en-US" sz="1400" dirty="0"/>
              <a:t>뉴스기사 주소</a:t>
            </a:r>
            <a:endParaRPr lang="en-US" altLang="ko-KR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59428" y="694651"/>
            <a:ext cx="994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a typeface="나눔스퀘어 Bold" panose="020B0600000101010101" pitchFamily="50" charset="-127"/>
              </a:rPr>
              <a:t>PHP </a:t>
            </a:r>
            <a:r>
              <a:rPr lang="ko-KR" altLang="en-US" sz="2400" b="1" dirty="0" err="1">
                <a:ea typeface="나눔스퀘어 Bold" panose="020B0600000101010101" pitchFamily="50" charset="-127"/>
              </a:rPr>
              <a:t>파싱</a:t>
            </a:r>
            <a:r>
              <a:rPr lang="ko-KR" altLang="en-US" sz="2400" b="1" dirty="0">
                <a:ea typeface="나눔스퀘어 Bold" panose="020B0600000101010101" pitchFamily="50" charset="-127"/>
              </a:rPr>
              <a:t> </a:t>
            </a:r>
            <a:r>
              <a:rPr lang="en-US" altLang="ko-KR" sz="2400" b="1" dirty="0">
                <a:ea typeface="나눔스퀘어 Bold" panose="020B0600000101010101" pitchFamily="50" charset="-127"/>
              </a:rPr>
              <a:t>- </a:t>
            </a:r>
            <a:r>
              <a:rPr lang="en-US" altLang="ko-KR" sz="2400" b="1" dirty="0" err="1">
                <a:ea typeface="나눔스퀘어 Bold" panose="020B0600000101010101" pitchFamily="50" charset="-127"/>
              </a:rPr>
              <a:t>GetParse</a:t>
            </a:r>
            <a:r>
              <a:rPr lang="en-US" altLang="ko-KR" sz="2400" b="1" dirty="0">
                <a:ea typeface="나눔스퀘어 Bold" panose="020B0600000101010101" pitchFamily="50" charset="-127"/>
              </a:rPr>
              <a:t> 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636755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499" y="247650"/>
            <a:ext cx="176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모듈 상세 설계</a:t>
            </a:r>
            <a:endParaRPr lang="ko-KR" altLang="en-US" sz="2000" i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1097617" y="3797471"/>
            <a:ext cx="8579784" cy="2004814"/>
            <a:chOff x="-32084" y="316993"/>
            <a:chExt cx="8047556" cy="660582"/>
          </a:xfrm>
        </p:grpSpPr>
        <p:sp>
          <p:nvSpPr>
            <p:cNvPr id="40" name="직사각형 39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직사각형 40"/>
            <p:cNvSpPr/>
            <p:nvPr/>
          </p:nvSpPr>
          <p:spPr>
            <a:xfrm>
              <a:off x="-32084" y="374713"/>
              <a:ext cx="8015472" cy="598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ID: PRIMARY KEY (INT)</a:t>
              </a:r>
            </a:p>
            <a:p>
              <a:pPr marL="114300" lvl="1" indent="-114300" algn="l" defTabSz="6223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Userid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사용자의 </a:t>
              </a:r>
              <a:r>
                <a:rPr lang="en-US" altLang="ko-KR" sz="1400" dirty="0"/>
                <a:t>ID (VARCHAR (255))</a:t>
              </a:r>
            </a:p>
            <a:p>
              <a:pPr marL="114300" lvl="1" indent="-114300" algn="l" defTabSz="6223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 err="1"/>
                <a:t>Pwd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사용자의 </a:t>
              </a:r>
              <a:r>
                <a:rPr lang="en-US" altLang="ko-KR" sz="1400" dirty="0"/>
                <a:t>PW(VARCHAR (255))</a:t>
              </a:r>
            </a:p>
            <a:p>
              <a:pPr marL="114300" lvl="1" indent="-114300" algn="l" defTabSz="6223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Log: </a:t>
              </a:r>
              <a:r>
                <a:rPr lang="ko-KR" altLang="en-US" sz="1400" dirty="0"/>
                <a:t>사용자가 검색한 내역 </a:t>
              </a:r>
              <a:r>
                <a:rPr lang="en-US" altLang="ko-KR" sz="1400" dirty="0"/>
                <a:t>(VARCHAR (255))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557851" y="3577032"/>
            <a:ext cx="4112289" cy="440878"/>
            <a:chOff x="375953" y="78710"/>
            <a:chExt cx="6390286" cy="402691"/>
          </a:xfrm>
          <a:solidFill>
            <a:schemeClr val="accent1">
              <a:lumMod val="75000"/>
            </a:schemeClr>
          </a:solidFill>
        </p:grpSpPr>
        <p:sp>
          <p:nvSpPr>
            <p:cNvPr id="49" name="모서리가 둥근 직사각형 48"/>
            <p:cNvSpPr/>
            <p:nvPr/>
          </p:nvSpPr>
          <p:spPr>
            <a:xfrm>
              <a:off x="375953" y="78710"/>
              <a:ext cx="6390286" cy="402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모서리가 둥근 직사각형 6"/>
            <p:cNvSpPr/>
            <p:nvPr/>
          </p:nvSpPr>
          <p:spPr>
            <a:xfrm>
              <a:off x="375953" y="89013"/>
              <a:ext cx="6350969" cy="3633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유저 데이터베이스</a:t>
              </a:r>
              <a:endParaRPr lang="ko-KR" altLang="en-US" sz="1600" b="1" kern="12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97616" y="1241288"/>
            <a:ext cx="9027286" cy="2042239"/>
            <a:chOff x="-32084" y="316993"/>
            <a:chExt cx="8472828" cy="660582"/>
          </a:xfrm>
        </p:grpSpPr>
        <p:sp>
          <p:nvSpPr>
            <p:cNvPr id="21" name="직사각형 20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-32084" y="374714"/>
              <a:ext cx="8472828" cy="3655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20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ID: PRIMARY KEY (INT)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20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Tag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글쓴이의 </a:t>
              </a:r>
              <a:r>
                <a:rPr lang="en-US" altLang="ko-KR" sz="1400" dirty="0"/>
                <a:t>ID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(VARCHAR (255))</a:t>
              </a:r>
            </a:p>
            <a:p>
              <a:pPr marL="114300" lvl="1" indent="-114300" algn="l" defTabSz="622300" latinLnBrk="1">
                <a:lnSpc>
                  <a:spcPct val="20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/>
                <a:t>Count: </a:t>
              </a:r>
              <a:r>
                <a:rPr lang="ko-KR" altLang="en-US" sz="1400" dirty="0" err="1"/>
                <a:t>크롤링</a:t>
              </a:r>
              <a:r>
                <a:rPr lang="ko-KR" altLang="en-US" sz="1400" dirty="0"/>
                <a:t> 된 횟수 </a:t>
              </a:r>
              <a:r>
                <a:rPr lang="en-US" altLang="ko-KR" sz="1400" dirty="0"/>
                <a:t>(INT)</a:t>
              </a:r>
              <a:endParaRPr lang="ko-KR" altLang="en-US" sz="14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557851" y="1003006"/>
            <a:ext cx="2419818" cy="402691"/>
            <a:chOff x="375953" y="78710"/>
            <a:chExt cx="6390286" cy="402691"/>
          </a:xfrm>
          <a:solidFill>
            <a:schemeClr val="accent1">
              <a:lumMod val="75000"/>
            </a:schemeClr>
          </a:solidFill>
        </p:grpSpPr>
        <p:sp>
          <p:nvSpPr>
            <p:cNvPr id="24" name="모서리가 둥근 직사각형 23"/>
            <p:cNvSpPr/>
            <p:nvPr/>
          </p:nvSpPr>
          <p:spPr>
            <a:xfrm>
              <a:off x="375953" y="78710"/>
              <a:ext cx="6390286" cy="402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6"/>
            <p:cNvSpPr/>
            <p:nvPr/>
          </p:nvSpPr>
          <p:spPr>
            <a:xfrm>
              <a:off x="395609" y="106524"/>
              <a:ext cx="6350972" cy="3633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dirty="0"/>
                <a:t>태그 데이터베이스</a:t>
              </a:r>
              <a:endParaRPr lang="ko-KR" alt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3858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499" y="247650"/>
            <a:ext cx="176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모듈 상세 설계</a:t>
            </a:r>
            <a:endParaRPr lang="ko-KR" altLang="en-US" sz="2000" i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565048" y="1685871"/>
            <a:ext cx="9102633" cy="2899077"/>
            <a:chOff x="-32084" y="316993"/>
            <a:chExt cx="8047556" cy="660582"/>
          </a:xfrm>
        </p:grpSpPr>
        <p:sp>
          <p:nvSpPr>
            <p:cNvPr id="28" name="직사각형 27"/>
            <p:cNvSpPr/>
            <p:nvPr/>
          </p:nvSpPr>
          <p:spPr>
            <a:xfrm>
              <a:off x="0" y="316993"/>
              <a:ext cx="8015472" cy="66058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직사각형 28"/>
            <p:cNvSpPr/>
            <p:nvPr/>
          </p:nvSpPr>
          <p:spPr>
            <a:xfrm>
              <a:off x="-32084" y="374714"/>
              <a:ext cx="8015472" cy="3655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2090" tIns="208280" rIns="622090" bIns="99568" numCol="1" spcCol="1270" anchor="t" anchorCtr="0">
              <a:noAutofit/>
            </a:bodyPr>
            <a:lstStyle/>
            <a:p>
              <a:pPr marL="114300" lvl="1" indent="-114300" algn="l" defTabSz="6223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ID: PRIMARY KEY (INT)</a:t>
              </a:r>
              <a:endParaRPr lang="en-US" altLang="ko-KR" sz="1400" kern="1200" dirty="0"/>
            </a:p>
            <a:p>
              <a:pPr marL="114300" lvl="1" indent="-114300" algn="l" defTabSz="6223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err="1"/>
                <a:t>Insta_id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글쓴이의 </a:t>
              </a:r>
              <a:r>
                <a:rPr lang="en-US" altLang="ko-KR" sz="1400" dirty="0"/>
                <a:t>ID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(VARCHAR (255))</a:t>
              </a:r>
            </a:p>
            <a:p>
              <a:pPr marL="114300" lvl="1" indent="-114300" algn="l" defTabSz="6223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Tag: </a:t>
              </a:r>
              <a:r>
                <a:rPr lang="ko-KR" altLang="en-US" sz="1400" dirty="0"/>
                <a:t>게시물의 태그 </a:t>
              </a:r>
              <a:r>
                <a:rPr lang="en-US" altLang="ko-KR" sz="1400" dirty="0"/>
                <a:t>(VARCHAR (255), FOREIGN KEY)</a:t>
              </a:r>
            </a:p>
            <a:p>
              <a:pPr marL="114300" lvl="1" indent="-114300" algn="l" defTabSz="6223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Content: </a:t>
              </a:r>
              <a:r>
                <a:rPr lang="ko-KR" altLang="en-US" sz="1400" dirty="0"/>
                <a:t>게시물의 내용 </a:t>
              </a:r>
              <a:r>
                <a:rPr lang="en-US" altLang="ko-KR" sz="1400" dirty="0"/>
                <a:t>(VARCHAR (255))</a:t>
              </a:r>
            </a:p>
            <a:p>
              <a:pPr marL="114300" lvl="1" indent="-114300" algn="l" defTabSz="6223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Date: </a:t>
              </a:r>
              <a:r>
                <a:rPr lang="ko-KR" altLang="en-US" sz="1400" dirty="0"/>
                <a:t>게시물이 올라온 날짜 </a:t>
              </a:r>
              <a:r>
                <a:rPr lang="en-US" altLang="ko-KR" sz="1400" dirty="0"/>
                <a:t>(INT)</a:t>
              </a:r>
            </a:p>
            <a:p>
              <a:pPr marL="114300" lvl="1" indent="-114300" algn="l" defTabSz="6223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dirty="0"/>
                <a:t>URL: </a:t>
              </a:r>
              <a:r>
                <a:rPr lang="ko-KR" altLang="en-US" sz="1400" dirty="0"/>
                <a:t>게시물의 주소 </a:t>
              </a:r>
              <a:r>
                <a:rPr lang="en-US" altLang="ko-KR" sz="1400" dirty="0"/>
                <a:t>(VARCHAR(255))</a:t>
              </a:r>
            </a:p>
            <a:p>
              <a:pPr marL="114300" lvl="1" indent="-114300" algn="l" defTabSz="6223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ko-KR" altLang="en-US" sz="1400" kern="1200" dirty="0"/>
            </a:p>
          </p:txBody>
        </p:sp>
      </p:grpSp>
      <p:sp>
        <p:nvSpPr>
          <p:cNvPr id="32" name="모서리가 둥근 직사각형 6"/>
          <p:cNvSpPr/>
          <p:nvPr/>
        </p:nvSpPr>
        <p:spPr>
          <a:xfrm>
            <a:off x="1790700" y="1467249"/>
            <a:ext cx="8111173" cy="2942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12076" tIns="0" rIns="212076" bIns="0" numCol="1" spcCol="1270" anchor="ctr" anchorCtr="0">
            <a:noAutofit/>
          </a:bodyPr>
          <a:lstStyle/>
          <a:p>
            <a:pPr lvl="0" algn="l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1" dirty="0"/>
              <a:t>게시물 데이터베이스</a:t>
            </a:r>
            <a:endParaRPr lang="ko-KR" altLang="en-US" sz="1600" b="1" kern="1200" dirty="0"/>
          </a:p>
        </p:txBody>
      </p:sp>
      <p:sp>
        <p:nvSpPr>
          <p:cNvPr id="31" name="직사각형 30"/>
          <p:cNvSpPr/>
          <p:nvPr/>
        </p:nvSpPr>
        <p:spPr>
          <a:xfrm>
            <a:off x="1637410" y="4472247"/>
            <a:ext cx="8196278" cy="10552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2090" tIns="208280" rIns="622090" bIns="99568" numCol="1" spcCol="1270" anchor="t" anchorCtr="0">
            <a:noAutofit/>
          </a:bodyPr>
          <a:lstStyle/>
          <a:p>
            <a:pPr marL="114300" lvl="1" indent="-114300" algn="l" defTabSz="622300" latinLnBrk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ko-KR" alt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val="1649196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499" y="247650"/>
            <a:ext cx="176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모듈 상세 설계</a:t>
            </a:r>
            <a:endParaRPr lang="ko-KR" altLang="en-US" sz="2000" i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82146" y="1118621"/>
            <a:ext cx="2255466" cy="215966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40FBDE-42AC-494E-BF60-655A60AD1D9E}"/>
              </a:ext>
            </a:extLst>
          </p:cNvPr>
          <p:cNvGrpSpPr/>
          <p:nvPr/>
        </p:nvGrpSpPr>
        <p:grpSpPr>
          <a:xfrm>
            <a:off x="2727861" y="966459"/>
            <a:ext cx="1623177" cy="360742"/>
            <a:chOff x="375953" y="78710"/>
            <a:chExt cx="6395448" cy="402691"/>
          </a:xfrm>
          <a:solidFill>
            <a:schemeClr val="accent1">
              <a:lumMod val="75000"/>
            </a:schemeClr>
          </a:solidFill>
        </p:grpSpPr>
        <p:sp>
          <p:nvSpPr>
            <p:cNvPr id="23" name="모서리가 둥근 직사각형 30">
              <a:extLst>
                <a:ext uri="{FF2B5EF4-FFF2-40B4-BE49-F238E27FC236}">
                  <a16:creationId xmlns:a16="http://schemas.microsoft.com/office/drawing/2014/main" id="{261067C5-61D9-41E8-86D8-EA311C6E0F8E}"/>
                </a:ext>
              </a:extLst>
            </p:cNvPr>
            <p:cNvSpPr/>
            <p:nvPr/>
          </p:nvSpPr>
          <p:spPr>
            <a:xfrm>
              <a:off x="375953" y="78710"/>
              <a:ext cx="6390286" cy="402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id="{0A0A0DDD-9010-4D39-A05A-4EDA3479DC4F}"/>
                </a:ext>
              </a:extLst>
            </p:cNvPr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400" b="1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크롤러</a:t>
              </a:r>
              <a:endParaRPr lang="ko-KR" altLang="en-US" sz="1600" b="1" kern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EC6C7B7-58FC-424B-B450-587B35ACA4C3}"/>
              </a:ext>
            </a:extLst>
          </p:cNvPr>
          <p:cNvSpPr txBox="1"/>
          <p:nvPr/>
        </p:nvSpPr>
        <p:spPr>
          <a:xfrm>
            <a:off x="2740180" y="1423029"/>
            <a:ext cx="19839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get_explorePosts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ADB992-49F0-473D-8409-395E9FE16C28}"/>
              </a:ext>
            </a:extLst>
          </p:cNvPr>
          <p:cNvSpPr txBox="1"/>
          <p:nvPr/>
        </p:nvSpPr>
        <p:spPr>
          <a:xfrm>
            <a:off x="2742565" y="2081799"/>
            <a:ext cx="19839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create_db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FB667AC-AC12-4411-9690-B19D32B77E33}"/>
              </a:ext>
            </a:extLst>
          </p:cNvPr>
          <p:cNvSpPr/>
          <p:nvPr/>
        </p:nvSpPr>
        <p:spPr>
          <a:xfrm>
            <a:off x="6892435" y="1556412"/>
            <a:ext cx="3165096" cy="296385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5C77DD6-DE8E-485D-97D5-4CB1C8578FB4}"/>
              </a:ext>
            </a:extLst>
          </p:cNvPr>
          <p:cNvGrpSpPr/>
          <p:nvPr/>
        </p:nvGrpSpPr>
        <p:grpSpPr>
          <a:xfrm>
            <a:off x="7038150" y="1404251"/>
            <a:ext cx="2277805" cy="495070"/>
            <a:chOff x="375953" y="78710"/>
            <a:chExt cx="6395448" cy="402691"/>
          </a:xfrm>
          <a:solidFill>
            <a:schemeClr val="accent1">
              <a:lumMod val="75000"/>
            </a:schemeClr>
          </a:solidFill>
        </p:grpSpPr>
        <p:sp>
          <p:nvSpPr>
            <p:cNvPr id="36" name="모서리가 둥근 직사각형 30">
              <a:extLst>
                <a:ext uri="{FF2B5EF4-FFF2-40B4-BE49-F238E27FC236}">
                  <a16:creationId xmlns:a16="http://schemas.microsoft.com/office/drawing/2014/main" id="{34F90C76-E0BE-4804-BD4C-05642C1EC1A5}"/>
                </a:ext>
              </a:extLst>
            </p:cNvPr>
            <p:cNvSpPr/>
            <p:nvPr/>
          </p:nvSpPr>
          <p:spPr>
            <a:xfrm>
              <a:off x="375953" y="78710"/>
              <a:ext cx="6390286" cy="402691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모서리가 둥근 직사각형 6">
              <a:extLst>
                <a:ext uri="{FF2B5EF4-FFF2-40B4-BE49-F238E27FC236}">
                  <a16:creationId xmlns:a16="http://schemas.microsoft.com/office/drawing/2014/main" id="{778D5C0F-FB9E-42AC-8071-A893C7E43399}"/>
                </a:ext>
              </a:extLst>
            </p:cNvPr>
            <p:cNvSpPr/>
            <p:nvPr/>
          </p:nvSpPr>
          <p:spPr>
            <a:xfrm>
              <a:off x="420431" y="81560"/>
              <a:ext cx="6350970" cy="3633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76" tIns="0" rIns="212076" bIns="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웹서버</a:t>
              </a:r>
              <a:endParaRPr lang="ko-KR" altLang="en-US" sz="1600" b="1" kern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FDC2934-91D4-4BCA-8C2C-54FC0DF44C42}"/>
              </a:ext>
            </a:extLst>
          </p:cNvPr>
          <p:cNvSpPr txBox="1"/>
          <p:nvPr/>
        </p:nvSpPr>
        <p:spPr>
          <a:xfrm>
            <a:off x="7018279" y="1922186"/>
            <a:ext cx="27840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getSpecificQuery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D73B8C-9E02-4A3B-A58A-DC9944F39838}"/>
              </a:ext>
            </a:extLst>
          </p:cNvPr>
          <p:cNvSpPr txBox="1"/>
          <p:nvPr/>
        </p:nvSpPr>
        <p:spPr>
          <a:xfrm>
            <a:off x="7018280" y="2519591"/>
            <a:ext cx="27840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getQueryCheck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55114167-EDAC-4E95-8F6E-551897655472}"/>
              </a:ext>
            </a:extLst>
          </p:cNvPr>
          <p:cNvSpPr/>
          <p:nvPr/>
        </p:nvSpPr>
        <p:spPr>
          <a:xfrm>
            <a:off x="2582146" y="4082080"/>
            <a:ext cx="2255466" cy="15400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8CED89-2B1F-46F6-AB21-133CF9CB7880}"/>
              </a:ext>
            </a:extLst>
          </p:cNvPr>
          <p:cNvSpPr txBox="1"/>
          <p:nvPr/>
        </p:nvSpPr>
        <p:spPr>
          <a:xfrm>
            <a:off x="2740180" y="2684894"/>
            <a:ext cx="19839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insert_db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127793-E434-4FF9-AAA2-80E22D76F6FA}"/>
              </a:ext>
            </a:extLst>
          </p:cNvPr>
          <p:cNvSpPr txBox="1"/>
          <p:nvPr/>
        </p:nvSpPr>
        <p:spPr>
          <a:xfrm>
            <a:off x="7018280" y="3116996"/>
            <a:ext cx="27840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getTrendCsv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75893A-5562-4B12-983D-8E9D635FB289}"/>
              </a:ext>
            </a:extLst>
          </p:cNvPr>
          <p:cNvSpPr txBox="1"/>
          <p:nvPr/>
        </p:nvSpPr>
        <p:spPr>
          <a:xfrm>
            <a:off x="7018280" y="3713072"/>
            <a:ext cx="27840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getNews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6BD7B27-E467-499C-A42D-7BA5E34276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2" y="2545665"/>
            <a:ext cx="1311457" cy="131145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28CC64C6-D6D8-4D70-A4A6-3FE3D0CFEB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18" y="2381582"/>
            <a:ext cx="1281113" cy="1281113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7E7E5EA-CFCA-4CA5-ACEB-DA3054242EB9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1443379" y="2228404"/>
            <a:ext cx="1013164" cy="972989"/>
          </a:xfrm>
          <a:prstGeom prst="bentConnector3">
            <a:avLst>
              <a:gd name="adj1" fmla="val 50000"/>
            </a:avLst>
          </a:prstGeom>
          <a:ln w="31750" cap="sq">
            <a:solidFill>
              <a:schemeClr val="accent1">
                <a:lumMod val="75000"/>
              </a:schemeClr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37D3343-5E32-4B64-8DDB-3EBE11EF8CB1}"/>
              </a:ext>
            </a:extLst>
          </p:cNvPr>
          <p:cNvCxnSpPr>
            <a:cxnSpLocks/>
          </p:cNvCxnSpPr>
          <p:nvPr/>
        </p:nvCxnSpPr>
        <p:spPr>
          <a:xfrm>
            <a:off x="3709879" y="3359020"/>
            <a:ext cx="0" cy="653143"/>
          </a:xfrm>
          <a:prstGeom prst="straightConnector1">
            <a:avLst/>
          </a:prstGeom>
          <a:ln w="31750" cap="sq">
            <a:solidFill>
              <a:schemeClr val="accent1">
                <a:lumMod val="75000"/>
              </a:schemeClr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1221D01-FB87-47C2-A355-B82F9E8063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94375" y="3009685"/>
            <a:ext cx="1884534" cy="1851563"/>
          </a:xfrm>
          <a:prstGeom prst="bentConnector3">
            <a:avLst>
              <a:gd name="adj1" fmla="val 50000"/>
            </a:avLst>
          </a:prstGeom>
          <a:ln w="31750" cap="sq">
            <a:solidFill>
              <a:schemeClr val="accent1">
                <a:lumMod val="75000"/>
              </a:schemeClr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471AD2-8768-4D7C-9D13-A7AA72E2FD46}"/>
              </a:ext>
            </a:extLst>
          </p:cNvPr>
          <p:cNvCxnSpPr>
            <a:cxnSpLocks/>
          </p:cNvCxnSpPr>
          <p:nvPr/>
        </p:nvCxnSpPr>
        <p:spPr>
          <a:xfrm flipH="1" flipV="1">
            <a:off x="10171057" y="3009685"/>
            <a:ext cx="761062" cy="12765"/>
          </a:xfrm>
          <a:prstGeom prst="straightConnector1">
            <a:avLst/>
          </a:prstGeom>
          <a:ln w="31750" cap="sq">
            <a:solidFill>
              <a:schemeClr val="accent1">
                <a:lumMod val="75000"/>
              </a:schemeClr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08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929" y="209568"/>
            <a:ext cx="2454271" cy="563562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cxnSp>
        <p:nvCxnSpPr>
          <p:cNvPr id="5" name="직선 연결선 4"/>
          <p:cNvCxnSpPr>
            <a:stCxn id="2" idx="3"/>
          </p:cNvCxnSpPr>
          <p:nvPr/>
        </p:nvCxnSpPr>
        <p:spPr>
          <a:xfrm>
            <a:off x="2743200" y="522062"/>
            <a:ext cx="9104684" cy="327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512" y="6086367"/>
            <a:ext cx="2486372" cy="77163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88929" y="6147793"/>
            <a:ext cx="1155895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63012"/>
              </p:ext>
            </p:extLst>
          </p:nvPr>
        </p:nvGraphicFramePr>
        <p:xfrm>
          <a:off x="1516064" y="1082271"/>
          <a:ext cx="9215120" cy="463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951">
                  <a:extLst>
                    <a:ext uri="{9D8B030D-6E8A-4147-A177-3AD203B41FA5}">
                      <a16:colId xmlns:a16="http://schemas.microsoft.com/office/drawing/2014/main" val="919187100"/>
                    </a:ext>
                  </a:extLst>
                </a:gridCol>
                <a:gridCol w="3915064">
                  <a:extLst>
                    <a:ext uri="{9D8B030D-6E8A-4147-A177-3AD203B41FA5}">
                      <a16:colId xmlns:a16="http://schemas.microsoft.com/office/drawing/2014/main" val="2380969500"/>
                    </a:ext>
                  </a:extLst>
                </a:gridCol>
                <a:gridCol w="3998105">
                  <a:extLst>
                    <a:ext uri="{9D8B030D-6E8A-4147-A177-3AD203B41FA5}">
                      <a16:colId xmlns:a16="http://schemas.microsoft.com/office/drawing/2014/main" val="940892996"/>
                    </a:ext>
                  </a:extLst>
                </a:gridCol>
              </a:tblGrid>
              <a:tr h="926706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 err="1"/>
                        <a:t>지영현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고경수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82186"/>
                  </a:ext>
                </a:extLst>
              </a:tr>
              <a:tr h="926706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자료수집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b="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PHP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웹 페이지 조사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라라벨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프레임워크 사용법 조사</a:t>
                      </a:r>
                      <a:endParaRPr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기반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크롤러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조사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36548"/>
                  </a:ext>
                </a:extLst>
              </a:tr>
              <a:tr h="926706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b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라라벨 프레임 워크 설계</a:t>
                      </a:r>
                      <a:endParaRPr lang="en-US" altLang="ja-JP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크롤러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연동 설계</a:t>
                      </a:r>
                      <a:endParaRPr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9664"/>
                  </a:ext>
                </a:extLst>
              </a:tr>
              <a:tr h="926706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를 이용하여 웹 페이지 구현</a:t>
                      </a:r>
                      <a:endParaRPr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크롤러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소스 수정 및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연동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크롤러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스케쥴러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18861"/>
                  </a:ext>
                </a:extLst>
              </a:tr>
              <a:tr h="926706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크롤러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연동 테스트</a:t>
                      </a:r>
                      <a:endParaRPr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웹 페이지 기능 구현 테스트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통합테스트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유지보수</a:t>
                      </a:r>
                      <a:endParaRPr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15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084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929" y="209568"/>
            <a:ext cx="2454271" cy="563562"/>
          </a:xfrm>
        </p:spPr>
        <p:txBody>
          <a:bodyPr>
            <a:noAutofit/>
          </a:bodyPr>
          <a:lstStyle/>
          <a:p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졸업연구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수행일정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/>
          <p:cNvCxnSpPr>
            <a:stCxn id="2" idx="3"/>
          </p:cNvCxnSpPr>
          <p:nvPr/>
        </p:nvCxnSpPr>
        <p:spPr>
          <a:xfrm>
            <a:off x="2743200" y="522062"/>
            <a:ext cx="9104684" cy="327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/>
        </p:nvSpPr>
        <p:spPr>
          <a:xfrm>
            <a:off x="942391" y="1085624"/>
            <a:ext cx="10590245" cy="478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연구개발 효과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512" y="6086367"/>
            <a:ext cx="2486372" cy="77163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88929" y="6147793"/>
            <a:ext cx="1155895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78" y="1393001"/>
            <a:ext cx="8670455" cy="41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3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 txBox="1">
            <a:spLocks/>
          </p:cNvSpPr>
          <p:nvPr/>
        </p:nvSpPr>
        <p:spPr>
          <a:xfrm>
            <a:off x="942391" y="1023815"/>
            <a:ext cx="10590245" cy="47162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929" y="240281"/>
            <a:ext cx="2454271" cy="563562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 개요</a:t>
            </a:r>
          </a:p>
        </p:txBody>
      </p:sp>
      <p:cxnSp>
        <p:nvCxnSpPr>
          <p:cNvPr id="5" name="직선 연결선 4"/>
          <p:cNvCxnSpPr>
            <a:stCxn id="2" idx="3"/>
          </p:cNvCxnSpPr>
          <p:nvPr/>
        </p:nvCxnSpPr>
        <p:spPr>
          <a:xfrm>
            <a:off x="2743200" y="522062"/>
            <a:ext cx="9104684" cy="327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/>
        </p:nvSpPr>
        <p:spPr>
          <a:xfrm>
            <a:off x="942391" y="1085624"/>
            <a:ext cx="10590245" cy="478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연구개발 배경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512" y="6086367"/>
            <a:ext cx="2486372" cy="77163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88929" y="6147793"/>
            <a:ext cx="1155895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9EA151-90C5-4321-A7A9-9D660F599639}"/>
              </a:ext>
            </a:extLst>
          </p:cNvPr>
          <p:cNvGraphicFramePr>
            <a:graphicFrameLocks noGrp="1"/>
          </p:cNvGraphicFramePr>
          <p:nvPr/>
        </p:nvGraphicFramePr>
        <p:xfrm>
          <a:off x="2004406" y="1712518"/>
          <a:ext cx="8128000" cy="402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4568">
                  <a:extLst>
                    <a:ext uri="{9D8B030D-6E8A-4147-A177-3AD203B41FA5}">
                      <a16:colId xmlns:a16="http://schemas.microsoft.com/office/drawing/2014/main" val="2916397622"/>
                    </a:ext>
                  </a:extLst>
                </a:gridCol>
                <a:gridCol w="6133432">
                  <a:extLst>
                    <a:ext uri="{9D8B030D-6E8A-4147-A177-3AD203B41FA5}">
                      <a16:colId xmlns:a16="http://schemas.microsoft.com/office/drawing/2014/main" val="2961673237"/>
                    </a:ext>
                  </a:extLst>
                </a:gridCol>
              </a:tblGrid>
              <a:tr h="22645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cap="none" spc="0" dirty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과거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정보의 유통이 신문</a:t>
                      </a:r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잡지 등을 통해 이루어지면서 시간과 공간의 제약을 많이 받았음</a:t>
                      </a:r>
                      <a:endParaRPr lang="en-US" altLang="ko-KR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64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1998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 이후 인터넷이 대중화되면서 정보생산자와 정보소비자의 경계가 모호해 짐</a:t>
                      </a:r>
                      <a:endParaRPr lang="en-US" altLang="ko-KR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26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2000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년대 중반부터 </a:t>
                      </a:r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SNS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와 블로그가 등장하여 소비자들이 보다 적극적인 방식으로 정보 생산과 정보 유통에 참여할 수 있게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0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cap="none" spc="0" dirty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현재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SNS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기반한 소셜 뉴스는 현장으로부터 빠르고 직접적으로 생산되어</a:t>
                      </a:r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정보를 생생하게 얻고자 하는 대중의 욕구를 충족시키기 용이함</a:t>
                      </a:r>
                      <a:endParaRPr lang="en-US" altLang="ko-KR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59535"/>
                  </a:ext>
                </a:extLst>
              </a:tr>
              <a:tr h="537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cap="none" spc="0" dirty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미래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SNS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접속된 개인들이 자연스럽게 소셜 뉴스 그 자체의 일부가 될 것이며 </a:t>
                      </a:r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 흐름에 의해 여론이 형성될 것으로 예상</a:t>
                      </a:r>
                      <a:endParaRPr lang="en-US" altLang="ko-KR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9204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4764DA-9DB9-470D-831F-AC53E210A38F}"/>
              </a:ext>
            </a:extLst>
          </p:cNvPr>
          <p:cNvSpPr txBox="1"/>
          <p:nvPr/>
        </p:nvSpPr>
        <p:spPr>
          <a:xfrm>
            <a:off x="1384195" y="5763201"/>
            <a:ext cx="936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미래에는 경쟁이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심화되어 더욱 끊임없이 차별화된 상품을 개발해야 하는 시대가 올 것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705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929" y="209568"/>
            <a:ext cx="2753529" cy="563562"/>
          </a:xfrm>
        </p:spPr>
        <p:txBody>
          <a:bodyPr>
            <a:noAutofit/>
          </a:bodyPr>
          <a:lstStyle/>
          <a:p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필요기술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및 참고문헌</a:t>
            </a:r>
          </a:p>
        </p:txBody>
      </p:sp>
      <p:cxnSp>
        <p:nvCxnSpPr>
          <p:cNvPr id="5" name="직선 연결선 4"/>
          <p:cNvCxnSpPr>
            <a:stCxn id="2" idx="3"/>
          </p:cNvCxnSpPr>
          <p:nvPr/>
        </p:nvCxnSpPr>
        <p:spPr>
          <a:xfrm>
            <a:off x="3042458" y="491349"/>
            <a:ext cx="8805426" cy="3398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/>
        </p:nvSpPr>
        <p:spPr>
          <a:xfrm>
            <a:off x="942391" y="1085624"/>
            <a:ext cx="10590245" cy="478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연구개발 효과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512" y="6086367"/>
            <a:ext cx="2486372" cy="77163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88929" y="6147793"/>
            <a:ext cx="1155895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60272" y="1448192"/>
            <a:ext cx="219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Instagram Crawler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55" y="1212239"/>
            <a:ext cx="1416402" cy="14184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60272" y="1960741"/>
            <a:ext cx="5257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https://github.com/huaying/instagram-crawler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278" y="3770219"/>
            <a:ext cx="925756" cy="10159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60272" y="4330094"/>
            <a:ext cx="399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https://github.com/x-fran/g-trends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0272" y="3736919"/>
            <a:ext cx="4041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Unofficial Google Trends API for PHP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06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 txBox="1">
            <a:spLocks/>
          </p:cNvSpPr>
          <p:nvPr/>
        </p:nvSpPr>
        <p:spPr>
          <a:xfrm>
            <a:off x="942391" y="1023815"/>
            <a:ext cx="10590245" cy="47162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928" y="181744"/>
            <a:ext cx="5133303" cy="563562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발표에서의 지적사항 및 답변</a:t>
            </a:r>
          </a:p>
        </p:txBody>
      </p:sp>
      <p:cxnSp>
        <p:nvCxnSpPr>
          <p:cNvPr id="5" name="직선 연결선 4"/>
          <p:cNvCxnSpPr>
            <a:cxnSpLocks/>
            <a:stCxn id="2" idx="3"/>
          </p:cNvCxnSpPr>
          <p:nvPr/>
        </p:nvCxnSpPr>
        <p:spPr>
          <a:xfrm>
            <a:off x="5422231" y="463525"/>
            <a:ext cx="6425653" cy="6180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/>
        </p:nvSpPr>
        <p:spPr>
          <a:xfrm>
            <a:off x="930442" y="1116506"/>
            <a:ext cx="10602194" cy="1446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발표에서의 지적사항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프로그램과의 차별적 요소를 분석하여 추가적인 아이디어 적용이 필요</a:t>
            </a:r>
            <a:endParaRPr lang="en-US" altLang="ko-KR" sz="2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512" y="6086367"/>
            <a:ext cx="2486372" cy="77163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88929" y="6147793"/>
            <a:ext cx="1155895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/>
          <p:cNvSpPr txBox="1">
            <a:spLocks/>
          </p:cNvSpPr>
          <p:nvPr/>
        </p:nvSpPr>
        <p:spPr>
          <a:xfrm>
            <a:off x="942390" y="3070040"/>
            <a:ext cx="10590245" cy="47162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942389" y="3070040"/>
            <a:ext cx="10590245" cy="25446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지적 사항에 대한 답변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기존에 프로그램은 가져온 데이터를 단순히 보여주는 작업만을 수행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트렌드를 이용하여 현재 유저가 검색한 키워드와 연관된 키워드들을 보여주고 그 중 유저가 선택한 키워드를 기준으로 뉴스를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파싱하여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이슈가 되고 있는 것들에 관한 정확한 정보를 제공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사이트에 걸쳐 찾아야 할 정보를 한 눈에 보기 쉽게 제공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58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928" y="181744"/>
            <a:ext cx="5133303" cy="563562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발표에서의 지적사항 및 답변</a:t>
            </a:r>
          </a:p>
        </p:txBody>
      </p:sp>
      <p:cxnSp>
        <p:nvCxnSpPr>
          <p:cNvPr id="5" name="직선 연결선 4"/>
          <p:cNvCxnSpPr>
            <a:cxnSpLocks/>
            <a:stCxn id="2" idx="3"/>
          </p:cNvCxnSpPr>
          <p:nvPr/>
        </p:nvCxnSpPr>
        <p:spPr>
          <a:xfrm>
            <a:off x="5422231" y="463525"/>
            <a:ext cx="6425653" cy="6180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512" y="6086367"/>
            <a:ext cx="2486372" cy="77163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88929" y="6147793"/>
            <a:ext cx="1155895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/>
          <p:cNvSpPr txBox="1">
            <a:spLocks/>
          </p:cNvSpPr>
          <p:nvPr/>
        </p:nvSpPr>
        <p:spPr>
          <a:xfrm>
            <a:off x="934001" y="901852"/>
            <a:ext cx="10590245" cy="47162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934000" y="901852"/>
            <a:ext cx="10590245" cy="2544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지적 사항에 대한 답변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7594A5-20CE-4DE8-BC13-D24BDB7969D5}"/>
              </a:ext>
            </a:extLst>
          </p:cNvPr>
          <p:cNvSpPr/>
          <p:nvPr/>
        </p:nvSpPr>
        <p:spPr>
          <a:xfrm>
            <a:off x="7814304" y="1834011"/>
            <a:ext cx="3359832" cy="3115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B11743-2CE7-4C30-AEEC-F6A89C2A264B}"/>
              </a:ext>
            </a:extLst>
          </p:cNvPr>
          <p:cNvSpPr/>
          <p:nvPr/>
        </p:nvSpPr>
        <p:spPr>
          <a:xfrm>
            <a:off x="5589644" y="2996139"/>
            <a:ext cx="1177110" cy="7199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유저가</a:t>
            </a:r>
            <a:r>
              <a:rPr lang="ko-KR" altLang="en-US" sz="1400" dirty="0"/>
              <a:t>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b="1" dirty="0"/>
              <a:t>주제를</a:t>
            </a:r>
            <a:r>
              <a:rPr lang="ko-KR" altLang="en-US" sz="1400" dirty="0"/>
              <a:t> </a:t>
            </a:r>
            <a:r>
              <a:rPr lang="ko-KR" altLang="en-US" sz="1400" b="1" dirty="0"/>
              <a:t>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7E91E9-6B29-4FAC-955E-0C6C5C106B3A}"/>
              </a:ext>
            </a:extLst>
          </p:cNvPr>
          <p:cNvSpPr/>
          <p:nvPr/>
        </p:nvSpPr>
        <p:spPr>
          <a:xfrm>
            <a:off x="1465638" y="2996139"/>
            <a:ext cx="1177110" cy="7199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접속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4A5E6E-AD06-4197-BFCD-B4C1E786A103}"/>
              </a:ext>
            </a:extLst>
          </p:cNvPr>
          <p:cNvSpPr/>
          <p:nvPr/>
        </p:nvSpPr>
        <p:spPr>
          <a:xfrm>
            <a:off x="7990825" y="1594406"/>
            <a:ext cx="2227326" cy="3832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그 태그에 대한 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C442AA-114E-4497-96FE-8BA7F09A269E}"/>
              </a:ext>
            </a:extLst>
          </p:cNvPr>
          <p:cNvSpPr/>
          <p:nvPr/>
        </p:nvSpPr>
        <p:spPr>
          <a:xfrm>
            <a:off x="3527641" y="2940146"/>
            <a:ext cx="1177110" cy="8090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인스타 태그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순위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3A1A77-4938-476D-A323-FF7D9AA6A641}"/>
              </a:ext>
            </a:extLst>
          </p:cNvPr>
          <p:cNvSpPr/>
          <p:nvPr/>
        </p:nvSpPr>
        <p:spPr>
          <a:xfrm>
            <a:off x="7990824" y="2409353"/>
            <a:ext cx="1370687" cy="7199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태그에 관련된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80EC6-C8CB-48DA-A5F2-C3F1AAD74D71}"/>
              </a:ext>
            </a:extLst>
          </p:cNvPr>
          <p:cNvSpPr/>
          <p:nvPr/>
        </p:nvSpPr>
        <p:spPr>
          <a:xfrm>
            <a:off x="7990825" y="3631287"/>
            <a:ext cx="1370686" cy="7199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14C90F-C05C-4E29-B0F1-5133AD6879CD}"/>
              </a:ext>
            </a:extLst>
          </p:cNvPr>
          <p:cNvSpPr/>
          <p:nvPr/>
        </p:nvSpPr>
        <p:spPr>
          <a:xfrm>
            <a:off x="9689518" y="3620680"/>
            <a:ext cx="1249726" cy="7199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워드클라우드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6235E9-2104-4216-8A1A-740EE832AEE7}"/>
              </a:ext>
            </a:extLst>
          </p:cNvPr>
          <p:cNvSpPr/>
          <p:nvPr/>
        </p:nvSpPr>
        <p:spPr>
          <a:xfrm>
            <a:off x="9689518" y="2385974"/>
            <a:ext cx="1249726" cy="7199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관련 뉴스들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보여줌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E630141-BF56-4060-8EF2-3458236AE1D2}"/>
              </a:ext>
            </a:extLst>
          </p:cNvPr>
          <p:cNvSpPr/>
          <p:nvPr/>
        </p:nvSpPr>
        <p:spPr>
          <a:xfrm>
            <a:off x="2980434" y="3268552"/>
            <a:ext cx="226571" cy="175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D11E738-17CE-4104-997E-595619F79216}"/>
              </a:ext>
            </a:extLst>
          </p:cNvPr>
          <p:cNvSpPr/>
          <p:nvPr/>
        </p:nvSpPr>
        <p:spPr>
          <a:xfrm>
            <a:off x="5058097" y="3257106"/>
            <a:ext cx="226571" cy="175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7775AF8-3424-4CD2-9A40-F619E83F6359}"/>
              </a:ext>
            </a:extLst>
          </p:cNvPr>
          <p:cNvSpPr/>
          <p:nvPr/>
        </p:nvSpPr>
        <p:spPr>
          <a:xfrm>
            <a:off x="7087390" y="3257106"/>
            <a:ext cx="226571" cy="175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07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 txBox="1">
            <a:spLocks/>
          </p:cNvSpPr>
          <p:nvPr/>
        </p:nvSpPr>
        <p:spPr>
          <a:xfrm>
            <a:off x="942391" y="1023815"/>
            <a:ext cx="10590245" cy="47162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929" y="181744"/>
            <a:ext cx="2454271" cy="563562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및 사례</a:t>
            </a:r>
          </a:p>
        </p:txBody>
      </p:sp>
      <p:cxnSp>
        <p:nvCxnSpPr>
          <p:cNvPr id="5" name="직선 연결선 4"/>
          <p:cNvCxnSpPr>
            <a:stCxn id="2" idx="3"/>
          </p:cNvCxnSpPr>
          <p:nvPr/>
        </p:nvCxnSpPr>
        <p:spPr>
          <a:xfrm>
            <a:off x="2743200" y="522062"/>
            <a:ext cx="9104684" cy="327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/>
        </p:nvSpPr>
        <p:spPr>
          <a:xfrm>
            <a:off x="946484" y="1116506"/>
            <a:ext cx="10586152" cy="1446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8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8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SKT SMART INSIGHT</a:t>
            </a:r>
          </a:p>
          <a:p>
            <a:pPr marL="800100" lvl="1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7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7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고객의 마음을 꿰뚫는 비즈니스 파트너</a:t>
            </a:r>
            <a:r>
              <a:rPr lang="en-US" altLang="ko-KR" sz="7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Smart Insight!”</a:t>
            </a:r>
          </a:p>
          <a:p>
            <a:pPr marL="800100" lvl="1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7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온라인 여론 모니터링 및 대용</a:t>
            </a:r>
            <a:endParaRPr lang="en-US" altLang="ko-KR" sz="7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7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타겟 고객 발굴</a:t>
            </a:r>
            <a:endParaRPr lang="en-US" altLang="ko-KR" sz="7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7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마케팅 활동 계획</a:t>
            </a:r>
            <a:r>
              <a:rPr lang="en-US" altLang="ko-KR" sz="7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7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 평가</a:t>
            </a:r>
            <a:endParaRPr lang="en-US" altLang="ko-KR" sz="7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512" y="6086367"/>
            <a:ext cx="2486372" cy="77163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88929" y="6147793"/>
            <a:ext cx="1155895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/>
          <p:cNvSpPr txBox="1">
            <a:spLocks/>
          </p:cNvSpPr>
          <p:nvPr/>
        </p:nvSpPr>
        <p:spPr>
          <a:xfrm>
            <a:off x="942391" y="3585804"/>
            <a:ext cx="10590245" cy="47162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942391" y="3624559"/>
            <a:ext cx="10590245" cy="1773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빅데이터 분석 서비스 지원을 위한 지능형 웹 </a:t>
            </a:r>
            <a:r>
              <a:rPr lang="ko-KR" altLang="en-US" sz="29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크롤러</a:t>
            </a:r>
            <a:r>
              <a:rPr lang="ko-KR" altLang="en-US" sz="2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한국과학기술정보연구원 학회논문지</a:t>
            </a:r>
            <a:endParaRPr lang="en-US" altLang="ko-KR" sz="2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SNS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생산되는 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Social Data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수집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주기적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수집된 데이터를 저장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 제거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백업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저장된 데이터를 관리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관리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관리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EAED52-8B35-4EFD-84C9-3E17C61C6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914" y="1876525"/>
            <a:ext cx="2084722" cy="7028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F89408-62A8-4F1E-BE3D-EFE67521E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836" y="4653436"/>
            <a:ext cx="29718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5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 txBox="1">
            <a:spLocks/>
          </p:cNvSpPr>
          <p:nvPr/>
        </p:nvSpPr>
        <p:spPr>
          <a:xfrm>
            <a:off x="834611" y="995920"/>
            <a:ext cx="3817178" cy="4716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929" y="181744"/>
            <a:ext cx="2454271" cy="563562"/>
          </a:xfrm>
        </p:spPr>
        <p:txBody>
          <a:bodyPr>
            <a:no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및 사례</a:t>
            </a:r>
          </a:p>
        </p:txBody>
      </p:sp>
      <p:cxnSp>
        <p:nvCxnSpPr>
          <p:cNvPr id="5" name="직선 연결선 4"/>
          <p:cNvCxnSpPr>
            <a:stCxn id="2" idx="3"/>
          </p:cNvCxnSpPr>
          <p:nvPr/>
        </p:nvCxnSpPr>
        <p:spPr>
          <a:xfrm>
            <a:off x="2743200" y="522062"/>
            <a:ext cx="9104684" cy="327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/>
        </p:nvSpPr>
        <p:spPr>
          <a:xfrm>
            <a:off x="834611" y="995921"/>
            <a:ext cx="3817177" cy="4716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문제점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l"/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512" y="6086367"/>
            <a:ext cx="2486372" cy="77163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88929" y="6147793"/>
            <a:ext cx="1155895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834610" y="3342960"/>
            <a:ext cx="3817178" cy="47162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834610" y="3342961"/>
            <a:ext cx="3817177" cy="4716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개선사항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algn="l"/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4611" y="1635716"/>
            <a:ext cx="6947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분석 시스템은 비용을 지불해야 함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4611" y="2356648"/>
            <a:ext cx="7569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이용한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기법은 시간당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호출의 제한이 있음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4610" y="3974062"/>
            <a:ext cx="6463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시스템을 무료로 배포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4610" y="4899200"/>
            <a:ext cx="108089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API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이용한 호출을 서버 측 작업으로 함으로써 지정된 계정으로 매 시간마다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수집요청을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보내고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반환된 데이터를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저장하는 방법으로 사용자 입장에서의 호출 제한을 해결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62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42391" y="1993916"/>
            <a:ext cx="10086393" cy="109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521647" y="1767749"/>
            <a:ext cx="2601465" cy="515815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942391" y="1023815"/>
            <a:ext cx="10590245" cy="47162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942391" y="1085624"/>
            <a:ext cx="10590245" cy="478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연구개발 목표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512" y="6086367"/>
            <a:ext cx="2486372" cy="77163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88929" y="6147793"/>
            <a:ext cx="1155895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288929" y="181744"/>
            <a:ext cx="2454271" cy="563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및 사례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연결선 10"/>
          <p:cNvCxnSpPr>
            <a:stCxn id="10" idx="3"/>
          </p:cNvCxnSpPr>
          <p:nvPr/>
        </p:nvCxnSpPr>
        <p:spPr>
          <a:xfrm>
            <a:off x="2743200" y="522062"/>
            <a:ext cx="9104684" cy="327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216726" y="1856379"/>
            <a:ext cx="2906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 유저 인터페이스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6726" y="2489737"/>
            <a:ext cx="8353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클라이언트에서 웹 기반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통해 데이터에 접근하도록 함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2391" y="3380402"/>
            <a:ext cx="10086393" cy="109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21648" y="3154235"/>
            <a:ext cx="2601464" cy="515815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16726" y="3242865"/>
            <a:ext cx="28271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크롤러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및 데이터베이스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6726" y="3876223"/>
            <a:ext cx="8353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크롤러가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인스타그램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통해 매 시간 저장한 데이터를 데이터베이스에 저장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42391" y="4758075"/>
            <a:ext cx="10086393" cy="109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1648" y="4531908"/>
            <a:ext cx="2601464" cy="515815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16726" y="4620538"/>
            <a:ext cx="28271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서버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16726" y="5253896"/>
            <a:ext cx="8353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받은 데이터를 사용하여 키워드 추출 및 시각화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65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 txBox="1">
            <a:spLocks/>
          </p:cNvSpPr>
          <p:nvPr/>
        </p:nvSpPr>
        <p:spPr>
          <a:xfrm>
            <a:off x="942391" y="1023815"/>
            <a:ext cx="10590245" cy="47162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942391" y="1085624"/>
            <a:ext cx="10590245" cy="478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연구개발 효과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512" y="6086367"/>
            <a:ext cx="2486372" cy="77163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88929" y="6147793"/>
            <a:ext cx="1155895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288929" y="181744"/>
            <a:ext cx="2454271" cy="563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및 사례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/>
          <p:cNvCxnSpPr>
            <a:stCxn id="9" idx="3"/>
          </p:cNvCxnSpPr>
          <p:nvPr/>
        </p:nvCxnSpPr>
        <p:spPr>
          <a:xfrm>
            <a:off x="2743200" y="522062"/>
            <a:ext cx="9104684" cy="327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1026365" y="1819022"/>
            <a:ext cx="10422295" cy="7138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43608" y="1975873"/>
            <a:ext cx="7872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 분석을 통해 상품과 관련이 높은 단어를 파악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26365" y="2684379"/>
            <a:ext cx="10422295" cy="7138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43608" y="2841230"/>
            <a:ext cx="85231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API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 제한과 상관없이 사용자가 시스템을 이용 가능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26365" y="3542155"/>
            <a:ext cx="10422295" cy="7138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43607" y="3699006"/>
            <a:ext cx="95710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시스템을 무료로 배포함으로써 소규모 사업자도 부담없이 사용 가능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26365" y="4406448"/>
            <a:ext cx="10422295" cy="7138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343607" y="4563299"/>
            <a:ext cx="8881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부정적인 키워드가 많은 상품에 대한 대응 방안을 빠르게 마련 가능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26365" y="5282923"/>
            <a:ext cx="10422295" cy="7138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343607" y="5439774"/>
            <a:ext cx="78720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경쟁 제품에 대한 효과적인 마케팅 전략 수립이 가능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94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1396</Words>
  <Application>Microsoft Office PowerPoint</Application>
  <PresentationFormat>와이드스크린</PresentationFormat>
  <Paragraphs>337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나눔스퀘어</vt:lpstr>
      <vt:lpstr>나눔스퀘어 Bold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Contents</vt:lpstr>
      <vt:lpstr>종합설계 개요</vt:lpstr>
      <vt:lpstr>지난 발표에서의 지적사항 및 답변</vt:lpstr>
      <vt:lpstr>지난 발표에서의 지적사항 및 답변</vt:lpstr>
      <vt:lpstr>관련 연구 및 사례</vt:lpstr>
      <vt:lpstr>관련 연구 및 사례</vt:lpstr>
      <vt:lpstr>PowerPoint 프레젠테이션</vt:lpstr>
      <vt:lpstr>PowerPoint 프레젠테이션</vt:lpstr>
      <vt:lpstr>시스템 수행 시나리오</vt:lpstr>
      <vt:lpstr>시스템 구성도</vt:lpstr>
      <vt:lpstr>개발환경 및 개발방법</vt:lpstr>
      <vt:lpstr>개발환경 및 개발방법</vt:lpstr>
      <vt:lpstr>개발 방법</vt:lpstr>
      <vt:lpstr>데모 환경</vt:lpstr>
      <vt:lpstr>업무 분담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업무 분담</vt:lpstr>
      <vt:lpstr>졸업연구 수행일정</vt:lpstr>
      <vt:lpstr>필요기술 및 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인스타그램 API를 이용한 트렌드 분석 시스템</dc:title>
  <dc:creator>Younghyun Ji</dc:creator>
  <cp:lastModifiedBy>user</cp:lastModifiedBy>
  <cp:revision>60</cp:revision>
  <dcterms:created xsi:type="dcterms:W3CDTF">2018-12-16T02:40:42Z</dcterms:created>
  <dcterms:modified xsi:type="dcterms:W3CDTF">2019-06-19T08:14:51Z</dcterms:modified>
</cp:coreProperties>
</file>