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29" r:id="rId3"/>
    <p:sldId id="257" r:id="rId4"/>
    <p:sldId id="480" r:id="rId5"/>
    <p:sldId id="372" r:id="rId6"/>
    <p:sldId id="482" r:id="rId7"/>
    <p:sldId id="476" r:id="rId8"/>
    <p:sldId id="483" r:id="rId9"/>
    <p:sldId id="371" r:id="rId10"/>
    <p:sldId id="477" r:id="rId11"/>
    <p:sldId id="485" r:id="rId12"/>
    <p:sldId id="481" r:id="rId13"/>
    <p:sldId id="478" r:id="rId14"/>
    <p:sldId id="484" r:id="rId15"/>
    <p:sldId id="486" r:id="rId16"/>
    <p:sldId id="350" r:id="rId17"/>
    <p:sldId id="28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Playfair Display" panose="00000500000000000000" pitchFamily="2" charset="0"/>
      <p:regular r:id="rId28"/>
      <p:bold r:id="rId29"/>
      <p:italic r:id="rId30"/>
      <p:boldItalic r:id="rId31"/>
    </p:embeddedFont>
    <p:embeddedFont>
      <p:font typeface="Playfair Display Medium" panose="020B0600000101010101" charset="0"/>
      <p:regular r:id="rId32"/>
      <p:bold r:id="rId33"/>
      <p:italic r:id="rId34"/>
      <p:boldItalic r:id="rId35"/>
    </p:embeddedFont>
    <p:embeddedFont>
      <p:font typeface="Playfair Display SemiBold" panose="020B0600000101010101" charset="0"/>
      <p:regular r:id="rId36"/>
      <p:bold r:id="rId37"/>
      <p:italic r:id="rId38"/>
      <p:boldItalic r:id="rId39"/>
    </p:embeddedFont>
    <p:embeddedFont>
      <p:font typeface="Spectral" panose="020B0600000101010101" charset="0"/>
      <p:regular r:id="rId40"/>
      <p:bold r:id="rId41"/>
      <p:italic r:id="rId42"/>
      <p:boldItalic r:id="rId43"/>
    </p:embeddedFont>
    <p:embeddedFont>
      <p:font typeface="Spectral Light" panose="020B0600000101010101" charset="0"/>
      <p:regular r:id="rId44"/>
      <p:italic r:id="rId45"/>
    </p:embeddedFont>
    <p:embeddedFont>
      <p:font typeface="Spectral SemiBold" panose="020B0600000101010101" charset="0"/>
      <p:bold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resentation" id="{65BCF929-87F9-4BAD-BCC2-5719AA080F2A}">
          <p14:sldIdLst>
            <p14:sldId id="256"/>
            <p14:sldId id="329"/>
            <p14:sldId id="257"/>
            <p14:sldId id="480"/>
            <p14:sldId id="372"/>
            <p14:sldId id="482"/>
            <p14:sldId id="476"/>
            <p14:sldId id="483"/>
            <p14:sldId id="371"/>
            <p14:sldId id="477"/>
            <p14:sldId id="485"/>
            <p14:sldId id="481"/>
            <p14:sldId id="478"/>
            <p14:sldId id="484"/>
            <p14:sldId id="486"/>
            <p14:sldId id="350"/>
            <p14:sldId id="288"/>
          </p14:sldIdLst>
        </p14:section>
        <p14:section name="Appendix" id="{3DE297B9-0AE5-4F72-A4D1-DC6B1369C76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iKup1F5lqmbLBV/wKD4IhI6n9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8" Type="http://schemas.openxmlformats.org/officeDocument/2006/relationships/slide" Target="slides/slide7.xml"/><Relationship Id="rId7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7117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47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1538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369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8241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2685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5023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838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862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938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421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4062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7437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847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-4" y="685795"/>
            <a:ext cx="12192003" cy="2337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5"/>
          <p:cNvSpPr txBox="1">
            <a:spLocks noGrp="1"/>
          </p:cNvSpPr>
          <p:nvPr>
            <p:ph type="ctrTitle"/>
          </p:nvPr>
        </p:nvSpPr>
        <p:spPr>
          <a:xfrm>
            <a:off x="652461" y="819493"/>
            <a:ext cx="10887075" cy="206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subTitle" idx="1"/>
          </p:nvPr>
        </p:nvSpPr>
        <p:spPr>
          <a:xfrm>
            <a:off x="685802" y="3151917"/>
            <a:ext cx="10853735" cy="310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Spectr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tline">
  <p:cSld name="Outlin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  <a:def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body" idx="1" hasCustomPrompt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826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⮚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Char char="❖"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Char char="–"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fair Display"/>
              <a:buChar char="»"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dirty="0"/>
              <a:t> </a:t>
            </a:r>
            <a:endParaRPr dirty="0"/>
          </a:p>
        </p:txBody>
      </p:sp>
      <p:sp>
        <p:nvSpPr>
          <p:cNvPr id="5" name="Google Shape;27;p37">
            <a:extLst>
              <a:ext uri="{FF2B5EF4-FFF2-40B4-BE49-F238E27FC236}">
                <a16:creationId xmlns:a16="http://schemas.microsoft.com/office/drawing/2014/main" id="{8622EA2F-7D88-44C9-A148-FD3A73347A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  <a:def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1"/>
          </p:nvPr>
        </p:nvSpPr>
        <p:spPr>
          <a:xfrm>
            <a:off x="290514" y="1571629"/>
            <a:ext cx="11620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▪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⮚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❖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–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»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43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1" y="6356350"/>
            <a:ext cx="12191999" cy="5016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34"/>
          <p:cNvSpPr txBox="1"/>
          <p:nvPr/>
        </p:nvSpPr>
        <p:spPr>
          <a:xfrm>
            <a:off x="0" y="677487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34"/>
          <p:cNvSpPr/>
          <p:nvPr/>
        </p:nvSpPr>
        <p:spPr>
          <a:xfrm>
            <a:off x="8877301" y="114113"/>
            <a:ext cx="33147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Division of Computer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ML/DL 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4"/>
          <p:cNvSpPr/>
          <p:nvPr/>
        </p:nvSpPr>
        <p:spPr>
          <a:xfrm>
            <a:off x="0" y="0"/>
            <a:ext cx="1295400" cy="6842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4800" y="71800"/>
            <a:ext cx="762000" cy="5374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4.1463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abs/1810.0234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652461" y="819493"/>
            <a:ext cx="108870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 dirty="0" err="1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PreNAS</a:t>
            </a:r>
            <a:r>
              <a:rPr lang="en-US" sz="3300" dirty="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: Preferred One-Shot Learning Towards Efficient Neural Architecture Search</a:t>
            </a:r>
            <a:endParaRPr sz="3300" dirty="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2286001" y="3112341"/>
            <a:ext cx="7424737" cy="310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/>
            <a:r>
              <a:rPr lang="en-US" altLang="ko-KR" sz="2400" dirty="0" err="1"/>
              <a:t>Haibin</a:t>
            </a:r>
            <a:r>
              <a:rPr lang="en-US" altLang="ko-KR" sz="2400" dirty="0"/>
              <a:t> Wang, Ce Ge, </a:t>
            </a:r>
            <a:r>
              <a:rPr lang="en-US" altLang="ko-KR" sz="2400" dirty="0" err="1"/>
              <a:t>Hesen</a:t>
            </a:r>
            <a:r>
              <a:rPr lang="en-US" altLang="ko-KR" sz="2400" dirty="0"/>
              <a:t> Chen, </a:t>
            </a:r>
            <a:r>
              <a:rPr lang="en-US" altLang="ko-KR" sz="2400" dirty="0" err="1"/>
              <a:t>Xiuyu</a:t>
            </a:r>
            <a:r>
              <a:rPr lang="en-US" altLang="ko-KR" sz="2400" dirty="0"/>
              <a:t> Sun</a:t>
            </a:r>
          </a:p>
          <a:p>
            <a:pPr marL="228600" lvl="0" indent="-228600"/>
            <a:r>
              <a:rPr lang="en-US" sz="2400" dirty="0">
                <a:latin typeface="Playfair Display"/>
                <a:ea typeface="Playfair Display"/>
                <a:cs typeface="Playfair Display"/>
                <a:sym typeface="Playfair Display"/>
              </a:rPr>
              <a:t>Alibaba Group</a:t>
            </a:r>
            <a:endParaRPr sz="22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Spectral"/>
              <a:buNone/>
            </a:pPr>
            <a:endParaRPr lang="en-US" altLang="ko-KR" sz="22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Spectral"/>
              <a:buNone/>
            </a:pPr>
            <a:endParaRPr sz="22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" marR="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Spectral"/>
              <a:buNone/>
            </a:pPr>
            <a:r>
              <a:rPr lang="en-US" sz="1900" i="1" dirty="0">
                <a:latin typeface="Playfair Display"/>
                <a:ea typeface="Playfair Display"/>
                <a:cs typeface="Playfair Display"/>
                <a:sym typeface="Playfair Display"/>
              </a:rPr>
              <a:t>Prepared by</a:t>
            </a:r>
            <a:r>
              <a:rPr lang="en-US" sz="1900" dirty="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1600" dirty="0" err="1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Jie</a:t>
            </a:r>
            <a:r>
              <a:rPr lang="en-US" sz="16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Yong Shin</a:t>
            </a:r>
            <a:endParaRPr sz="1600"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228600" marR="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Spectral"/>
              <a:buNone/>
            </a:pPr>
            <a:r>
              <a:rPr lang="en-US" sz="1500" dirty="0">
                <a:latin typeface="Playfair Display"/>
                <a:ea typeface="Playfair Display"/>
                <a:cs typeface="Playfair Display"/>
                <a:sym typeface="Playfair Display"/>
              </a:rPr>
              <a:t>11</a:t>
            </a:r>
            <a:r>
              <a:rPr lang="en-US" sz="1500" baseline="30000" dirty="0">
                <a:latin typeface="Playfair Display"/>
                <a:ea typeface="Playfair Display"/>
                <a:cs typeface="Playfair Display"/>
                <a:sym typeface="Playfair Display"/>
              </a:rPr>
              <a:t>th</a:t>
            </a:r>
            <a:r>
              <a:rPr lang="en-US" sz="1500" dirty="0">
                <a:latin typeface="Playfair Display"/>
                <a:ea typeface="Playfair Display"/>
                <a:cs typeface="Playfair Display"/>
                <a:sym typeface="Playfair Display"/>
              </a:rPr>
              <a:t> Aug 2023</a:t>
            </a:r>
            <a:endParaRPr sz="15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" marR="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Spectral"/>
              <a:buNone/>
            </a:pPr>
            <a:endParaRPr lang="en-US" altLang="ko-KR" sz="26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" marR="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Spectral"/>
              <a:buNone/>
            </a:pPr>
            <a:endParaRPr sz="26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Normalized SNIP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59D84-8065-40BF-977C-D0043D93CD78}"/>
              </a:ext>
            </a:extLst>
          </p:cNvPr>
          <p:cNvSpPr txBox="1"/>
          <p:nvPr/>
        </p:nvSpPr>
        <p:spPr>
          <a:xfrm>
            <a:off x="559543" y="4061725"/>
            <a:ext cx="969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68300">
              <a:buSzPts val="2200"/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Playfair Display" panose="020B0600000101010101" charset="0"/>
              </a:rPr>
              <a:t>Normalized SNIP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1B0AC7-E68F-4C13-BDE2-03976311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59" y="4646500"/>
            <a:ext cx="7598877" cy="14504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86A2E6-EA89-4CC3-81B8-C907F3AFCDDC}"/>
              </a:ext>
            </a:extLst>
          </p:cNvPr>
          <p:cNvSpPr txBox="1"/>
          <p:nvPr/>
        </p:nvSpPr>
        <p:spPr>
          <a:xfrm>
            <a:off x="559543" y="1666645"/>
            <a:ext cx="969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68300">
              <a:buSzPts val="2200"/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Playfair Display" panose="020B0600000101010101" charset="0"/>
              </a:rPr>
              <a:t>SNIP Sensitivity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E06C69-D0F4-4064-9641-F8A6F799E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779" y="2251420"/>
            <a:ext cx="5351684" cy="14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7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SNIP VS Normalized SNIP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9C35F8-1F2B-4F73-8907-06F1166FE176}"/>
              </a:ext>
            </a:extLst>
          </p:cNvPr>
          <p:cNvSpPr/>
          <p:nvPr/>
        </p:nvSpPr>
        <p:spPr>
          <a:xfrm>
            <a:off x="3048000" y="316739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EB004E-B825-4456-A4B2-6B0D2F3C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17" y="1805804"/>
            <a:ext cx="9926166" cy="43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BD2C03D5-19F9-4A84-8D48-5D68EA9FABA9}"/>
              </a:ext>
            </a:extLst>
          </p:cNvPr>
          <p:cNvSpPr/>
          <p:nvPr/>
        </p:nvSpPr>
        <p:spPr>
          <a:xfrm>
            <a:off x="731745" y="3470031"/>
            <a:ext cx="6853277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sx="102000" sy="102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</a:pPr>
            <a:r>
              <a:rPr lang="en-US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Outline</a:t>
            </a:r>
            <a:endParaRPr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One-Shot NAS with Preferred Learning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Isomers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Normalized SNIP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</a:rPr>
              <a:t>Experimental </a:t>
            </a:r>
            <a:r>
              <a:rPr lang="en-US" sz="2800" dirty="0">
                <a:solidFill>
                  <a:schemeClr val="bg1"/>
                </a:solidFill>
              </a:rPr>
              <a:t>Results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022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Comparison with Manually Designed Architectures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3AF129-E682-45B3-ADCC-6E43DC60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03" y="1382680"/>
            <a:ext cx="4642393" cy="49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4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BD2C03D5-19F9-4A84-8D48-5D68EA9FABA9}"/>
              </a:ext>
            </a:extLst>
          </p:cNvPr>
          <p:cNvSpPr/>
          <p:nvPr/>
        </p:nvSpPr>
        <p:spPr>
          <a:xfrm>
            <a:off x="731745" y="4039651"/>
            <a:ext cx="6853277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sx="102000" sy="102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</a:pPr>
            <a:r>
              <a:rPr lang="en-US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Outline</a:t>
            </a:r>
            <a:endParaRPr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One-Shot NAS with Preferred Learning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Isomers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Normalized SNIP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Experimental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7576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Conclusion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9" name="Google Shape;106;p4">
            <a:extLst>
              <a:ext uri="{FF2B5EF4-FFF2-40B4-BE49-F238E27FC236}">
                <a16:creationId xmlns:a16="http://schemas.microsoft.com/office/drawing/2014/main" id="{9C25D0C0-A40D-4EB3-AE8C-8C89173292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5750" y="1699166"/>
            <a:ext cx="11620500" cy="447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68300">
              <a:buSzPts val="2200"/>
              <a:buFont typeface="Arial" panose="020B0604020202020204" pitchFamily="34" charset="0"/>
              <a:buChar char="•"/>
            </a:pPr>
            <a:r>
              <a:rPr lang="en-US" altLang="ko-KR" sz="2400" dirty="0" err="1"/>
              <a:t>PreNAS</a:t>
            </a:r>
            <a:r>
              <a:rPr lang="en-US" altLang="ko-KR" sz="2400" dirty="0"/>
              <a:t>, a new learning paradigm that combines </a:t>
            </a:r>
            <a:r>
              <a:rPr lang="en-US" altLang="ko-KR" sz="2400" dirty="0" err="1"/>
              <a:t>oneshot</a:t>
            </a:r>
            <a:r>
              <a:rPr lang="en-US" altLang="ko-KR" sz="2400" dirty="0"/>
              <a:t> and zero-shot NAS, is proposed to train and search for optimal architectures within a preferred sample space, aiming to improve search efficiency and training efficacy.</a:t>
            </a:r>
          </a:p>
          <a:p>
            <a:pPr indent="-368300">
              <a:buSzPts val="22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368300">
              <a:buSzPts val="2200"/>
              <a:buFont typeface="Arial" panose="020B0604020202020204" pitchFamily="34" charset="0"/>
              <a:buChar char="•"/>
            </a:pPr>
            <a:r>
              <a:rPr lang="en-US" sz="2400" dirty="0"/>
              <a:t>Normalized SNIP improved the representation of architectures, accordingly applied to Zero-Shot NAS for reduction of search space.</a:t>
            </a:r>
          </a:p>
          <a:p>
            <a:pPr indent="-368300">
              <a:buSzPts val="22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368300">
              <a:buSzPts val="2200"/>
              <a:buFont typeface="Arial" panose="020B0604020202020204" pitchFamily="34" charset="0"/>
              <a:buChar char="•"/>
            </a:pPr>
            <a:r>
              <a:rPr lang="en-US" sz="2400" dirty="0"/>
              <a:t>Analysis of SNIP and experiments on ImageNet with Transformers verifies the effectiveness of </a:t>
            </a:r>
            <a:r>
              <a:rPr lang="en-US" sz="2400" dirty="0" err="1"/>
              <a:t>PreNAS</a:t>
            </a:r>
            <a:r>
              <a:rPr lang="en-US" sz="2400" dirty="0"/>
              <a:t>.</a:t>
            </a:r>
          </a:p>
          <a:p>
            <a:pPr indent="-368300">
              <a:buSzPts val="22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368300">
              <a:buSzPts val="2200"/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033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References</a:t>
            </a: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285750" y="1954307"/>
            <a:ext cx="11620500" cy="44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indent="-457200">
              <a:buSzPts val="2200"/>
              <a:buFont typeface="+mj-lt"/>
              <a:buAutoNum type="arabicPeriod"/>
            </a:pPr>
            <a:r>
              <a:rPr lang="en-US" sz="2200" dirty="0"/>
              <a:t> </a:t>
            </a:r>
            <a:r>
              <a:rPr lang="en-US" altLang="ko-KR" sz="2400" dirty="0" err="1"/>
              <a:t>Haibin</a:t>
            </a:r>
            <a:r>
              <a:rPr lang="en-US" altLang="ko-KR" sz="2400" dirty="0"/>
              <a:t> Wang, </a:t>
            </a:r>
            <a:r>
              <a:rPr lang="en-US" sz="2200" dirty="0"/>
              <a:t>“</a:t>
            </a:r>
            <a:r>
              <a:rPr lang="en-US" altLang="ko-KR" sz="2400" dirty="0" err="1"/>
              <a:t>PreNAS</a:t>
            </a:r>
            <a:r>
              <a:rPr lang="en-US" altLang="ko-KR" sz="2400" dirty="0"/>
              <a:t>: Preferred One-Shot Learning Towards Efficient Neural Architecture Search”, </a:t>
            </a:r>
            <a:r>
              <a:rPr lang="en-US" altLang="ko-KR" sz="2400" dirty="0">
                <a:hlinkClick r:id="rId3"/>
              </a:rPr>
              <a:t>https://arxiv.org/abs/2304.14636</a:t>
            </a:r>
            <a:r>
              <a:rPr lang="en-US" altLang="ko-KR" sz="2400" dirty="0"/>
              <a:t> </a:t>
            </a:r>
          </a:p>
          <a:p>
            <a:pPr marL="546100" indent="-457200">
              <a:buSzPts val="2200"/>
              <a:buFont typeface="+mj-lt"/>
              <a:buAutoNum type="arabicPeriod"/>
            </a:pPr>
            <a:endParaRPr lang="en-US" sz="2400" dirty="0"/>
          </a:p>
          <a:p>
            <a:pPr marL="546100" indent="-457200">
              <a:buSzPts val="2200"/>
              <a:buFont typeface="+mj-lt"/>
              <a:buAutoNum type="arabicPeriod"/>
            </a:pPr>
            <a:r>
              <a:rPr lang="en-US" sz="2200" dirty="0" err="1"/>
              <a:t>NamhoonLee</a:t>
            </a:r>
            <a:r>
              <a:rPr lang="en-US" sz="2200" dirty="0"/>
              <a:t>, “SNIP:SINGLE-SHOTNETWORKPRUNINGBASEDON CONNECTIONSENSITIVITY”, </a:t>
            </a:r>
            <a:r>
              <a:rPr lang="en-US" sz="2200" dirty="0">
                <a:hlinkClick r:id="rId4"/>
              </a:rPr>
              <a:t>https://arxiv.org/abs/1810.02340</a:t>
            </a:r>
            <a:r>
              <a:rPr lang="en-US" sz="2200" dirty="0"/>
              <a:t> </a:t>
            </a:r>
          </a:p>
          <a:p>
            <a:pPr marL="546100" indent="-457200">
              <a:buSzPts val="2200"/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192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</a:pPr>
            <a:endParaRPr sz="32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body" idx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540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2540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Highlights</a:t>
            </a: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285750" y="1352700"/>
            <a:ext cx="11620500" cy="500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31800">
              <a:buSzPts val="2200"/>
              <a:buFont typeface="Arial" panose="020B0604020202020204" pitchFamily="34" charset="0"/>
              <a:buChar char="•"/>
            </a:pPr>
            <a:r>
              <a:rPr lang="en-US" sz="2400" b="1" dirty="0"/>
              <a:t>One-Shot NAS with Preferred Learning </a:t>
            </a:r>
            <a:endParaRPr lang="en-US" sz="2400" dirty="0"/>
          </a:p>
          <a:p>
            <a:pPr marL="431800">
              <a:buSzPts val="22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31800">
              <a:buSzPts val="2200"/>
              <a:buFont typeface="Arial" panose="020B0604020202020204" pitchFamily="34" charset="0"/>
              <a:buChar char="•"/>
            </a:pPr>
            <a:r>
              <a:rPr lang="en-US" sz="2400" b="1" dirty="0"/>
              <a:t>Isomers</a:t>
            </a:r>
            <a:r>
              <a:rPr lang="en-US" sz="2400" dirty="0"/>
              <a:t>: </a:t>
            </a:r>
            <a:r>
              <a:rPr lang="en-US" altLang="ko-KR" sz="2400" dirty="0"/>
              <a:t>Isomers are the set of model that has same parameter size but with different architecture.</a:t>
            </a:r>
          </a:p>
          <a:p>
            <a:pPr marL="88900" indent="0">
              <a:buSzPts val="2200"/>
              <a:buNone/>
            </a:pPr>
            <a:endParaRPr lang="en-US" sz="2400" dirty="0"/>
          </a:p>
          <a:p>
            <a:pPr lvl="0" indent="-368300">
              <a:buSzPts val="2200"/>
              <a:buFont typeface="Arial" panose="020B0604020202020204" pitchFamily="34" charset="0"/>
              <a:buChar char="•"/>
            </a:pPr>
            <a:r>
              <a:rPr lang="en-US" sz="2400" b="1" dirty="0"/>
              <a:t>Normalized SNIP: </a:t>
            </a:r>
            <a:r>
              <a:rPr lang="en-US" altLang="ko-KR" sz="2400" dirty="0"/>
              <a:t>A measure score for various architecture’s connection sensitivity.</a:t>
            </a:r>
            <a:endParaRPr sz="2400" dirty="0"/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923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</a:pPr>
            <a:r>
              <a:rPr lang="en-US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Outline</a:t>
            </a:r>
            <a:endParaRPr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One-Shot NAS with Preferred Learning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Isomers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Normalized SNIP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Experimental </a:t>
            </a:r>
            <a:r>
              <a:rPr lang="en-US" sz="2800" dirty="0">
                <a:solidFill>
                  <a:schemeClr val="tx1"/>
                </a:solidFill>
              </a:rPr>
              <a:t>Results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BD2C03D5-19F9-4A84-8D48-5D68EA9FABA9}"/>
              </a:ext>
            </a:extLst>
          </p:cNvPr>
          <p:cNvSpPr/>
          <p:nvPr/>
        </p:nvSpPr>
        <p:spPr>
          <a:xfrm>
            <a:off x="731745" y="1716183"/>
            <a:ext cx="6853277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sx="102000" sy="102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</a:pPr>
            <a:r>
              <a:rPr lang="en-US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Outline</a:t>
            </a:r>
            <a:endParaRPr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One-Shot NAS with Preferred Learning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Isomers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Normalized SNIP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Experimental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9069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Whole Process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C2FB0E-BCC6-4792-8313-1C8C82591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1" y="1516489"/>
            <a:ext cx="9952237" cy="465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3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BD2C03D5-19F9-4A84-8D48-5D68EA9FABA9}"/>
              </a:ext>
            </a:extLst>
          </p:cNvPr>
          <p:cNvSpPr/>
          <p:nvPr/>
        </p:nvSpPr>
        <p:spPr>
          <a:xfrm>
            <a:off x="731745" y="2300800"/>
            <a:ext cx="6853277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sx="102000" sy="102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</a:pPr>
            <a:r>
              <a:rPr lang="en-US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Outline</a:t>
            </a:r>
            <a:endParaRPr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One-Shot NAS with Preferred Learning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Isomers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Normalized SNIP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Experimental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106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Isomers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BDC113-AFBD-4528-98F4-B69B1274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698" y="1447247"/>
            <a:ext cx="6373318" cy="3963505"/>
          </a:xfrm>
          <a:prstGeom prst="rect">
            <a:avLst/>
          </a:prstGeom>
        </p:spPr>
      </p:pic>
      <p:sp>
        <p:nvSpPr>
          <p:cNvPr id="9" name="Google Shape;106;p4">
            <a:extLst>
              <a:ext uri="{FF2B5EF4-FFF2-40B4-BE49-F238E27FC236}">
                <a16:creationId xmlns:a16="http://schemas.microsoft.com/office/drawing/2014/main" id="{9C25D0C0-A40D-4EB3-AE8C-8C89173292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5750" y="5086943"/>
            <a:ext cx="11620500" cy="1395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68300">
              <a:buSzPts val="22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368300">
              <a:buSzPts val="2200"/>
              <a:buFont typeface="Arial" panose="020B0604020202020204" pitchFamily="34" charset="0"/>
              <a:buChar char="•"/>
            </a:pPr>
            <a:r>
              <a:rPr lang="en-US" altLang="ko-KR" sz="2000" dirty="0"/>
              <a:t>For a L-block in a Transformer architecture α := (β1, β2, . . . , βL) with β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the configurations of </a:t>
            </a:r>
            <a:r>
              <a:rPr lang="en-US" altLang="ko-KR" sz="2000" dirty="0" err="1"/>
              <a:t>i-th</a:t>
            </a:r>
            <a:r>
              <a:rPr lang="en-US" altLang="ko-KR" sz="2000" dirty="0"/>
              <a:t> block, all architectures produced by reordering α are isomers.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05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BD2C03D5-19F9-4A84-8D48-5D68EA9FABA9}"/>
              </a:ext>
            </a:extLst>
          </p:cNvPr>
          <p:cNvSpPr/>
          <p:nvPr/>
        </p:nvSpPr>
        <p:spPr>
          <a:xfrm>
            <a:off x="761725" y="2880610"/>
            <a:ext cx="6853277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sx="102000" sy="102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ectral Light"/>
              <a:buNone/>
            </a:pPr>
            <a:r>
              <a:rPr lang="en-US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Outline</a:t>
            </a:r>
            <a:endParaRPr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290514" y="1562102"/>
            <a:ext cx="11610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One-Shot NAS with Preferred Learning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Isomers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Normalized SNIP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Experimental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50800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7321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1219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ectral SemiBold"/>
              <a:buNone/>
            </a:pPr>
            <a:r>
              <a:rPr lang="en-US" sz="28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SNIP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9296400" y="648209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" name="Google Shape;106;p4">
            <a:extLst>
              <a:ext uri="{FF2B5EF4-FFF2-40B4-BE49-F238E27FC236}">
                <a16:creationId xmlns:a16="http://schemas.microsoft.com/office/drawing/2014/main" id="{031F3EC5-B367-4EB2-9E69-D45A41B1E6F8}"/>
              </a:ext>
            </a:extLst>
          </p:cNvPr>
          <p:cNvSpPr txBox="1">
            <a:spLocks/>
          </p:cNvSpPr>
          <p:nvPr/>
        </p:nvSpPr>
        <p:spPr>
          <a:xfrm>
            <a:off x="285750" y="1479885"/>
            <a:ext cx="11620500" cy="87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▪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⮚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❖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–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»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-368300">
              <a:buSzPts val="2200"/>
              <a:buFont typeface="Arial" panose="020B0604020202020204" pitchFamily="34" charset="0"/>
              <a:buChar char="•"/>
            </a:pPr>
            <a:r>
              <a:rPr lang="en-US" sz="2200" dirty="0"/>
              <a:t>“</a:t>
            </a:r>
            <a:r>
              <a:rPr lang="en-US" altLang="ko-KR" sz="2400" dirty="0"/>
              <a:t>SNIP: SINGLE -SHOT NETWORK PRUNING BASED ON CONNECTION SENSITIVITY”</a:t>
            </a:r>
            <a:endParaRPr lang="en-US" sz="2200" dirty="0"/>
          </a:p>
          <a:p>
            <a:pPr indent="-368300">
              <a:buSzPts val="22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368300">
              <a:buSzPts val="2200"/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9C35F8-1F2B-4F73-8907-06F1166FE176}"/>
              </a:ext>
            </a:extLst>
          </p:cNvPr>
          <p:cNvSpPr/>
          <p:nvPr/>
        </p:nvSpPr>
        <p:spPr>
          <a:xfrm>
            <a:off x="3048000" y="316739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EFE429-116D-424F-945B-B35B4E27F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30" y="2521675"/>
            <a:ext cx="10497180" cy="35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1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18573</TotalTime>
  <Words>339</Words>
  <Application>Microsoft Office PowerPoint</Application>
  <PresentationFormat>와이드스크린</PresentationFormat>
  <Paragraphs>81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Calibri</vt:lpstr>
      <vt:lpstr>Spectral Light</vt:lpstr>
      <vt:lpstr>Playfair Display Medium</vt:lpstr>
      <vt:lpstr>Spectral SemiBold</vt:lpstr>
      <vt:lpstr>Arial</vt:lpstr>
      <vt:lpstr>Wingdings</vt:lpstr>
      <vt:lpstr>Playfair Display</vt:lpstr>
      <vt:lpstr>Playfair Display SemiBold</vt:lpstr>
      <vt:lpstr>Georgia</vt:lpstr>
      <vt:lpstr>Spectral</vt:lpstr>
      <vt:lpstr>Times New Roman</vt:lpstr>
      <vt:lpstr>Office Theme</vt:lpstr>
      <vt:lpstr>PreNAS: Preferred One-Shot Learning Towards Efficient Neural Architecture Search</vt:lpstr>
      <vt:lpstr>Highlights</vt:lpstr>
      <vt:lpstr>Outline</vt:lpstr>
      <vt:lpstr>Outline</vt:lpstr>
      <vt:lpstr>The Whole Process</vt:lpstr>
      <vt:lpstr>Outline</vt:lpstr>
      <vt:lpstr>Isomers</vt:lpstr>
      <vt:lpstr>Outline</vt:lpstr>
      <vt:lpstr>SNIP</vt:lpstr>
      <vt:lpstr>Normalized SNIP</vt:lpstr>
      <vt:lpstr>SNIP VS Normalized SNIP</vt:lpstr>
      <vt:lpstr>Outline</vt:lpstr>
      <vt:lpstr>Comparison with Manually Designed Architectures</vt:lpstr>
      <vt:lpstr>Outline</vt:lpstr>
      <vt:lpstr>Conclusion</vt:lpstr>
      <vt:lpstr>References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SHAP-Based Explanation Methods A Review for NLP Interpretability</dc:title>
  <dc:creator>Ho Jiacang</dc:creator>
  <cp:lastModifiedBy>신 지용</cp:lastModifiedBy>
  <cp:revision>637</cp:revision>
  <dcterms:created xsi:type="dcterms:W3CDTF">2022-08-22T02:16:00Z</dcterms:created>
  <dcterms:modified xsi:type="dcterms:W3CDTF">2023-08-11T03:59:46Z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C0B1EB1C4C1A4A7895C4B90279690BDC</vt:lpwstr>
  </property>
  <property fmtid="{D5CDD505-2E9C-101B-9397-08002B2CF9AE}" pid="3" name="KSOProductBuildVer">
    <vt:lpwstr>1033-11.2.0.11380</vt:lpwstr>
  </property>
</Properties>
</file>