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29" r:id="rId3"/>
    <p:sldId id="257" r:id="rId4"/>
    <p:sldId id="496" r:id="rId5"/>
    <p:sldId id="487" r:id="rId6"/>
    <p:sldId id="372" r:id="rId7"/>
    <p:sldId id="488" r:id="rId8"/>
    <p:sldId id="495" r:id="rId9"/>
    <p:sldId id="492" r:id="rId10"/>
    <p:sldId id="490" r:id="rId11"/>
    <p:sldId id="497" r:id="rId12"/>
    <p:sldId id="489" r:id="rId13"/>
    <p:sldId id="501" r:id="rId14"/>
    <p:sldId id="494" r:id="rId15"/>
    <p:sldId id="499" r:id="rId16"/>
    <p:sldId id="502" r:id="rId17"/>
    <p:sldId id="503" r:id="rId18"/>
    <p:sldId id="504" r:id="rId19"/>
    <p:sldId id="500" r:id="rId20"/>
    <p:sldId id="505" r:id="rId21"/>
    <p:sldId id="350" r:id="rId22"/>
    <p:sldId id="288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Playfair Display" panose="00000500000000000000" pitchFamily="2" charset="0"/>
      <p:regular r:id="rId34"/>
      <p:bold r:id="rId35"/>
      <p:italic r:id="rId36"/>
      <p:boldItalic r:id="rId37"/>
    </p:embeddedFont>
    <p:embeddedFont>
      <p:font typeface="Playfair Display Medium" panose="020B0600000101010101" charset="0"/>
      <p:regular r:id="rId38"/>
      <p:bold r:id="rId39"/>
      <p:italic r:id="rId40"/>
      <p:boldItalic r:id="rId41"/>
    </p:embeddedFont>
    <p:embeddedFont>
      <p:font typeface="Playfair Display SemiBold" panose="020B0600000101010101" charset="0"/>
      <p:regular r:id="rId42"/>
      <p:bold r:id="rId43"/>
      <p:italic r:id="rId44"/>
      <p:boldItalic r:id="rId45"/>
    </p:embeddedFont>
    <p:embeddedFont>
      <p:font typeface="Spectral" panose="020B0600000101010101" charset="0"/>
      <p:regular r:id="rId46"/>
      <p:bold r:id="rId47"/>
      <p:italic r:id="rId48"/>
      <p:boldItalic r:id="rId49"/>
    </p:embeddedFont>
    <p:embeddedFont>
      <p:font typeface="Spectral Light" panose="020B0600000101010101" charset="0"/>
      <p:regular r:id="rId50"/>
      <p:italic r:id="rId51"/>
    </p:embeddedFont>
    <p:embeddedFont>
      <p:font typeface="Spectral SemiBold" panose="020B0600000101010101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tion" id="{65BCF929-87F9-4BAD-BCC2-5719AA080F2A}">
          <p14:sldIdLst>
            <p14:sldId id="256"/>
            <p14:sldId id="329"/>
            <p14:sldId id="257"/>
            <p14:sldId id="496"/>
            <p14:sldId id="487"/>
            <p14:sldId id="372"/>
            <p14:sldId id="488"/>
            <p14:sldId id="495"/>
            <p14:sldId id="492"/>
            <p14:sldId id="490"/>
            <p14:sldId id="497"/>
            <p14:sldId id="489"/>
            <p14:sldId id="501"/>
            <p14:sldId id="494"/>
            <p14:sldId id="499"/>
            <p14:sldId id="502"/>
            <p14:sldId id="503"/>
            <p14:sldId id="504"/>
            <p14:sldId id="500"/>
            <p14:sldId id="505"/>
            <p14:sldId id="350"/>
            <p14:sldId id="288"/>
          </p14:sldIdLst>
        </p14:section>
        <p14:section name="Appendix" id="{3DE297B9-0AE5-4F72-A4D1-DC6B1369C76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Kup1F5lqmbLBV/wKD4IhI6n9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font" Target="fonts/font29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font" Target="fonts/font28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27.fntdata"/><Relationship Id="rId72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602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1712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369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2094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6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63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7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8775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2882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418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38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6603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023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514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8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938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12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349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159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-4" y="685795"/>
            <a:ext cx="12192003" cy="2337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652461" y="819493"/>
            <a:ext cx="10887075" cy="206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685802" y="3151917"/>
            <a:ext cx="10853735" cy="310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">
  <p:cSld name="Outlin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 hasCustomPrompt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826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⮚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❖"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Char char="–"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Char char="»"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dirty="0"/>
              <a:t> </a:t>
            </a:r>
            <a:endParaRPr dirty="0"/>
          </a:p>
        </p:txBody>
      </p:sp>
      <p:sp>
        <p:nvSpPr>
          <p:cNvPr id="5" name="Google Shape;27;p37">
            <a:extLst>
              <a:ext uri="{FF2B5EF4-FFF2-40B4-BE49-F238E27FC236}">
                <a16:creationId xmlns:a16="http://schemas.microsoft.com/office/drawing/2014/main" id="{8622EA2F-7D88-44C9-A148-FD3A73347A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1"/>
          </p:nvPr>
        </p:nvSpPr>
        <p:spPr>
          <a:xfrm>
            <a:off x="290514" y="1571629"/>
            <a:ext cx="11620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▪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⮚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❖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–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»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3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1" y="6356350"/>
            <a:ext cx="12191999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34"/>
          <p:cNvSpPr txBox="1"/>
          <p:nvPr/>
        </p:nvSpPr>
        <p:spPr>
          <a:xfrm>
            <a:off x="0" y="677487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34"/>
          <p:cNvSpPr/>
          <p:nvPr/>
        </p:nvSpPr>
        <p:spPr>
          <a:xfrm>
            <a:off x="8877301" y="114113"/>
            <a:ext cx="33147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Division of Computer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ML/DL 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4"/>
          <p:cNvSpPr/>
          <p:nvPr/>
        </p:nvSpPr>
        <p:spPr>
          <a:xfrm>
            <a:off x="0" y="0"/>
            <a:ext cx="1295400" cy="684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4800" y="71800"/>
            <a:ext cx="762000" cy="5374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mlr.press/v80/bender18a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1708.05344" TargetMode="External"/><Relationship Id="rId4" Type="http://schemas.openxmlformats.org/officeDocument/2006/relationships/hyperlink" Target="https://arxiv.org/abs/1611.01578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52461" y="819493"/>
            <a:ext cx="108870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Understanding</a:t>
            </a:r>
            <a:r>
              <a:rPr lang="ko-KR" altLang="en-US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</a:t>
            </a:r>
            <a:r>
              <a:rPr lang="en-US" altLang="ko-KR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and</a:t>
            </a:r>
            <a:r>
              <a:rPr lang="ko-KR" altLang="en-US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</a:t>
            </a:r>
            <a:r>
              <a:rPr lang="en-US" altLang="ko-KR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Simplifying</a:t>
            </a:r>
            <a:r>
              <a:rPr lang="ko-KR" altLang="en-US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</a:t>
            </a:r>
            <a:r>
              <a:rPr lang="en-US" altLang="ko-KR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One-Shot</a:t>
            </a:r>
            <a:r>
              <a:rPr lang="ko-KR" altLang="en-US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</a:t>
            </a:r>
            <a:r>
              <a:rPr lang="en-US" altLang="ko-KR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Architecture Search</a:t>
            </a:r>
            <a:endParaRPr sz="3300" dirty="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2286001" y="3112341"/>
            <a:ext cx="7424737" cy="310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/>
            <a:r>
              <a:rPr lang="en-US" altLang="ko-KR" sz="2000" dirty="0"/>
              <a:t>Gabriel Bender, Pieter-Jan </a:t>
            </a:r>
            <a:r>
              <a:rPr lang="en-US" altLang="ko-KR" sz="2000" dirty="0" err="1"/>
              <a:t>Kindermans</a:t>
            </a:r>
            <a:r>
              <a:rPr lang="en-US" altLang="ko-KR" dirty="0"/>
              <a:t>,</a:t>
            </a:r>
            <a:r>
              <a:rPr lang="en-US" altLang="ko-KR" sz="2000" dirty="0"/>
              <a:t> Barret </a:t>
            </a:r>
            <a:r>
              <a:rPr lang="en-US" altLang="ko-KR" sz="2000" dirty="0" err="1"/>
              <a:t>Zoph</a:t>
            </a:r>
            <a:r>
              <a:rPr lang="en-US" altLang="ko-KR" dirty="0"/>
              <a:t>,</a:t>
            </a:r>
            <a:r>
              <a:rPr lang="en-US" altLang="ko-KR" sz="2000" dirty="0"/>
              <a:t> Vijay Vasudevan, Quoc Le</a:t>
            </a:r>
            <a:endParaRPr lang="en-US" altLang="ko-KR" sz="2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endParaRPr sz="2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r>
              <a:rPr lang="en-US" sz="1900" i="1" dirty="0">
                <a:latin typeface="Playfair Display"/>
                <a:ea typeface="Playfair Display"/>
                <a:cs typeface="Playfair Display"/>
                <a:sym typeface="Playfair Display"/>
              </a:rPr>
              <a:t>Prepared by</a:t>
            </a:r>
            <a:r>
              <a:rPr lang="en-US" sz="1900" dirty="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1600" dirty="0" err="1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Jie</a:t>
            </a:r>
            <a:r>
              <a:rPr lang="en-US" sz="16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Yong Shin</a:t>
            </a:r>
            <a:endParaRPr sz="1600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2286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r>
              <a:rPr lang="en-US" sz="1500">
                <a:latin typeface="Playfair Display"/>
                <a:ea typeface="Playfair Display"/>
                <a:cs typeface="Playfair Display"/>
                <a:sym typeface="Playfair Display"/>
              </a:rPr>
              <a:t>22</a:t>
            </a:r>
            <a:r>
              <a:rPr lang="en-US" sz="1500" baseline="30000">
                <a:latin typeface="Playfair Display"/>
                <a:ea typeface="Playfair Display"/>
                <a:cs typeface="Playfair Display"/>
                <a:sym typeface="Playfair Display"/>
              </a:rPr>
              <a:t>th</a:t>
            </a:r>
            <a:r>
              <a:rPr lang="en-US" sz="15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1500" dirty="0">
                <a:latin typeface="Playfair Display"/>
                <a:ea typeface="Playfair Display"/>
                <a:cs typeface="Playfair Display"/>
                <a:sym typeface="Playfair Display"/>
              </a:rPr>
              <a:t>Aug 2023</a:t>
            </a:r>
            <a:endParaRPr sz="15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endParaRPr lang="en-US" altLang="ko-KR" sz="26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endParaRPr sz="26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Search Space Design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" name="Google Shape;106;p4">
            <a:extLst>
              <a:ext uri="{FF2B5EF4-FFF2-40B4-BE49-F238E27FC236}">
                <a16:creationId xmlns:a16="http://schemas.microsoft.com/office/drawing/2014/main" id="{9C25D0C0-A40D-4EB3-AE8C-8C8917329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49" y="1496657"/>
            <a:ext cx="11620500" cy="52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buSzPts val="2200"/>
              <a:buNone/>
            </a:pPr>
            <a:r>
              <a:rPr lang="en-US" sz="2200" b="1" dirty="0"/>
              <a:t>Calculation of the size of search space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AA92FA-43F7-4C5E-BABD-6A74DD98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23" y="2161537"/>
            <a:ext cx="5548353" cy="3376637"/>
          </a:xfrm>
          <a:prstGeom prst="rect">
            <a:avLst/>
          </a:prstGeom>
        </p:spPr>
      </p:pic>
      <p:sp>
        <p:nvSpPr>
          <p:cNvPr id="8" name="Google Shape;106;p4">
            <a:extLst>
              <a:ext uri="{FF2B5EF4-FFF2-40B4-BE49-F238E27FC236}">
                <a16:creationId xmlns:a16="http://schemas.microsoft.com/office/drawing/2014/main" id="{91111082-6D5F-4155-AB01-9253E6C5101E}"/>
              </a:ext>
            </a:extLst>
          </p:cNvPr>
          <p:cNvSpPr txBox="1">
            <a:spLocks/>
          </p:cNvSpPr>
          <p:nvPr/>
        </p:nvSpPr>
        <p:spPr>
          <a:xfrm>
            <a:off x="285749" y="5682131"/>
            <a:ext cx="11620500" cy="52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▪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⮚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❖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–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»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88900" indent="0">
              <a:buSzPts val="2200"/>
              <a:buFont typeface="Playfair Display"/>
              <a:buNone/>
            </a:pPr>
            <a:r>
              <a:rPr lang="en-US" sz="2200" dirty="0">
                <a:solidFill>
                  <a:srgbClr val="FF0000"/>
                </a:solidFill>
              </a:rPr>
              <a:t>Temperature is included to evaluation metric.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C54E08-E39E-4DD0-A787-963DD4ECB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6" y="3031355"/>
            <a:ext cx="4996665" cy="1522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64DBAA-6B05-4C55-BA01-13DCC8645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95" y="2441526"/>
            <a:ext cx="4797897" cy="2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6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2872635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Model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Search Space Design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Path Dropout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Ghost Batch Normalization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500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Path Dropout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06;p4">
                <a:extLst>
                  <a:ext uri="{FF2B5EF4-FFF2-40B4-BE49-F238E27FC236}">
                    <a16:creationId xmlns:a16="http://schemas.microsoft.com/office/drawing/2014/main" id="{9C25D0C0-A40D-4EB3-AE8C-8C891732922C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5750" y="1352701"/>
                <a:ext cx="11620500" cy="4994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88900" indent="0">
                  <a:buSzPts val="2200"/>
                  <a:buNone/>
                </a:pPr>
                <a:r>
                  <a:rPr lang="en-US" altLang="ko-KR" sz="2000" b="1" dirty="0"/>
                  <a:t>Problem : Co-adaptation</a:t>
                </a:r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When there are multiple candidates, the operations tends to cooperate to produce higher accuracy.</a:t>
                </a:r>
              </a:p>
              <a:p>
                <a:pPr marL="88900" indent="0">
                  <a:buSzPts val="2200"/>
                  <a:buNone/>
                </a:pPr>
                <a:endParaRPr lang="en-US" altLang="ko-KR" sz="2000" dirty="0"/>
              </a:p>
              <a:p>
                <a:pPr marL="88900" indent="0">
                  <a:buSzPts val="2200"/>
                  <a:buNone/>
                </a:pPr>
                <a:r>
                  <a:rPr lang="en-US" altLang="ko-KR" sz="2000" b="1" dirty="0"/>
                  <a:t>Path dropout rate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000" b="1" dirty="0"/>
                  <a:t> </a:t>
                </a:r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    where, </a:t>
                </a:r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0&lt;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ko-KR" sz="2000" dirty="0"/>
                  <a:t>  and </a:t>
                </a:r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 Number of incoming paths </a:t>
                </a:r>
              </a:p>
              <a:p>
                <a:pPr marL="546100" indent="-457200">
                  <a:buSzPts val="2200"/>
                  <a:buFont typeface="+mj-lt"/>
                  <a:buAutoNum type="arabicPeriod"/>
                </a:pPr>
                <a:endParaRPr lang="en-US" altLang="ko-KR" sz="2000" dirty="0"/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For example, </a:t>
                </a:r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	Let, r = 0.05 and k = 7</a:t>
                </a:r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	Then, dropout probability to each edges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1/7</m:t>
                        </m:r>
                      </m:sup>
                    </m:sSup>
                  </m:oMath>
                </a14:m>
                <a:r>
                  <a:rPr lang="en-US" altLang="ko-KR" sz="2000" dirty="0"/>
                  <a:t> ≈ 0.65</a:t>
                </a:r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	And, will be trained with the probability of 0.35</a:t>
                </a:r>
              </a:p>
              <a:p>
                <a:pPr marL="88900" indent="0">
                  <a:buSzPts val="2200"/>
                  <a:buNone/>
                </a:pPr>
                <a:r>
                  <a:rPr lang="en-US" altLang="ko-KR" sz="2000" dirty="0"/>
                  <a:t>	And also, the probability to drop all operation is 0.05</a:t>
                </a:r>
              </a:p>
              <a:p>
                <a:pPr marL="88900" indent="0">
                  <a:buSzPts val="2200"/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9" name="Google Shape;106;p4">
                <a:extLst>
                  <a:ext uri="{FF2B5EF4-FFF2-40B4-BE49-F238E27FC236}">
                    <a16:creationId xmlns:a16="http://schemas.microsoft.com/office/drawing/2014/main" id="{9C25D0C0-A40D-4EB3-AE8C-8C891732922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5750" y="1352701"/>
                <a:ext cx="11620500" cy="4994311"/>
              </a:xfrm>
              <a:prstGeom prst="rect">
                <a:avLst/>
              </a:prstGeom>
              <a:blipFill>
                <a:blip r:embed="rId3"/>
                <a:stretch>
                  <a:fillRect r="-367" b="-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52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3446371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Model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Search Space Design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Path Dropout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Ghost Batch Normalization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21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Ghost Batch Normalization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" name="Google Shape;106;p4">
            <a:extLst>
              <a:ext uri="{FF2B5EF4-FFF2-40B4-BE49-F238E27FC236}">
                <a16:creationId xmlns:a16="http://schemas.microsoft.com/office/drawing/2014/main" id="{9C25D0C0-A40D-4EB3-AE8C-8C8917329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50" y="1352701"/>
            <a:ext cx="11620500" cy="499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buSzPts val="2200"/>
              <a:buNone/>
            </a:pPr>
            <a:r>
              <a:rPr lang="en-US" sz="2200" b="1" dirty="0"/>
              <a:t>Problem : Unstable convergence</a:t>
            </a:r>
          </a:p>
          <a:p>
            <a:pPr marL="88900" indent="0">
              <a:buSzPts val="2200"/>
              <a:buNone/>
            </a:pPr>
            <a:endParaRPr lang="en-US" sz="2200" dirty="0"/>
          </a:p>
          <a:p>
            <a:pPr marL="88900" indent="0">
              <a:buSzPts val="2200"/>
              <a:buNone/>
            </a:pPr>
            <a:r>
              <a:rPr lang="en-US" sz="2200" dirty="0"/>
              <a:t>Removing other candidates those are not selected changes the batch statistics at each layer. Because we do not know the batch statistics for a candidate architecture in advance, batch normalization is applied exactly the same way at test phase as during training phase – computing the batch statistics on the fly.</a:t>
            </a:r>
          </a:p>
          <a:p>
            <a:pPr marL="88900" indent="0">
              <a:buSzPts val="2200"/>
              <a:buNone/>
            </a:pPr>
            <a:endParaRPr lang="en-US" sz="2200" dirty="0"/>
          </a:p>
          <a:p>
            <a:pPr marL="88900" indent="0">
              <a:buSzPts val="2200"/>
              <a:buNone/>
            </a:pPr>
            <a:r>
              <a:rPr lang="en-US" sz="2200" b="1" dirty="0"/>
              <a:t>Ghost batch </a:t>
            </a:r>
            <a:r>
              <a:rPr lang="en-US" sz="2200" dirty="0"/>
              <a:t>– Batches in batches. Fix the dropout the same path for every ghost batch.</a:t>
            </a:r>
          </a:p>
          <a:p>
            <a:pPr marL="88900" indent="0">
              <a:buSzPts val="2200"/>
              <a:buNone/>
            </a:pPr>
            <a:endParaRPr lang="en-US" sz="2200" dirty="0"/>
          </a:p>
          <a:p>
            <a:pPr marL="88900" indent="0">
              <a:buSzPts val="2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232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49675" y="4038042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Model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Search Space Design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Path Dropout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Ghost Batch Normalization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</a:rPr>
              <a:t>Experimental </a:t>
            </a:r>
            <a:r>
              <a:rPr lang="en-US" sz="2800" dirty="0">
                <a:solidFill>
                  <a:schemeClr val="bg1"/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349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Experimental Results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" name="Google Shape;106;p4">
            <a:extLst>
              <a:ext uri="{FF2B5EF4-FFF2-40B4-BE49-F238E27FC236}">
                <a16:creationId xmlns:a16="http://schemas.microsoft.com/office/drawing/2014/main" id="{9C25D0C0-A40D-4EB3-AE8C-8C8917329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50" y="2026024"/>
            <a:ext cx="5559238" cy="432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buSzPts val="2200"/>
              <a:buNone/>
            </a:pPr>
            <a:r>
              <a:rPr lang="en-US" sz="2200" b="1" dirty="0"/>
              <a:t>Problem : </a:t>
            </a:r>
            <a:r>
              <a:rPr lang="en-US" sz="2200" dirty="0"/>
              <a:t>The range of accuracy between stand-alone model and one-shot model are too different</a:t>
            </a:r>
          </a:p>
          <a:p>
            <a:pPr marL="88900" indent="0">
              <a:buSzPts val="2200"/>
              <a:buNone/>
            </a:pPr>
            <a:endParaRPr lang="en-US" sz="2200" dirty="0"/>
          </a:p>
          <a:p>
            <a:pPr marL="88900" indent="0">
              <a:buSzPts val="2200"/>
              <a:buNone/>
            </a:pPr>
            <a:r>
              <a:rPr lang="en-US" sz="2200" b="1" dirty="0"/>
              <a:t>Hypothesis: </a:t>
            </a:r>
            <a:r>
              <a:rPr lang="en-US" sz="2200" dirty="0"/>
              <a:t>The most useful operations are being dropped</a:t>
            </a:r>
          </a:p>
          <a:p>
            <a:pPr marL="88900" indent="0">
              <a:buSzPts val="2200"/>
              <a:buNone/>
            </a:pPr>
            <a:endParaRPr lang="en-US" sz="2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98995D2-C24B-4282-805D-FF8A48CCB8DD}"/>
              </a:ext>
            </a:extLst>
          </p:cNvPr>
          <p:cNvGrpSpPr/>
          <p:nvPr/>
        </p:nvGrpSpPr>
        <p:grpSpPr>
          <a:xfrm>
            <a:off x="6508377" y="1985683"/>
            <a:ext cx="4698215" cy="3476648"/>
            <a:chOff x="3746892" y="2765847"/>
            <a:chExt cx="4698215" cy="34766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096EE1-A13D-41FD-BFFB-15EBE2CDA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892" y="2765847"/>
              <a:ext cx="4698215" cy="316887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588D53-FDF3-4414-A584-A48C4D184C66}"/>
                </a:ext>
              </a:extLst>
            </p:cNvPr>
            <p:cNvSpPr txBox="1"/>
            <p:nvPr/>
          </p:nvSpPr>
          <p:spPr>
            <a:xfrm>
              <a:off x="4590283" y="5934718"/>
              <a:ext cx="3603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One-Shot Model Accuracy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937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Experimental Results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06;p4">
                <a:extLst>
                  <a:ext uri="{FF2B5EF4-FFF2-40B4-BE49-F238E27FC236}">
                    <a16:creationId xmlns:a16="http://schemas.microsoft.com/office/drawing/2014/main" id="{9C25D0C0-A40D-4EB3-AE8C-8C891732922C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5750" y="1352701"/>
                <a:ext cx="11620500" cy="4994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88900" indent="0">
                  <a:buSzPts val="2200"/>
                  <a:buNone/>
                </a:pPr>
                <a:endParaRPr lang="en-US" sz="2200" b="1" dirty="0"/>
              </a:p>
              <a:p>
                <a:pPr marL="88900" indent="0">
                  <a:buSzPts val="2200"/>
                  <a:buNone/>
                </a:pPr>
                <a:r>
                  <a:rPr lang="en-US" altLang="ko-KR" sz="2200" b="1" dirty="0"/>
                  <a:t>Hypothesis: </a:t>
                </a:r>
                <a:r>
                  <a:rPr lang="en-US" altLang="ko-KR" sz="2200" dirty="0"/>
                  <a:t>The most useful operations are being dropped</a:t>
                </a:r>
                <a:endParaRPr lang="en-US" sz="2200" b="1" dirty="0"/>
              </a:p>
              <a:p>
                <a:pPr marL="88900" indent="0">
                  <a:buSzPts val="2200"/>
                  <a:buNone/>
                </a:pPr>
                <a:endParaRPr lang="en-US" sz="2200" b="1" dirty="0"/>
              </a:p>
              <a:p>
                <a:pPr marL="88900" indent="0">
                  <a:buSzPts val="2200"/>
                  <a:buNone/>
                </a:pPr>
                <a:r>
                  <a:rPr lang="en-US" sz="2200" b="1" dirty="0"/>
                  <a:t>Experiment : Comparison of two different architectures</a:t>
                </a:r>
              </a:p>
              <a:p>
                <a:pPr marL="431800">
                  <a:buSzPts val="2200"/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Reference Architectures : Enable </a:t>
                </a:r>
                <a:r>
                  <a:rPr lang="en-US" sz="2200" dirty="0"/>
                  <a:t>every possible candidate in supernet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200" dirty="0"/>
                  <a:t>)</a:t>
                </a:r>
              </a:p>
              <a:p>
                <a:pPr marL="431800">
                  <a:buSzPts val="2200"/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Candidate Architectures : Select some subnet from the supernet</a:t>
                </a:r>
              </a:p>
              <a:p>
                <a:pPr marL="88900" indent="0">
                  <a:buSzPts val="2200"/>
                  <a:buNone/>
                </a:pPr>
                <a:endParaRPr lang="en-US" sz="2200" dirty="0"/>
              </a:p>
              <a:p>
                <a:pPr marL="88900" indent="0">
                  <a:buSzPts val="2200"/>
                  <a:buNone/>
                </a:pPr>
                <a:r>
                  <a:rPr lang="en-US" sz="2200" dirty="0"/>
                  <a:t>If the hypothesis is correct, the accuracy distribution from best performing model and the supernet should be similar and vice versa.</a:t>
                </a:r>
              </a:p>
            </p:txBody>
          </p:sp>
        </mc:Choice>
        <mc:Fallback>
          <p:sp>
            <p:nvSpPr>
              <p:cNvPr id="9" name="Google Shape;106;p4">
                <a:extLst>
                  <a:ext uri="{FF2B5EF4-FFF2-40B4-BE49-F238E27FC236}">
                    <a16:creationId xmlns:a16="http://schemas.microsoft.com/office/drawing/2014/main" id="{9C25D0C0-A40D-4EB3-AE8C-8C891732922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5750" y="1352701"/>
                <a:ext cx="11620500" cy="4994311"/>
              </a:xfrm>
              <a:prstGeom prst="rect">
                <a:avLst/>
              </a:prstGeom>
              <a:blipFill>
                <a:blip r:embed="rId3"/>
                <a:stretch>
                  <a:fillRect r="-8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61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Experimental Results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06;p4">
                <a:extLst>
                  <a:ext uri="{FF2B5EF4-FFF2-40B4-BE49-F238E27FC236}">
                    <a16:creationId xmlns:a16="http://schemas.microsoft.com/office/drawing/2014/main" id="{9C25D0C0-A40D-4EB3-AE8C-8C891732922C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5750" y="4957481"/>
                <a:ext cx="11620500" cy="1389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88900" indent="0">
                  <a:buSzPts val="2200"/>
                  <a:buNone/>
                </a:pPr>
                <a:r>
                  <a:rPr lang="en-US" sz="2200" b="1" dirty="0"/>
                  <a:t>Left   : </a:t>
                </a:r>
                <a:r>
                  <a:rPr lang="en-US" sz="2200" dirty="0"/>
                  <a:t>KL divergence is showing that if accuracy is higher, then the models’ accuracy 	distributions are nearer to identical(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). </a:t>
                </a:r>
              </a:p>
              <a:p>
                <a:pPr marL="88900" indent="0">
                  <a:buSzPts val="2200"/>
                  <a:buNone/>
                </a:pPr>
                <a:r>
                  <a:rPr lang="en-US" sz="2200" b="1" dirty="0"/>
                  <a:t>Right: </a:t>
                </a:r>
                <a:r>
                  <a:rPr lang="en-US" sz="2200" dirty="0"/>
                  <a:t>When training is proceeded, the architectures become identical.</a:t>
                </a:r>
                <a:endParaRPr lang="en-US" sz="2200" b="1" dirty="0"/>
              </a:p>
              <a:p>
                <a:pPr marL="88900" indent="0">
                  <a:buSzPts val="2200"/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9" name="Google Shape;106;p4">
                <a:extLst>
                  <a:ext uri="{FF2B5EF4-FFF2-40B4-BE49-F238E27FC236}">
                    <a16:creationId xmlns:a16="http://schemas.microsoft.com/office/drawing/2014/main" id="{9C25D0C0-A40D-4EB3-AE8C-8C891732922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5750" y="4957481"/>
                <a:ext cx="11620500" cy="1389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A45DBBE-C2A6-46FD-B31C-2FC333A9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60" y="1487778"/>
            <a:ext cx="5674658" cy="3123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CDDA24-6C31-4F5F-9582-578BE6E0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46" y="1536035"/>
            <a:ext cx="4459002" cy="33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8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4620750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Model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Search Space Design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Path Dropout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Ghost Batch Normalization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06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Highlights</a:t>
            </a: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285750" y="1352700"/>
            <a:ext cx="11620500" cy="500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46100" indent="-457200">
              <a:buSzPts val="2200"/>
              <a:buFont typeface="+mj-lt"/>
              <a:buAutoNum type="arabicPeriod"/>
            </a:pPr>
            <a:r>
              <a:rPr lang="en-US" sz="2400" dirty="0"/>
              <a:t>Does the temperature expand the search space?</a:t>
            </a:r>
          </a:p>
          <a:p>
            <a:pPr marL="88900" indent="0">
              <a:buSzPts val="22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546100" indent="-457200">
              <a:buSzPts val="2200"/>
              <a:buFont typeface="+mj-lt"/>
              <a:buAutoNum type="arabicPeriod" startAt="2"/>
            </a:pPr>
            <a:r>
              <a:rPr lang="en-US" sz="2400" dirty="0"/>
              <a:t>Why doesn’t DARTS use every operation in the end?</a:t>
            </a:r>
          </a:p>
          <a:p>
            <a:pPr marL="88900" indent="0">
              <a:buSzPts val="2200"/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546100" indent="-457200">
              <a:buSzPts val="2200"/>
              <a:buFont typeface="+mj-lt"/>
              <a:buAutoNum type="arabicPeriod" startAt="3"/>
            </a:pPr>
            <a:r>
              <a:rPr lang="en-US" altLang="ko-KR" sz="2400" dirty="0"/>
              <a:t>How about dropping out several paths?</a:t>
            </a:r>
          </a:p>
          <a:p>
            <a:pPr marL="88900" indent="0">
              <a:buSzPts val="2200"/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546100" indent="-457200">
              <a:buSzPts val="2200"/>
              <a:buFont typeface="+mj-lt"/>
              <a:buAutoNum type="arabicPeriod" startAt="4"/>
            </a:pPr>
            <a:r>
              <a:rPr lang="en-US" altLang="ko-KR" sz="2400" dirty="0"/>
              <a:t>Why the training accuracy in the search phase is always less than the training accuracy in the training phase?</a:t>
            </a:r>
          </a:p>
          <a:p>
            <a:pPr marL="546100" indent="-457200">
              <a:buSzPts val="2200"/>
              <a:buFont typeface="+mj-lt"/>
              <a:buAutoNum type="arabicPeriod" startAt="4"/>
            </a:pPr>
            <a:endParaRPr lang="en-US" altLang="ko-KR" sz="2400" dirty="0"/>
          </a:p>
          <a:p>
            <a:pPr marL="546100" indent="-457200">
              <a:buSzPts val="2200"/>
              <a:buFont typeface="+mj-lt"/>
              <a:buAutoNum type="arabicPeriod" startAt="4"/>
            </a:pPr>
            <a:r>
              <a:rPr lang="en-US" altLang="ko-KR" sz="2400" dirty="0"/>
              <a:t>Does the one-shot model really search? Or is it just randomly training?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23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Conclusion</a:t>
            </a: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285750" y="1352700"/>
            <a:ext cx="11620500" cy="500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46100" indent="-457200">
              <a:buSzPts val="2200"/>
              <a:buFont typeface="+mj-lt"/>
              <a:buAutoNum type="arabicPeriod"/>
            </a:pPr>
            <a:r>
              <a:rPr lang="en-US" sz="2000" dirty="0"/>
              <a:t>Does the temperature expand the search space?</a:t>
            </a:r>
          </a:p>
          <a:p>
            <a:pPr marL="88900" indent="0">
              <a:buSzPts val="220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Temperature is not added to the search space</a:t>
            </a:r>
          </a:p>
          <a:p>
            <a:pPr marL="546100" indent="-457200">
              <a:buSzPts val="2200"/>
              <a:buFont typeface="+mj-lt"/>
              <a:buAutoNum type="arabicPeriod" startAt="2"/>
            </a:pPr>
            <a:r>
              <a:rPr lang="en-US" sz="2000" dirty="0"/>
              <a:t>Why doesn’t DARTS use every operation in the end?</a:t>
            </a:r>
          </a:p>
          <a:p>
            <a:pPr marL="88900" indent="0">
              <a:buSzPts val="220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NAS algorithm must improve one of these: memory or time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46100" indent="-457200">
              <a:buSzPts val="2200"/>
              <a:buFont typeface="+mj-lt"/>
              <a:buAutoNum type="arabicPeriod" startAt="3"/>
            </a:pPr>
            <a:r>
              <a:rPr lang="en-US" altLang="ko-KR" sz="2000" dirty="0"/>
              <a:t>How about dropping out several paths?</a:t>
            </a:r>
          </a:p>
          <a:p>
            <a:pPr marL="88900" indent="0">
              <a:buSzPts val="2200"/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Path Dropout</a:t>
            </a:r>
          </a:p>
          <a:p>
            <a:pPr marL="546100" indent="-457200">
              <a:buSzPts val="2200"/>
              <a:buFont typeface="+mj-lt"/>
              <a:buAutoNum type="arabicPeriod" startAt="4"/>
            </a:pPr>
            <a:r>
              <a:rPr lang="en-US" altLang="ko-KR" sz="2000" dirty="0"/>
              <a:t>Why the training accuracy in the search phase is always less than the training accuracy in the training phase?</a:t>
            </a:r>
          </a:p>
          <a:p>
            <a:pPr marL="88900" indent="0">
              <a:buSzPts val="2200"/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Elimination of a good operations</a:t>
            </a:r>
          </a:p>
          <a:p>
            <a:pPr marL="546100" indent="-457200">
              <a:buSzPts val="2200"/>
              <a:buFont typeface="+mj-lt"/>
              <a:buAutoNum type="arabicPeriod" startAt="5"/>
            </a:pPr>
            <a:r>
              <a:rPr lang="en-US" altLang="ko-KR" sz="2000" dirty="0"/>
              <a:t>Does the one-shot model really search? Or is it just randomly training?</a:t>
            </a:r>
          </a:p>
          <a:p>
            <a:pPr marL="88900" indent="0">
              <a:buSzPts val="2200"/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KL divergence shows the relationship between the supernet and subnet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59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References</a:t>
            </a: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285750" y="1719599"/>
            <a:ext cx="11620500" cy="437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indent="-457200">
              <a:buSzPts val="2200"/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altLang="ko-KR" sz="2400" dirty="0"/>
              <a:t>Gabriel Bender, Pieter-Jan </a:t>
            </a:r>
            <a:r>
              <a:rPr lang="en-US" altLang="ko-KR" sz="2400" dirty="0" err="1"/>
              <a:t>Kindermans</a:t>
            </a:r>
            <a:r>
              <a:rPr lang="en-US" altLang="ko-KR" sz="2400" dirty="0"/>
              <a:t>, Barret </a:t>
            </a:r>
            <a:r>
              <a:rPr lang="en-US" altLang="ko-KR" sz="2400" dirty="0" err="1"/>
              <a:t>Zoph</a:t>
            </a:r>
            <a:r>
              <a:rPr lang="en-US" altLang="ko-KR" sz="2400" dirty="0"/>
              <a:t>, Vijay Vasudevan, Quoc Le, </a:t>
            </a:r>
            <a:r>
              <a:rPr lang="en-US" sz="2200" dirty="0"/>
              <a:t>“</a:t>
            </a:r>
            <a:r>
              <a:rPr lang="en-US" altLang="ko-KR" sz="2400" dirty="0"/>
              <a:t>Understanding and Simplifying One-Shot Architecture Search”, </a:t>
            </a:r>
            <a:r>
              <a:rPr lang="en-US" altLang="ko-KR" sz="2400" dirty="0">
                <a:hlinkClick r:id="rId3"/>
              </a:rPr>
              <a:t>https://proceedings.mlr.press/v80/bender18a.html</a:t>
            </a:r>
            <a:r>
              <a:rPr lang="en-US" altLang="ko-KR" sz="2400" dirty="0"/>
              <a:t> </a:t>
            </a:r>
          </a:p>
          <a:p>
            <a:pPr marL="546100" indent="-457200">
              <a:buSzPts val="2200"/>
              <a:buFont typeface="+mj-lt"/>
              <a:buAutoNum type="arabicPeriod"/>
            </a:pPr>
            <a:endParaRPr lang="en-US" altLang="ko-KR" sz="24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400" dirty="0"/>
              <a:t>Barret </a:t>
            </a:r>
            <a:r>
              <a:rPr lang="en-US" altLang="ko-KR" sz="2400" dirty="0" err="1"/>
              <a:t>Zoph</a:t>
            </a:r>
            <a:r>
              <a:rPr lang="en-US" altLang="ko-KR" sz="2400" dirty="0"/>
              <a:t>, Quoc V. Le, “NEURAL ARCHITECTURE SEARCH WITH REINFORCEMENT LEARNING”, </a:t>
            </a:r>
            <a:r>
              <a:rPr lang="en-US" altLang="ko-KR" sz="2400" dirty="0">
                <a:hlinkClick r:id="rId4"/>
              </a:rPr>
              <a:t>https://arxiv.org/abs/1611.01578</a:t>
            </a:r>
            <a:r>
              <a:rPr lang="en-US" altLang="ko-KR" sz="2400" dirty="0"/>
              <a:t> </a:t>
            </a:r>
          </a:p>
          <a:p>
            <a:pPr marL="546100" indent="-457200">
              <a:buSzPts val="2200"/>
              <a:buFont typeface="+mj-lt"/>
              <a:buAutoNum type="arabicPeriod"/>
            </a:pPr>
            <a:endParaRPr lang="en-US" sz="24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400" dirty="0"/>
              <a:t>Andrew Brock, Theodore Lim, J.M. Ritchie, Nick Weston</a:t>
            </a:r>
            <a:r>
              <a:rPr lang="en-US" sz="2200" dirty="0"/>
              <a:t>, “</a:t>
            </a:r>
            <a:r>
              <a:rPr lang="en-US" altLang="ko-KR" sz="2400" dirty="0"/>
              <a:t>SMASH: One-Shot Model Architecture Search through </a:t>
            </a:r>
            <a:r>
              <a:rPr lang="en-US" altLang="ko-KR" sz="2400" dirty="0" err="1"/>
              <a:t>HyperNetworks</a:t>
            </a:r>
            <a:r>
              <a:rPr lang="en-US" sz="2200" dirty="0"/>
              <a:t>”,  </a:t>
            </a:r>
            <a:r>
              <a:rPr lang="en-US" sz="2200" dirty="0">
                <a:hlinkClick r:id="rId5"/>
              </a:rPr>
              <a:t>https://arxiv.org/abs/1708.05344</a:t>
            </a:r>
            <a:r>
              <a:rPr lang="en-US" sz="2200" dirty="0"/>
              <a:t> </a:t>
            </a:r>
          </a:p>
          <a:p>
            <a:pPr marL="546100" indent="-457200">
              <a:buSzPts val="2200"/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92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endParaRPr sz="32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40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2540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Search Space of a One-Shot Model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Path Dropout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Ghost Batch Normalization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Experimental </a:t>
            </a:r>
            <a:r>
              <a:rPr lang="en-US" sz="2800" dirty="0">
                <a:solidFill>
                  <a:schemeClr val="tx1"/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1716183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One-Shot NAS Model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Search Space Design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Path Dropout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Ghost Batch Normalization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35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One-Shot NAS Model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" name="Google Shape;106;p4">
            <a:extLst>
              <a:ext uri="{FF2B5EF4-FFF2-40B4-BE49-F238E27FC236}">
                <a16:creationId xmlns:a16="http://schemas.microsoft.com/office/drawing/2014/main" id="{9C25D0C0-A40D-4EB3-AE8C-8C8917329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50" y="1640541"/>
            <a:ext cx="11620500" cy="470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buSzPts val="2200"/>
              <a:buNone/>
            </a:pPr>
            <a:r>
              <a:rPr lang="en-US" sz="2200" b="1" dirty="0"/>
              <a:t>The four steps of a one-shot architecture search : </a:t>
            </a:r>
          </a:p>
          <a:p>
            <a:pPr marL="88900" indent="0">
              <a:buSzPts val="2200"/>
              <a:buNone/>
            </a:pPr>
            <a:endParaRPr lang="en-US" sz="2200" b="1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000" dirty="0"/>
              <a:t>Design a search space that allows us to represent a wide variety of architectures using a single one-shot model.</a:t>
            </a:r>
          </a:p>
          <a:p>
            <a:pPr marL="889000" lvl="1">
              <a:buSzPts val="2200"/>
            </a:pPr>
            <a:r>
              <a:rPr lang="en-US" altLang="ko-KR" sz="2000" dirty="0"/>
              <a:t>A one-shot model chooses </a:t>
            </a:r>
            <a:r>
              <a:rPr lang="en-US" altLang="ko-KR" sz="2000" dirty="0">
                <a:solidFill>
                  <a:srgbClr val="FF0000"/>
                </a:solidFill>
              </a:rPr>
              <a:t>one or two </a:t>
            </a:r>
            <a:r>
              <a:rPr lang="en-US" altLang="ko-KR" sz="2000" dirty="0"/>
              <a:t>operations for each edge.</a:t>
            </a:r>
          </a:p>
          <a:p>
            <a:pPr marL="889000" lvl="1">
              <a:buSzPts val="2200"/>
            </a:pPr>
            <a:endParaRPr lang="en-US" altLang="ko-KR" sz="20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000" dirty="0"/>
              <a:t>Train the one-shot model to make it predictive of the validation accuracies of the architectures.</a:t>
            </a:r>
          </a:p>
          <a:p>
            <a:pPr marL="546100" lvl="1" indent="0">
              <a:buSzPts val="2200"/>
              <a:buNone/>
            </a:pPr>
            <a:endParaRPr lang="en-US" altLang="ko-KR" sz="20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000" dirty="0"/>
              <a:t>Evaluate candidate architectures on the validation set using the pre-trained one-shot model.</a:t>
            </a:r>
          </a:p>
          <a:p>
            <a:pPr marL="1003300" lvl="1" indent="-457200">
              <a:buSzPts val="2200"/>
            </a:pPr>
            <a:endParaRPr lang="en-US" altLang="ko-KR" sz="20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000" dirty="0"/>
              <a:t>Re-train the most promising architectures from scratch and evaluate their performance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125880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One-Shot NAS Model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03B35-69DF-4726-A4EA-718EB09C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19" y="2062387"/>
            <a:ext cx="11801561" cy="37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3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altLang="ko-KR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One-Shot NAS Model</a:t>
            </a:r>
            <a:endParaRPr lang="en-US" sz="2800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06;p4">
                <a:extLst>
                  <a:ext uri="{FF2B5EF4-FFF2-40B4-BE49-F238E27FC236}">
                    <a16:creationId xmlns:a16="http://schemas.microsoft.com/office/drawing/2014/main" id="{9C25D0C0-A40D-4EB3-AE8C-8C891732922C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5750" y="1352701"/>
                <a:ext cx="11620500" cy="4994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88900" indent="0">
                  <a:buSzPts val="2200"/>
                  <a:buNone/>
                </a:pPr>
                <a:r>
                  <a:rPr lang="en-US" sz="2200" b="1" dirty="0"/>
                  <a:t>The process of DARTS </a:t>
                </a:r>
              </a:p>
              <a:p>
                <a:pPr indent="-368300">
                  <a:buSzPts val="2200"/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546100" indent="-457200">
                  <a:buSzPts val="2200"/>
                  <a:buFont typeface="+mj-lt"/>
                  <a:buAutoNum type="arabicPeriod"/>
                </a:pPr>
                <a:r>
                  <a:rPr lang="en-US" altLang="ko-KR" sz="2000" dirty="0"/>
                  <a:t>Search phase: </a:t>
                </a:r>
              </a:p>
              <a:p>
                <a:pPr marL="1003300" lvl="1" indent="-457200">
                  <a:buSzPts val="2200"/>
                  <a:buFont typeface="+mj-lt"/>
                  <a:buAutoNum type="alphaLcPeriod"/>
                </a:pPr>
                <a:r>
                  <a:rPr lang="en-US" altLang="ko-KR" sz="2000" dirty="0"/>
                  <a:t>Train </a:t>
                </a:r>
                <a:r>
                  <a:rPr lang="en-US" altLang="ko-KR" sz="2000" i="1" dirty="0"/>
                  <a:t>w</a:t>
                </a:r>
                <a:r>
                  <a:rPr lang="en-US" altLang="ko-KR" sz="2000" dirty="0"/>
                  <a:t> of several random candidate architectures</a:t>
                </a:r>
              </a:p>
              <a:p>
                <a:pPr marL="1003300" lvl="1" indent="-457200">
                  <a:buSzPts val="2200"/>
                  <a:buFont typeface="+mj-lt"/>
                  <a:buAutoNum type="alphaLcPeriod"/>
                </a:pPr>
                <a:r>
                  <a:rPr lang="en-US" altLang="ko-KR" sz="2000" dirty="0"/>
                  <a:t>Validate several random candidate architectures and update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i="1" dirty="0"/>
                  <a:t> </a:t>
                </a:r>
              </a:p>
              <a:p>
                <a:pPr marL="1003300" lvl="1" indent="-457200">
                  <a:buSzPts val="2200"/>
                  <a:buFont typeface="+mj-lt"/>
                  <a:buAutoNum type="alphaLcPeriod"/>
                </a:pPr>
                <a:r>
                  <a:rPr lang="en-US" altLang="ko-KR" sz="2000" dirty="0"/>
                  <a:t>Return the best architecture</a:t>
                </a:r>
              </a:p>
              <a:p>
                <a:pPr marL="1003300" lvl="1" indent="-457200">
                  <a:buSzPts val="2200"/>
                  <a:buFont typeface="+mj-lt"/>
                  <a:buAutoNum type="alphaLcPeriod"/>
                </a:pPr>
                <a:endParaRPr lang="en-US" altLang="ko-KR" sz="2000" dirty="0"/>
              </a:p>
              <a:p>
                <a:pPr marL="546100" indent="-457200">
                  <a:buSzPts val="2200"/>
                  <a:buFont typeface="+mj-lt"/>
                  <a:buAutoNum type="arabicPeriod"/>
                </a:pPr>
                <a:r>
                  <a:rPr lang="en-US" altLang="ko-KR" sz="2000" dirty="0"/>
                  <a:t>Train phase:</a:t>
                </a:r>
              </a:p>
              <a:p>
                <a:pPr marL="546100" lvl="1" indent="0">
                  <a:buSzPts val="2200"/>
                  <a:buNone/>
                </a:pPr>
                <a:r>
                  <a:rPr lang="en-US" altLang="ko-KR" sz="2000" dirty="0"/>
                  <a:t>	 Retrain the best architecture</a:t>
                </a:r>
              </a:p>
              <a:p>
                <a:pPr marL="546100" indent="-457200">
                  <a:buSzPts val="2200"/>
                  <a:buFont typeface="+mj-lt"/>
                  <a:buAutoNum type="arabicPeriod"/>
                </a:pPr>
                <a:endParaRPr lang="en-US" altLang="ko-KR" sz="2000" dirty="0"/>
              </a:p>
              <a:p>
                <a:pPr marL="546100" indent="-457200">
                  <a:buSzPts val="2200"/>
                  <a:buFont typeface="+mj-lt"/>
                  <a:buAutoNum type="arabicPeriod"/>
                </a:pPr>
                <a:r>
                  <a:rPr lang="en-US" altLang="ko-KR" sz="2000" dirty="0"/>
                  <a:t>Test phase:</a:t>
                </a:r>
              </a:p>
              <a:p>
                <a:pPr marL="546100" lvl="1" indent="0">
                  <a:buSzPts val="2200"/>
                  <a:buNone/>
                </a:pPr>
                <a:r>
                  <a:rPr lang="en-US" altLang="ko-KR" sz="2000" dirty="0"/>
                  <a:t>	 Test the architecture</a:t>
                </a:r>
              </a:p>
            </p:txBody>
          </p:sp>
        </mc:Choice>
        <mc:Fallback>
          <p:sp>
            <p:nvSpPr>
              <p:cNvPr id="9" name="Google Shape;106;p4">
                <a:extLst>
                  <a:ext uri="{FF2B5EF4-FFF2-40B4-BE49-F238E27FC236}">
                    <a16:creationId xmlns:a16="http://schemas.microsoft.com/office/drawing/2014/main" id="{9C25D0C0-A40D-4EB3-AE8C-8C891732922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5750" y="1352701"/>
                <a:ext cx="11620500" cy="4994311"/>
              </a:xfrm>
              <a:prstGeom prst="rect">
                <a:avLst/>
              </a:prstGeom>
              <a:blipFill>
                <a:blip r:embed="rId3"/>
                <a:stretch>
                  <a:fillRect l="-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71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2298892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Model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Search Space Design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Path Dropout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Ghost Batch Normalization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608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altLang="ko-KR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Search Space Design</a:t>
            </a:r>
            <a:endParaRPr lang="en-US" sz="2800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" name="Google Shape;106;p4">
            <a:extLst>
              <a:ext uri="{FF2B5EF4-FFF2-40B4-BE49-F238E27FC236}">
                <a16:creationId xmlns:a16="http://schemas.microsoft.com/office/drawing/2014/main" id="{9C25D0C0-A40D-4EB3-AE8C-8C8917329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50" y="1352701"/>
            <a:ext cx="11620500" cy="499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buSzPts val="2200"/>
              <a:buNone/>
            </a:pPr>
            <a:r>
              <a:rPr lang="en-US" sz="2200" b="1" dirty="0"/>
              <a:t>Competing requirements</a:t>
            </a:r>
          </a:p>
          <a:p>
            <a:pPr marL="88900" indent="0">
              <a:buSzPts val="2200"/>
              <a:buNone/>
            </a:pPr>
            <a:endParaRPr lang="en-US" sz="22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400" dirty="0"/>
              <a:t>The search space should be large and expressive enough to capture a diverse set of interesting candidate architectures. </a:t>
            </a:r>
          </a:p>
          <a:p>
            <a:pPr marL="546100" indent="-457200">
              <a:buSzPts val="2200"/>
              <a:buFont typeface="+mj-lt"/>
              <a:buAutoNum type="arabicPeriod"/>
            </a:pPr>
            <a:endParaRPr lang="en-US" altLang="ko-KR" sz="24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400" dirty="0"/>
              <a:t>The validation set accuracies produced by the one-shot model must be predictive of the accuracies produced by stand-alone model training. </a:t>
            </a:r>
          </a:p>
          <a:p>
            <a:pPr marL="546100" indent="-457200">
              <a:buSzPts val="2200"/>
              <a:buFont typeface="+mj-lt"/>
              <a:buAutoNum type="arabicPeriod"/>
            </a:pPr>
            <a:endParaRPr lang="en-US" altLang="ko-KR" sz="24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altLang="ko-KR" sz="2400" dirty="0"/>
              <a:t>The one-shot model must be small enough to train using limited compute resources (i.e., </a:t>
            </a:r>
            <a:r>
              <a:rPr lang="en-US" altLang="ko-KR" sz="2400" dirty="0">
                <a:solidFill>
                  <a:srgbClr val="FF0000"/>
                </a:solidFill>
              </a:rPr>
              <a:t>memory </a:t>
            </a:r>
            <a:r>
              <a:rPr lang="en-US" altLang="ko-KR" sz="2400" dirty="0">
                <a:solidFill>
                  <a:schemeClr val="tx1"/>
                </a:solidFill>
              </a:rPr>
              <a:t>and</a:t>
            </a:r>
            <a:r>
              <a:rPr lang="en-US" altLang="ko-KR" sz="2400" dirty="0">
                <a:solidFill>
                  <a:srgbClr val="FF0000"/>
                </a:solidFill>
              </a:rPr>
              <a:t> time</a:t>
            </a:r>
            <a:r>
              <a:rPr lang="en-US" altLang="ko-KR" sz="2400" dirty="0"/>
              <a:t>). The best architectures in the search space must also have competitive accuracies.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74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18908</TotalTime>
  <Words>948</Words>
  <Application>Microsoft Office PowerPoint</Application>
  <PresentationFormat>와이드스크린</PresentationFormat>
  <Paragraphs>168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Playfair Display SemiBold</vt:lpstr>
      <vt:lpstr>Spectral</vt:lpstr>
      <vt:lpstr>Georgia</vt:lpstr>
      <vt:lpstr>Times New Roman</vt:lpstr>
      <vt:lpstr>Spectral Light</vt:lpstr>
      <vt:lpstr>Playfair Display Medium</vt:lpstr>
      <vt:lpstr>Calibri</vt:lpstr>
      <vt:lpstr>Spectral SemiBold</vt:lpstr>
      <vt:lpstr>Cambria Math</vt:lpstr>
      <vt:lpstr>Arial</vt:lpstr>
      <vt:lpstr>Wingdings</vt:lpstr>
      <vt:lpstr>Playfair Display</vt:lpstr>
      <vt:lpstr>Office Theme</vt:lpstr>
      <vt:lpstr>Understanding and Simplifying One-Shot Architecture Search</vt:lpstr>
      <vt:lpstr>Highlights</vt:lpstr>
      <vt:lpstr>Outline</vt:lpstr>
      <vt:lpstr>Outline</vt:lpstr>
      <vt:lpstr>One-Shot NAS Model</vt:lpstr>
      <vt:lpstr>One-Shot NAS Model</vt:lpstr>
      <vt:lpstr>One-Shot NAS Model</vt:lpstr>
      <vt:lpstr>Outline</vt:lpstr>
      <vt:lpstr>Search Space Design</vt:lpstr>
      <vt:lpstr>Search Space Design</vt:lpstr>
      <vt:lpstr>Outline</vt:lpstr>
      <vt:lpstr>Path Dropout</vt:lpstr>
      <vt:lpstr>Outline</vt:lpstr>
      <vt:lpstr>Ghost Batch Normalization</vt:lpstr>
      <vt:lpstr>Outline</vt:lpstr>
      <vt:lpstr>Experimental Results</vt:lpstr>
      <vt:lpstr>Experimental Results</vt:lpstr>
      <vt:lpstr>Experimental Results</vt:lpstr>
      <vt:lpstr>Outline</vt:lpstr>
      <vt:lpstr>Conclusion</vt:lpstr>
      <vt:lpstr>References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SHAP-Based Explanation Methods A Review for NLP Interpretability</dc:title>
  <dc:creator>Ho Jiacang</dc:creator>
  <cp:lastModifiedBy>신 지용</cp:lastModifiedBy>
  <cp:revision>745</cp:revision>
  <dcterms:created xsi:type="dcterms:W3CDTF">2022-08-22T02:16:00Z</dcterms:created>
  <dcterms:modified xsi:type="dcterms:W3CDTF">2023-08-22T20:02:17Z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C0B1EB1C4C1A4A7895C4B90279690BDC</vt:lpwstr>
  </property>
  <property fmtid="{D5CDD505-2E9C-101B-9397-08002B2CF9AE}" pid="3" name="KSOProductBuildVer">
    <vt:lpwstr>1033-11.2.0.11380</vt:lpwstr>
  </property>
</Properties>
</file>