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5929"/>
    <p:restoredTop sz="89516"/>
  </p:normalViewPr>
  <p:slideViewPr>
    <p:cSldViewPr snapToGrid="0">
      <p:cViewPr varScale="1">
        <p:scale>
          <a:sx n="103" d="100"/>
          <a:sy n="103" d="100"/>
        </p:scale>
        <p:origin x="96" y="378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5F94B6E-632F-45FC-8F21-82E90E219E1D}" type="datetime1">
              <a:rPr lang="ko-KR" altLang="en-US"/>
              <a:pPr lvl="0">
                <a:defRPr lang="ko-KR" altLang="en-US"/>
              </a:pPr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03E12D8-E108-4923-B437-E1D16B2965A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625600" y="2751438"/>
            <a:ext cx="9144000" cy="2125362"/>
          </a:xfrm>
        </p:spPr>
        <p:txBody>
          <a:bodyPr anchor="t" anchorCtr="0"/>
          <a:lstStyle>
            <a:lvl1pPr algn="r">
              <a:defRPr sz="4267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625600" y="5124451"/>
            <a:ext cx="9144000" cy="533400"/>
          </a:xfrm>
        </p:spPr>
        <p:txBody>
          <a:bodyPr/>
          <a:lstStyle>
            <a:lvl1pPr marL="0" indent="0" algn="r">
              <a:buNone/>
              <a:defRPr sz="2667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609585" indent="0" algn="ctr">
              <a:buNone/>
            </a:lvl2pPr>
            <a:lvl3pPr marL="1219170" indent="0" algn="ctr">
              <a:buNone/>
            </a:lvl3pPr>
            <a:lvl4pPr marL="1828754" indent="0" algn="ctr">
              <a:buNone/>
            </a:lvl4pPr>
            <a:lvl5pPr marL="2438339" indent="0" algn="ctr">
              <a:buNone/>
            </a:lvl5pPr>
            <a:lvl6pPr marL="3047924" indent="0" algn="ctr">
              <a:buNone/>
            </a:lvl6pPr>
            <a:lvl7pPr marL="3657509" indent="0" algn="ctr">
              <a:buNone/>
            </a:lvl7pPr>
            <a:lvl8pPr marL="4267093" indent="0" algn="ctr">
              <a:buNone/>
            </a:lvl8pPr>
            <a:lvl9pPr marL="4876678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867"/>
            </a:lvl1pPr>
          </a:lstStyle>
          <a:p>
            <a:fld id="{93D83D00-6DBF-456D-9B54-EB9066963794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4C60DC69-CF47-4A10-880B-54F12FA522A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206500" y="2636108"/>
            <a:ext cx="9753600" cy="229212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19200" y="5048251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06500" y="2636108"/>
            <a:ext cx="304800" cy="229212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19200" y="5048251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978" y="647700"/>
            <a:ext cx="3069265" cy="48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05A4-91A5-438A-BD83-0877C9F70A60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DC69-CF47-4A10-880B-54F12FA52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736D-8AE0-428A-9253-AF6676EC046E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DC69-CF47-4A10-880B-54F12FA522A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590610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69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0D78-98B2-442D-BB1D-EB434BC08B77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DC69-CF47-4A10-880B-54F12FA522A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978" y="647700"/>
            <a:ext cx="3069265" cy="48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1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4267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8C6E7148-0B14-42CF-82DC-0C25AEA70E67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4C60DC69-CF47-4A10-880B-54F12FA522A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B4DD-68B2-49A2-8FCD-4718575BF91B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DC69-CF47-4A10-880B-54F12FA522A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9860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3200" b="1">
                <a:solidFill>
                  <a:schemeClr val="accent2"/>
                </a:solidFill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197602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3200" b="1">
                <a:solidFill>
                  <a:schemeClr val="accent2"/>
                </a:solidFill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6F6FC-2F59-4A8A-A514-07D18FA3914E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DC69-CF47-4A10-880B-54F12FA522A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2140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54D3-ECF8-42BE-8686-1CDA599BAF59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DC69-CF47-4A10-880B-54F12FA522A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590610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51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CD60-6FE3-40E9-B88B-FD9637C9F07E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DC69-CF47-4A10-880B-54F12FA522A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590610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3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667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432800" y="1219202"/>
            <a:ext cx="3352800" cy="4843463"/>
          </a:xfrm>
        </p:spPr>
        <p:txBody>
          <a:bodyPr/>
          <a:lstStyle>
            <a:lvl1pPr marL="0" indent="0">
              <a:lnSpc>
                <a:spcPts val="2933"/>
              </a:lnSpc>
              <a:spcAft>
                <a:spcPts val="1333"/>
              </a:spcAft>
              <a:buNone/>
              <a:defRPr sz="2133">
                <a:solidFill>
                  <a:schemeClr val="tx2"/>
                </a:solidFill>
              </a:defRPr>
            </a:lvl1pPr>
            <a:lvl2pPr>
              <a:buNone/>
              <a:defRPr sz="1600"/>
            </a:lvl2pPr>
            <a:lvl3pPr>
              <a:buNone/>
              <a:defRPr sz="1333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56FB-99FC-4396-822A-2BD58D7421DF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DC69-CF47-4A10-880B-54F12FA522A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590610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4564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667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800"/>
              </a:spcBef>
              <a:buNone/>
              <a:defRPr sz="4267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B045-DFA9-45FD-A227-64068B54D361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DC69-CF47-4A10-880B-54F12FA522A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590610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917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534400" y="6356351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867">
                <a:solidFill>
                  <a:schemeClr val="tx2"/>
                </a:solidFill>
              </a:defRPr>
            </a:lvl1pPr>
          </a:lstStyle>
          <a:p>
            <a:fld id="{BE2DC179-6F5C-4500-A67D-4CE867EE7F06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864864" y="6356351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867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6864" y="6356351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867">
                <a:solidFill>
                  <a:schemeClr val="tx2"/>
                </a:solidFill>
              </a:defRPr>
            </a:lvl1pPr>
          </a:lstStyle>
          <a:p>
            <a:fld id="{4C60DC69-CF47-4A10-880B-54F12FA522A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590610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67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267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365751" algn="l" rtl="0" eaLnBrk="1" latinLnBrk="1" hangingPunct="1">
        <a:spcBef>
          <a:spcPts val="800"/>
        </a:spcBef>
        <a:buClr>
          <a:schemeClr val="accent1"/>
        </a:buClr>
        <a:buSzPct val="76000"/>
        <a:buFont typeface="Wingdings 3"/>
        <a:buChar char=""/>
        <a:defRPr kumimoji="0"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731502" indent="-365751" algn="l" rtl="0" eaLnBrk="1" latinLnBrk="1" hangingPunct="1">
        <a:spcBef>
          <a:spcPts val="667"/>
        </a:spcBef>
        <a:buClr>
          <a:schemeClr val="accent2"/>
        </a:buClr>
        <a:buSzPct val="76000"/>
        <a:buFont typeface="Wingdings 3"/>
        <a:buChar char=""/>
        <a:defRPr kumimoji="0" sz="3067" kern="1200">
          <a:solidFill>
            <a:schemeClr val="tx2"/>
          </a:solidFill>
          <a:latin typeface="+mn-lt"/>
          <a:ea typeface="+mn-ea"/>
          <a:cs typeface="+mn-cs"/>
        </a:defRPr>
      </a:lvl2pPr>
      <a:lvl3pPr marL="1097253" indent="-304792" algn="l" rtl="0" eaLnBrk="1" latinLnBrk="1" hangingPunct="1">
        <a:spcBef>
          <a:spcPts val="667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1463003" indent="-304792" algn="l" rtl="0" eaLnBrk="1" latinLnBrk="1" hangingPunct="1">
        <a:spcBef>
          <a:spcPts val="533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-304792" algn="l" rtl="0" eaLnBrk="1" latinLnBrk="1" hangingPunct="1">
        <a:spcBef>
          <a:spcPts val="400"/>
        </a:spcBef>
        <a:buClr>
          <a:schemeClr val="accent2"/>
        </a:buClr>
        <a:buSzPct val="70000"/>
        <a:buFont typeface="Wingdings"/>
        <a:buChar char="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194505" indent="-243834" algn="l" rtl="0" eaLnBrk="1" latinLnBrk="1" hangingPunct="1">
        <a:spcBef>
          <a:spcPts val="4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2133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2438339" indent="-243834" algn="l" rtl="0" eaLnBrk="1" latinLnBrk="1" hangingPunct="1">
        <a:spcBef>
          <a:spcPts val="4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867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682173" indent="-243834" algn="l" rtl="0" eaLnBrk="1" latinLnBrk="1" hangingPunct="1">
        <a:spcBef>
          <a:spcPts val="4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867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926007" indent="-243834" algn="l" rtl="0" eaLnBrk="1" latinLnBrk="1" hangingPunct="1">
        <a:spcBef>
          <a:spcPts val="400"/>
        </a:spcBef>
        <a:buClr>
          <a:srgbClr val="9FB8CD"/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/>
              <a:t>컴실</a:t>
            </a:r>
            <a:r>
              <a:rPr lang="en-US" altLang="ko-KR" sz="2800" dirty="0" smtClean="0"/>
              <a:t>I </a:t>
            </a:r>
            <a:r>
              <a:rPr lang="en-US" altLang="ko-KR" sz="2800" dirty="0" smtClean="0"/>
              <a:t>4</a:t>
            </a:r>
            <a:r>
              <a:rPr lang="ko-KR" altLang="en-US" sz="2800" dirty="0" smtClean="0"/>
              <a:t>주차</a:t>
            </a:r>
            <a:r>
              <a:rPr lang="en-US" altLang="ko-KR" sz="2800" dirty="0" smtClean="0"/>
              <a:t>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C++ </a:t>
            </a:r>
            <a:r>
              <a:rPr lang="ko-KR" altLang="en-US" sz="2800" dirty="0" smtClean="0"/>
              <a:t>프로그래밍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600" dirty="0" err="1" smtClean="0"/>
              <a:t>목요일반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^-^</a:t>
            </a:r>
            <a:endParaRPr lang="ko-KR" altLang="en-US" sz="2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DC69-CF47-4A10-880B-54F12FA522A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72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DC69-CF47-4A10-880B-54F12FA522AA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609600" y="1219200"/>
            <a:ext cx="109728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51" indent="-365751" algn="l" rtl="0" eaLnBrk="1" latinLnBrk="1" hangingPunct="1">
              <a:spcBef>
                <a:spcPts val="8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02" indent="-365751" algn="l" rtl="0" eaLnBrk="1" latinLnBrk="1" hangingPunct="1">
              <a:spcBef>
                <a:spcPts val="667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30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97253" indent="-304792" algn="l" rtl="0" eaLnBrk="1" latinLnBrk="1" hangingPunct="1">
              <a:spcBef>
                <a:spcPts val="667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03" indent="-304792" algn="l" rtl="0" eaLnBrk="1" latinLnBrk="1" hangingPunct="1">
              <a:spcBef>
                <a:spcPts val="533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-304792" algn="l" rtl="0" eaLnBrk="1" latinLnBrk="1" hangingPunct="1">
              <a:spcBef>
                <a:spcPts val="4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4505" indent="-243834" algn="l" rtl="0" eaLnBrk="1" latinLnBrk="1" hangingPunct="1">
              <a:spcBef>
                <a:spcPts val="4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2133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8339" indent="-243834" algn="l" rtl="0" eaLnBrk="1" latinLnBrk="1" hangingPunct="1">
              <a:spcBef>
                <a:spcPts val="4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867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2173" indent="-243834" algn="l" rtl="0" eaLnBrk="1" latinLnBrk="1" hangingPunct="1">
              <a:spcBef>
                <a:spcPts val="4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867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07" indent="-243834" algn="l" rtl="0" eaLnBrk="1" latinLnBrk="1" hangingPunct="1">
              <a:spcBef>
                <a:spcPts val="4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이번 실습 목표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Linked list </a:t>
            </a:r>
            <a:r>
              <a:rPr lang="ko-KR" altLang="en-US" sz="1600" dirty="0" smtClean="0"/>
              <a:t>클래스를 확장하여</a:t>
            </a:r>
            <a:r>
              <a:rPr lang="en-US" altLang="ko-KR" sz="1600" dirty="0" smtClean="0"/>
              <a:t>(Template)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Stack </a:t>
            </a:r>
            <a:r>
              <a:rPr lang="ko-KR" altLang="en-US" sz="1600" dirty="0" smtClean="0"/>
              <a:t>클래스를 구현</a:t>
            </a:r>
            <a:r>
              <a:rPr lang="ko-KR" altLang="en-US" sz="1600" dirty="0" smtClean="0"/>
              <a:t>하자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C++ </a:t>
            </a:r>
            <a:r>
              <a:rPr lang="ko-KR" altLang="en-US" sz="3600" dirty="0" smtClean="0"/>
              <a:t>프로그래밍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189" y="2165985"/>
            <a:ext cx="3638550" cy="39909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036" y="2151697"/>
            <a:ext cx="3505200" cy="2009775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257"/>
              </p:ext>
            </p:extLst>
          </p:nvPr>
        </p:nvGraphicFramePr>
        <p:xfrm>
          <a:off x="7386691" y="5095666"/>
          <a:ext cx="128784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283"/>
                <a:gridCol w="429283"/>
                <a:gridCol w="42928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 flipV="1">
            <a:off x="7595381" y="5540750"/>
            <a:ext cx="0" cy="263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33846" y="584788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앞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원소 삽입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rot="10800000" flipV="1">
            <a:off x="7595382" y="4689678"/>
            <a:ext cx="0" cy="263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95381" y="434662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앞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원소 제거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60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DC69-CF47-4A10-880B-54F12FA522A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609600" y="1219200"/>
            <a:ext cx="109728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51" indent="-365751" algn="l" rtl="0" eaLnBrk="1" latinLnBrk="1" hangingPunct="1">
              <a:spcBef>
                <a:spcPts val="8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02" indent="-365751" algn="l" rtl="0" eaLnBrk="1" latinLnBrk="1" hangingPunct="1">
              <a:spcBef>
                <a:spcPts val="667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30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97253" indent="-304792" algn="l" rtl="0" eaLnBrk="1" latinLnBrk="1" hangingPunct="1">
              <a:spcBef>
                <a:spcPts val="667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03" indent="-304792" algn="l" rtl="0" eaLnBrk="1" latinLnBrk="1" hangingPunct="1">
              <a:spcBef>
                <a:spcPts val="533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-304792" algn="l" rtl="0" eaLnBrk="1" latinLnBrk="1" hangingPunct="1">
              <a:spcBef>
                <a:spcPts val="4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4505" indent="-243834" algn="l" rtl="0" eaLnBrk="1" latinLnBrk="1" hangingPunct="1">
              <a:spcBef>
                <a:spcPts val="4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2133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8339" indent="-243834" algn="l" rtl="0" eaLnBrk="1" latinLnBrk="1" hangingPunct="1">
              <a:spcBef>
                <a:spcPts val="4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867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2173" indent="-243834" algn="l" rtl="0" eaLnBrk="1" latinLnBrk="1" hangingPunct="1">
              <a:spcBef>
                <a:spcPts val="4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867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07" indent="-243834" algn="l" rtl="0" eaLnBrk="1" latinLnBrk="1" hangingPunct="1">
              <a:spcBef>
                <a:spcPts val="4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이번 실습 목표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Linked list </a:t>
            </a:r>
            <a:r>
              <a:rPr lang="ko-KR" altLang="en-US" sz="1600" dirty="0" smtClean="0"/>
              <a:t>클래스를 확장하여</a:t>
            </a:r>
            <a:r>
              <a:rPr lang="en-US" altLang="ko-KR" sz="1600" dirty="0" smtClean="0"/>
              <a:t>(Template)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Stack </a:t>
            </a:r>
            <a:r>
              <a:rPr lang="ko-KR" altLang="en-US" sz="1600" dirty="0" smtClean="0"/>
              <a:t>클래스를 구현</a:t>
            </a:r>
            <a:r>
              <a:rPr lang="ko-KR" altLang="en-US" sz="1600" dirty="0" smtClean="0"/>
              <a:t>하자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C++ </a:t>
            </a:r>
            <a:r>
              <a:rPr lang="ko-KR" altLang="en-US" sz="3600" dirty="0"/>
              <a:t>프로그래밍</a:t>
            </a:r>
            <a:endParaRPr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619" y="2165985"/>
            <a:ext cx="3667125" cy="4038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226" y="2165985"/>
            <a:ext cx="3409950" cy="1990725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42051"/>
              </p:ext>
            </p:extLst>
          </p:nvPr>
        </p:nvGraphicFramePr>
        <p:xfrm>
          <a:off x="7386691" y="5095666"/>
          <a:ext cx="128784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283"/>
                <a:gridCol w="429283"/>
                <a:gridCol w="42928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 flipV="1">
            <a:off x="7595381" y="5540750"/>
            <a:ext cx="0" cy="263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33846" y="584788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앞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원소 삽입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rot="10800000" flipV="1">
            <a:off x="8031987" y="4689678"/>
            <a:ext cx="0" cy="263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31986" y="434662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뒤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원소 제거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74306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4C60DC69-CF47-4A10-880B-54F12FA522AA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  <p:sp>
        <p:nvSpPr>
          <p:cNvPr id="27" name="내용 개체 틀 2"/>
          <p:cNvSpPr txBox="1"/>
          <p:nvPr/>
        </p:nvSpPr>
        <p:spPr>
          <a:xfrm>
            <a:off x="609600" y="1219200"/>
            <a:ext cx="10972800" cy="4937760"/>
          </a:xfrm>
          <a:prstGeom prst="rect">
            <a:avLst/>
          </a:prstGeom>
        </p:spPr>
        <p:txBody>
          <a:bodyPr vert="horz">
            <a:normAutofit lnSpcReduction="0"/>
          </a:bodyPr>
          <a:lstStyle>
            <a:lvl1pPr marL="365751" indent="-365751" algn="l" rtl="0" eaLnBrk="1" latinLnBrk="1" hangingPunct="1">
              <a:spcBef>
                <a:spcPts val="8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02" indent="-365751" algn="l" rtl="0" eaLnBrk="1" latinLnBrk="1" hangingPunct="1">
              <a:spcBef>
                <a:spcPts val="667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30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97253" indent="-304792" algn="l" rtl="0" eaLnBrk="1" latinLnBrk="1" hangingPunct="1">
              <a:spcBef>
                <a:spcPts val="667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03" indent="-304792" algn="l" rtl="0" eaLnBrk="1" latinLnBrk="1" hangingPunct="1">
              <a:spcBef>
                <a:spcPts val="533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-304792" algn="l" rtl="0" eaLnBrk="1" latinLnBrk="1" hangingPunct="1">
              <a:spcBef>
                <a:spcPts val="4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4505" indent="-243834" algn="l" rtl="0" eaLnBrk="1" latinLnBrk="1" hangingPunct="1">
              <a:spcBef>
                <a:spcPts val="4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2133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8339" indent="-243834" algn="l" rtl="0" eaLnBrk="1" latinLnBrk="1" hangingPunct="1">
              <a:spcBef>
                <a:spcPts val="4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867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2173" indent="-243834" algn="l" rtl="0" eaLnBrk="1" latinLnBrk="1" hangingPunct="1">
              <a:spcBef>
                <a:spcPts val="4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867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07" indent="-243834" algn="l" rtl="0" eaLnBrk="1" latinLnBrk="1" hangingPunct="1">
              <a:spcBef>
                <a:spcPts val="4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ko-KR" altLang="en-US" sz="2000"/>
              <a:t>실습 코드에서 주어진 </a:t>
            </a:r>
            <a:r>
              <a:rPr lang="en-US" altLang="ko-KR" sz="2000"/>
              <a:t>LinkedList class</a:t>
            </a:r>
            <a:r>
              <a:rPr lang="ko-KR" altLang="en-US" sz="2000"/>
              <a:t>는 </a:t>
            </a:r>
            <a:r>
              <a:rPr lang="en-US" altLang="ko-KR" sz="2000"/>
              <a:t>int</a:t>
            </a:r>
            <a:r>
              <a:rPr lang="ko-KR" altLang="en-US" sz="2000"/>
              <a:t>형 데이터만을 처리할 수 있게 구현되어 있다</a:t>
            </a:r>
            <a:r>
              <a:rPr lang="en-US" altLang="ko-KR" sz="2000"/>
              <a:t>.</a:t>
            </a:r>
            <a:endParaRPr lang="en-US" altLang="ko-KR" sz="2000"/>
          </a:p>
          <a:p>
            <a:pPr lvl="1">
              <a:defRPr lang="ko-KR" altLang="en-US"/>
            </a:pPr>
            <a:r>
              <a:rPr lang="ko-KR" altLang="en-US" sz="1600"/>
              <a:t>만약 </a:t>
            </a:r>
            <a:r>
              <a:rPr lang="en-US" altLang="ko-KR" sz="1600"/>
              <a:t>char, float, double </a:t>
            </a:r>
            <a:r>
              <a:rPr lang="ko-KR" altLang="en-US" sz="1600"/>
              <a:t>형의 </a:t>
            </a:r>
            <a:r>
              <a:rPr lang="en-US" altLang="ko-KR" sz="1600"/>
              <a:t>data</a:t>
            </a:r>
            <a:r>
              <a:rPr lang="ko-KR" altLang="en-US" sz="1600"/>
              <a:t>들을 처리해야 한다면</a:t>
            </a:r>
            <a:r>
              <a:rPr lang="en-US" altLang="ko-KR" sz="1600"/>
              <a:t>?</a:t>
            </a:r>
            <a:endParaRPr lang="en-US" altLang="ko-KR" sz="1600"/>
          </a:p>
          <a:p>
            <a:pPr lvl="1">
              <a:defRPr lang="ko-KR" altLang="en-US"/>
            </a:pPr>
            <a:endParaRPr lang="en-US" altLang="ko-KR" sz="1600"/>
          </a:p>
          <a:p>
            <a:pPr lvl="1">
              <a:defRPr lang="ko-KR" altLang="en-US"/>
            </a:pPr>
            <a:endParaRPr lang="en-US" altLang="ko-KR" sz="1600"/>
          </a:p>
          <a:p>
            <a:pPr lvl="1">
              <a:defRPr lang="ko-KR" altLang="en-US"/>
            </a:pPr>
            <a:endParaRPr lang="en-US" altLang="ko-KR" sz="1600"/>
          </a:p>
          <a:p>
            <a:pPr marL="365751" lvl="1" indent="0">
              <a:buNone/>
              <a:defRPr lang="ko-KR" altLang="en-US"/>
            </a:pPr>
            <a:endParaRPr lang="en-US" altLang="ko-KR" sz="1600"/>
          </a:p>
          <a:p>
            <a:pPr lvl="1">
              <a:defRPr lang="ko-KR" altLang="en-US"/>
            </a:pPr>
            <a:endParaRPr lang="en-US" altLang="ko-KR" sz="1600"/>
          </a:p>
          <a:p>
            <a:pPr lvl="1">
              <a:defRPr lang="ko-KR" altLang="en-US"/>
            </a:pPr>
            <a:endParaRPr lang="en-US" altLang="ko-KR" sz="1600"/>
          </a:p>
          <a:p>
            <a:pPr lvl="1">
              <a:defRPr lang="ko-KR" altLang="en-US"/>
            </a:pPr>
            <a:r>
              <a:rPr lang="ko-KR" altLang="en-US" sz="1600"/>
              <a:t>각 </a:t>
            </a:r>
            <a:r>
              <a:rPr lang="en-US" altLang="ko-KR" sz="1600"/>
              <a:t>Type </a:t>
            </a:r>
            <a:r>
              <a:rPr lang="ko-KR" altLang="en-US" sz="1600"/>
              <a:t>마다 새로운 </a:t>
            </a:r>
            <a:r>
              <a:rPr lang="en-US" altLang="ko-KR" sz="1600"/>
              <a:t>class</a:t>
            </a:r>
            <a:r>
              <a:rPr lang="ko-KR" altLang="en-US" sz="1600"/>
              <a:t>를 선언해야 한다</a:t>
            </a:r>
            <a:r>
              <a:rPr lang="en-US" altLang="ko-KR" sz="1600"/>
              <a:t>. (</a:t>
            </a:r>
            <a:r>
              <a:rPr lang="ko-KR" altLang="en-US" sz="1600"/>
              <a:t>불편하다</a:t>
            </a:r>
            <a:r>
              <a:rPr lang="en-US" altLang="ko-KR" sz="1600"/>
              <a:t>)</a:t>
            </a:r>
            <a:endParaRPr lang="en-US" altLang="ko-KR" sz="1600"/>
          </a:p>
          <a:p>
            <a:pPr lvl="1">
              <a:defRPr lang="ko-KR" altLang="en-US"/>
            </a:pPr>
            <a:endParaRPr lang="en-US" altLang="ko-KR" sz="1600"/>
          </a:p>
          <a:p>
            <a:pPr lvl="1">
              <a:defRPr lang="ko-KR" altLang="en-US"/>
            </a:pPr>
            <a:endParaRPr lang="en-US" altLang="ko-KR" sz="1600"/>
          </a:p>
          <a:p>
            <a:pPr lvl="0">
              <a:defRPr lang="ko-KR" altLang="en-US"/>
            </a:pPr>
            <a:r>
              <a:rPr lang="en-US" altLang="ko-KR" sz="2000"/>
              <a:t>Template</a:t>
            </a:r>
            <a:r>
              <a:rPr lang="ko-KR" altLang="en-US" sz="2000"/>
              <a:t>를 사용해서 하나의 </a:t>
            </a:r>
            <a:r>
              <a:rPr lang="en-US" altLang="ko-KR" sz="2000"/>
              <a:t>Class</a:t>
            </a:r>
            <a:r>
              <a:rPr lang="ko-KR" altLang="en-US" sz="2000"/>
              <a:t>만 가지고도 여러 </a:t>
            </a:r>
            <a:r>
              <a:rPr lang="en-US" altLang="ko-KR" sz="2000"/>
              <a:t>type</a:t>
            </a:r>
            <a:r>
              <a:rPr lang="ko-KR" altLang="en-US" sz="2000"/>
              <a:t>을 처리할 수 있도록 하자</a:t>
            </a:r>
            <a:r>
              <a:rPr lang="en-US" altLang="ko-KR" sz="2000"/>
              <a:t>.  (Polymorphism, </a:t>
            </a:r>
            <a:r>
              <a:rPr lang="ko-KR" altLang="en-US" sz="2000"/>
              <a:t>다형성</a:t>
            </a:r>
            <a:r>
              <a:rPr lang="en-US" altLang="ko-KR" sz="2000"/>
              <a:t>)  </a:t>
            </a:r>
            <a:r>
              <a:rPr lang="en-US" altLang="ko-KR" sz="1400"/>
              <a:t>(</a:t>
            </a:r>
            <a:r>
              <a:rPr lang="ko-KR" altLang="en-US" sz="1400"/>
              <a:t>해야 할 것</a:t>
            </a:r>
            <a:r>
              <a:rPr lang="en-US" altLang="ko-KR" sz="1400"/>
              <a:t>)</a:t>
            </a:r>
            <a:endParaRPr lang="en-US" altLang="ko-KR" sz="1400"/>
          </a:p>
          <a:p>
            <a:pPr lvl="1">
              <a:defRPr lang="ko-KR" altLang="en-US"/>
            </a:pPr>
            <a:endParaRPr lang="en-US" altLang="ko-KR" sz="1600"/>
          </a:p>
          <a:p>
            <a:pPr lvl="1">
              <a:defRPr lang="ko-KR" altLang="en-US"/>
            </a:pPr>
            <a:endParaRPr lang="en-US" altLang="ko-KR" sz="1600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rmAutofit lnSpcReduction="0"/>
          </a:bodyPr>
          <a:lstStyle/>
          <a:p>
            <a:pPr lvl="0">
              <a:defRPr lang="ko-KR" altLang="en-US"/>
            </a:pPr>
            <a:r>
              <a:rPr lang="en-US" altLang="ko-KR" sz="3600"/>
              <a:t>C++ </a:t>
            </a:r>
            <a:r>
              <a:rPr lang="ko-KR" altLang="en-US" sz="3600"/>
              <a:t>프로그래밍</a:t>
            </a:r>
            <a:endParaRPr lang="ko-KR" altLang="en-US" sz="3600"/>
          </a:p>
        </p:txBody>
      </p:sp>
      <p:sp>
        <p:nvSpPr>
          <p:cNvPr id="4" name="직사각형 3"/>
          <p:cNvSpPr/>
          <p:nvPr/>
        </p:nvSpPr>
        <p:spPr>
          <a:xfrm>
            <a:off x="1930399" y="2281383"/>
            <a:ext cx="2410691" cy="1191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class Node_int {</a:t>
            </a:r>
            <a:endParaRPr lang="en-US" altLang="ko-KR" sz="16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   public :</a:t>
            </a:r>
            <a:endParaRPr lang="en-US" altLang="ko-KR" sz="16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      int data ;</a:t>
            </a:r>
            <a:endParaRPr lang="en-US" altLang="ko-KR" sz="16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    ….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45890" y="2281383"/>
            <a:ext cx="2410691" cy="1191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class Node_char {</a:t>
            </a:r>
            <a:endParaRPr lang="en-US" altLang="ko-KR" sz="16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   public :</a:t>
            </a:r>
            <a:endParaRPr lang="en-US" altLang="ko-KR" sz="16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      char data ;</a:t>
            </a:r>
            <a:endParaRPr lang="en-US" altLang="ko-KR" sz="16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    ….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61381" y="2281383"/>
            <a:ext cx="2410691" cy="1191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class Node_float {</a:t>
            </a:r>
            <a:endParaRPr lang="en-US" altLang="ko-KR" sz="16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   public :</a:t>
            </a:r>
            <a:endParaRPr lang="en-US" altLang="ko-KR" sz="16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      float data ;</a:t>
            </a:r>
            <a:endParaRPr lang="en-US" altLang="ko-KR" sz="16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    ….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DC69-CF47-4A10-880B-54F12FA522A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609600" y="1219200"/>
            <a:ext cx="109728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51" indent="-365751" algn="l" rtl="0" eaLnBrk="1" latinLnBrk="1" hangingPunct="1">
              <a:spcBef>
                <a:spcPts val="8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02" indent="-365751" algn="l" rtl="0" eaLnBrk="1" latinLnBrk="1" hangingPunct="1">
              <a:spcBef>
                <a:spcPts val="667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30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97253" indent="-304792" algn="l" rtl="0" eaLnBrk="1" latinLnBrk="1" hangingPunct="1">
              <a:spcBef>
                <a:spcPts val="667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03" indent="-304792" algn="l" rtl="0" eaLnBrk="1" latinLnBrk="1" hangingPunct="1">
              <a:spcBef>
                <a:spcPts val="533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-304792" algn="l" rtl="0" eaLnBrk="1" latinLnBrk="1" hangingPunct="1">
              <a:spcBef>
                <a:spcPts val="4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4505" indent="-243834" algn="l" rtl="0" eaLnBrk="1" latinLnBrk="1" hangingPunct="1">
              <a:spcBef>
                <a:spcPts val="4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2133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8339" indent="-243834" algn="l" rtl="0" eaLnBrk="1" latinLnBrk="1" hangingPunct="1">
              <a:spcBef>
                <a:spcPts val="4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867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2173" indent="-243834" algn="l" rtl="0" eaLnBrk="1" latinLnBrk="1" hangingPunct="1">
              <a:spcBef>
                <a:spcPts val="4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867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07" indent="-243834" algn="l" rtl="0" eaLnBrk="1" latinLnBrk="1" hangingPunct="1">
              <a:spcBef>
                <a:spcPts val="4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Template </a:t>
            </a:r>
            <a:r>
              <a:rPr lang="ko-KR" altLang="en-US" sz="2000" dirty="0" smtClean="0"/>
              <a:t>사용법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함수</a:t>
            </a:r>
            <a:r>
              <a:rPr lang="en-US" altLang="ko-KR" sz="2000" dirty="0" smtClean="0"/>
              <a:t>)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C++ </a:t>
            </a:r>
            <a:r>
              <a:rPr lang="ko-KR" altLang="en-US" sz="3600" dirty="0"/>
              <a:t>프로그래밍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2130"/>
          <a:stretch/>
        </p:blipFill>
        <p:spPr>
          <a:xfrm>
            <a:off x="1124238" y="1893455"/>
            <a:ext cx="3595543" cy="205098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738299" y="2355273"/>
            <a:ext cx="1642210" cy="205946"/>
          </a:xfrm>
          <a:prstGeom prst="round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58464" y="2285885"/>
            <a:ext cx="3718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‘T’</a:t>
            </a:r>
            <a:r>
              <a:rPr lang="ko-KR" altLang="en-US" sz="1400" dirty="0" smtClean="0"/>
              <a:t>라는 </a:t>
            </a:r>
            <a:r>
              <a:rPr lang="en-US" altLang="ko-KR" sz="1400" dirty="0" smtClean="0"/>
              <a:t>type</a:t>
            </a:r>
            <a:r>
              <a:rPr lang="ko-KR" altLang="en-US" sz="1400" dirty="0" smtClean="0"/>
              <a:t>명을 가지는 </a:t>
            </a:r>
            <a:r>
              <a:rPr lang="en-US" altLang="ko-KR" sz="1400" dirty="0" smtClean="0"/>
              <a:t>Template</a:t>
            </a:r>
            <a:r>
              <a:rPr lang="ko-KR" altLang="en-US" sz="1400" dirty="0" smtClean="0"/>
              <a:t>을 선언한다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38299" y="2565272"/>
            <a:ext cx="1983956" cy="499443"/>
          </a:xfrm>
          <a:prstGeom prst="roundRect">
            <a:avLst/>
          </a:prstGeom>
          <a:solidFill>
            <a:srgbClr val="00B0F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754426" y="2725744"/>
            <a:ext cx="4980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myFunc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함수는 </a:t>
            </a:r>
            <a:r>
              <a:rPr lang="en-US" altLang="ko-KR" sz="1400" dirty="0" smtClean="0"/>
              <a:t>T type</a:t>
            </a:r>
            <a:r>
              <a:rPr lang="ko-KR" altLang="en-US" sz="1400" dirty="0" smtClean="0"/>
              <a:t>을 반환하고</a:t>
            </a:r>
            <a:r>
              <a:rPr lang="en-US" altLang="ko-KR" sz="1400" dirty="0" smtClean="0"/>
              <a:t>, T type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argument</a:t>
            </a:r>
            <a:r>
              <a:rPr lang="ko-KR" altLang="en-US" sz="1400" dirty="0" smtClean="0"/>
              <a:t>를 받는다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156536" y="3267917"/>
            <a:ext cx="1713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 type</a:t>
            </a:r>
            <a:r>
              <a:rPr lang="ko-KR" altLang="en-US" sz="1400" dirty="0" smtClean="0"/>
              <a:t>이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인 경우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602114" y="3484557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 type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float </a:t>
            </a:r>
            <a:r>
              <a:rPr lang="ko-KR" altLang="en-US" sz="1400" dirty="0" smtClean="0"/>
              <a:t>인 경우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862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DC69-CF47-4A10-880B-54F12FA522A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609600" y="1219200"/>
            <a:ext cx="109728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51" indent="-365751" algn="l" rtl="0" eaLnBrk="1" latinLnBrk="1" hangingPunct="1">
              <a:spcBef>
                <a:spcPts val="8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02" indent="-365751" algn="l" rtl="0" eaLnBrk="1" latinLnBrk="1" hangingPunct="1">
              <a:spcBef>
                <a:spcPts val="667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30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97253" indent="-304792" algn="l" rtl="0" eaLnBrk="1" latinLnBrk="1" hangingPunct="1">
              <a:spcBef>
                <a:spcPts val="667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03" indent="-304792" algn="l" rtl="0" eaLnBrk="1" latinLnBrk="1" hangingPunct="1">
              <a:spcBef>
                <a:spcPts val="533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-304792" algn="l" rtl="0" eaLnBrk="1" latinLnBrk="1" hangingPunct="1">
              <a:spcBef>
                <a:spcPts val="4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4505" indent="-243834" algn="l" rtl="0" eaLnBrk="1" latinLnBrk="1" hangingPunct="1">
              <a:spcBef>
                <a:spcPts val="4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2133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8339" indent="-243834" algn="l" rtl="0" eaLnBrk="1" latinLnBrk="1" hangingPunct="1">
              <a:spcBef>
                <a:spcPts val="4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867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2173" indent="-243834" algn="l" rtl="0" eaLnBrk="1" latinLnBrk="1" hangingPunct="1">
              <a:spcBef>
                <a:spcPts val="4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867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07" indent="-243834" algn="l" rtl="0" eaLnBrk="1" latinLnBrk="1" hangingPunct="1">
              <a:spcBef>
                <a:spcPts val="4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Template </a:t>
            </a:r>
            <a:r>
              <a:rPr lang="ko-KR" altLang="en-US" sz="2000" dirty="0" smtClean="0"/>
              <a:t>사용법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클래스</a:t>
            </a:r>
            <a:r>
              <a:rPr lang="en-US" altLang="ko-KR" sz="2000" dirty="0" smtClean="0"/>
              <a:t>)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C++ </a:t>
            </a:r>
            <a:r>
              <a:rPr lang="ko-KR" altLang="en-US" sz="3600" dirty="0"/>
              <a:t>프로그래밍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38" y="1893454"/>
            <a:ext cx="4066598" cy="3682957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1747534" y="2382981"/>
            <a:ext cx="1720165" cy="738910"/>
          </a:xfrm>
          <a:prstGeom prst="round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58464" y="2598547"/>
            <a:ext cx="4408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‘T’</a:t>
            </a:r>
            <a:r>
              <a:rPr lang="ko-KR" altLang="en-US" sz="1400" dirty="0" smtClean="0"/>
              <a:t>라는 </a:t>
            </a:r>
            <a:r>
              <a:rPr lang="en-US" altLang="ko-KR" sz="1400" dirty="0" smtClean="0"/>
              <a:t>type</a:t>
            </a:r>
            <a:r>
              <a:rPr lang="ko-KR" altLang="en-US" sz="1400" dirty="0" smtClean="0"/>
              <a:t>을 가지는 </a:t>
            </a:r>
            <a:r>
              <a:rPr lang="en-US" altLang="ko-KR" sz="1400" dirty="0" smtClean="0"/>
              <a:t>Node Class Template</a:t>
            </a:r>
            <a:r>
              <a:rPr lang="ko-KR" altLang="en-US" sz="1400" dirty="0" smtClean="0"/>
              <a:t>을 선언한다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755665" y="4488872"/>
            <a:ext cx="2853282" cy="205946"/>
          </a:xfrm>
          <a:prstGeom prst="round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832436" y="4126460"/>
            <a:ext cx="4420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 type</a:t>
            </a:r>
            <a:r>
              <a:rPr lang="ko-KR" altLang="en-US" sz="1400" dirty="0" smtClean="0"/>
              <a:t>을 가지는 </a:t>
            </a:r>
            <a:r>
              <a:rPr lang="en-US" altLang="ko-KR" sz="1400" dirty="0" err="1" smtClean="0"/>
              <a:t>LinkedList</a:t>
            </a:r>
            <a:r>
              <a:rPr lang="en-US" altLang="ko-KR" sz="1400" dirty="0" smtClean="0"/>
              <a:t> Class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method</a:t>
            </a:r>
            <a:r>
              <a:rPr lang="ko-KR" altLang="en-US" sz="1400" dirty="0" smtClean="0"/>
              <a:t>를 정의한다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사용법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- Class</a:t>
            </a:r>
            <a:r>
              <a:rPr lang="ko-KR" altLang="en-US" sz="1400" dirty="0" smtClean="0"/>
              <a:t> 이름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typename</a:t>
            </a:r>
            <a:r>
              <a:rPr lang="en-US" altLang="ko-KR" sz="1400" dirty="0" smtClean="0"/>
              <a:t>&gt;::method </a:t>
            </a:r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82864" y="4675666"/>
            <a:ext cx="3207972" cy="209307"/>
          </a:xfrm>
          <a:prstGeom prst="roundRect">
            <a:avLst/>
          </a:prstGeom>
          <a:solidFill>
            <a:srgbClr val="00B0F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190836" y="4649680"/>
            <a:ext cx="3945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 type</a:t>
            </a:r>
            <a:r>
              <a:rPr lang="ko-KR" altLang="en-US" sz="1400" dirty="0" smtClean="0"/>
              <a:t>을 가지는 </a:t>
            </a:r>
            <a:r>
              <a:rPr lang="en-US" altLang="ko-KR" sz="1400" dirty="0" smtClean="0"/>
              <a:t>Node class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object</a:t>
            </a:r>
            <a:r>
              <a:rPr lang="ko-KR" altLang="en-US" sz="1400" dirty="0" smtClean="0"/>
              <a:t>를 생성한다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/>
              <a:t>사용법</a:t>
            </a:r>
            <a:r>
              <a:rPr lang="en-US" altLang="ko-KR" sz="1400" dirty="0"/>
              <a:t> - Class</a:t>
            </a:r>
            <a:r>
              <a:rPr lang="ko-KR" altLang="en-US" sz="1400" dirty="0"/>
              <a:t> 이름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typename</a:t>
            </a:r>
            <a:r>
              <a:rPr lang="en-US" altLang="ko-KR" sz="1400" dirty="0" smtClean="0"/>
              <a:t>&gt; object </a:t>
            </a:r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77180463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4C60DC69-CF47-4A10-880B-54F12FA522AA}" type="slidenum">
              <a:rPr lang="ko-KR" altLang="en-US"/>
              <a:pPr lvl="0">
                <a:defRPr lang="ko-KR" altLang="en-US"/>
              </a:pPr>
              <a:t>7</a:t>
            </a:fld>
            <a:endParaRPr lang="ko-KR" altLang="en-US"/>
          </a:p>
        </p:txBody>
      </p:sp>
      <p:sp>
        <p:nvSpPr>
          <p:cNvPr id="27" name="내용 개체 틀 2"/>
          <p:cNvSpPr txBox="1"/>
          <p:nvPr/>
        </p:nvSpPr>
        <p:spPr>
          <a:xfrm>
            <a:off x="609600" y="1219200"/>
            <a:ext cx="10972800" cy="4937760"/>
          </a:xfrm>
          <a:prstGeom prst="rect">
            <a:avLst/>
          </a:prstGeom>
        </p:spPr>
        <p:txBody>
          <a:bodyPr vert="horz">
            <a:normAutofit lnSpcReduction="0"/>
          </a:bodyPr>
          <a:lstStyle>
            <a:lvl1pPr marL="365751" indent="-365751" algn="l" rtl="0" eaLnBrk="1" latinLnBrk="1" hangingPunct="1">
              <a:spcBef>
                <a:spcPts val="8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02" indent="-365751" algn="l" rtl="0" eaLnBrk="1" latinLnBrk="1" hangingPunct="1">
              <a:spcBef>
                <a:spcPts val="667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30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97253" indent="-304792" algn="l" rtl="0" eaLnBrk="1" latinLnBrk="1" hangingPunct="1">
              <a:spcBef>
                <a:spcPts val="667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03" indent="-304792" algn="l" rtl="0" eaLnBrk="1" latinLnBrk="1" hangingPunct="1">
              <a:spcBef>
                <a:spcPts val="533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-304792" algn="l" rtl="0" eaLnBrk="1" latinLnBrk="1" hangingPunct="1">
              <a:spcBef>
                <a:spcPts val="4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4505" indent="-243834" algn="l" rtl="0" eaLnBrk="1" latinLnBrk="1" hangingPunct="1">
              <a:spcBef>
                <a:spcPts val="4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2133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8339" indent="-243834" algn="l" rtl="0" eaLnBrk="1" latinLnBrk="1" hangingPunct="1">
              <a:spcBef>
                <a:spcPts val="4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867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2173" indent="-243834" algn="l" rtl="0" eaLnBrk="1" latinLnBrk="1" hangingPunct="1">
              <a:spcBef>
                <a:spcPts val="4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867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07" indent="-243834" algn="l" rtl="0" eaLnBrk="1" latinLnBrk="1" hangingPunct="1">
              <a:spcBef>
                <a:spcPts val="4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 lang="ko-KR" altLang="en-US"/>
            </a:pPr>
            <a:endParaRPr lang="en-US" altLang="ko-KR" sz="1500"/>
          </a:p>
          <a:p>
            <a:pPr lvl="1">
              <a:defRPr lang="ko-KR" altLang="en-US"/>
            </a:pPr>
            <a:endParaRPr lang="en-US" altLang="ko-KR" sz="1500"/>
          </a:p>
          <a:p>
            <a:pPr lvl="1">
              <a:defRPr lang="ko-KR" altLang="en-US"/>
            </a:pPr>
            <a:endParaRPr lang="en-US" altLang="ko-KR" sz="1500"/>
          </a:p>
          <a:p>
            <a:pPr lvl="1">
              <a:defRPr lang="ko-KR" altLang="en-US"/>
            </a:pPr>
            <a:endParaRPr lang="en-US" altLang="ko-KR" sz="1500"/>
          </a:p>
          <a:p>
            <a:pPr lvl="1">
              <a:defRPr lang="ko-KR" altLang="en-US"/>
            </a:pPr>
            <a:endParaRPr lang="en-US" altLang="ko-KR" sz="1500"/>
          </a:p>
          <a:p>
            <a:pPr lvl="1">
              <a:defRPr lang="ko-KR" altLang="en-US"/>
            </a:pPr>
            <a:endParaRPr lang="en-US" altLang="ko-KR" sz="1500"/>
          </a:p>
          <a:p>
            <a:pPr lvl="1">
              <a:defRPr lang="ko-KR" altLang="en-US"/>
            </a:pPr>
            <a:endParaRPr lang="en-US" altLang="ko-KR" sz="1500"/>
          </a:p>
          <a:p>
            <a:pPr lvl="1">
              <a:defRPr lang="ko-KR" altLang="en-US"/>
            </a:pPr>
            <a:endParaRPr lang="en-US" altLang="ko-KR" sz="1500"/>
          </a:p>
          <a:p>
            <a:pPr lvl="1">
              <a:defRPr lang="ko-KR" altLang="en-US"/>
            </a:pPr>
            <a:endParaRPr lang="en-US" altLang="ko-KR" sz="1500"/>
          </a:p>
          <a:p>
            <a:pPr lvl="1">
              <a:defRPr lang="ko-KR" altLang="en-US"/>
            </a:pPr>
            <a:endParaRPr lang="en-US" altLang="ko-KR" sz="1500"/>
          </a:p>
          <a:p>
            <a:pPr lvl="1">
              <a:defRPr lang="ko-KR" altLang="en-US"/>
            </a:pPr>
            <a:endParaRPr lang="en-US" altLang="ko-KR" sz="1500"/>
          </a:p>
          <a:p>
            <a:pPr lvl="1">
              <a:defRPr lang="ko-KR" altLang="en-US"/>
            </a:pPr>
            <a:endParaRPr lang="en-US" altLang="ko-KR" sz="1500"/>
          </a:p>
          <a:p>
            <a:pPr lvl="1">
              <a:defRPr lang="ko-KR" altLang="en-US"/>
            </a:pPr>
            <a:endParaRPr lang="en-US" altLang="ko-KR" sz="1500"/>
          </a:p>
          <a:p>
            <a:pPr lvl="1">
              <a:defRPr lang="ko-KR" altLang="en-US"/>
            </a:pPr>
            <a:endParaRPr lang="en-US" altLang="ko-KR" sz="1500"/>
          </a:p>
          <a:p>
            <a:pPr lvl="1">
              <a:defRPr lang="ko-KR" altLang="en-US"/>
            </a:pPr>
            <a:endParaRPr lang="en-US" altLang="ko-KR" sz="1500"/>
          </a:p>
          <a:p>
            <a:pPr lvl="1">
              <a:defRPr lang="ko-KR" altLang="en-US"/>
            </a:pPr>
            <a:endParaRPr lang="en-US" altLang="ko-KR" sz="1500"/>
          </a:p>
          <a:p>
            <a:pPr lvl="1">
              <a:defRPr lang="ko-KR" altLang="en-US"/>
            </a:pPr>
            <a:endParaRPr lang="en-US" altLang="ko-KR" sz="1500"/>
          </a:p>
          <a:p>
            <a:pPr lvl="0">
              <a:defRPr lang="ko-KR" altLang="en-US"/>
            </a:pPr>
            <a:r>
              <a:rPr lang="en-US" altLang="ko-KR" sz="1600"/>
              <a:t>Stack class</a:t>
            </a:r>
            <a:r>
              <a:rPr lang="ko-KR" altLang="en-US" sz="1600"/>
              <a:t>의 </a:t>
            </a:r>
            <a:r>
              <a:rPr lang="en-US" altLang="ko-KR" sz="1600"/>
              <a:t>Delete </a:t>
            </a:r>
            <a:r>
              <a:rPr lang="ko-KR" altLang="en-US" sz="1600"/>
              <a:t>함수와 </a:t>
            </a:r>
            <a:r>
              <a:rPr lang="en-US" altLang="ko-KR" sz="1600"/>
              <a:t>LinkedList class</a:t>
            </a:r>
            <a:r>
              <a:rPr lang="ko-KR" altLang="en-US" sz="1600"/>
              <a:t>의 </a:t>
            </a:r>
            <a:r>
              <a:rPr lang="en-US" altLang="ko-KR" sz="1600"/>
              <a:t>Delete </a:t>
            </a:r>
            <a:r>
              <a:rPr lang="ko-KR" altLang="en-US" sz="1600"/>
              <a:t>함수는 서로 다른 기능이</a:t>
            </a:r>
            <a:endParaRPr lang="ko-KR" altLang="en-US" sz="1600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rmAutofit lnSpcReduction="0"/>
          </a:bodyPr>
          <a:lstStyle/>
          <a:p>
            <a:pPr lvl="0">
              <a:defRPr lang="ko-KR" altLang="en-US"/>
            </a:pPr>
            <a:r>
              <a:rPr lang="en-US" altLang="ko-KR" sz="3600"/>
              <a:t>C++ </a:t>
            </a:r>
            <a:r>
              <a:rPr lang="ko-KR" altLang="en-US" sz="3600"/>
              <a:t>프로그래밍</a:t>
            </a:r>
            <a:endParaRPr lang="ko-KR" altLang="en-US" sz="36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1951" y="1299589"/>
            <a:ext cx="5153025" cy="429577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936680" y="4786507"/>
            <a:ext cx="2358228" cy="201134"/>
          </a:xfrm>
          <a:prstGeom prst="roundRect">
            <a:avLst>
              <a:gd name="adj" fmla="val 16667"/>
            </a:avLst>
          </a:prstGeom>
          <a:solidFill>
            <a:srgbClr val="00b0f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410" t="970" b="1580"/>
          <a:stretch>
            <a:fillRect/>
          </a:stretch>
        </p:blipFill>
        <p:spPr>
          <a:xfrm>
            <a:off x="6313859" y="1299589"/>
            <a:ext cx="4989657" cy="18565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84298" y="4990705"/>
            <a:ext cx="21500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class Stack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684298" y="3447476"/>
            <a:ext cx="21500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class LinkedList</a:t>
            </a:r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7125023" y="3816808"/>
            <a:ext cx="0" cy="1173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25023" y="4330093"/>
            <a:ext cx="49244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/>
              <a:t>상속</a:t>
            </a:r>
            <a:endParaRPr lang="ko-KR" altLang="en-US" sz="120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371975" y="1607803"/>
            <a:ext cx="1909932" cy="209306"/>
          </a:xfrm>
          <a:prstGeom prst="roundRect">
            <a:avLst>
              <a:gd name="adj" fmla="val 16667"/>
            </a:avLst>
          </a:prstGeom>
          <a:solidFill>
            <a:srgbClr val="00b0f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8076498" y="3798583"/>
            <a:ext cx="0" cy="1173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88187" y="4034424"/>
            <a:ext cx="2966527" cy="7261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050"/>
              <a:t>class LinkedList</a:t>
            </a:r>
            <a:r>
              <a:rPr lang="ko-KR" altLang="en-US" sz="1050"/>
              <a:t>의</a:t>
            </a:r>
            <a:endParaRPr lang="ko-KR" altLang="en-US" sz="1050"/>
          </a:p>
          <a:p>
            <a:pPr lvl="0">
              <a:defRPr lang="ko-KR" altLang="en-US"/>
            </a:pPr>
            <a:r>
              <a:rPr lang="ko-KR" altLang="en-US" sz="1050"/>
              <a:t>멤버 변수 </a:t>
            </a:r>
            <a:r>
              <a:rPr lang="en-US" altLang="ko-KR" sz="1050"/>
              <a:t>(*first, current_size)</a:t>
            </a:r>
            <a:endParaRPr lang="en-US" altLang="ko-KR" sz="1050"/>
          </a:p>
          <a:p>
            <a:pPr lvl="0">
              <a:defRPr lang="ko-KR" altLang="en-US"/>
            </a:pPr>
            <a:r>
              <a:rPr lang="ko-KR" altLang="en-US" sz="1050"/>
              <a:t>멤버 함수 </a:t>
            </a:r>
            <a:r>
              <a:rPr lang="en-US" altLang="ko-KR" sz="1050"/>
              <a:t>(GetSize(), Insert(), Delete(), Print()) </a:t>
            </a:r>
            <a:endParaRPr lang="en-US" altLang="ko-KR" sz="1050"/>
          </a:p>
          <a:p>
            <a:pPr lvl="0">
              <a:defRPr lang="ko-KR" altLang="en-US"/>
            </a:pPr>
            <a:r>
              <a:rPr lang="ko-KR" altLang="en-US" sz="1050"/>
              <a:t>접근 가능</a:t>
            </a:r>
            <a:endParaRPr lang="en-US" altLang="ko-KR" sz="105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761777" y="1304213"/>
            <a:ext cx="2372986" cy="205946"/>
          </a:xfrm>
          <a:prstGeom prst="roundRect">
            <a:avLst>
              <a:gd name="adj" fmla="val 16667"/>
            </a:avLst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DC69-CF47-4A10-880B-54F12FA522A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609600" y="1219200"/>
            <a:ext cx="5478166" cy="493776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51" indent="-365751" algn="l" rtl="0" eaLnBrk="1" latinLnBrk="1" hangingPunct="1">
              <a:spcBef>
                <a:spcPts val="8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02" indent="-365751" algn="l" rtl="0" eaLnBrk="1" latinLnBrk="1" hangingPunct="1">
              <a:spcBef>
                <a:spcPts val="667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30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97253" indent="-304792" algn="l" rtl="0" eaLnBrk="1" latinLnBrk="1" hangingPunct="1">
              <a:spcBef>
                <a:spcPts val="667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03" indent="-304792" algn="l" rtl="0" eaLnBrk="1" latinLnBrk="1" hangingPunct="1">
              <a:spcBef>
                <a:spcPts val="533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-304792" algn="l" rtl="0" eaLnBrk="1" latinLnBrk="1" hangingPunct="1">
              <a:spcBef>
                <a:spcPts val="4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4505" indent="-243834" algn="l" rtl="0" eaLnBrk="1" latinLnBrk="1" hangingPunct="1">
              <a:spcBef>
                <a:spcPts val="4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2133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8339" indent="-243834" algn="l" rtl="0" eaLnBrk="1" latinLnBrk="1" hangingPunct="1">
              <a:spcBef>
                <a:spcPts val="4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867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2173" indent="-243834" algn="l" rtl="0" eaLnBrk="1" latinLnBrk="1" hangingPunct="1">
              <a:spcBef>
                <a:spcPts val="4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867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07" indent="-243834" algn="l" rtl="0" eaLnBrk="1" latinLnBrk="1" hangingPunct="1">
              <a:spcBef>
                <a:spcPts val="4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Virtual Function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700" dirty="0" smtClean="0"/>
              <a:t>함수가 호출된 객체의 </a:t>
            </a:r>
            <a:r>
              <a:rPr lang="en-US" altLang="ko-KR" sz="1700" dirty="0" smtClean="0"/>
              <a:t>Type</a:t>
            </a:r>
            <a:r>
              <a:rPr lang="ko-KR" altLang="en-US" sz="1700" dirty="0" smtClean="0"/>
              <a:t>에 따라서 수행되는 함수가 달라짐</a:t>
            </a:r>
            <a:r>
              <a:rPr lang="en-US" altLang="ko-KR" sz="1700" dirty="0" smtClean="0"/>
              <a:t>.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C++ </a:t>
            </a:r>
            <a:r>
              <a:rPr lang="ko-KR" altLang="en-US" sz="3600" dirty="0"/>
              <a:t>프로그래밍</a:t>
            </a:r>
            <a:endParaRPr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30174" b="24225"/>
          <a:stretch/>
        </p:blipFill>
        <p:spPr>
          <a:xfrm>
            <a:off x="1237384" y="1694470"/>
            <a:ext cx="4850382" cy="3653386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2522282" y="1685233"/>
            <a:ext cx="867462" cy="189749"/>
          </a:xfrm>
          <a:prstGeom prst="round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66355" y="2571924"/>
            <a:ext cx="1356990" cy="198985"/>
          </a:xfrm>
          <a:prstGeom prst="round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3484" y="3320585"/>
            <a:ext cx="1273861" cy="226180"/>
          </a:xfrm>
          <a:prstGeom prst="round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6012873" y="1219200"/>
            <a:ext cx="5569527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51" indent="-365751" algn="l" rtl="0" eaLnBrk="1" latinLnBrk="1" hangingPunct="1">
              <a:spcBef>
                <a:spcPts val="8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02" indent="-365751" algn="l" rtl="0" eaLnBrk="1" latinLnBrk="1" hangingPunct="1">
              <a:spcBef>
                <a:spcPts val="667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30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97253" indent="-304792" algn="l" rtl="0" eaLnBrk="1" latinLnBrk="1" hangingPunct="1">
              <a:spcBef>
                <a:spcPts val="667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03" indent="-304792" algn="l" rtl="0" eaLnBrk="1" latinLnBrk="1" hangingPunct="1">
              <a:spcBef>
                <a:spcPts val="533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-304792" algn="l" rtl="0" eaLnBrk="1" latinLnBrk="1" hangingPunct="1">
              <a:spcBef>
                <a:spcPts val="4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4505" indent="-243834" algn="l" rtl="0" eaLnBrk="1" latinLnBrk="1" hangingPunct="1">
              <a:spcBef>
                <a:spcPts val="4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2133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8339" indent="-243834" algn="l" rtl="0" eaLnBrk="1" latinLnBrk="1" hangingPunct="1">
              <a:spcBef>
                <a:spcPts val="4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867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2173" indent="-243834" algn="l" rtl="0" eaLnBrk="1" latinLnBrk="1" hangingPunct="1">
              <a:spcBef>
                <a:spcPts val="4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867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07" indent="-243834" algn="l" rtl="0" eaLnBrk="1" latinLnBrk="1" hangingPunct="1">
              <a:spcBef>
                <a:spcPts val="4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Binding (in function)</a:t>
            </a:r>
          </a:p>
          <a:p>
            <a:pPr lvl="1"/>
            <a:r>
              <a:rPr lang="ko-KR" altLang="en-US" sz="1600" dirty="0" smtClean="0"/>
              <a:t>함수가 호출 될 때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함수의 메모리 위치를 찾는 과정</a:t>
            </a:r>
            <a:r>
              <a:rPr lang="en-US" altLang="ko-KR" sz="1600" dirty="0" smtClean="0"/>
              <a:t>.</a:t>
            </a:r>
          </a:p>
          <a:p>
            <a:pPr marL="365751" lvl="1" indent="0">
              <a:buNone/>
            </a:pPr>
            <a:endParaRPr lang="en-US" altLang="ko-KR" sz="1600" dirty="0" smtClean="0"/>
          </a:p>
          <a:p>
            <a:pPr lvl="1"/>
            <a:r>
              <a:rPr lang="en-US" altLang="ko-KR" sz="1600" dirty="0" smtClean="0"/>
              <a:t>Static Binding (</a:t>
            </a:r>
            <a:r>
              <a:rPr lang="ko-KR" altLang="en-US" sz="1600" dirty="0" smtClean="0"/>
              <a:t>정적 바인딩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ko-KR" altLang="en-US" sz="1200" dirty="0" smtClean="0"/>
              <a:t>함수가 고정된 메모리에 위치해있고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변하지 않는 상태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en-US" altLang="ko-KR" sz="1200" dirty="0" err="1" smtClean="0"/>
              <a:t>prnMenu</a:t>
            </a:r>
            <a:r>
              <a:rPr lang="en-US" altLang="ko-KR" sz="1200" dirty="0" smtClean="0"/>
              <a:t>(), p-&gt;Insert() </a:t>
            </a:r>
            <a:r>
              <a:rPr lang="ko-KR" altLang="en-US" sz="1200" dirty="0" smtClean="0"/>
              <a:t>등</a:t>
            </a:r>
            <a:endParaRPr lang="en-US" altLang="ko-KR" sz="1200" dirty="0" smtClean="0"/>
          </a:p>
          <a:p>
            <a:pPr marL="365751" lvl="1" indent="0">
              <a:buNone/>
            </a:pPr>
            <a:endParaRPr lang="en-US" altLang="ko-KR" sz="1600" dirty="0"/>
          </a:p>
          <a:p>
            <a:pPr lvl="1"/>
            <a:r>
              <a:rPr lang="en-US" altLang="ko-KR" sz="1600" dirty="0" smtClean="0"/>
              <a:t>Dynamic Binding (</a:t>
            </a:r>
            <a:r>
              <a:rPr lang="ko-KR" altLang="en-US" sz="1600" dirty="0" smtClean="0"/>
              <a:t>동적 바인딩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ko-KR" altLang="en-US" sz="1200" dirty="0" smtClean="0"/>
              <a:t>프로그램이 실행되는 중에 함수의 메모리 위치가 바뀌는 상태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en-US" altLang="ko-KR" sz="1200" dirty="0" smtClean="0"/>
              <a:t>p-&gt;Delete() </a:t>
            </a:r>
            <a:r>
              <a:rPr lang="ko-KR" altLang="en-US" sz="1200" dirty="0" smtClean="0"/>
              <a:t>등 </a:t>
            </a:r>
            <a:r>
              <a:rPr lang="en-US" altLang="ko-KR" sz="1200" dirty="0" smtClean="0"/>
              <a:t>virtual function.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81774" y="4893801"/>
            <a:ext cx="1810327" cy="441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LinkedList</a:t>
            </a:r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</a:rPr>
              <a:t>&gt; *p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481629" y="4599279"/>
            <a:ext cx="1602008" cy="441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Stack&lt;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</a:rPr>
              <a:t>&gt; p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p-&gt;Delete()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481629" y="5223946"/>
            <a:ext cx="1602008" cy="441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LinkedList</a:t>
            </a:r>
            <a:r>
              <a:rPr lang="en-US" altLang="ko-KR" sz="1200" dirty="0" smtClean="0">
                <a:solidFill>
                  <a:schemeClr val="tx1"/>
                </a:solidFill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</a:rPr>
              <a:t>&gt; p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p-&gt;Delete()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7" idx="3"/>
            <a:endCxn id="30" idx="1"/>
          </p:cNvCxnSpPr>
          <p:nvPr/>
        </p:nvCxnSpPr>
        <p:spPr>
          <a:xfrm flipV="1">
            <a:off x="8992101" y="4819913"/>
            <a:ext cx="489528" cy="29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  <a:endCxn id="31" idx="1"/>
          </p:cNvCxnSpPr>
          <p:nvPr/>
        </p:nvCxnSpPr>
        <p:spPr>
          <a:xfrm>
            <a:off x="8992101" y="5114435"/>
            <a:ext cx="489528" cy="33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09336" y="5841941"/>
            <a:ext cx="4581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object p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class</a:t>
            </a:r>
            <a:r>
              <a:rPr lang="ko-KR" altLang="en-US" sz="1400" dirty="0" smtClean="0"/>
              <a:t>가 무엇인지에 따라 다른 </a:t>
            </a:r>
            <a:r>
              <a:rPr lang="en-US" altLang="ko-KR" sz="1400" dirty="0" smtClean="0"/>
              <a:t>Delete()</a:t>
            </a:r>
            <a:r>
              <a:rPr lang="ko-KR" altLang="en-US" sz="1400" dirty="0" smtClean="0"/>
              <a:t>가 수행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1474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DC69-CF47-4A10-880B-54F12FA522A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609600" y="1219200"/>
            <a:ext cx="109728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51" indent="-365751" algn="l" rtl="0" eaLnBrk="1" latinLnBrk="1" hangingPunct="1">
              <a:spcBef>
                <a:spcPts val="8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02" indent="-365751" algn="l" rtl="0" eaLnBrk="1" latinLnBrk="1" hangingPunct="1">
              <a:spcBef>
                <a:spcPts val="667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30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97253" indent="-304792" algn="l" rtl="0" eaLnBrk="1" latinLnBrk="1" hangingPunct="1">
              <a:spcBef>
                <a:spcPts val="667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03" indent="-304792" algn="l" rtl="0" eaLnBrk="1" latinLnBrk="1" hangingPunct="1">
              <a:spcBef>
                <a:spcPts val="533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-304792" algn="l" rtl="0" eaLnBrk="1" latinLnBrk="1" hangingPunct="1">
              <a:spcBef>
                <a:spcPts val="4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4505" indent="-243834" algn="l" rtl="0" eaLnBrk="1" latinLnBrk="1" hangingPunct="1">
              <a:spcBef>
                <a:spcPts val="4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2133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8339" indent="-243834" algn="l" rtl="0" eaLnBrk="1" latinLnBrk="1" hangingPunct="1">
              <a:spcBef>
                <a:spcPts val="4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867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2173" indent="-243834" algn="l" rtl="0" eaLnBrk="1" latinLnBrk="1" hangingPunct="1">
              <a:spcBef>
                <a:spcPts val="4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867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07" indent="-243834" algn="l" rtl="0" eaLnBrk="1" latinLnBrk="1" hangingPunct="1">
              <a:spcBef>
                <a:spcPts val="4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Delete()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C++ </a:t>
            </a:r>
            <a:r>
              <a:rPr lang="ko-KR" altLang="en-US" sz="3600" dirty="0"/>
              <a:t>프로그래밍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439" y="1814657"/>
            <a:ext cx="4210050" cy="4133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496" b="947"/>
          <a:stretch/>
        </p:blipFill>
        <p:spPr>
          <a:xfrm>
            <a:off x="6169891" y="1814657"/>
            <a:ext cx="4956896" cy="19907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63489" y="4423642"/>
            <a:ext cx="6176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 Class object</a:t>
            </a:r>
            <a:r>
              <a:rPr lang="ko-KR" altLang="en-US" dirty="0" smtClean="0"/>
              <a:t>만 수행할 수 있는 </a:t>
            </a:r>
            <a:r>
              <a:rPr lang="en-US" altLang="ko-KR" dirty="0" smtClean="0"/>
              <a:t>Delete </a:t>
            </a:r>
            <a:r>
              <a:rPr lang="ko-KR" altLang="en-US" dirty="0" smtClean="0"/>
              <a:t>함수를 구현하자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것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344465"/>
      </p:ext>
    </p:extLst>
  </p:cSld>
  <p:clrMapOvr>
    <a:masterClrMapping/>
  </p:clrMapOvr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DBLAB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49999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49999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 rotWithShape="1">
          <a:blip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448</ep:Words>
  <ep:PresentationFormat>와이드스크린</ep:PresentationFormat>
  <ep:Paragraphs>172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DBLAB</vt:lpstr>
      <vt:lpstr>C++ 프로그래밍</vt:lpstr>
      <vt:lpstr>C++ 프로그래밍</vt:lpstr>
      <vt:lpstr>C++ 프로그래밍</vt:lpstr>
      <vt:lpstr>C++ 프로그래밍</vt:lpstr>
      <vt:lpstr>C++ 프로그래밍</vt:lpstr>
      <vt:lpstr>C++ 프로그래밍</vt:lpstr>
      <vt:lpstr>C++ 프로그래밍</vt:lpstr>
      <vt:lpstr>슬라이드 8</vt:lpstr>
      <vt:lpstr>슬라이드 9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2018-09-06T07:37:40.000</dcterms:created>
  <dc:creator>USER</dc:creator>
  <cp:lastModifiedBy>박준혁</cp:lastModifiedBy>
  <dcterms:modified xsi:type="dcterms:W3CDTF">2020-04-16T13:38:48.528</dcterms:modified>
  <cp:revision>1442</cp:revision>
  <dc:title>PowerPoint 프레젠테이션</dc:title>
</cp:coreProperties>
</file>