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2" r:id="rId1"/>
  </p:sldMasterIdLst>
  <p:sldIdLst>
    <p:sldId id="256" r:id="rId2"/>
    <p:sldId id="259" r:id="rId3"/>
    <p:sldId id="262" r:id="rId4"/>
    <p:sldId id="263" r:id="rId5"/>
    <p:sldId id="261" r:id="rId6"/>
    <p:sldId id="265" r:id="rId7"/>
    <p:sldId id="264" r:id="rId8"/>
    <p:sldId id="266" r:id="rId9"/>
    <p:sldId id="267" r:id="rId10"/>
    <p:sldId id="269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3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12/3/2020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9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12/3/2020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21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12/3/2020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1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12/3/2020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99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12/3/2020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61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12/3/2020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82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12/3/2020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69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12/3/2020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7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12/3/2020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6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12/3/2020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7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12/3/2020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3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12/3/2020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12/3/2020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2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12/3/2020</a:t>
            </a:fld>
            <a:endParaRPr lang="en-US" spc="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6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12/3/2020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5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12/3/2020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12/3/2020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92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  <p:sldLayoutId id="2147484254" r:id="rId12"/>
    <p:sldLayoutId id="2147484255" r:id="rId13"/>
    <p:sldLayoutId id="2147484256" r:id="rId14"/>
    <p:sldLayoutId id="2147484257" r:id="rId15"/>
    <p:sldLayoutId id="2147484258" r:id="rId16"/>
    <p:sldLayoutId id="21474842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7EE371-5343-4BC2-9C9A-BF42FD7B9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E0140-D7B9-4D6A-BA35-D6CA94ABC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913286"/>
            <a:ext cx="4080932" cy="33104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600" dirty="0">
                <a:ln w="15875">
                  <a:solidFill>
                    <a:srgbClr val="FFFFFF"/>
                  </a:solidFill>
                </a:ln>
              </a:rPr>
              <a:t>Text Classification </a:t>
            </a:r>
            <a:br>
              <a:rPr lang="en-US" sz="5600" dirty="0">
                <a:ln w="15875">
                  <a:solidFill>
                    <a:srgbClr val="FFFFFF"/>
                  </a:solidFill>
                </a:ln>
              </a:rPr>
            </a:br>
            <a:r>
              <a:rPr lang="en-US" sz="5600" dirty="0">
                <a:ln w="15875">
                  <a:solidFill>
                    <a:srgbClr val="FFFFFF"/>
                  </a:solidFill>
                </a:ln>
              </a:rPr>
              <a:t>with </a:t>
            </a:r>
            <a:br>
              <a:rPr lang="en-US" sz="5600" dirty="0">
                <a:ln w="15875">
                  <a:solidFill>
                    <a:srgbClr val="FFFFFF"/>
                  </a:solidFill>
                </a:ln>
              </a:rPr>
            </a:br>
            <a:r>
              <a:rPr lang="en-US" sz="5600" dirty="0">
                <a:ln w="15875">
                  <a:solidFill>
                    <a:srgbClr val="FFFFFF"/>
                  </a:solidFill>
                </a:ln>
              </a:rPr>
              <a:t>Naive Bayes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8D746-8128-4181-AD73-B17671C7E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4727965"/>
            <a:ext cx="4080933" cy="939799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/>
              <a:t>William Lee </a:t>
            </a:r>
          </a:p>
          <a:p>
            <a:pPr algn="l">
              <a:lnSpc>
                <a:spcPct val="90000"/>
              </a:lnSpc>
            </a:pPr>
            <a:r>
              <a:rPr lang="en-US" sz="2200" dirty="0"/>
              <a:t>CSC 44700 Machine Learning </a:t>
            </a:r>
          </a:p>
          <a:p>
            <a:pPr algn="l">
              <a:lnSpc>
                <a:spcPct val="90000"/>
              </a:lnSpc>
            </a:pPr>
            <a:r>
              <a:rPr lang="en-US" sz="2200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57960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998D-E5B5-4702-8570-9ABE57C2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76198"/>
            <a:ext cx="10018713" cy="1752599"/>
          </a:xfrm>
        </p:spPr>
        <p:txBody>
          <a:bodyPr>
            <a:normAutofit/>
          </a:bodyPr>
          <a:lstStyle/>
          <a:p>
            <a:r>
              <a:rPr lang="en-US" sz="5000" dirty="0"/>
              <a:t>Analyze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2BD4B-22CB-48E1-B378-26F28D6C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3274595"/>
            <a:ext cx="4699277" cy="175259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BA980-7EBA-4E2B-AC84-5C7A6EAD4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93666" y="3789946"/>
            <a:ext cx="5304097" cy="721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94B3EC-137F-456E-A0A5-233D49E6824C}"/>
              </a:ext>
            </a:extLst>
          </p:cNvPr>
          <p:cNvSpPr txBox="1"/>
          <p:nvPr/>
        </p:nvSpPr>
        <p:spPr>
          <a:xfrm>
            <a:off x="1701824" y="1952020"/>
            <a:ext cx="89635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Dataset is overfitting towards good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Dataset contains typos</a:t>
            </a:r>
          </a:p>
        </p:txBody>
      </p:sp>
    </p:spTree>
    <p:extLst>
      <p:ext uri="{BB962C8B-B14F-4D97-AF65-F5344CB8AC3E}">
        <p14:creationId xmlns:p14="http://schemas.microsoft.com/office/powerpoint/2010/main" val="349607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D2F3-D911-40DC-A497-40DBC2F1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>
            <a:normAutofit/>
          </a:bodyPr>
          <a:lstStyle/>
          <a:p>
            <a:r>
              <a:rPr lang="en-US" sz="5000" dirty="0"/>
              <a:t>Alternative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A9B2F-9342-4158-B10F-EE4CD76A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588" y="1199146"/>
            <a:ext cx="10018713" cy="3124201"/>
          </a:xfrm>
        </p:spPr>
        <p:txBody>
          <a:bodyPr/>
          <a:lstStyle/>
          <a:p>
            <a:r>
              <a:rPr lang="en-US" dirty="0"/>
              <a:t>Changed bad review to be anything lower than 5 stars</a:t>
            </a:r>
          </a:p>
          <a:p>
            <a:r>
              <a:rPr lang="en-US" dirty="0"/>
              <a:t>Accuracy: 69.43%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D6CAC-DEB6-4908-A124-39EDCF864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3390649"/>
            <a:ext cx="4887077" cy="638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8F0F2C-9E93-48BA-A38B-7EA316C7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09" y="4420476"/>
            <a:ext cx="5376656" cy="2111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AC8FC8-7711-407A-BBFC-2E4B5D9AA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007" y="3340767"/>
            <a:ext cx="3763115" cy="319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9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7CDC-E36D-4AAD-866C-A35B1BC9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6000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19095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B467E-2078-4457-BD74-E5BB76A6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95" y="1261872"/>
            <a:ext cx="3759882" cy="4334256"/>
          </a:xfrm>
        </p:spPr>
        <p:txBody>
          <a:bodyPr>
            <a:normAutofit/>
          </a:bodyPr>
          <a:lstStyle/>
          <a:p>
            <a:pPr algn="r"/>
            <a:r>
              <a:rPr lang="en-US" sz="5000" dirty="0"/>
              <a:t>Steps for Text Classification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9C000-C6DA-491D-942E-4C358D9DE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dirty="0"/>
              <a:t>Obtain &amp; clean the data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Tokenize data into a bag of words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Provide weight to the bag of words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Train and test the model </a:t>
            </a:r>
            <a:r>
              <a:rPr lang="en-US" sz="2600"/>
              <a:t>using Naive </a:t>
            </a:r>
            <a:r>
              <a:rPr lang="en-US" sz="2600" dirty="0"/>
              <a:t>Bayes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Analyze the results</a:t>
            </a:r>
          </a:p>
        </p:txBody>
      </p:sp>
    </p:spTree>
    <p:extLst>
      <p:ext uri="{BB962C8B-B14F-4D97-AF65-F5344CB8AC3E}">
        <p14:creationId xmlns:p14="http://schemas.microsoft.com/office/powerpoint/2010/main" val="370425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AFB4-60FF-4DC7-BD31-E7944A3F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087" y="246592"/>
            <a:ext cx="7411825" cy="1752599"/>
          </a:xfrm>
        </p:spPr>
        <p:txBody>
          <a:bodyPr>
            <a:normAutofit/>
          </a:bodyPr>
          <a:lstStyle/>
          <a:p>
            <a:r>
              <a:rPr lang="en-US" sz="5000" dirty="0"/>
              <a:t>Obtain Data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B416ABD-0AFA-4E90-B54A-8B57FFB23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901" y="1896979"/>
            <a:ext cx="7624196" cy="4263189"/>
          </a:xfrm>
        </p:spPr>
        <p:txBody>
          <a:bodyPr anchor="t">
            <a:normAutofit/>
          </a:bodyPr>
          <a:lstStyle/>
          <a:p>
            <a:r>
              <a:rPr lang="en-US" sz="2800" dirty="0"/>
              <a:t>Data set: Trip Advisor Hotel Reviews from Kaggle </a:t>
            </a:r>
          </a:p>
          <a:p>
            <a:r>
              <a:rPr lang="en-US" sz="2800" dirty="0"/>
              <a:t>Classification: Good (5 – 4 star), Bad (3 - 1 star)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C3142-8D0D-46F0-A348-071EF2278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25" y="3368146"/>
            <a:ext cx="3695700" cy="2981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EF650-60E1-43F4-B53A-86E0203F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694" y="3368146"/>
            <a:ext cx="3762375" cy="298132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BB5BC6E8-CC2B-41B5-89CD-F1EEA02C93FF}"/>
              </a:ext>
            </a:extLst>
          </p:cNvPr>
          <p:cNvSpPr/>
          <p:nvPr/>
        </p:nvSpPr>
        <p:spPr>
          <a:xfrm>
            <a:off x="5701446" y="4539971"/>
            <a:ext cx="962527" cy="6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4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CB6C-494D-4701-8ADE-19812BA6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087" y="242637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Clean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B9F40-1EA5-40D1-B2D9-053273B85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331" y="2092130"/>
            <a:ext cx="3446232" cy="3646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F0FFEE-77CF-456D-A17C-245A3335A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58" y="2092129"/>
            <a:ext cx="8028815" cy="36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F8F6-CF55-4236-B959-2423F123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81587"/>
            <a:ext cx="10018713" cy="1752599"/>
          </a:xfrm>
        </p:spPr>
        <p:txBody>
          <a:bodyPr>
            <a:normAutofit/>
          </a:bodyPr>
          <a:lstStyle/>
          <a:p>
            <a:r>
              <a:rPr lang="en-US" sz="5000" dirty="0"/>
              <a:t>Tokenize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ABF79-66C8-4D3A-B1F1-26236D5CD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987" y="2518112"/>
            <a:ext cx="2109455" cy="4021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941C44-7617-411F-BE7D-745E25F90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367" y="4434964"/>
            <a:ext cx="6500832" cy="1086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98FFCA-B135-484B-83AC-8C00C6D50404}"/>
              </a:ext>
            </a:extLst>
          </p:cNvPr>
          <p:cNvSpPr txBox="1"/>
          <p:nvPr/>
        </p:nvSpPr>
        <p:spPr>
          <a:xfrm>
            <a:off x="1794775" y="2231608"/>
            <a:ext cx="7022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Used CountVectorizer( ) to create a </a:t>
            </a:r>
            <a:r>
              <a:rPr lang="en-US" sz="3000" u="sng" dirty="0"/>
              <a:t>bag of words</a:t>
            </a:r>
            <a:r>
              <a:rPr lang="en-US" sz="3000" dirty="0"/>
              <a:t> and counts the frequency of each word from the reviews in the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A09FA-89D7-4DFB-A2DA-DB3D5A3C854E}"/>
              </a:ext>
            </a:extLst>
          </p:cNvPr>
          <p:cNvSpPr txBox="1"/>
          <p:nvPr/>
        </p:nvSpPr>
        <p:spPr>
          <a:xfrm>
            <a:off x="9488987" y="1995458"/>
            <a:ext cx="210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Bag of Words </a:t>
            </a:r>
          </a:p>
        </p:txBody>
      </p:sp>
    </p:spTree>
    <p:extLst>
      <p:ext uri="{BB962C8B-B14F-4D97-AF65-F5344CB8AC3E}">
        <p14:creationId xmlns:p14="http://schemas.microsoft.com/office/powerpoint/2010/main" val="286475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57A1-6F57-4924-9BA5-8411A483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995" y="360947"/>
            <a:ext cx="10018713" cy="1752599"/>
          </a:xfrm>
        </p:spPr>
        <p:txBody>
          <a:bodyPr>
            <a:normAutofit/>
          </a:bodyPr>
          <a:lstStyle/>
          <a:p>
            <a:r>
              <a:rPr lang="en-US" sz="5000" dirty="0"/>
              <a:t>Top words from Good &amp; Bad Reviews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CEEAFA-468C-4FE5-991B-DFC1AA31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3546"/>
            <a:ext cx="6096000" cy="37849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6C07A8-DBDE-4368-B206-E04793B48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3546"/>
            <a:ext cx="6096000" cy="37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5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2479-DFB4-45F1-886D-6EABF896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62" y="216568"/>
            <a:ext cx="10018713" cy="1752599"/>
          </a:xfrm>
        </p:spPr>
        <p:txBody>
          <a:bodyPr>
            <a:normAutofit/>
          </a:bodyPr>
          <a:lstStyle/>
          <a:p>
            <a:r>
              <a:rPr lang="en-US" sz="5000" dirty="0"/>
              <a:t>Term Frequency – Inverse Document Frequency (TF-IDF)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8D07-6D94-45AE-B6F1-3000A8E82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632" y="2263939"/>
            <a:ext cx="10282574" cy="4094748"/>
          </a:xfrm>
        </p:spPr>
        <p:txBody>
          <a:bodyPr>
            <a:noAutofit/>
          </a:bodyPr>
          <a:lstStyle/>
          <a:p>
            <a:r>
              <a:rPr lang="en-US" b="1" i="1" u="sng" dirty="0"/>
              <a:t>Term Frequency </a:t>
            </a:r>
            <a:r>
              <a:rPr lang="en-US" dirty="0"/>
              <a:t>: measure the frequency of word in a document </a:t>
            </a:r>
          </a:p>
          <a:p>
            <a:r>
              <a:rPr lang="en-US" dirty="0"/>
              <a:t>tf (t, d) = count of t in d / number of words in d  </a:t>
            </a:r>
          </a:p>
          <a:p>
            <a:r>
              <a:rPr lang="en-US" b="1" i="1" u="sng" dirty="0"/>
              <a:t>Inverse Document Frequency</a:t>
            </a:r>
            <a:r>
              <a:rPr lang="en-US" dirty="0"/>
              <a:t>: measures the weight of word t. Words that occur a lot in a document is given less weight such as stop words. </a:t>
            </a:r>
          </a:p>
          <a:p>
            <a:r>
              <a:rPr lang="en-US" dirty="0"/>
              <a:t>The log of the number of documents divided by the number of documents that contain he word t.     idf (t) = log(N/(df )) </a:t>
            </a:r>
          </a:p>
          <a:p>
            <a:r>
              <a:rPr lang="en-US" dirty="0"/>
              <a:t>Finally, to compute the TF-IDF value for each word</a:t>
            </a:r>
          </a:p>
          <a:p>
            <a:r>
              <a:rPr lang="en-US" dirty="0"/>
              <a:t>tf-idf(t, d) = tf(t, d) * log(N / (df))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6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6FCE-E58D-4E74-B920-76CB8C82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4853"/>
            <a:ext cx="10018713" cy="1752599"/>
          </a:xfrm>
        </p:spPr>
        <p:txBody>
          <a:bodyPr/>
          <a:lstStyle/>
          <a:p>
            <a:r>
              <a:rPr lang="en-US" dirty="0"/>
              <a:t>Multinomial Naive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8895F3-2D80-4071-AB82-F5AFBB898A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1194" y="2995863"/>
                <a:ext cx="10018713" cy="3260558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/>
                  <a:t>Bayes Theorem: P(good | review) = P(review | good) * P(good) / P(review) or</a:t>
                </a:r>
              </a:p>
              <a:p>
                <a:pPr marL="0" indent="0">
                  <a:buNone/>
                </a:pPr>
                <a:r>
                  <a:rPr lang="en-US" sz="2200" dirty="0"/>
                  <a:t>P(bad | review) = P(review |  bad) P(bad) / P(review)</a:t>
                </a:r>
                <a:endParaRPr lang="en-US" sz="1200" dirty="0"/>
              </a:p>
              <a:p>
                <a:r>
                  <a:rPr lang="en-US" sz="2200" dirty="0"/>
                  <a:t>Multinomial Naive Bayes, features are generated from a multinomial distribution where it described as the probability of observing counts among a number of categories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1!</m:t>
                            </m:r>
                          </m:e>
                        </m:d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…(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!)</m:t>
                        </m:r>
                      </m:den>
                    </m:f>
                  </m:oMath>
                </a14:m>
                <a:r>
                  <a:rPr lang="en-US" sz="2200" dirty="0"/>
                  <a:t>P(1)</a:t>
                </a:r>
                <a:r>
                  <a:rPr lang="en-US" sz="2200" baseline="30000" dirty="0"/>
                  <a:t>n1</a:t>
                </a:r>
                <a:r>
                  <a:rPr lang="en-US" sz="2200" dirty="0"/>
                  <a:t>P(2)</a:t>
                </a:r>
                <a:r>
                  <a:rPr lang="en-US" sz="2200" baseline="30000" dirty="0"/>
                  <a:t>n2</a:t>
                </a:r>
                <a:r>
                  <a:rPr lang="en-US" sz="2200" dirty="0"/>
                  <a:t>…P(x)</a:t>
                </a:r>
                <a:r>
                  <a:rPr lang="en-US" sz="2200" baseline="30000" dirty="0"/>
                  <a:t>nx</a:t>
                </a:r>
              </a:p>
              <a:p>
                <a:r>
                  <a:rPr lang="en-US" sz="2200" dirty="0"/>
                  <a:t>n = number of documents </a:t>
                </a:r>
              </a:p>
              <a:p>
                <a:r>
                  <a:rPr lang="en-US" sz="2200" dirty="0"/>
                  <a:t>n1… nx = number of occurrence of each document</a:t>
                </a:r>
              </a:p>
              <a:p>
                <a:r>
                  <a:rPr lang="en-US" sz="2200" dirty="0"/>
                  <a:t>P(n) = probability of each document </a:t>
                </a:r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8895F3-2D80-4071-AB82-F5AFBB898A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1194" y="2995863"/>
                <a:ext cx="10018713" cy="3260558"/>
              </a:xfrm>
              <a:blipFill>
                <a:blip r:embed="rId2"/>
                <a:stretch>
                  <a:fillRect l="-1400" t="-34206" b="-5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07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2052-89F5-47CB-BF82-F0340442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70825"/>
            <a:ext cx="10018713" cy="1752599"/>
          </a:xfrm>
        </p:spPr>
        <p:txBody>
          <a:bodyPr>
            <a:normAutofit/>
          </a:bodyPr>
          <a:lstStyle/>
          <a:p>
            <a:r>
              <a:rPr lang="en-US" sz="5000" dirty="0"/>
              <a:t>Testing and Training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C0A4-3DB7-4BDB-A750-CA2641563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9256" y="2097128"/>
            <a:ext cx="3438882" cy="4066049"/>
          </a:xfrm>
        </p:spPr>
        <p:txBody>
          <a:bodyPr/>
          <a:lstStyle/>
          <a:p>
            <a:r>
              <a:rPr lang="en-US" dirty="0"/>
              <a:t>Accuracy: 73.53%</a:t>
            </a:r>
          </a:p>
          <a:p>
            <a:r>
              <a:rPr lang="en-US" dirty="0"/>
              <a:t>Confusion matrix show that model predicted a bad review to be bad 44 times and good 1627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54DE7-DA90-4C3D-BD3E-08FBE478A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222" y="3320715"/>
            <a:ext cx="2863631" cy="2403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5C68DE-B6B8-4E74-B57D-23292A91E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50" y="1799098"/>
            <a:ext cx="8025903" cy="1341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E58CFA-9B7C-45C9-A448-967B5AC10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50" y="3320715"/>
            <a:ext cx="4676483" cy="32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43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295</TotalTime>
  <Words>417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Corbel</vt:lpstr>
      <vt:lpstr>Parallax</vt:lpstr>
      <vt:lpstr>Text Classification  with  Naive Bayes </vt:lpstr>
      <vt:lpstr>Steps for Text Classification</vt:lpstr>
      <vt:lpstr>Obtain Data</vt:lpstr>
      <vt:lpstr>Clean Data</vt:lpstr>
      <vt:lpstr>Tokenize Data</vt:lpstr>
      <vt:lpstr>Top words from Good &amp; Bad Reviews</vt:lpstr>
      <vt:lpstr>Term Frequency – Inverse Document Frequency (TF-IDF)</vt:lpstr>
      <vt:lpstr>Multinomial Naive Bayes Classifier</vt:lpstr>
      <vt:lpstr>Testing and Training Model</vt:lpstr>
      <vt:lpstr>Analyze Results</vt:lpstr>
      <vt:lpstr>Alternative Model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 with  Naive Bayes </dc:title>
  <dc:creator>William Lee</dc:creator>
  <cp:lastModifiedBy>William Lee</cp:lastModifiedBy>
  <cp:revision>28</cp:revision>
  <dcterms:created xsi:type="dcterms:W3CDTF">2020-12-03T05:31:04Z</dcterms:created>
  <dcterms:modified xsi:type="dcterms:W3CDTF">2020-12-03T19:38:51Z</dcterms:modified>
</cp:coreProperties>
</file>