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1"/>
  </p:sldMasterIdLst>
  <p:notesMasterIdLst>
    <p:notesMasterId r:id="rId162"/>
  </p:notesMasterIdLst>
  <p:handoutMasterIdLst>
    <p:handoutMasterId r:id="rId163"/>
  </p:handoutMasterIdLst>
  <p:sldIdLst>
    <p:sldId id="323" r:id="rId2"/>
    <p:sldId id="484" r:id="rId3"/>
    <p:sldId id="485" r:id="rId4"/>
    <p:sldId id="487" r:id="rId5"/>
    <p:sldId id="488" r:id="rId6"/>
    <p:sldId id="489" r:id="rId7"/>
    <p:sldId id="490" r:id="rId8"/>
    <p:sldId id="491" r:id="rId9"/>
    <p:sldId id="492" r:id="rId10"/>
    <p:sldId id="494" r:id="rId11"/>
    <p:sldId id="493" r:id="rId12"/>
    <p:sldId id="495" r:id="rId13"/>
    <p:sldId id="496" r:id="rId14"/>
    <p:sldId id="497" r:id="rId15"/>
    <p:sldId id="498" r:id="rId16"/>
    <p:sldId id="499" r:id="rId17"/>
    <p:sldId id="500" r:id="rId18"/>
    <p:sldId id="501" r:id="rId19"/>
    <p:sldId id="502" r:id="rId20"/>
    <p:sldId id="503" r:id="rId21"/>
    <p:sldId id="504" r:id="rId22"/>
    <p:sldId id="505" r:id="rId23"/>
    <p:sldId id="506" r:id="rId24"/>
    <p:sldId id="507" r:id="rId25"/>
    <p:sldId id="508" r:id="rId26"/>
    <p:sldId id="509" r:id="rId27"/>
    <p:sldId id="510" r:id="rId28"/>
    <p:sldId id="511" r:id="rId29"/>
    <p:sldId id="512" r:id="rId30"/>
    <p:sldId id="513" r:id="rId31"/>
    <p:sldId id="514" r:id="rId32"/>
    <p:sldId id="515" r:id="rId33"/>
    <p:sldId id="516" r:id="rId34"/>
    <p:sldId id="517" r:id="rId35"/>
    <p:sldId id="518" r:id="rId36"/>
    <p:sldId id="519" r:id="rId37"/>
    <p:sldId id="520" r:id="rId38"/>
    <p:sldId id="521" r:id="rId39"/>
    <p:sldId id="522" r:id="rId40"/>
    <p:sldId id="523" r:id="rId41"/>
    <p:sldId id="524" r:id="rId42"/>
    <p:sldId id="525" r:id="rId43"/>
    <p:sldId id="526" r:id="rId44"/>
    <p:sldId id="527" r:id="rId45"/>
    <p:sldId id="528" r:id="rId46"/>
    <p:sldId id="529" r:id="rId47"/>
    <p:sldId id="530" r:id="rId48"/>
    <p:sldId id="531" r:id="rId49"/>
    <p:sldId id="532" r:id="rId50"/>
    <p:sldId id="533" r:id="rId51"/>
    <p:sldId id="534" r:id="rId52"/>
    <p:sldId id="535" r:id="rId53"/>
    <p:sldId id="536" r:id="rId54"/>
    <p:sldId id="537" r:id="rId55"/>
    <p:sldId id="538" r:id="rId56"/>
    <p:sldId id="539" r:id="rId57"/>
    <p:sldId id="540" r:id="rId58"/>
    <p:sldId id="541" r:id="rId59"/>
    <p:sldId id="542" r:id="rId60"/>
    <p:sldId id="543" r:id="rId61"/>
    <p:sldId id="544" r:id="rId62"/>
    <p:sldId id="545" r:id="rId63"/>
    <p:sldId id="546" r:id="rId64"/>
    <p:sldId id="547" r:id="rId65"/>
    <p:sldId id="548" r:id="rId66"/>
    <p:sldId id="549" r:id="rId67"/>
    <p:sldId id="550" r:id="rId68"/>
    <p:sldId id="551" r:id="rId69"/>
    <p:sldId id="552" r:id="rId70"/>
    <p:sldId id="553" r:id="rId71"/>
    <p:sldId id="554" r:id="rId72"/>
    <p:sldId id="555" r:id="rId73"/>
    <p:sldId id="556" r:id="rId74"/>
    <p:sldId id="557" r:id="rId75"/>
    <p:sldId id="558" r:id="rId76"/>
    <p:sldId id="559" r:id="rId77"/>
    <p:sldId id="560" r:id="rId78"/>
    <p:sldId id="561" r:id="rId79"/>
    <p:sldId id="562" r:id="rId80"/>
    <p:sldId id="563" r:id="rId81"/>
    <p:sldId id="564" r:id="rId82"/>
    <p:sldId id="565" r:id="rId83"/>
    <p:sldId id="566" r:id="rId84"/>
    <p:sldId id="567" r:id="rId85"/>
    <p:sldId id="568" r:id="rId86"/>
    <p:sldId id="569" r:id="rId87"/>
    <p:sldId id="570" r:id="rId88"/>
    <p:sldId id="571" r:id="rId89"/>
    <p:sldId id="572" r:id="rId90"/>
    <p:sldId id="573" r:id="rId91"/>
    <p:sldId id="574" r:id="rId92"/>
    <p:sldId id="575" r:id="rId93"/>
    <p:sldId id="576" r:id="rId94"/>
    <p:sldId id="577" r:id="rId95"/>
    <p:sldId id="578" r:id="rId96"/>
    <p:sldId id="579" r:id="rId97"/>
    <p:sldId id="580" r:id="rId98"/>
    <p:sldId id="581" r:id="rId99"/>
    <p:sldId id="582" r:id="rId100"/>
    <p:sldId id="583" r:id="rId101"/>
    <p:sldId id="584" r:id="rId102"/>
    <p:sldId id="585" r:id="rId103"/>
    <p:sldId id="586" r:id="rId104"/>
    <p:sldId id="587" r:id="rId105"/>
    <p:sldId id="588" r:id="rId106"/>
    <p:sldId id="589" r:id="rId107"/>
    <p:sldId id="590" r:id="rId108"/>
    <p:sldId id="591" r:id="rId109"/>
    <p:sldId id="592" r:id="rId110"/>
    <p:sldId id="593" r:id="rId111"/>
    <p:sldId id="594" r:id="rId112"/>
    <p:sldId id="595" r:id="rId113"/>
    <p:sldId id="596" r:id="rId114"/>
    <p:sldId id="597" r:id="rId115"/>
    <p:sldId id="598" r:id="rId116"/>
    <p:sldId id="599" r:id="rId117"/>
    <p:sldId id="600" r:id="rId118"/>
    <p:sldId id="601" r:id="rId119"/>
    <p:sldId id="602" r:id="rId120"/>
    <p:sldId id="603" r:id="rId121"/>
    <p:sldId id="604" r:id="rId122"/>
    <p:sldId id="605" r:id="rId123"/>
    <p:sldId id="606" r:id="rId124"/>
    <p:sldId id="607" r:id="rId125"/>
    <p:sldId id="608" r:id="rId126"/>
    <p:sldId id="609" r:id="rId127"/>
    <p:sldId id="610" r:id="rId128"/>
    <p:sldId id="611" r:id="rId129"/>
    <p:sldId id="612" r:id="rId130"/>
    <p:sldId id="613" r:id="rId131"/>
    <p:sldId id="614" r:id="rId132"/>
    <p:sldId id="615" r:id="rId133"/>
    <p:sldId id="616" r:id="rId134"/>
    <p:sldId id="617" r:id="rId135"/>
    <p:sldId id="618" r:id="rId136"/>
    <p:sldId id="619" r:id="rId137"/>
    <p:sldId id="620" r:id="rId138"/>
    <p:sldId id="621" r:id="rId139"/>
    <p:sldId id="622" r:id="rId140"/>
    <p:sldId id="623" r:id="rId141"/>
    <p:sldId id="624" r:id="rId142"/>
    <p:sldId id="625" r:id="rId143"/>
    <p:sldId id="626" r:id="rId144"/>
    <p:sldId id="627" r:id="rId145"/>
    <p:sldId id="628" r:id="rId146"/>
    <p:sldId id="629" r:id="rId147"/>
    <p:sldId id="630" r:id="rId148"/>
    <p:sldId id="631" r:id="rId149"/>
    <p:sldId id="632" r:id="rId150"/>
    <p:sldId id="633" r:id="rId151"/>
    <p:sldId id="634" r:id="rId152"/>
    <p:sldId id="635" r:id="rId153"/>
    <p:sldId id="636" r:id="rId154"/>
    <p:sldId id="637" r:id="rId155"/>
    <p:sldId id="638" r:id="rId156"/>
    <p:sldId id="639" r:id="rId157"/>
    <p:sldId id="640" r:id="rId158"/>
    <p:sldId id="641" r:id="rId159"/>
    <p:sldId id="642" r:id="rId160"/>
    <p:sldId id="447" r:id="rId1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115" d="100"/>
          <a:sy n="115" d="100"/>
        </p:scale>
        <p:origin x="1242" y="102"/>
      </p:cViewPr>
      <p:guideLst>
        <p:guide orient="horz" pos="2160"/>
        <p:guide pos="2880"/>
      </p:guideLst>
    </p:cSldViewPr>
  </p:slideViewPr>
  <p:notesTextViewPr>
    <p:cViewPr>
      <p:scale>
        <a:sx n="1" d="1"/>
        <a:sy n="1" d="1"/>
      </p:scale>
      <p:origin x="0" y="0"/>
    </p:cViewPr>
  </p:notesTextViewPr>
  <p:sorterViewPr>
    <p:cViewPr>
      <p:scale>
        <a:sx n="100" d="100"/>
        <a:sy n="100" d="100"/>
      </p:scale>
      <p:origin x="0" y="-23676"/>
    </p:cViewPr>
  </p:sorterViewPr>
  <p:notesViewPr>
    <p:cSldViewPr snapToGrid="0">
      <p:cViewPr varScale="1">
        <p:scale>
          <a:sx n="63" d="100"/>
          <a:sy n="63" d="100"/>
        </p:scale>
        <p:origin x="-3163"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F68EF9-44F6-454D-8E41-A11389644662}" type="datetimeFigureOut">
              <a:rPr lang="zh-CN" altLang="en-US" smtClean="0">
                <a:ea typeface="微软雅黑" panose="020B0503020204020204" pitchFamily="34" charset="-122"/>
              </a:rPr>
              <a:pPr/>
              <a:t>2019/3/19</a:t>
            </a:fld>
            <a:endParaRPr lang="zh-CN" altLang="en-US" dirty="0">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dirty="0">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0E1A9D-CFA1-44EA-A565-5A0946D382EA}" type="slidenum">
              <a:rPr lang="zh-CN" altLang="en-US" smtClean="0">
                <a:ea typeface="微软雅黑" panose="020B0503020204020204" pitchFamily="34" charset="-122"/>
              </a:rPr>
              <a:pPr/>
              <a:t>‹#›</a:t>
            </a:fld>
            <a:endParaRPr lang="zh-CN" altLang="en-US" dirty="0">
              <a:ea typeface="微软雅黑" panose="020B0503020204020204" pitchFamily="34" charset="-122"/>
            </a:endParaRPr>
          </a:p>
        </p:txBody>
      </p:sp>
    </p:spTree>
    <p:extLst>
      <p:ext uri="{BB962C8B-B14F-4D97-AF65-F5344CB8AC3E}">
        <p14:creationId xmlns:p14="http://schemas.microsoft.com/office/powerpoint/2010/main" val="26533363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C0EC7-120E-464C-9B5F-CEFBF2B62932}" type="datetimeFigureOut">
              <a:rPr lang="zh-CN" altLang="en-US" smtClean="0"/>
              <a:pPr/>
              <a:t>2019/3/19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C88695-62D5-49EB-B718-1E634CFAFDB1}" type="slidenum">
              <a:rPr lang="zh-CN" altLang="en-US" smtClean="0"/>
              <a:pPr/>
              <a:t>‹#›</a:t>
            </a:fld>
            <a:endParaRPr lang="zh-CN" altLang="en-US"/>
          </a:p>
        </p:txBody>
      </p:sp>
    </p:spTree>
    <p:extLst>
      <p:ext uri="{BB962C8B-B14F-4D97-AF65-F5344CB8AC3E}">
        <p14:creationId xmlns:p14="http://schemas.microsoft.com/office/powerpoint/2010/main" val="2863500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sldNum" sz="quarter" idx="5"/>
          </p:nvPr>
        </p:nvSpPr>
        <p:spPr>
          <a:noFill/>
        </p:spPr>
        <p:txBody>
          <a:bodyPr/>
          <a:lstStyle/>
          <a:p>
            <a:fld id="{8695F213-02EE-4337-BBDE-4FB8EFC6809A}" type="slidenum">
              <a:rPr lang="zh-CN" altLang="en-US"/>
              <a:pPr/>
              <a:t>1</a:t>
            </a:fld>
            <a:endParaRPr lang="zh-CN" altLang="en-US"/>
          </a:p>
        </p:txBody>
      </p:sp>
      <p:sp>
        <p:nvSpPr>
          <p:cNvPr id="6147" name="Rectangle 2"/>
          <p:cNvSpPr>
            <a:spLocks noGrp="1" noRot="1" noChangeAspect="1" noChangeArrowheads="1" noTextEdit="1"/>
          </p:cNvSpPr>
          <p:nvPr>
            <p:ph type="sldImg" idx="4294967295"/>
          </p:nvPr>
        </p:nvSpPr>
        <p:spPr>
          <a:ln/>
        </p:spPr>
      </p:sp>
      <p:sp>
        <p:nvSpPr>
          <p:cNvPr id="6148" name="Rectangle 3"/>
          <p:cNvSpPr>
            <a:spLocks noGrp="1" noChangeArrowheads="1"/>
          </p:cNvSpPr>
          <p:nvPr>
            <p:ph type="body" idx="4294967295"/>
          </p:nvPr>
        </p:nvSpPr>
        <p:spPr>
          <a:noFill/>
          <a:ln/>
        </p:spPr>
        <p:txBody>
          <a:bodyPr/>
          <a:lstStyle/>
          <a:p>
            <a:endParaRPr lang="en-US" altLang="zh-CN" smtClean="0"/>
          </a:p>
        </p:txBody>
      </p:sp>
      <p:sp>
        <p:nvSpPr>
          <p:cNvPr id="6149" name="日期占位符 1"/>
          <p:cNvSpPr>
            <a:spLocks noGrp="1" noChangeArrowheads="1"/>
          </p:cNvSpPr>
          <p:nvPr>
            <p:ph type="dt" sz="quarter" idx="1"/>
          </p:nvPr>
        </p:nvSpPr>
        <p:spPr>
          <a:noFill/>
        </p:spPr>
        <p:txBody>
          <a:bodyPr/>
          <a:lstStyle/>
          <a:p>
            <a:fld id="{4350B46D-A530-4DF0-96B6-03CBA1428F21}" type="datetime1">
              <a:rPr lang="zh-CN" altLang="en-US" smtClean="0"/>
              <a:pPr/>
              <a:t>2019/3/19</a:t>
            </a:fld>
            <a:endParaRPr lang="zh-CN" altLang="en-US" smtClean="0"/>
          </a:p>
        </p:txBody>
      </p:sp>
      <p:sp>
        <p:nvSpPr>
          <p:cNvPr id="6150" name="页脚占位符 2"/>
          <p:cNvSpPr>
            <a:spLocks noGrp="1" noChangeArrowheads="1"/>
          </p:cNvSpPr>
          <p:nvPr>
            <p:ph type="ftr" sz="quarter" idx="4"/>
          </p:nvPr>
        </p:nvSpPr>
        <p:spPr>
          <a:noFill/>
        </p:spPr>
        <p:txBody>
          <a:bodyPr/>
          <a:lstStyle/>
          <a:p>
            <a:endParaRPr lang="en-US" altLang="zh-CN" smtClean="0"/>
          </a:p>
        </p:txBody>
      </p:sp>
    </p:spTree>
    <p:extLst>
      <p:ext uri="{BB962C8B-B14F-4D97-AF65-F5344CB8AC3E}">
        <p14:creationId xmlns:p14="http://schemas.microsoft.com/office/powerpoint/2010/main" val="1352184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80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A59C952-755F-494C-AEA9-3905DBA206CB}" type="slidenum">
              <a:rPr lang="zh-CN" altLang="en-US"/>
              <a:pPr/>
              <a:t>18</a:t>
            </a:fld>
            <a:endParaRPr lang="zh-CN" altLang="en-US"/>
          </a:p>
        </p:txBody>
      </p:sp>
    </p:spTree>
    <p:extLst>
      <p:ext uri="{BB962C8B-B14F-4D97-AF65-F5344CB8AC3E}">
        <p14:creationId xmlns:p14="http://schemas.microsoft.com/office/powerpoint/2010/main" val="1789301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812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6EEEFC6-9577-4C95-8932-6BA94ABC3881}" type="slidenum">
              <a:rPr lang="zh-CN" altLang="en-US"/>
              <a:pPr/>
              <a:t>26</a:t>
            </a:fld>
            <a:endParaRPr lang="zh-CN" altLang="en-US"/>
          </a:p>
        </p:txBody>
      </p:sp>
    </p:spTree>
    <p:extLst>
      <p:ext uri="{BB962C8B-B14F-4D97-AF65-F5344CB8AC3E}">
        <p14:creationId xmlns:p14="http://schemas.microsoft.com/office/powerpoint/2010/main" val="2141919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body" idx="1"/>
          </p:nvPr>
        </p:nvSpPr>
        <p:spPr bwMode="auto">
          <a:xfrm>
            <a:off x="688975" y="3267075"/>
            <a:ext cx="7897813" cy="30940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Let’s use a specific example with realistic numbers: assume we have a 1 KB direct mapped cache with block size equals to 32 bytes.</a:t>
            </a:r>
          </a:p>
          <a:p>
            <a:pPr eaLnBrk="1" hangingPunct="1">
              <a:spcBef>
                <a:spcPct val="0"/>
              </a:spcBef>
            </a:pPr>
            <a:r>
              <a:rPr lang="en-US" altLang="zh-CN" smtClean="0"/>
              <a:t>In other words, each block associated with the cache tag will have 32 bytes in it (Row 1).</a:t>
            </a:r>
          </a:p>
          <a:p>
            <a:pPr eaLnBrk="1" hangingPunct="1">
              <a:spcBef>
                <a:spcPct val="0"/>
              </a:spcBef>
            </a:pPr>
            <a:r>
              <a:rPr lang="en-US" altLang="zh-CN" smtClean="0"/>
              <a:t>With Block Size equals to 32 bytes, the 5 least significant bits of the address will be used as byte select within the cache block.</a:t>
            </a:r>
          </a:p>
          <a:p>
            <a:pPr eaLnBrk="1" hangingPunct="1">
              <a:spcBef>
                <a:spcPct val="0"/>
              </a:spcBef>
            </a:pPr>
            <a:r>
              <a:rPr lang="en-US" altLang="zh-CN" smtClean="0"/>
              <a:t>Since the cache size is 1K byte, the upper 32 minus 10 bits, or 22 bits of the address will be stored as cache tag.</a:t>
            </a:r>
          </a:p>
          <a:p>
            <a:pPr eaLnBrk="1" hangingPunct="1">
              <a:spcBef>
                <a:spcPct val="0"/>
              </a:spcBef>
            </a:pPr>
            <a:r>
              <a:rPr lang="en-US" altLang="zh-CN" smtClean="0"/>
              <a:t>The rest of the address bits in the middle, that is bit 5 through 9, will be used as Cache Index to select the proper cache entry.</a:t>
            </a:r>
          </a:p>
          <a:p>
            <a:pPr eaLnBrk="1" hangingPunct="1">
              <a:spcBef>
                <a:spcPct val="0"/>
              </a:spcBef>
            </a:pPr>
            <a:endParaRPr lang="en-US" altLang="zh-CN" smtClean="0"/>
          </a:p>
          <a:p>
            <a:pPr eaLnBrk="1" hangingPunct="1">
              <a:spcBef>
                <a:spcPct val="0"/>
              </a:spcBef>
            </a:pPr>
            <a:r>
              <a:rPr lang="en-US" altLang="zh-CN" smtClean="0"/>
              <a:t>+2 = 30 min. (Y:10)</a:t>
            </a:r>
          </a:p>
        </p:txBody>
      </p:sp>
      <p:sp>
        <p:nvSpPr>
          <p:cNvPr id="182275" name="Rectangle 3"/>
          <p:cNvSpPr>
            <a:spLocks noGrp="1" noRot="1" noChangeAspect="1" noChangeArrowheads="1" noTextEdit="1"/>
          </p:cNvSpPr>
          <p:nvPr>
            <p:ph type="sldImg"/>
          </p:nvPr>
        </p:nvSpPr>
        <p:spPr bwMode="auto">
          <a:xfrm>
            <a:off x="2881313" y="444500"/>
            <a:ext cx="3421062" cy="2565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239555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body" idx="1"/>
          </p:nvPr>
        </p:nvSpPr>
        <p:spPr bwMode="auto">
          <a:xfrm>
            <a:off x="688975" y="3267075"/>
            <a:ext cx="7897813" cy="30940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This is called a 2-way set associative cache because there are two cache entries for each cache index.  Essentially, you have two direct mapped cache works in parallel.</a:t>
            </a:r>
          </a:p>
          <a:p>
            <a:pPr eaLnBrk="1" hangingPunct="1">
              <a:spcBef>
                <a:spcPct val="0"/>
              </a:spcBef>
            </a:pPr>
            <a:r>
              <a:rPr lang="en-US" altLang="zh-CN" smtClean="0"/>
              <a:t>This is how it works: the cache index selects a set from the cache. The two tags in the set are compared in parallel with the upper bits of the memory address.</a:t>
            </a:r>
          </a:p>
          <a:p>
            <a:pPr eaLnBrk="1" hangingPunct="1">
              <a:spcBef>
                <a:spcPct val="0"/>
              </a:spcBef>
            </a:pPr>
            <a:r>
              <a:rPr lang="en-US" altLang="zh-CN" smtClean="0"/>
              <a:t>If neither tag matches the incoming address tag, we have a cache miss.</a:t>
            </a:r>
          </a:p>
          <a:p>
            <a:pPr eaLnBrk="1" hangingPunct="1">
              <a:spcBef>
                <a:spcPct val="0"/>
              </a:spcBef>
            </a:pPr>
            <a:r>
              <a:rPr lang="en-US" altLang="zh-CN" smtClean="0"/>
              <a:t>Otherwise, we have a cache hit and we will select the data on the side where the tag matches occur.</a:t>
            </a:r>
          </a:p>
          <a:p>
            <a:pPr eaLnBrk="1" hangingPunct="1">
              <a:spcBef>
                <a:spcPct val="0"/>
              </a:spcBef>
            </a:pPr>
            <a:r>
              <a:rPr lang="en-US" altLang="zh-CN" smtClean="0"/>
              <a:t>This is simple enough.  What is its disadvantages?</a:t>
            </a:r>
          </a:p>
          <a:p>
            <a:pPr eaLnBrk="1" hangingPunct="1">
              <a:spcBef>
                <a:spcPct val="0"/>
              </a:spcBef>
            </a:pPr>
            <a:endParaRPr lang="en-US" altLang="zh-CN" smtClean="0"/>
          </a:p>
          <a:p>
            <a:pPr eaLnBrk="1" hangingPunct="1">
              <a:spcBef>
                <a:spcPct val="0"/>
              </a:spcBef>
            </a:pPr>
            <a:r>
              <a:rPr lang="en-US" altLang="zh-CN" smtClean="0"/>
              <a:t>+1 = 36 min. (Y:16)</a:t>
            </a:r>
          </a:p>
          <a:p>
            <a:pPr eaLnBrk="1" hangingPunct="1">
              <a:spcBef>
                <a:spcPct val="0"/>
              </a:spcBef>
            </a:pPr>
            <a:endParaRPr lang="en-US" altLang="zh-CN" smtClean="0"/>
          </a:p>
        </p:txBody>
      </p:sp>
      <p:sp>
        <p:nvSpPr>
          <p:cNvPr id="183299" name="Rectangle 3"/>
          <p:cNvSpPr>
            <a:spLocks noGrp="1" noRot="1" noChangeAspect="1" noChangeArrowheads="1" noTextEdit="1"/>
          </p:cNvSpPr>
          <p:nvPr>
            <p:ph type="sldImg"/>
          </p:nvPr>
        </p:nvSpPr>
        <p:spPr bwMode="auto">
          <a:xfrm>
            <a:off x="2881313" y="444500"/>
            <a:ext cx="3421062" cy="2565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181926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84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DB646CA-7B9D-4601-A333-B6422F56D5D4}" type="slidenum">
              <a:rPr lang="zh-CN" altLang="en-US"/>
              <a:pPr/>
              <a:t>41</a:t>
            </a:fld>
            <a:endParaRPr lang="zh-CN" altLang="en-US"/>
          </a:p>
        </p:txBody>
      </p:sp>
    </p:spTree>
    <p:extLst>
      <p:ext uri="{BB962C8B-B14F-4D97-AF65-F5344CB8AC3E}">
        <p14:creationId xmlns:p14="http://schemas.microsoft.com/office/powerpoint/2010/main" val="3735974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指令命中时间为1，失效率为1%,失效开销为50，取指令所占比例100/(100+30)</a:t>
            </a:r>
          </a:p>
          <a:p>
            <a:pPr eaLnBrk="1" hangingPunct="1">
              <a:spcBef>
                <a:spcPct val="0"/>
              </a:spcBef>
            </a:pPr>
            <a:r>
              <a:rPr lang="en-US" altLang="zh-CN" smtClean="0"/>
              <a:t>Load</a:t>
            </a:r>
            <a:r>
              <a:rPr lang="zh-CN" altLang="en-US" smtClean="0"/>
              <a:t>和</a:t>
            </a:r>
            <a:r>
              <a:rPr lang="en-US" altLang="zh-CN" smtClean="0"/>
              <a:t>store</a:t>
            </a:r>
            <a:r>
              <a:rPr lang="zh-CN" altLang="en-US" smtClean="0"/>
              <a:t>操作失效率为10%,失效开销为50，取指令所占比例30/(100+30)</a:t>
            </a:r>
          </a:p>
          <a:p>
            <a:pPr eaLnBrk="1" hangingPunct="1">
              <a:spcBef>
                <a:spcPct val="0"/>
              </a:spcBef>
            </a:pPr>
            <a:r>
              <a:rPr lang="en-US" altLang="zh-CN" smtClean="0"/>
              <a:t>(1.5+.5)/(1.1+1.5+.5) = 65%</a:t>
            </a:r>
          </a:p>
        </p:txBody>
      </p:sp>
    </p:spTree>
    <p:extLst>
      <p:ext uri="{BB962C8B-B14F-4D97-AF65-F5344CB8AC3E}">
        <p14:creationId xmlns:p14="http://schemas.microsoft.com/office/powerpoint/2010/main" val="2591217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86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A62A2B2-4EDB-4723-BD74-FFA1983C1D3A}" type="slidenum">
              <a:rPr lang="zh-CN" altLang="en-US"/>
              <a:pPr/>
              <a:t>45</a:t>
            </a:fld>
            <a:endParaRPr lang="zh-CN" altLang="en-US"/>
          </a:p>
        </p:txBody>
      </p:sp>
    </p:spTree>
    <p:extLst>
      <p:ext uri="{BB962C8B-B14F-4D97-AF65-F5344CB8AC3E}">
        <p14:creationId xmlns:p14="http://schemas.microsoft.com/office/powerpoint/2010/main" val="1341434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假设：</a:t>
            </a:r>
            <a:r>
              <a:rPr lang="en-US" altLang="zh-CN" smtClean="0"/>
              <a:t>36%</a:t>
            </a:r>
            <a:r>
              <a:rPr lang="zh-CN" altLang="en-US" smtClean="0"/>
              <a:t>为数据传送类</a:t>
            </a:r>
            <a:r>
              <a:rPr lang="en-US" altLang="zh-CN" smtClean="0"/>
              <a:t>instructions</a:t>
            </a:r>
          </a:p>
          <a:p>
            <a:r>
              <a:rPr lang="en-US" altLang="zh-CN" smtClean="0"/>
              <a:t>Missrate for 16kB inst-cache  =  (3.82/1000)/1 = 0.4%</a:t>
            </a:r>
          </a:p>
          <a:p>
            <a:r>
              <a:rPr lang="en-US" altLang="zh-CN" smtClean="0"/>
              <a:t>             16kb data-cache  =  (40.9/1000)/0.36 = 11.4%</a:t>
            </a:r>
          </a:p>
          <a:p>
            <a:r>
              <a:rPr lang="en-US" altLang="zh-CN" smtClean="0"/>
              <a:t>Missrate for 32kb unified = (43.3/1000)/(1+0.36) = 3.18%</a:t>
            </a:r>
            <a:endParaRPr lang="zh-CN" altLang="en-US" smtClean="0"/>
          </a:p>
        </p:txBody>
      </p:sp>
      <p:sp>
        <p:nvSpPr>
          <p:cNvPr id="187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E74AE8D-8DCD-4B2E-8031-E9348AEECEF0}" type="slidenum">
              <a:rPr lang="zh-CN" altLang="en-US"/>
              <a:pPr/>
              <a:t>46</a:t>
            </a:fld>
            <a:endParaRPr lang="zh-CN" altLang="en-US"/>
          </a:p>
        </p:txBody>
      </p:sp>
    </p:spTree>
    <p:extLst>
      <p:ext uri="{BB962C8B-B14F-4D97-AF65-F5344CB8AC3E}">
        <p14:creationId xmlns:p14="http://schemas.microsoft.com/office/powerpoint/2010/main" val="30449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(2)  </a:t>
            </a:r>
            <a:r>
              <a:rPr lang="zh-CN" altLang="en-US" smtClean="0"/>
              <a:t>失效率 </a:t>
            </a:r>
            <a:r>
              <a:rPr lang="en-US" altLang="zh-CN" smtClean="0"/>
              <a:t>= </a:t>
            </a:r>
            <a:r>
              <a:rPr lang="zh-CN" altLang="en-US" smtClean="0"/>
              <a:t>（</a:t>
            </a:r>
            <a:r>
              <a:rPr lang="en-US" altLang="zh-CN" smtClean="0"/>
              <a:t>30/1000</a:t>
            </a:r>
            <a:r>
              <a:rPr lang="zh-CN" altLang="en-US" smtClean="0"/>
              <a:t>）</a:t>
            </a:r>
            <a:r>
              <a:rPr lang="en-US" altLang="zh-CN" smtClean="0"/>
              <a:t>/1.5 = 2%</a:t>
            </a:r>
            <a:endParaRPr lang="zh-CN" altLang="en-US" smtClean="0"/>
          </a:p>
        </p:txBody>
      </p:sp>
      <p:sp>
        <p:nvSpPr>
          <p:cNvPr id="188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4EE01FF-704C-478E-BFA4-E8ED9209CAAA}" type="slidenum">
              <a:rPr lang="zh-CN" altLang="en-US"/>
              <a:pPr/>
              <a:t>47</a:t>
            </a:fld>
            <a:endParaRPr lang="zh-CN" altLang="en-US"/>
          </a:p>
        </p:txBody>
      </p:sp>
    </p:spTree>
    <p:extLst>
      <p:ext uri="{BB962C8B-B14F-4D97-AF65-F5344CB8AC3E}">
        <p14:creationId xmlns:p14="http://schemas.microsoft.com/office/powerpoint/2010/main" val="2422305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894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F3E5B17-1EA5-4E02-B72E-E8BCFAA79985}" type="slidenum">
              <a:rPr lang="zh-CN" altLang="en-US"/>
              <a:pPr/>
              <a:t>50</a:t>
            </a:fld>
            <a:endParaRPr lang="zh-CN" altLang="en-US"/>
          </a:p>
        </p:txBody>
      </p:sp>
    </p:spTree>
    <p:extLst>
      <p:ext uri="{BB962C8B-B14F-4D97-AF65-F5344CB8AC3E}">
        <p14:creationId xmlns:p14="http://schemas.microsoft.com/office/powerpoint/2010/main" val="483976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extLst>
      <p:ext uri="{BB962C8B-B14F-4D97-AF65-F5344CB8AC3E}">
        <p14:creationId xmlns:p14="http://schemas.microsoft.com/office/powerpoint/2010/main" val="3173435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extLst>
      <p:ext uri="{BB962C8B-B14F-4D97-AF65-F5344CB8AC3E}">
        <p14:creationId xmlns:p14="http://schemas.microsoft.com/office/powerpoint/2010/main" val="2386128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914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676357A-0F24-409D-AE55-FC28114D8273}" type="slidenum">
              <a:rPr lang="zh-CN" altLang="en-US"/>
              <a:pPr/>
              <a:t>68</a:t>
            </a:fld>
            <a:endParaRPr lang="zh-CN" altLang="en-US"/>
          </a:p>
        </p:txBody>
      </p:sp>
    </p:spTree>
    <p:extLst>
      <p:ext uri="{BB962C8B-B14F-4D97-AF65-F5344CB8AC3E}">
        <p14:creationId xmlns:p14="http://schemas.microsoft.com/office/powerpoint/2010/main" val="1493194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925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C96BB87-3825-48E5-A3C0-DF8A8ECCC782}" type="slidenum">
              <a:rPr lang="zh-CN" altLang="en-US"/>
              <a:pPr/>
              <a:t>82</a:t>
            </a:fld>
            <a:endParaRPr lang="zh-CN" altLang="en-US"/>
          </a:p>
        </p:txBody>
      </p:sp>
    </p:spTree>
    <p:extLst>
      <p:ext uri="{BB962C8B-B14F-4D97-AF65-F5344CB8AC3E}">
        <p14:creationId xmlns:p14="http://schemas.microsoft.com/office/powerpoint/2010/main" val="4072466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935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F9E8BEC-69DC-437F-9FFC-C2BEA3F63512}" type="slidenum">
              <a:rPr lang="zh-CN" altLang="en-US"/>
              <a:pPr/>
              <a:t>83</a:t>
            </a:fld>
            <a:endParaRPr lang="zh-CN" altLang="en-US"/>
          </a:p>
        </p:txBody>
      </p:sp>
    </p:spTree>
    <p:extLst>
      <p:ext uri="{BB962C8B-B14F-4D97-AF65-F5344CB8AC3E}">
        <p14:creationId xmlns:p14="http://schemas.microsoft.com/office/powerpoint/2010/main" val="21299213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练习：</a:t>
            </a:r>
            <a:r>
              <a:rPr lang="en-US" altLang="zh-CN" smtClean="0"/>
              <a:t>Appendix B</a:t>
            </a:r>
          </a:p>
          <a:p>
            <a:pPr eaLnBrk="1" hangingPunct="1">
              <a:spcBef>
                <a:spcPct val="0"/>
              </a:spcBef>
            </a:pPr>
            <a:r>
              <a:rPr lang="en-US" altLang="zh-CN" smtClean="0"/>
              <a:t>B10</a:t>
            </a:r>
          </a:p>
          <a:p>
            <a:pPr eaLnBrk="1" hangingPunct="1">
              <a:spcBef>
                <a:spcPct val="0"/>
              </a:spcBef>
            </a:pPr>
            <a:r>
              <a:rPr lang="zh-CN" altLang="en-US" smtClean="0"/>
              <a:t>若采用多级包容</a:t>
            </a:r>
            <a:r>
              <a:rPr lang="en-US" altLang="zh-CN" smtClean="0"/>
              <a:t>inclusive hierarchy, </a:t>
            </a:r>
            <a:r>
              <a:rPr lang="zh-CN" altLang="en-US" smtClean="0"/>
              <a:t>在</a:t>
            </a:r>
            <a:r>
              <a:rPr lang="en-US" altLang="zh-CN" smtClean="0"/>
              <a:t>L1</a:t>
            </a:r>
            <a:r>
              <a:rPr lang="zh-CN" altLang="en-US" smtClean="0"/>
              <a:t>中发生失效</a:t>
            </a:r>
            <a:endParaRPr lang="en-US" altLang="zh-CN" smtClean="0"/>
          </a:p>
          <a:p>
            <a:pPr eaLnBrk="1" hangingPunct="1">
              <a:spcBef>
                <a:spcPct val="0"/>
              </a:spcBef>
            </a:pPr>
            <a:r>
              <a:rPr lang="en-US" altLang="zh-CN" smtClean="0"/>
              <a:t>1</a:t>
            </a:r>
            <a:r>
              <a:rPr lang="zh-CN" altLang="en-US" smtClean="0"/>
              <a:t>、访问</a:t>
            </a:r>
            <a:r>
              <a:rPr lang="en-US" altLang="zh-CN" smtClean="0"/>
              <a:t>L2</a:t>
            </a:r>
          </a:p>
          <a:p>
            <a:pPr eaLnBrk="1" hangingPunct="1">
              <a:spcBef>
                <a:spcPct val="0"/>
              </a:spcBef>
            </a:pPr>
            <a:r>
              <a:rPr lang="en-US" altLang="zh-CN" smtClean="0"/>
              <a:t>2</a:t>
            </a:r>
            <a:r>
              <a:rPr lang="zh-CN" altLang="en-US" smtClean="0"/>
              <a:t>、如果在</a:t>
            </a:r>
            <a:r>
              <a:rPr lang="en-US" altLang="zh-CN" smtClean="0"/>
              <a:t>L2</a:t>
            </a:r>
            <a:r>
              <a:rPr lang="zh-CN" altLang="en-US" smtClean="0"/>
              <a:t>中命中，则从</a:t>
            </a:r>
            <a:r>
              <a:rPr lang="en-US" altLang="zh-CN" smtClean="0"/>
              <a:t>L2</a:t>
            </a:r>
            <a:r>
              <a:rPr lang="zh-CN" altLang="en-US" smtClean="0"/>
              <a:t>中调入相应的块到</a:t>
            </a:r>
            <a:r>
              <a:rPr lang="en-US" altLang="zh-CN" smtClean="0"/>
              <a:t>L1</a:t>
            </a:r>
            <a:r>
              <a:rPr lang="zh-CN" altLang="en-US" smtClean="0"/>
              <a:t>中，同时，</a:t>
            </a:r>
            <a:r>
              <a:rPr lang="en-US" altLang="zh-CN" smtClean="0"/>
              <a:t>L1</a:t>
            </a:r>
            <a:r>
              <a:rPr lang="zh-CN" altLang="en-US" smtClean="0"/>
              <a:t>中要换出的块 存放到</a:t>
            </a:r>
            <a:r>
              <a:rPr lang="en-US" altLang="zh-CN" smtClean="0"/>
              <a:t>L2</a:t>
            </a:r>
            <a:r>
              <a:rPr lang="zh-CN" altLang="en-US" smtClean="0"/>
              <a:t>中（如果</a:t>
            </a:r>
            <a:r>
              <a:rPr lang="en-US" altLang="zh-CN" smtClean="0"/>
              <a:t>L2</a:t>
            </a:r>
            <a:r>
              <a:rPr lang="zh-CN" altLang="en-US" smtClean="0"/>
              <a:t>中不存在该丢弃的块，何时出现这种情况？答，当</a:t>
            </a:r>
            <a:r>
              <a:rPr lang="en-US" altLang="zh-CN" smtClean="0"/>
              <a:t>L2</a:t>
            </a:r>
            <a:r>
              <a:rPr lang="zh-CN" altLang="en-US" smtClean="0"/>
              <a:t>中的块大小大于</a:t>
            </a:r>
            <a:r>
              <a:rPr lang="en-US" altLang="zh-CN" smtClean="0"/>
              <a:t>L1</a:t>
            </a:r>
            <a:r>
              <a:rPr lang="zh-CN" altLang="en-US" smtClean="0"/>
              <a:t>中的块大小时 ？？？）</a:t>
            </a:r>
            <a:endParaRPr lang="en-US" altLang="zh-CN" smtClean="0"/>
          </a:p>
          <a:p>
            <a:pPr eaLnBrk="1" hangingPunct="1">
              <a:spcBef>
                <a:spcPct val="0"/>
              </a:spcBef>
            </a:pPr>
            <a:r>
              <a:rPr lang="en-US" altLang="zh-CN" smtClean="0"/>
              <a:t>3</a:t>
            </a:r>
            <a:r>
              <a:rPr lang="zh-CN" altLang="en-US" smtClean="0"/>
              <a:t>、如果在</a:t>
            </a:r>
            <a:r>
              <a:rPr lang="en-US" altLang="zh-CN" smtClean="0"/>
              <a:t>L2</a:t>
            </a:r>
            <a:r>
              <a:rPr lang="zh-CN" altLang="en-US" smtClean="0"/>
              <a:t>中没命中，则从 </a:t>
            </a:r>
            <a:r>
              <a:rPr lang="en-US" altLang="zh-CN" smtClean="0"/>
              <a:t>Memory</a:t>
            </a:r>
            <a:r>
              <a:rPr lang="zh-CN" altLang="en-US" smtClean="0"/>
              <a:t>中调入对应的块到</a:t>
            </a:r>
            <a:r>
              <a:rPr lang="en-US" altLang="zh-CN" smtClean="0"/>
              <a:t>L1</a:t>
            </a:r>
            <a:r>
              <a:rPr lang="zh-CN" altLang="en-US" smtClean="0"/>
              <a:t>和</a:t>
            </a:r>
            <a:r>
              <a:rPr lang="en-US" altLang="zh-CN" smtClean="0"/>
              <a:t>L2</a:t>
            </a:r>
            <a:r>
              <a:rPr lang="zh-CN" altLang="en-US" smtClean="0"/>
              <a:t>，同时，</a:t>
            </a:r>
            <a:r>
              <a:rPr lang="en-US" altLang="zh-CN" smtClean="0"/>
              <a:t>L1</a:t>
            </a:r>
            <a:r>
              <a:rPr lang="zh-CN" altLang="en-US" smtClean="0"/>
              <a:t>中要换出的块 存放到</a:t>
            </a:r>
            <a:r>
              <a:rPr lang="en-US" altLang="zh-CN" smtClean="0"/>
              <a:t>L2</a:t>
            </a:r>
            <a:r>
              <a:rPr lang="zh-CN" altLang="en-US" smtClean="0"/>
              <a:t>中（如果</a:t>
            </a:r>
            <a:r>
              <a:rPr lang="en-US" altLang="zh-CN" smtClean="0"/>
              <a:t>L2</a:t>
            </a:r>
            <a:r>
              <a:rPr lang="zh-CN" altLang="en-US" smtClean="0"/>
              <a:t>中不存在该丢弃的块，何时出现这种情况？）</a:t>
            </a:r>
            <a:endParaRPr lang="en-US" altLang="zh-CN" smtClean="0"/>
          </a:p>
          <a:p>
            <a:pPr eaLnBrk="1" hangingPunct="1">
              <a:spcBef>
                <a:spcPct val="0"/>
              </a:spcBef>
            </a:pPr>
            <a:r>
              <a:rPr lang="en-US" altLang="zh-CN" smtClean="0"/>
              <a:t>4</a:t>
            </a:r>
            <a:r>
              <a:rPr lang="zh-CN" altLang="en-US" smtClean="0"/>
              <a:t>、在这两种情况下，如果在</a:t>
            </a:r>
            <a:r>
              <a:rPr lang="en-US" altLang="zh-CN" smtClean="0"/>
              <a:t>L2</a:t>
            </a:r>
            <a:r>
              <a:rPr lang="zh-CN" altLang="en-US" smtClean="0"/>
              <a:t>中存储</a:t>
            </a:r>
            <a:r>
              <a:rPr lang="en-US" altLang="zh-CN" smtClean="0"/>
              <a:t>L1</a:t>
            </a:r>
            <a:r>
              <a:rPr lang="zh-CN" altLang="en-US" smtClean="0"/>
              <a:t>中换出的块导致</a:t>
            </a:r>
            <a:r>
              <a:rPr lang="en-US" altLang="zh-CN" smtClean="0"/>
              <a:t>L2</a:t>
            </a:r>
            <a:r>
              <a:rPr lang="zh-CN" altLang="en-US" smtClean="0"/>
              <a:t>的换出动作，那么</a:t>
            </a:r>
            <a:r>
              <a:rPr lang="en-US" altLang="zh-CN" smtClean="0"/>
              <a:t>L1</a:t>
            </a:r>
            <a:r>
              <a:rPr lang="zh-CN" altLang="en-US" smtClean="0"/>
              <a:t>必须检查</a:t>
            </a:r>
            <a:r>
              <a:rPr lang="en-US" altLang="zh-CN" smtClean="0"/>
              <a:t>L2</a:t>
            </a:r>
            <a:r>
              <a:rPr lang="zh-CN" altLang="en-US" smtClean="0"/>
              <a:t>换出的块是否在</a:t>
            </a:r>
            <a:r>
              <a:rPr lang="en-US" altLang="zh-CN" smtClean="0"/>
              <a:t>L1</a:t>
            </a:r>
            <a:r>
              <a:rPr lang="zh-CN" altLang="en-US" smtClean="0"/>
              <a:t>中，如果该块在</a:t>
            </a:r>
            <a:r>
              <a:rPr lang="en-US" altLang="zh-CN" smtClean="0"/>
              <a:t>L1</a:t>
            </a:r>
            <a:r>
              <a:rPr lang="zh-CN" altLang="en-US" smtClean="0"/>
              <a:t>中，则需要</a:t>
            </a:r>
            <a:r>
              <a:rPr lang="en-US" altLang="zh-CN" smtClean="0"/>
              <a:t>invalidated </a:t>
            </a:r>
            <a:r>
              <a:rPr lang="zh-CN" altLang="en-US" smtClean="0"/>
              <a:t>该块。</a:t>
            </a:r>
            <a:endParaRPr lang="en-US" altLang="zh-CN" smtClean="0"/>
          </a:p>
          <a:p>
            <a:pPr eaLnBrk="1" hangingPunct="1">
              <a:spcBef>
                <a:spcPct val="0"/>
              </a:spcBef>
            </a:pPr>
            <a:endParaRPr lang="en-US" altLang="zh-CN" smtClean="0"/>
          </a:p>
          <a:p>
            <a:pPr eaLnBrk="1" hangingPunct="1">
              <a:spcBef>
                <a:spcPct val="0"/>
              </a:spcBef>
            </a:pPr>
            <a:r>
              <a:rPr lang="zh-CN" altLang="en-US" smtClean="0"/>
              <a:t>若采用多级互斥</a:t>
            </a:r>
            <a:r>
              <a:rPr lang="en-US" altLang="zh-CN" smtClean="0"/>
              <a:t>exclusive hierarchy, </a:t>
            </a:r>
            <a:r>
              <a:rPr lang="zh-CN" altLang="en-US" smtClean="0"/>
              <a:t>在</a:t>
            </a:r>
            <a:r>
              <a:rPr lang="en-US" altLang="zh-CN" smtClean="0"/>
              <a:t>L1</a:t>
            </a:r>
            <a:r>
              <a:rPr lang="zh-CN" altLang="en-US" smtClean="0"/>
              <a:t>中发生失效</a:t>
            </a:r>
            <a:endParaRPr lang="en-US" altLang="zh-CN" smtClean="0"/>
          </a:p>
          <a:p>
            <a:pPr eaLnBrk="1" hangingPunct="1">
              <a:spcBef>
                <a:spcPct val="0"/>
              </a:spcBef>
            </a:pPr>
            <a:r>
              <a:rPr lang="en-US" altLang="zh-CN" smtClean="0"/>
              <a:t>1</a:t>
            </a:r>
            <a:r>
              <a:rPr lang="zh-CN" altLang="en-US" smtClean="0"/>
              <a:t>、访问</a:t>
            </a:r>
            <a:r>
              <a:rPr lang="en-US" altLang="zh-CN" smtClean="0"/>
              <a:t>L2</a:t>
            </a:r>
          </a:p>
          <a:p>
            <a:pPr eaLnBrk="1" hangingPunct="1">
              <a:spcBef>
                <a:spcPct val="0"/>
              </a:spcBef>
            </a:pPr>
            <a:r>
              <a:rPr lang="en-US" altLang="zh-CN" smtClean="0"/>
              <a:t>2</a:t>
            </a:r>
            <a:r>
              <a:rPr lang="zh-CN" altLang="en-US" smtClean="0"/>
              <a:t>、如果在</a:t>
            </a:r>
            <a:r>
              <a:rPr lang="en-US" altLang="zh-CN" smtClean="0"/>
              <a:t>L2</a:t>
            </a:r>
            <a:r>
              <a:rPr lang="zh-CN" altLang="en-US" smtClean="0"/>
              <a:t>中命中，则从</a:t>
            </a:r>
            <a:r>
              <a:rPr lang="en-US" altLang="zh-CN" smtClean="0"/>
              <a:t>L2</a:t>
            </a:r>
            <a:r>
              <a:rPr lang="zh-CN" altLang="en-US" smtClean="0"/>
              <a:t>中调入对应的块到</a:t>
            </a:r>
            <a:r>
              <a:rPr lang="en-US" altLang="zh-CN" smtClean="0"/>
              <a:t>L1</a:t>
            </a:r>
            <a:r>
              <a:rPr lang="zh-CN" altLang="en-US" smtClean="0"/>
              <a:t>中，同时，将</a:t>
            </a:r>
            <a:r>
              <a:rPr lang="en-US" altLang="zh-CN" smtClean="0"/>
              <a:t>L2</a:t>
            </a:r>
            <a:r>
              <a:rPr lang="zh-CN" altLang="en-US" smtClean="0"/>
              <a:t>中该对应块置为失效</a:t>
            </a:r>
            <a:r>
              <a:rPr lang="en-US" altLang="zh-CN" smtClean="0"/>
              <a:t>(invalidated), </a:t>
            </a:r>
            <a:r>
              <a:rPr lang="zh-CN" altLang="en-US" smtClean="0"/>
              <a:t>将</a:t>
            </a:r>
            <a:r>
              <a:rPr lang="en-US" altLang="zh-CN" smtClean="0"/>
              <a:t>L1</a:t>
            </a:r>
            <a:r>
              <a:rPr lang="zh-CN" altLang="en-US" smtClean="0"/>
              <a:t>中换出的块写到</a:t>
            </a:r>
            <a:r>
              <a:rPr lang="en-US" altLang="zh-CN" smtClean="0"/>
              <a:t>L2</a:t>
            </a:r>
            <a:r>
              <a:rPr lang="zh-CN" altLang="en-US" smtClean="0"/>
              <a:t>中（可能</a:t>
            </a:r>
            <a:r>
              <a:rPr lang="en-US" altLang="zh-CN" smtClean="0"/>
              <a:t>L2</a:t>
            </a:r>
            <a:r>
              <a:rPr lang="zh-CN" altLang="en-US" smtClean="0"/>
              <a:t>中不存在该</a:t>
            </a:r>
            <a:r>
              <a:rPr lang="en-US" altLang="zh-CN" smtClean="0"/>
              <a:t>L1</a:t>
            </a:r>
            <a:r>
              <a:rPr lang="zh-CN" altLang="en-US" smtClean="0"/>
              <a:t>丢弃的块）</a:t>
            </a:r>
            <a:endParaRPr lang="en-US" altLang="zh-CN" smtClean="0"/>
          </a:p>
          <a:p>
            <a:pPr eaLnBrk="1" hangingPunct="1">
              <a:spcBef>
                <a:spcPct val="0"/>
              </a:spcBef>
            </a:pPr>
            <a:r>
              <a:rPr lang="en-US" altLang="zh-CN" smtClean="0"/>
              <a:t>3</a:t>
            </a:r>
            <a:r>
              <a:rPr lang="zh-CN" altLang="en-US" smtClean="0"/>
              <a:t>、如果在</a:t>
            </a:r>
            <a:r>
              <a:rPr lang="en-US" altLang="zh-CN" smtClean="0"/>
              <a:t>L2</a:t>
            </a:r>
            <a:r>
              <a:rPr lang="zh-CN" altLang="en-US" smtClean="0"/>
              <a:t>中没命中，则从</a:t>
            </a:r>
            <a:r>
              <a:rPr lang="en-US" altLang="zh-CN" smtClean="0"/>
              <a:t>Memory</a:t>
            </a:r>
            <a:r>
              <a:rPr lang="zh-CN" altLang="en-US" smtClean="0"/>
              <a:t>中调入对应的块到</a:t>
            </a:r>
            <a:r>
              <a:rPr lang="en-US" altLang="zh-CN" smtClean="0"/>
              <a:t>L1,</a:t>
            </a:r>
            <a:r>
              <a:rPr lang="zh-CN" altLang="en-US" smtClean="0"/>
              <a:t>同时，将</a:t>
            </a:r>
            <a:r>
              <a:rPr lang="en-US" altLang="zh-CN" smtClean="0"/>
              <a:t>L2</a:t>
            </a:r>
            <a:r>
              <a:rPr lang="zh-CN" altLang="en-US" smtClean="0"/>
              <a:t>中该对应块置为失效</a:t>
            </a:r>
            <a:r>
              <a:rPr lang="en-US" altLang="zh-CN" smtClean="0"/>
              <a:t>(invalidated), </a:t>
            </a:r>
            <a:r>
              <a:rPr lang="zh-CN" altLang="en-US" smtClean="0"/>
              <a:t>将</a:t>
            </a:r>
            <a:r>
              <a:rPr lang="en-US" altLang="zh-CN" smtClean="0"/>
              <a:t>L1</a:t>
            </a:r>
            <a:r>
              <a:rPr lang="zh-CN" altLang="en-US" smtClean="0"/>
              <a:t>中换出的块写到</a:t>
            </a:r>
            <a:r>
              <a:rPr lang="en-US" altLang="zh-CN" smtClean="0"/>
              <a:t>L2</a:t>
            </a:r>
            <a:r>
              <a:rPr lang="zh-CN" altLang="en-US" smtClean="0"/>
              <a:t>中（可能</a:t>
            </a:r>
            <a:r>
              <a:rPr lang="en-US" altLang="zh-CN" smtClean="0"/>
              <a:t>L2</a:t>
            </a:r>
            <a:r>
              <a:rPr lang="zh-CN" altLang="en-US" smtClean="0"/>
              <a:t>中不存在该</a:t>
            </a:r>
            <a:r>
              <a:rPr lang="en-US" altLang="zh-CN" smtClean="0"/>
              <a:t>L1</a:t>
            </a:r>
            <a:r>
              <a:rPr lang="zh-CN" altLang="en-US" smtClean="0"/>
              <a:t>丢弃的块）</a:t>
            </a:r>
            <a:endParaRPr lang="en-US" altLang="zh-CN" smtClean="0"/>
          </a:p>
          <a:p>
            <a:pPr eaLnBrk="1" hangingPunct="1">
              <a:spcBef>
                <a:spcPct val="0"/>
              </a:spcBef>
            </a:pPr>
            <a:endParaRPr lang="en-US" altLang="zh-CN" smtClean="0"/>
          </a:p>
          <a:p>
            <a:pPr eaLnBrk="1" hangingPunct="1">
              <a:spcBef>
                <a:spcPct val="0"/>
              </a:spcBef>
            </a:pPr>
            <a:r>
              <a:rPr lang="zh-CN" altLang="en-US" smtClean="0"/>
              <a:t>无论是</a:t>
            </a:r>
            <a:r>
              <a:rPr lang="en-US" altLang="zh-CN" smtClean="0"/>
              <a:t>inclusive </a:t>
            </a:r>
            <a:r>
              <a:rPr lang="zh-CN" altLang="en-US" smtClean="0"/>
              <a:t>还是</a:t>
            </a:r>
            <a:r>
              <a:rPr lang="en-US" altLang="zh-CN" smtClean="0"/>
              <a:t>exclusive</a:t>
            </a:r>
            <a:r>
              <a:rPr lang="zh-CN" altLang="en-US" smtClean="0"/>
              <a:t>， 如果</a:t>
            </a:r>
            <a:r>
              <a:rPr lang="en-US" altLang="zh-CN" smtClean="0"/>
              <a:t>L1</a:t>
            </a:r>
            <a:r>
              <a:rPr lang="zh-CN" altLang="en-US" smtClean="0"/>
              <a:t>中被丢弃的块是脏块，则</a:t>
            </a:r>
            <a:r>
              <a:rPr lang="en-US" altLang="zh-CN" smtClean="0"/>
              <a:t>L1</a:t>
            </a:r>
            <a:r>
              <a:rPr lang="zh-CN" altLang="en-US" smtClean="0"/>
              <a:t>中被丢弃的块必须写入</a:t>
            </a:r>
            <a:r>
              <a:rPr lang="en-US" altLang="zh-CN" smtClean="0"/>
              <a:t>L2</a:t>
            </a:r>
            <a:r>
              <a:rPr lang="zh-CN" altLang="en-US" smtClean="0"/>
              <a:t>中。</a:t>
            </a:r>
            <a:endParaRPr lang="en-US" altLang="zh-CN" smtClean="0"/>
          </a:p>
          <a:p>
            <a:pPr eaLnBrk="1" hangingPunct="1">
              <a:spcBef>
                <a:spcPct val="0"/>
              </a:spcBef>
            </a:pPr>
            <a:endParaRPr lang="en-US" altLang="zh-CN" smtClean="0"/>
          </a:p>
        </p:txBody>
      </p:sp>
      <p:sp>
        <p:nvSpPr>
          <p:cNvPr id="194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C00BFE7-AE8D-4770-84AB-7EAF06716489}" type="slidenum">
              <a:rPr lang="zh-CN" altLang="en-US"/>
              <a:pPr/>
              <a:t>84</a:t>
            </a:fld>
            <a:endParaRPr lang="zh-CN" altLang="en-US"/>
          </a:p>
        </p:txBody>
      </p:sp>
    </p:spTree>
    <p:extLst>
      <p:ext uri="{BB962C8B-B14F-4D97-AF65-F5344CB8AC3E}">
        <p14:creationId xmlns:p14="http://schemas.microsoft.com/office/powerpoint/2010/main" val="258859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955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C47F02E-7D26-468C-BB79-9387E28882CE}" type="slidenum">
              <a:rPr lang="zh-CN" altLang="en-US"/>
              <a:pPr/>
              <a:t>86</a:t>
            </a:fld>
            <a:endParaRPr lang="zh-CN" altLang="en-US"/>
          </a:p>
        </p:txBody>
      </p:sp>
    </p:spTree>
    <p:extLst>
      <p:ext uri="{BB962C8B-B14F-4D97-AF65-F5344CB8AC3E}">
        <p14:creationId xmlns:p14="http://schemas.microsoft.com/office/powerpoint/2010/main" val="3283298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32FE1EF-A1AF-431D-AF5C-9ADA295A001D}" type="slidenum">
              <a:rPr lang="en-US" altLang="zh-CN"/>
              <a:pPr/>
              <a:t>87</a:t>
            </a:fld>
            <a:endParaRPr lang="en-US" altLang="zh-CN"/>
          </a:p>
        </p:txBody>
      </p:sp>
      <p:sp>
        <p:nvSpPr>
          <p:cNvPr id="1966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Tree>
    <p:extLst>
      <p:ext uri="{BB962C8B-B14F-4D97-AF65-F5344CB8AC3E}">
        <p14:creationId xmlns:p14="http://schemas.microsoft.com/office/powerpoint/2010/main" val="10935144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306AC4F-C698-40E6-9F14-5C281D8416BA}" type="slidenum">
              <a:rPr lang="en-US" altLang="zh-CN"/>
              <a:pPr/>
              <a:t>88</a:t>
            </a:fld>
            <a:endParaRPr lang="en-US" altLang="zh-CN"/>
          </a:p>
        </p:txBody>
      </p:sp>
      <p:sp>
        <p:nvSpPr>
          <p:cNvPr id="1976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7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Tree>
    <p:extLst>
      <p:ext uri="{BB962C8B-B14F-4D97-AF65-F5344CB8AC3E}">
        <p14:creationId xmlns:p14="http://schemas.microsoft.com/office/powerpoint/2010/main" val="9853618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The University of Adelaide, School of Computer Science</a:t>
            </a:r>
          </a:p>
        </p:txBody>
      </p:sp>
      <p:sp>
        <p:nvSpPr>
          <p:cNvPr id="126979"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88836153-8037-4275-AE9F-43E139F673A3}" type="datetime3">
              <a:rPr lang="en-US" altLang="zh-CN" smtClean="0"/>
              <a:pPr fontAlgn="base">
                <a:spcBef>
                  <a:spcPct val="0"/>
                </a:spcBef>
                <a:spcAft>
                  <a:spcPct val="0"/>
                </a:spcAft>
                <a:defRPr/>
              </a:pPr>
              <a:t>19 March 2019</a:t>
            </a:fld>
            <a:endParaRPr lang="en-US" altLang="zh-CN" smtClean="0"/>
          </a:p>
        </p:txBody>
      </p:sp>
      <p:sp>
        <p:nvSpPr>
          <p:cNvPr id="126980"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Chapter 2 — Instructions: Language of the Computer</a:t>
            </a:r>
          </a:p>
        </p:txBody>
      </p:sp>
      <p:sp>
        <p:nvSpPr>
          <p:cNvPr id="19866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A2E230D-8C58-44EC-936B-F632457F31D4}" type="slidenum">
              <a:rPr lang="en-US" altLang="zh-CN"/>
              <a:pPr/>
              <a:t>90</a:t>
            </a:fld>
            <a:endParaRPr lang="en-US" altLang="zh-CN"/>
          </a:p>
        </p:txBody>
      </p:sp>
      <p:sp>
        <p:nvSpPr>
          <p:cNvPr id="1986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zh-CN" smtClean="0"/>
          </a:p>
        </p:txBody>
      </p:sp>
    </p:spTree>
    <p:extLst>
      <p:ext uri="{BB962C8B-B14F-4D97-AF65-F5344CB8AC3E}">
        <p14:creationId xmlns:p14="http://schemas.microsoft.com/office/powerpoint/2010/main" val="2426938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The University of Adelaide, School of Computer Science</a:t>
            </a:r>
          </a:p>
        </p:txBody>
      </p:sp>
      <p:sp>
        <p:nvSpPr>
          <p:cNvPr id="129027"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EAB294F7-48D9-4532-8302-A834D94C5AED}" type="datetime3">
              <a:rPr lang="en-US" altLang="zh-CN" smtClean="0"/>
              <a:pPr fontAlgn="base">
                <a:spcBef>
                  <a:spcPct val="0"/>
                </a:spcBef>
                <a:spcAft>
                  <a:spcPct val="0"/>
                </a:spcAft>
                <a:defRPr/>
              </a:pPr>
              <a:t>19 March 2019</a:t>
            </a:fld>
            <a:endParaRPr lang="en-US" altLang="zh-CN" smtClean="0"/>
          </a:p>
        </p:txBody>
      </p:sp>
      <p:sp>
        <p:nvSpPr>
          <p:cNvPr id="129028"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Chapter 2 — Instructions: Language of the Computer</a:t>
            </a:r>
          </a:p>
        </p:txBody>
      </p:sp>
      <p:sp>
        <p:nvSpPr>
          <p:cNvPr id="19968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FEB8856-A73D-41DD-A2C3-7188EE52318D}" type="slidenum">
              <a:rPr lang="en-US" altLang="zh-CN"/>
              <a:pPr/>
              <a:t>91</a:t>
            </a:fld>
            <a:endParaRPr lang="en-US" altLang="zh-CN"/>
          </a:p>
        </p:txBody>
      </p:sp>
      <p:sp>
        <p:nvSpPr>
          <p:cNvPr id="1996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zh-CN" smtClean="0"/>
          </a:p>
        </p:txBody>
      </p:sp>
    </p:spTree>
    <p:extLst>
      <p:ext uri="{BB962C8B-B14F-4D97-AF65-F5344CB8AC3E}">
        <p14:creationId xmlns:p14="http://schemas.microsoft.com/office/powerpoint/2010/main" val="3121557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extLst>
      <p:ext uri="{BB962C8B-B14F-4D97-AF65-F5344CB8AC3E}">
        <p14:creationId xmlns:p14="http://schemas.microsoft.com/office/powerpoint/2010/main" val="33747564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The University of Adelaide, School of Computer Science</a:t>
            </a:r>
          </a:p>
        </p:txBody>
      </p:sp>
      <p:sp>
        <p:nvSpPr>
          <p:cNvPr id="131075"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7B83035C-915E-461A-B31E-E0106DFF8BB2}" type="datetime3">
              <a:rPr lang="en-US" altLang="zh-CN" smtClean="0"/>
              <a:pPr fontAlgn="base">
                <a:spcBef>
                  <a:spcPct val="0"/>
                </a:spcBef>
                <a:spcAft>
                  <a:spcPct val="0"/>
                </a:spcAft>
                <a:defRPr/>
              </a:pPr>
              <a:t>19 March 2019</a:t>
            </a:fld>
            <a:endParaRPr lang="en-US" altLang="zh-CN" smtClean="0"/>
          </a:p>
        </p:txBody>
      </p:sp>
      <p:sp>
        <p:nvSpPr>
          <p:cNvPr id="131076"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Chapter 2 — Instructions: Language of the Computer</a:t>
            </a:r>
          </a:p>
        </p:txBody>
      </p:sp>
      <p:sp>
        <p:nvSpPr>
          <p:cNvPr id="20070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C571A03-5D73-47E6-9FA0-A2BA0287F4CF}" type="slidenum">
              <a:rPr lang="en-US" altLang="zh-CN"/>
              <a:pPr/>
              <a:t>92</a:t>
            </a:fld>
            <a:endParaRPr lang="en-US" altLang="zh-CN"/>
          </a:p>
        </p:txBody>
      </p:sp>
      <p:sp>
        <p:nvSpPr>
          <p:cNvPr id="2007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zh-CN" smtClean="0"/>
          </a:p>
        </p:txBody>
      </p:sp>
    </p:spTree>
    <p:extLst>
      <p:ext uri="{BB962C8B-B14F-4D97-AF65-F5344CB8AC3E}">
        <p14:creationId xmlns:p14="http://schemas.microsoft.com/office/powerpoint/2010/main" val="1777557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The University of Adelaide, School of Computer Science</a:t>
            </a:r>
          </a:p>
        </p:txBody>
      </p:sp>
      <p:sp>
        <p:nvSpPr>
          <p:cNvPr id="133123"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4B03CBC0-EFCB-4EF0-8AFD-EA73D9EE0C25}" type="datetime3">
              <a:rPr lang="en-US" altLang="zh-CN" smtClean="0"/>
              <a:pPr fontAlgn="base">
                <a:spcBef>
                  <a:spcPct val="0"/>
                </a:spcBef>
                <a:spcAft>
                  <a:spcPct val="0"/>
                </a:spcAft>
                <a:defRPr/>
              </a:pPr>
              <a:t>19 March 2019</a:t>
            </a:fld>
            <a:endParaRPr lang="en-US" altLang="zh-CN" smtClean="0"/>
          </a:p>
        </p:txBody>
      </p:sp>
      <p:sp>
        <p:nvSpPr>
          <p:cNvPr id="133124"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Chapter 2 — Instructions: Language of the Computer</a:t>
            </a:r>
          </a:p>
        </p:txBody>
      </p:sp>
      <p:sp>
        <p:nvSpPr>
          <p:cNvPr id="20173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D11A0DD-F3C3-43D9-A098-F776D29D4ECA}" type="slidenum">
              <a:rPr lang="en-US" altLang="zh-CN"/>
              <a:pPr/>
              <a:t>93</a:t>
            </a:fld>
            <a:endParaRPr lang="en-US" altLang="zh-CN"/>
          </a:p>
        </p:txBody>
      </p:sp>
      <p:sp>
        <p:nvSpPr>
          <p:cNvPr id="2017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173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zh-CN" smtClean="0"/>
          </a:p>
        </p:txBody>
      </p:sp>
    </p:spTree>
    <p:extLst>
      <p:ext uri="{BB962C8B-B14F-4D97-AF65-F5344CB8AC3E}">
        <p14:creationId xmlns:p14="http://schemas.microsoft.com/office/powerpoint/2010/main" val="1368064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The University of Adelaide, School of Computer Science</a:t>
            </a:r>
          </a:p>
        </p:txBody>
      </p:sp>
      <p:sp>
        <p:nvSpPr>
          <p:cNvPr id="136195"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DB50D84B-8495-41BF-AFA3-9C5F4B52875F}" type="datetime3">
              <a:rPr lang="en-US" altLang="zh-CN" smtClean="0"/>
              <a:pPr fontAlgn="base">
                <a:spcBef>
                  <a:spcPct val="0"/>
                </a:spcBef>
                <a:spcAft>
                  <a:spcPct val="0"/>
                </a:spcAft>
                <a:defRPr/>
              </a:pPr>
              <a:t>19 March 2019</a:t>
            </a:fld>
            <a:endParaRPr lang="en-US" altLang="zh-CN" smtClean="0"/>
          </a:p>
        </p:txBody>
      </p:sp>
      <p:sp>
        <p:nvSpPr>
          <p:cNvPr id="136196"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Chapter 2 — Instructions: Language of the Computer</a:t>
            </a:r>
          </a:p>
        </p:txBody>
      </p:sp>
      <p:sp>
        <p:nvSpPr>
          <p:cNvPr id="20275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8CBA3D5-2E2E-46EF-B26D-BA5C65E688F1}" type="slidenum">
              <a:rPr lang="en-US" altLang="zh-CN"/>
              <a:pPr/>
              <a:t>95</a:t>
            </a:fld>
            <a:endParaRPr lang="en-US" altLang="zh-CN"/>
          </a:p>
        </p:txBody>
      </p:sp>
      <p:sp>
        <p:nvSpPr>
          <p:cNvPr id="2027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zh-CN" smtClean="0"/>
          </a:p>
        </p:txBody>
      </p:sp>
    </p:spTree>
    <p:extLst>
      <p:ext uri="{BB962C8B-B14F-4D97-AF65-F5344CB8AC3E}">
        <p14:creationId xmlns:p14="http://schemas.microsoft.com/office/powerpoint/2010/main" val="13153282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The University of Adelaide, School of Computer Science</a:t>
            </a:r>
          </a:p>
        </p:txBody>
      </p:sp>
      <p:sp>
        <p:nvSpPr>
          <p:cNvPr id="140291"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B650F050-D8A0-40B3-A10C-F3879B4AFB61}" type="datetime3">
              <a:rPr lang="en-US" altLang="zh-CN" smtClean="0"/>
              <a:pPr fontAlgn="base">
                <a:spcBef>
                  <a:spcPct val="0"/>
                </a:spcBef>
                <a:spcAft>
                  <a:spcPct val="0"/>
                </a:spcAft>
                <a:defRPr/>
              </a:pPr>
              <a:t>19 March 2019</a:t>
            </a:fld>
            <a:endParaRPr lang="en-US" altLang="zh-CN" smtClean="0"/>
          </a:p>
        </p:txBody>
      </p:sp>
      <p:sp>
        <p:nvSpPr>
          <p:cNvPr id="140292"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Chapter 2 — Instructions: Language of the Computer</a:t>
            </a:r>
          </a:p>
        </p:txBody>
      </p:sp>
      <p:sp>
        <p:nvSpPr>
          <p:cNvPr id="20378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328DBCD-032C-4EEE-9750-33C898880C9C}" type="slidenum">
              <a:rPr lang="en-US" altLang="zh-CN"/>
              <a:pPr/>
              <a:t>100</a:t>
            </a:fld>
            <a:endParaRPr lang="en-US" altLang="zh-CN"/>
          </a:p>
        </p:txBody>
      </p:sp>
      <p:sp>
        <p:nvSpPr>
          <p:cNvPr id="2037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zh-CN" smtClean="0"/>
          </a:p>
        </p:txBody>
      </p:sp>
    </p:spTree>
    <p:extLst>
      <p:ext uri="{BB962C8B-B14F-4D97-AF65-F5344CB8AC3E}">
        <p14:creationId xmlns:p14="http://schemas.microsoft.com/office/powerpoint/2010/main" val="8377847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The University of Adelaide, School of Computer Science</a:t>
            </a:r>
          </a:p>
        </p:txBody>
      </p:sp>
      <p:sp>
        <p:nvSpPr>
          <p:cNvPr id="147459"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AB03F2BB-BE28-4CF7-AF3C-E4A2BED2175C}" type="datetime3">
              <a:rPr lang="en-US" altLang="zh-CN" smtClean="0"/>
              <a:pPr fontAlgn="base">
                <a:spcBef>
                  <a:spcPct val="0"/>
                </a:spcBef>
                <a:spcAft>
                  <a:spcPct val="0"/>
                </a:spcAft>
                <a:defRPr/>
              </a:pPr>
              <a:t>19 March 2019</a:t>
            </a:fld>
            <a:endParaRPr lang="en-US" altLang="zh-CN" smtClean="0"/>
          </a:p>
        </p:txBody>
      </p:sp>
      <p:sp>
        <p:nvSpPr>
          <p:cNvPr id="147460"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Chapter 2 — Instructions: Language of the Computer</a:t>
            </a:r>
          </a:p>
        </p:txBody>
      </p:sp>
      <p:sp>
        <p:nvSpPr>
          <p:cNvPr id="20480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F820831-1218-4314-A6BF-A4DB24F9855E}" type="slidenum">
              <a:rPr lang="en-US" altLang="zh-CN"/>
              <a:pPr/>
              <a:t>106</a:t>
            </a:fld>
            <a:endParaRPr lang="en-US" altLang="zh-CN"/>
          </a:p>
        </p:txBody>
      </p:sp>
      <p:sp>
        <p:nvSpPr>
          <p:cNvPr id="2048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zh-CN" smtClean="0"/>
          </a:p>
        </p:txBody>
      </p:sp>
    </p:spTree>
    <p:extLst>
      <p:ext uri="{BB962C8B-B14F-4D97-AF65-F5344CB8AC3E}">
        <p14:creationId xmlns:p14="http://schemas.microsoft.com/office/powerpoint/2010/main" val="18776721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The University of Adelaide, School of Computer Science</a:t>
            </a:r>
          </a:p>
        </p:txBody>
      </p:sp>
      <p:sp>
        <p:nvSpPr>
          <p:cNvPr id="150531"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51396F35-C1A8-449E-B871-155914920120}" type="datetime3">
              <a:rPr lang="en-US" altLang="zh-CN" smtClean="0"/>
              <a:pPr fontAlgn="base">
                <a:spcBef>
                  <a:spcPct val="0"/>
                </a:spcBef>
                <a:spcAft>
                  <a:spcPct val="0"/>
                </a:spcAft>
                <a:defRPr/>
              </a:pPr>
              <a:t>19 March 2019</a:t>
            </a:fld>
            <a:endParaRPr lang="en-US" altLang="zh-CN" smtClean="0"/>
          </a:p>
        </p:txBody>
      </p:sp>
      <p:sp>
        <p:nvSpPr>
          <p:cNvPr id="150532"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Chapter 2 — Instructions: Language of the Computer</a:t>
            </a:r>
          </a:p>
        </p:txBody>
      </p:sp>
      <p:sp>
        <p:nvSpPr>
          <p:cNvPr id="20582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4CBECE2-078C-47D0-B4B6-9F8C90DACD2A}" type="slidenum">
              <a:rPr lang="en-US" altLang="zh-CN"/>
              <a:pPr/>
              <a:t>107</a:t>
            </a:fld>
            <a:endParaRPr lang="en-US" altLang="zh-CN"/>
          </a:p>
        </p:txBody>
      </p:sp>
      <p:sp>
        <p:nvSpPr>
          <p:cNvPr id="2058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zh-CN" smtClean="0"/>
          </a:p>
        </p:txBody>
      </p:sp>
    </p:spTree>
    <p:extLst>
      <p:ext uri="{BB962C8B-B14F-4D97-AF65-F5344CB8AC3E}">
        <p14:creationId xmlns:p14="http://schemas.microsoft.com/office/powerpoint/2010/main" val="39979312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The University of Adelaide, School of Computer Science</a:t>
            </a:r>
          </a:p>
        </p:txBody>
      </p:sp>
      <p:sp>
        <p:nvSpPr>
          <p:cNvPr id="152579"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3EE01748-9895-4184-AD4B-BC8C3D9AFF31}" type="datetime3">
              <a:rPr lang="en-US" altLang="zh-CN" smtClean="0"/>
              <a:pPr fontAlgn="base">
                <a:spcBef>
                  <a:spcPct val="0"/>
                </a:spcBef>
                <a:spcAft>
                  <a:spcPct val="0"/>
                </a:spcAft>
                <a:defRPr/>
              </a:pPr>
              <a:t>19 March 2019</a:t>
            </a:fld>
            <a:endParaRPr lang="en-US" altLang="zh-CN" smtClean="0"/>
          </a:p>
        </p:txBody>
      </p:sp>
      <p:sp>
        <p:nvSpPr>
          <p:cNvPr id="152580"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Chapter 2 — Instructions: Language of the Computer</a:t>
            </a:r>
          </a:p>
        </p:txBody>
      </p:sp>
      <p:sp>
        <p:nvSpPr>
          <p:cNvPr id="20685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C8D9CD4-7850-41E2-8913-D966594A1AF7}" type="slidenum">
              <a:rPr lang="en-US" altLang="zh-CN"/>
              <a:pPr/>
              <a:t>108</a:t>
            </a:fld>
            <a:endParaRPr lang="en-US" altLang="zh-CN"/>
          </a:p>
        </p:txBody>
      </p:sp>
      <p:sp>
        <p:nvSpPr>
          <p:cNvPr id="2068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zh-CN" smtClean="0"/>
          </a:p>
        </p:txBody>
      </p:sp>
    </p:spTree>
    <p:extLst>
      <p:ext uri="{BB962C8B-B14F-4D97-AF65-F5344CB8AC3E}">
        <p14:creationId xmlns:p14="http://schemas.microsoft.com/office/powerpoint/2010/main" val="8626870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The University of Adelaide, School of Computer Science</a:t>
            </a:r>
          </a:p>
        </p:txBody>
      </p:sp>
      <p:sp>
        <p:nvSpPr>
          <p:cNvPr id="161795"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2845D8B1-2026-42B8-8FFE-02C287A80629}" type="datetime3">
              <a:rPr lang="en-US" altLang="zh-CN" smtClean="0"/>
              <a:pPr fontAlgn="base">
                <a:spcBef>
                  <a:spcPct val="0"/>
                </a:spcBef>
                <a:spcAft>
                  <a:spcPct val="0"/>
                </a:spcAft>
                <a:defRPr/>
              </a:pPr>
              <a:t>19 March 2019</a:t>
            </a:fld>
            <a:endParaRPr lang="en-US" altLang="zh-CN" smtClean="0"/>
          </a:p>
        </p:txBody>
      </p:sp>
      <p:sp>
        <p:nvSpPr>
          <p:cNvPr id="161796"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Chapter 2 — Instructions: Language of the Computer</a:t>
            </a:r>
          </a:p>
        </p:txBody>
      </p:sp>
      <p:sp>
        <p:nvSpPr>
          <p:cNvPr id="20787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AA960BC-8A19-46B3-AD11-4DCEBBCF23DB}" type="slidenum">
              <a:rPr lang="en-US" altLang="zh-CN"/>
              <a:pPr/>
              <a:t>116</a:t>
            </a:fld>
            <a:endParaRPr lang="en-US" altLang="zh-CN"/>
          </a:p>
        </p:txBody>
      </p:sp>
      <p:sp>
        <p:nvSpPr>
          <p:cNvPr id="2078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zh-CN" smtClean="0"/>
          </a:p>
        </p:txBody>
      </p:sp>
    </p:spTree>
    <p:extLst>
      <p:ext uri="{BB962C8B-B14F-4D97-AF65-F5344CB8AC3E}">
        <p14:creationId xmlns:p14="http://schemas.microsoft.com/office/powerpoint/2010/main" val="25388067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二维数组 </a:t>
            </a:r>
            <a:r>
              <a:rPr lang="en-US" altLang="zh-CN" smtClean="0"/>
              <a:t>a  3*100 </a:t>
            </a:r>
            <a:r>
              <a:rPr lang="zh-CN" altLang="en-US" smtClean="0"/>
              <a:t>的失效次数为 </a:t>
            </a:r>
            <a:r>
              <a:rPr lang="en-US" altLang="zh-CN" smtClean="0"/>
              <a:t>3</a:t>
            </a:r>
            <a:r>
              <a:rPr lang="zh-CN" altLang="en-US" smtClean="0"/>
              <a:t>*（</a:t>
            </a:r>
            <a:r>
              <a:rPr lang="en-US" altLang="zh-CN" smtClean="0"/>
              <a:t>100/2</a:t>
            </a:r>
            <a:r>
              <a:rPr lang="zh-CN" altLang="en-US" smtClean="0"/>
              <a:t>）</a:t>
            </a:r>
            <a:r>
              <a:rPr lang="en-US" altLang="zh-CN" smtClean="0"/>
              <a:t>= 150</a:t>
            </a:r>
            <a:r>
              <a:rPr lang="zh-CN" altLang="en-US" smtClean="0"/>
              <a:t>次  二维数组</a:t>
            </a:r>
            <a:r>
              <a:rPr lang="en-US" altLang="zh-CN" smtClean="0"/>
              <a:t>b </a:t>
            </a:r>
            <a:r>
              <a:rPr lang="zh-CN" altLang="en-US" smtClean="0"/>
              <a:t>由于按列访问，失效次数</a:t>
            </a:r>
            <a:r>
              <a:rPr lang="en-US" altLang="zh-CN" smtClean="0"/>
              <a:t>b[0][0],b[1][0] …… b[100][0] </a:t>
            </a:r>
            <a:r>
              <a:rPr lang="zh-CN" altLang="en-US" smtClean="0"/>
              <a:t>共</a:t>
            </a:r>
            <a:r>
              <a:rPr lang="en-US" altLang="zh-CN" smtClean="0"/>
              <a:t>101</a:t>
            </a:r>
            <a:r>
              <a:rPr lang="zh-CN" altLang="en-US" smtClean="0"/>
              <a:t>次失效</a:t>
            </a:r>
          </a:p>
        </p:txBody>
      </p:sp>
      <p:sp>
        <p:nvSpPr>
          <p:cNvPr id="2089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9F36BC9-8BD1-45F2-AAE5-AFD22FCB6AB8}" type="slidenum">
              <a:rPr lang="zh-CN" altLang="en-US"/>
              <a:pPr/>
              <a:t>119</a:t>
            </a:fld>
            <a:endParaRPr lang="zh-CN" altLang="en-US"/>
          </a:p>
        </p:txBody>
      </p:sp>
    </p:spTree>
    <p:extLst>
      <p:ext uri="{BB962C8B-B14F-4D97-AF65-F5344CB8AC3E}">
        <p14:creationId xmlns:p14="http://schemas.microsoft.com/office/powerpoint/2010/main" val="1705334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99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Let’s assume that the miss penalty is so large we need to start prefetching at least, say, seven iterations</a:t>
            </a:r>
          </a:p>
          <a:p>
            <a:r>
              <a:rPr lang="en-US" altLang="zh-CN" smtClean="0"/>
              <a:t>in advance.</a:t>
            </a:r>
          </a:p>
          <a:p>
            <a:r>
              <a:rPr lang="zh-CN" altLang="en-US" smtClean="0"/>
              <a:t>第</a:t>
            </a:r>
            <a:r>
              <a:rPr lang="en-US" altLang="zh-CN" smtClean="0"/>
              <a:t>1</a:t>
            </a:r>
            <a:r>
              <a:rPr lang="zh-CN" altLang="en-US" smtClean="0"/>
              <a:t>次循环：二维数组 </a:t>
            </a:r>
            <a:r>
              <a:rPr lang="en-US" altLang="zh-CN" smtClean="0"/>
              <a:t>b b[0][0] …… b[6][0]  </a:t>
            </a:r>
            <a:r>
              <a:rPr lang="zh-CN" altLang="en-US" smtClean="0"/>
              <a:t>失效</a:t>
            </a:r>
            <a:r>
              <a:rPr lang="en-US" altLang="zh-CN" smtClean="0"/>
              <a:t>7</a:t>
            </a:r>
            <a:r>
              <a:rPr lang="zh-CN" altLang="en-US" smtClean="0"/>
              <a:t>次</a:t>
            </a:r>
            <a:endParaRPr lang="en-US" altLang="zh-CN" smtClean="0"/>
          </a:p>
          <a:p>
            <a:r>
              <a:rPr lang="en-US" altLang="zh-CN" smtClean="0"/>
              <a:t>           </a:t>
            </a:r>
            <a:r>
              <a:rPr lang="zh-CN" altLang="en-US" smtClean="0"/>
              <a:t>二维数组 </a:t>
            </a:r>
            <a:r>
              <a:rPr lang="en-US" altLang="zh-CN" smtClean="0"/>
              <a:t>a a[0][0] …… a[0][6]  </a:t>
            </a:r>
            <a:r>
              <a:rPr lang="zh-CN" altLang="en-US" smtClean="0"/>
              <a:t>失效 </a:t>
            </a:r>
            <a:r>
              <a:rPr lang="en-US" altLang="zh-CN" smtClean="0"/>
              <a:t>7/2 = 4</a:t>
            </a:r>
            <a:r>
              <a:rPr lang="zh-CN" altLang="en-US" smtClean="0"/>
              <a:t>次</a:t>
            </a:r>
            <a:endParaRPr lang="en-US" altLang="zh-CN" smtClean="0"/>
          </a:p>
          <a:p>
            <a:r>
              <a:rPr lang="zh-CN" altLang="en-US" smtClean="0"/>
              <a:t>第</a:t>
            </a:r>
            <a:r>
              <a:rPr lang="en-US" altLang="zh-CN" smtClean="0"/>
              <a:t>2</a:t>
            </a:r>
            <a:r>
              <a:rPr lang="zh-CN" altLang="en-US" smtClean="0"/>
              <a:t>次循环 和 第</a:t>
            </a:r>
            <a:r>
              <a:rPr lang="en-US" altLang="zh-CN" smtClean="0"/>
              <a:t>3</a:t>
            </a:r>
            <a:r>
              <a:rPr lang="zh-CN" altLang="en-US" smtClean="0"/>
              <a:t>次 循环  </a:t>
            </a:r>
            <a:r>
              <a:rPr lang="en-US" altLang="zh-CN" smtClean="0"/>
              <a:t>b </a:t>
            </a:r>
            <a:r>
              <a:rPr lang="zh-CN" altLang="en-US" smtClean="0"/>
              <a:t>不失效， </a:t>
            </a:r>
            <a:r>
              <a:rPr lang="en-US" altLang="zh-CN" smtClean="0"/>
              <a:t>a </a:t>
            </a:r>
            <a:r>
              <a:rPr lang="zh-CN" altLang="en-US" smtClean="0"/>
              <a:t>均失效 </a:t>
            </a:r>
            <a:r>
              <a:rPr lang="en-US" altLang="zh-CN" smtClean="0"/>
              <a:t>4</a:t>
            </a:r>
            <a:r>
              <a:rPr lang="zh-CN" altLang="en-US" smtClean="0"/>
              <a:t>次</a:t>
            </a:r>
            <a:endParaRPr lang="en-US" altLang="zh-CN" smtClean="0"/>
          </a:p>
          <a:p>
            <a:r>
              <a:rPr lang="zh-CN" altLang="en-US" smtClean="0"/>
              <a:t>总计  </a:t>
            </a:r>
            <a:r>
              <a:rPr lang="en-US" altLang="zh-CN" smtClean="0"/>
              <a:t>7+4</a:t>
            </a:r>
            <a:r>
              <a:rPr lang="zh-CN" altLang="en-US" smtClean="0"/>
              <a:t>*</a:t>
            </a:r>
            <a:r>
              <a:rPr lang="en-US" altLang="zh-CN" smtClean="0"/>
              <a:t>3 = 19</a:t>
            </a:r>
            <a:r>
              <a:rPr lang="zh-CN" altLang="en-US" smtClean="0"/>
              <a:t>次</a:t>
            </a:r>
          </a:p>
        </p:txBody>
      </p:sp>
      <p:sp>
        <p:nvSpPr>
          <p:cNvPr id="2099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CD0DBC3-5843-4584-A20E-F3F44669D166}" type="slidenum">
              <a:rPr lang="zh-CN" altLang="en-US"/>
              <a:pPr/>
              <a:t>120</a:t>
            </a:fld>
            <a:endParaRPr lang="zh-CN" altLang="en-US"/>
          </a:p>
        </p:txBody>
      </p:sp>
    </p:spTree>
    <p:extLst>
      <p:ext uri="{BB962C8B-B14F-4D97-AF65-F5344CB8AC3E}">
        <p14:creationId xmlns:p14="http://schemas.microsoft.com/office/powerpoint/2010/main" val="650380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a:p>
            <a:pPr eaLnBrk="1" hangingPunct="1">
              <a:spcBef>
                <a:spcPct val="0"/>
              </a:spcBef>
            </a:pPr>
            <a:endParaRPr lang="en-US" altLang="zh-CN" smtClean="0"/>
          </a:p>
        </p:txBody>
      </p:sp>
      <p:sp>
        <p:nvSpPr>
          <p:cNvPr id="174083" name="Rectangle 3"/>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6072106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预取前：计算</a:t>
            </a:r>
            <a:r>
              <a:rPr lang="en-US" altLang="zh-CN" smtClean="0"/>
              <a:t>a[i][j] 3*100</a:t>
            </a:r>
            <a:r>
              <a:rPr lang="zh-CN" altLang="en-US" smtClean="0"/>
              <a:t>次循环，每次</a:t>
            </a:r>
            <a:r>
              <a:rPr lang="en-US" altLang="zh-CN" smtClean="0"/>
              <a:t>7</a:t>
            </a:r>
            <a:r>
              <a:rPr lang="zh-CN" altLang="en-US" smtClean="0"/>
              <a:t>个</a:t>
            </a:r>
            <a:r>
              <a:rPr lang="en-US" altLang="zh-CN" smtClean="0"/>
              <a:t>cycle </a:t>
            </a:r>
            <a:r>
              <a:rPr lang="zh-CN" altLang="en-US" smtClean="0"/>
              <a:t>共计</a:t>
            </a:r>
            <a:r>
              <a:rPr lang="en-US" altLang="zh-CN" smtClean="0"/>
              <a:t>2100cycle</a:t>
            </a:r>
            <a:r>
              <a:rPr lang="zh-CN" altLang="en-US" smtClean="0"/>
              <a:t>，失效</a:t>
            </a:r>
            <a:r>
              <a:rPr lang="en-US" altLang="zh-CN" smtClean="0"/>
              <a:t>251</a:t>
            </a:r>
            <a:r>
              <a:rPr lang="zh-CN" altLang="en-US" smtClean="0"/>
              <a:t>次，每次</a:t>
            </a:r>
            <a:r>
              <a:rPr lang="en-US" altLang="zh-CN" smtClean="0"/>
              <a:t>100cycle</a:t>
            </a:r>
            <a:r>
              <a:rPr lang="zh-CN" altLang="en-US" smtClean="0"/>
              <a:t>，共计</a:t>
            </a:r>
            <a:r>
              <a:rPr lang="en-US" altLang="zh-CN" smtClean="0"/>
              <a:t>2100+251</a:t>
            </a:r>
            <a:r>
              <a:rPr lang="zh-CN" altLang="en-US" smtClean="0"/>
              <a:t>*</a:t>
            </a:r>
            <a:r>
              <a:rPr lang="en-US" altLang="zh-CN" smtClean="0"/>
              <a:t>100 = 27200 cycles</a:t>
            </a:r>
            <a:r>
              <a:rPr lang="zh-CN" altLang="en-US" smtClean="0"/>
              <a:t>。</a:t>
            </a:r>
            <a:endParaRPr lang="en-US" altLang="zh-CN" smtClean="0"/>
          </a:p>
          <a:p>
            <a:r>
              <a:rPr lang="zh-CN" altLang="en-US" smtClean="0"/>
              <a:t>改进后：第</a:t>
            </a:r>
            <a:r>
              <a:rPr lang="en-US" altLang="zh-CN" smtClean="0"/>
              <a:t>1</a:t>
            </a:r>
            <a:r>
              <a:rPr lang="zh-CN" altLang="en-US" smtClean="0"/>
              <a:t>重循环 每次</a:t>
            </a:r>
            <a:r>
              <a:rPr lang="en-US" altLang="zh-CN" smtClean="0"/>
              <a:t>9</a:t>
            </a:r>
            <a:r>
              <a:rPr lang="zh-CN" altLang="en-US" smtClean="0"/>
              <a:t>个</a:t>
            </a:r>
            <a:r>
              <a:rPr lang="en-US" altLang="zh-CN" smtClean="0"/>
              <a:t>cycles </a:t>
            </a:r>
            <a:r>
              <a:rPr lang="zh-CN" altLang="en-US" smtClean="0"/>
              <a:t>共计</a:t>
            </a:r>
            <a:r>
              <a:rPr lang="en-US" altLang="zh-CN" smtClean="0"/>
              <a:t>900cycles</a:t>
            </a:r>
            <a:r>
              <a:rPr lang="zh-CN" altLang="en-US" smtClean="0"/>
              <a:t>，失效</a:t>
            </a:r>
            <a:r>
              <a:rPr lang="en-US" altLang="zh-CN" smtClean="0"/>
              <a:t>11</a:t>
            </a:r>
            <a:r>
              <a:rPr lang="zh-CN" altLang="en-US" smtClean="0"/>
              <a:t>次，共计</a:t>
            </a:r>
            <a:r>
              <a:rPr lang="en-US" altLang="zh-CN" smtClean="0"/>
              <a:t>900+1100 = 2000cycles</a:t>
            </a:r>
            <a:r>
              <a:rPr lang="zh-CN" altLang="en-US" smtClean="0"/>
              <a:t>，其余两次，</a:t>
            </a:r>
            <a:r>
              <a:rPr lang="en-US" altLang="zh-CN" smtClean="0"/>
              <a:t>200</a:t>
            </a:r>
            <a:r>
              <a:rPr lang="zh-CN" altLang="en-US" smtClean="0"/>
              <a:t>*</a:t>
            </a:r>
            <a:r>
              <a:rPr lang="en-US" altLang="zh-CN" smtClean="0"/>
              <a:t>8=1600cycles</a:t>
            </a:r>
            <a:r>
              <a:rPr lang="zh-CN" altLang="en-US" smtClean="0"/>
              <a:t>，失效</a:t>
            </a:r>
            <a:r>
              <a:rPr lang="en-US" altLang="zh-CN" smtClean="0"/>
              <a:t>8</a:t>
            </a:r>
            <a:r>
              <a:rPr lang="zh-CN" altLang="en-US" smtClean="0"/>
              <a:t>次 共计</a:t>
            </a:r>
            <a:r>
              <a:rPr lang="en-US" altLang="zh-CN" smtClean="0"/>
              <a:t>1600+8</a:t>
            </a:r>
            <a:r>
              <a:rPr lang="zh-CN" altLang="en-US" smtClean="0"/>
              <a:t>*</a:t>
            </a:r>
            <a:r>
              <a:rPr lang="en-US" altLang="zh-CN" smtClean="0"/>
              <a:t>100=2400</a:t>
            </a:r>
          </a:p>
          <a:p>
            <a:r>
              <a:rPr lang="en-US" altLang="zh-CN" smtClean="0"/>
              <a:t>        </a:t>
            </a:r>
            <a:r>
              <a:rPr lang="zh-CN" altLang="en-US" smtClean="0"/>
              <a:t>总计 </a:t>
            </a:r>
            <a:r>
              <a:rPr lang="en-US" altLang="zh-CN" smtClean="0"/>
              <a:t>2400+2000=4400</a:t>
            </a:r>
          </a:p>
          <a:p>
            <a:r>
              <a:rPr lang="zh-CN" altLang="en-US" smtClean="0"/>
              <a:t>加速比：</a:t>
            </a:r>
            <a:r>
              <a:rPr lang="en-US" altLang="zh-CN" smtClean="0"/>
              <a:t>27200/4400 = 6.2</a:t>
            </a:r>
            <a:endParaRPr lang="zh-CN" altLang="en-US" smtClean="0"/>
          </a:p>
        </p:txBody>
      </p:sp>
      <p:sp>
        <p:nvSpPr>
          <p:cNvPr id="2109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509C920-F335-4207-9BF1-34157C78FF1F}" type="slidenum">
              <a:rPr lang="zh-CN" altLang="en-US"/>
              <a:pPr/>
              <a:t>121</a:t>
            </a:fld>
            <a:endParaRPr lang="zh-CN" altLang="en-US"/>
          </a:p>
        </p:txBody>
      </p:sp>
    </p:spTree>
    <p:extLst>
      <p:ext uri="{BB962C8B-B14F-4D97-AF65-F5344CB8AC3E}">
        <p14:creationId xmlns:p14="http://schemas.microsoft.com/office/powerpoint/2010/main" val="21306317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19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119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13E72DB-882E-4D55-A49D-50F30837CFAA}" type="slidenum">
              <a:rPr lang="zh-CN" altLang="en-US"/>
              <a:pPr/>
              <a:t>122</a:t>
            </a:fld>
            <a:endParaRPr lang="zh-CN" altLang="en-US"/>
          </a:p>
        </p:txBody>
      </p:sp>
    </p:spTree>
    <p:extLst>
      <p:ext uri="{BB962C8B-B14F-4D97-AF65-F5344CB8AC3E}">
        <p14:creationId xmlns:p14="http://schemas.microsoft.com/office/powerpoint/2010/main" val="12694248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The University of Adelaide, School of Computer Science</a:t>
            </a:r>
          </a:p>
        </p:txBody>
      </p:sp>
      <p:sp>
        <p:nvSpPr>
          <p:cNvPr id="171011"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9A5F7492-8353-4474-A7D3-75D5E07FEE52}" type="datetime3">
              <a:rPr lang="en-US" altLang="zh-CN" smtClean="0"/>
              <a:pPr fontAlgn="base">
                <a:spcBef>
                  <a:spcPct val="0"/>
                </a:spcBef>
                <a:spcAft>
                  <a:spcPct val="0"/>
                </a:spcAft>
                <a:defRPr/>
              </a:pPr>
              <a:t>19 March 2019</a:t>
            </a:fld>
            <a:endParaRPr lang="en-US" altLang="zh-CN" smtClean="0"/>
          </a:p>
        </p:txBody>
      </p:sp>
      <p:sp>
        <p:nvSpPr>
          <p:cNvPr id="171012"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Chapter 2 — Instructions: Language of the Computer</a:t>
            </a:r>
          </a:p>
        </p:txBody>
      </p:sp>
      <p:sp>
        <p:nvSpPr>
          <p:cNvPr id="21299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D6E87ED-8197-472C-880A-A1FD6AF2C274}" type="slidenum">
              <a:rPr lang="en-US" altLang="zh-CN"/>
              <a:pPr/>
              <a:t>123</a:t>
            </a:fld>
            <a:endParaRPr lang="en-US" altLang="zh-CN"/>
          </a:p>
        </p:txBody>
      </p:sp>
      <p:sp>
        <p:nvSpPr>
          <p:cNvPr id="2129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zh-CN" smtClean="0"/>
          </a:p>
        </p:txBody>
      </p:sp>
    </p:spTree>
    <p:extLst>
      <p:ext uri="{BB962C8B-B14F-4D97-AF65-F5344CB8AC3E}">
        <p14:creationId xmlns:p14="http://schemas.microsoft.com/office/powerpoint/2010/main" val="41897376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4"/>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CS252 S05</a:t>
            </a:r>
          </a:p>
        </p:txBody>
      </p:sp>
      <p:sp>
        <p:nvSpPr>
          <p:cNvPr id="214019"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0FB4EE8-7310-4A07-B9BE-B9898CA5DDE4}" type="slidenum">
              <a:rPr lang="en-US" altLang="zh-CN"/>
              <a:pPr/>
              <a:t>126</a:t>
            </a:fld>
            <a:endParaRPr lang="en-US" altLang="zh-CN"/>
          </a:p>
        </p:txBody>
      </p:sp>
      <p:sp>
        <p:nvSpPr>
          <p:cNvPr id="21402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4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mtClean="0"/>
          </a:p>
        </p:txBody>
      </p:sp>
    </p:spTree>
    <p:extLst>
      <p:ext uri="{BB962C8B-B14F-4D97-AF65-F5344CB8AC3E}">
        <p14:creationId xmlns:p14="http://schemas.microsoft.com/office/powerpoint/2010/main" val="22532659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The University of Adelaide, School of Computer Science</a:t>
            </a:r>
          </a:p>
        </p:txBody>
      </p:sp>
      <p:sp>
        <p:nvSpPr>
          <p:cNvPr id="182275"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BE6222A5-E348-401B-AF0E-B1912872D84D}" type="datetime3">
              <a:rPr lang="en-US" altLang="zh-CN" smtClean="0"/>
              <a:pPr fontAlgn="base">
                <a:spcBef>
                  <a:spcPct val="0"/>
                </a:spcBef>
                <a:spcAft>
                  <a:spcPct val="0"/>
                </a:spcAft>
                <a:defRPr/>
              </a:pPr>
              <a:t>19 March 2019</a:t>
            </a:fld>
            <a:endParaRPr lang="en-US" altLang="zh-CN" smtClean="0"/>
          </a:p>
        </p:txBody>
      </p:sp>
      <p:sp>
        <p:nvSpPr>
          <p:cNvPr id="182276"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Chapter 2 — Instructions: Language of the Computer</a:t>
            </a:r>
          </a:p>
        </p:txBody>
      </p:sp>
      <p:sp>
        <p:nvSpPr>
          <p:cNvPr id="21504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73C208E-0759-43BF-975E-142D357A0F02}" type="slidenum">
              <a:rPr lang="en-US" altLang="zh-CN"/>
              <a:pPr/>
              <a:t>128</a:t>
            </a:fld>
            <a:endParaRPr lang="en-US" altLang="zh-CN"/>
          </a:p>
        </p:txBody>
      </p:sp>
      <p:sp>
        <p:nvSpPr>
          <p:cNvPr id="2150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zh-CN" smtClean="0"/>
          </a:p>
        </p:txBody>
      </p:sp>
    </p:spTree>
    <p:extLst>
      <p:ext uri="{BB962C8B-B14F-4D97-AF65-F5344CB8AC3E}">
        <p14:creationId xmlns:p14="http://schemas.microsoft.com/office/powerpoint/2010/main" val="32914776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The University of Adelaide, School of Computer Science</a:t>
            </a:r>
          </a:p>
        </p:txBody>
      </p:sp>
      <p:sp>
        <p:nvSpPr>
          <p:cNvPr id="184323"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73F4A61B-A0DC-4961-B65B-846C89A41369}" type="datetime3">
              <a:rPr lang="en-US" altLang="zh-CN" smtClean="0"/>
              <a:pPr fontAlgn="base">
                <a:spcBef>
                  <a:spcPct val="0"/>
                </a:spcBef>
                <a:spcAft>
                  <a:spcPct val="0"/>
                </a:spcAft>
                <a:defRPr/>
              </a:pPr>
              <a:t>19 March 2019</a:t>
            </a:fld>
            <a:endParaRPr lang="en-US" altLang="zh-CN" smtClean="0"/>
          </a:p>
        </p:txBody>
      </p:sp>
      <p:sp>
        <p:nvSpPr>
          <p:cNvPr id="184324"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Chapter 2 — Instructions: Language of the Computer</a:t>
            </a:r>
          </a:p>
        </p:txBody>
      </p:sp>
      <p:sp>
        <p:nvSpPr>
          <p:cNvPr id="21606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EA9444C-5D35-46FB-8AC9-3F4CC3EDE1AD}" type="slidenum">
              <a:rPr lang="en-US" altLang="zh-CN"/>
              <a:pPr/>
              <a:t>129</a:t>
            </a:fld>
            <a:endParaRPr lang="en-US" altLang="zh-CN"/>
          </a:p>
        </p:txBody>
      </p:sp>
      <p:sp>
        <p:nvSpPr>
          <p:cNvPr id="2160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60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zh-CN" smtClean="0"/>
          </a:p>
        </p:txBody>
      </p:sp>
    </p:spTree>
    <p:extLst>
      <p:ext uri="{BB962C8B-B14F-4D97-AF65-F5344CB8AC3E}">
        <p14:creationId xmlns:p14="http://schemas.microsoft.com/office/powerpoint/2010/main" val="23450629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The University of Adelaide, School of Computer Science</a:t>
            </a:r>
          </a:p>
        </p:txBody>
      </p:sp>
      <p:sp>
        <p:nvSpPr>
          <p:cNvPr id="186371"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80CCF442-81C3-47D9-ADA7-8FA608229DD2}" type="datetime3">
              <a:rPr lang="en-US" altLang="zh-CN" smtClean="0"/>
              <a:pPr fontAlgn="base">
                <a:spcBef>
                  <a:spcPct val="0"/>
                </a:spcBef>
                <a:spcAft>
                  <a:spcPct val="0"/>
                </a:spcAft>
                <a:defRPr/>
              </a:pPr>
              <a:t>19 March 2019</a:t>
            </a:fld>
            <a:endParaRPr lang="en-US" altLang="zh-CN" smtClean="0"/>
          </a:p>
        </p:txBody>
      </p:sp>
      <p:sp>
        <p:nvSpPr>
          <p:cNvPr id="186372"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Chapter 2 — Instructions: Language of the Computer</a:t>
            </a:r>
          </a:p>
        </p:txBody>
      </p:sp>
      <p:sp>
        <p:nvSpPr>
          <p:cNvPr id="2170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1866AF0-93A4-4949-B42C-A68DC84852F0}" type="slidenum">
              <a:rPr lang="en-US" altLang="zh-CN"/>
              <a:pPr/>
              <a:t>130</a:t>
            </a:fld>
            <a:endParaRPr lang="en-US" altLang="zh-CN"/>
          </a:p>
        </p:txBody>
      </p:sp>
      <p:sp>
        <p:nvSpPr>
          <p:cNvPr id="2170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70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zh-CN" smtClean="0"/>
          </a:p>
        </p:txBody>
      </p:sp>
    </p:spTree>
    <p:extLst>
      <p:ext uri="{BB962C8B-B14F-4D97-AF65-F5344CB8AC3E}">
        <p14:creationId xmlns:p14="http://schemas.microsoft.com/office/powerpoint/2010/main" val="14621704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3D-stacked DRAM</a:t>
            </a:r>
            <a:r>
              <a:rPr lang="zh-CN" altLang="en-US" smtClean="0"/>
              <a:t>主要是为了解决</a:t>
            </a:r>
            <a:r>
              <a:rPr lang="en-US" altLang="zh-CN" smtClean="0"/>
              <a:t>Memory wall</a:t>
            </a:r>
            <a:r>
              <a:rPr lang="zh-CN" altLang="en-US" smtClean="0"/>
              <a:t>问题，最早在</a:t>
            </a:r>
            <a:r>
              <a:rPr lang="en-US" altLang="zh-CN" smtClean="0"/>
              <a:t>90</a:t>
            </a:r>
            <a:r>
              <a:rPr lang="zh-CN" altLang="en-US" smtClean="0"/>
              <a:t>年代提出，但当时工艺上不能很好解决堆叠问题。近些年来随着工艺上的进步，</a:t>
            </a:r>
            <a:r>
              <a:rPr lang="en-US" altLang="zh-CN" smtClean="0"/>
              <a:t>3D-Stacked </a:t>
            </a:r>
            <a:r>
              <a:rPr lang="zh-CN" altLang="en-US" smtClean="0"/>
              <a:t>重新被变成热门方向</a:t>
            </a:r>
            <a:endParaRPr lang="en-US" altLang="zh-CN" smtClean="0"/>
          </a:p>
          <a:p>
            <a:r>
              <a:rPr lang="en-US" altLang="zh-CN" smtClean="0"/>
              <a:t>3D-stacked </a:t>
            </a:r>
            <a:r>
              <a:rPr lang="zh-CN" altLang="en-US" smtClean="0"/>
              <a:t>在降低访存延迟方面优势很明显。</a:t>
            </a:r>
            <a:r>
              <a:rPr lang="en-US" altLang="zh-CN" smtClean="0"/>
              <a:t>Wire latency &amp; pin count limitation.</a:t>
            </a:r>
            <a:endParaRPr lang="zh-CN" altLang="en-US" smtClean="0"/>
          </a:p>
        </p:txBody>
      </p:sp>
      <p:sp>
        <p:nvSpPr>
          <p:cNvPr id="2181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9E771EA-6FE0-4DC3-A7B1-3DC703BBBC71}" type="slidenum">
              <a:rPr lang="zh-CN" altLang="en-US"/>
              <a:pPr/>
              <a:t>131</a:t>
            </a:fld>
            <a:endParaRPr lang="zh-CN" altLang="en-US"/>
          </a:p>
        </p:txBody>
      </p:sp>
    </p:spTree>
    <p:extLst>
      <p:ext uri="{BB962C8B-B14F-4D97-AF65-F5344CB8AC3E}">
        <p14:creationId xmlns:p14="http://schemas.microsoft.com/office/powerpoint/2010/main" val="30554835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The University of Adelaide, School of Computer Science</a:t>
            </a:r>
          </a:p>
        </p:txBody>
      </p:sp>
      <p:sp>
        <p:nvSpPr>
          <p:cNvPr id="190467"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846C9A38-1380-414B-A425-2EB6D19156F4}" type="datetime3">
              <a:rPr lang="en-US" altLang="zh-CN" smtClean="0"/>
              <a:pPr fontAlgn="base">
                <a:spcBef>
                  <a:spcPct val="0"/>
                </a:spcBef>
                <a:spcAft>
                  <a:spcPct val="0"/>
                </a:spcAft>
                <a:defRPr/>
              </a:pPr>
              <a:t>19 March 2019</a:t>
            </a:fld>
            <a:endParaRPr lang="en-US" altLang="zh-CN" smtClean="0"/>
          </a:p>
        </p:txBody>
      </p:sp>
      <p:sp>
        <p:nvSpPr>
          <p:cNvPr id="190468"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Chapter 2 — Instructions: Language of the Computer</a:t>
            </a:r>
          </a:p>
        </p:txBody>
      </p:sp>
      <p:sp>
        <p:nvSpPr>
          <p:cNvPr id="21914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55187A4-CD1E-4EAB-A1F6-50C3CD798EA9}" type="slidenum">
              <a:rPr lang="en-US" altLang="zh-CN"/>
              <a:pPr/>
              <a:t>132</a:t>
            </a:fld>
            <a:endParaRPr lang="en-US" altLang="zh-CN"/>
          </a:p>
        </p:txBody>
      </p:sp>
      <p:sp>
        <p:nvSpPr>
          <p:cNvPr id="2191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zh-CN" smtClean="0"/>
          </a:p>
        </p:txBody>
      </p:sp>
    </p:spTree>
    <p:extLst>
      <p:ext uri="{BB962C8B-B14F-4D97-AF65-F5344CB8AC3E}">
        <p14:creationId xmlns:p14="http://schemas.microsoft.com/office/powerpoint/2010/main" val="40126531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Without interleaving, the frequency of our access will be limited by the DRAM cycle time.</a:t>
            </a:r>
          </a:p>
          <a:p>
            <a:pPr eaLnBrk="1" hangingPunct="1">
              <a:spcBef>
                <a:spcPct val="0"/>
              </a:spcBef>
            </a:pPr>
            <a:r>
              <a:rPr lang="en-US" altLang="zh-CN" smtClean="0"/>
              <a:t>With interleaving, that is having multiple banks of memory, we can access the memory much more frequently by accessing another bank while the last bank is finishing up its  cycle.</a:t>
            </a:r>
          </a:p>
          <a:p>
            <a:pPr eaLnBrk="1" hangingPunct="1">
              <a:spcBef>
                <a:spcPct val="0"/>
              </a:spcBef>
            </a:pPr>
            <a:r>
              <a:rPr lang="en-US" altLang="zh-CN" smtClean="0"/>
              <a:t>For example, first we will access memory bank 0.  Once we get the data from Bank 0, we will access Bank 1 while Bank 0 is still finishing up the rest of its DRAM cycle.</a:t>
            </a:r>
          </a:p>
          <a:p>
            <a:pPr eaLnBrk="1" hangingPunct="1">
              <a:spcBef>
                <a:spcPct val="0"/>
              </a:spcBef>
            </a:pPr>
            <a:r>
              <a:rPr lang="en-US" altLang="zh-CN" smtClean="0"/>
              <a:t>Ideally, with interleaving, how quickly we can perform memory access will be limited by the memory access time only.</a:t>
            </a:r>
          </a:p>
          <a:p>
            <a:pPr eaLnBrk="1" hangingPunct="1">
              <a:spcBef>
                <a:spcPct val="0"/>
              </a:spcBef>
            </a:pPr>
            <a:r>
              <a:rPr lang="en-US" altLang="zh-CN" smtClean="0"/>
              <a:t>Memory interleaving is one common techniques to improve memory performance.</a:t>
            </a:r>
          </a:p>
          <a:p>
            <a:pPr eaLnBrk="1" hangingPunct="1">
              <a:spcBef>
                <a:spcPct val="0"/>
              </a:spcBef>
            </a:pPr>
            <a:endParaRPr lang="en-US" altLang="zh-CN" smtClean="0"/>
          </a:p>
          <a:p>
            <a:pPr eaLnBrk="1" hangingPunct="1">
              <a:spcBef>
                <a:spcPct val="0"/>
              </a:spcBef>
            </a:pPr>
            <a:r>
              <a:rPr lang="en-US" altLang="zh-CN" smtClean="0"/>
              <a:t>+ 1 = 68 min. (Y:48)</a:t>
            </a:r>
          </a:p>
        </p:txBody>
      </p:sp>
      <p:sp>
        <p:nvSpPr>
          <p:cNvPr id="220163" name="Rectangle 3"/>
          <p:cNvSpPr>
            <a:spLocks noGrp="1" noRot="1" noChangeAspect="1" noChangeArrowheads="1" noTextEdit="1"/>
          </p:cNvSpPr>
          <p:nvPr>
            <p:ph type="sldImg"/>
          </p:nvPr>
        </p:nvSpPr>
        <p:spPr bwMode="auto">
          <a:xfrm>
            <a:off x="2881313" y="442913"/>
            <a:ext cx="3424237" cy="256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753321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1026"/>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1</a:t>
            </a:r>
            <a:r>
              <a:rPr lang="en-US" altLang="zh-CN" smtClean="0"/>
              <a:t>st generation</a:t>
            </a:r>
          </a:p>
          <a:p>
            <a:pPr eaLnBrk="1" hangingPunct="1">
              <a:spcBef>
                <a:spcPct val="0"/>
              </a:spcBef>
            </a:pPr>
            <a:r>
              <a:rPr lang="en-US" altLang="zh-CN" smtClean="0"/>
              <a:t>Latency 1/2</a:t>
            </a:r>
          </a:p>
          <a:p>
            <a:pPr eaLnBrk="1" hangingPunct="1">
              <a:spcBef>
                <a:spcPct val="0"/>
              </a:spcBef>
            </a:pPr>
            <a:r>
              <a:rPr lang="en-US" altLang="zh-CN" smtClean="0"/>
              <a:t>but Clock rate 3X and IPC is 3X</a:t>
            </a:r>
          </a:p>
          <a:p>
            <a:pPr eaLnBrk="1" hangingPunct="1">
              <a:spcBef>
                <a:spcPct val="0"/>
              </a:spcBef>
            </a:pPr>
            <a:endParaRPr lang="en-US" altLang="zh-CN" smtClean="0"/>
          </a:p>
          <a:p>
            <a:pPr eaLnBrk="1" hangingPunct="1">
              <a:spcBef>
                <a:spcPct val="0"/>
              </a:spcBef>
            </a:pPr>
            <a:r>
              <a:rPr lang="en-US" altLang="zh-CN" smtClean="0"/>
              <a:t>Now move to other 1/2 of industry</a:t>
            </a:r>
          </a:p>
        </p:txBody>
      </p:sp>
      <p:sp>
        <p:nvSpPr>
          <p:cNvPr id="175107" name="Rectangle 102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9164056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11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extLst>
      <p:ext uri="{BB962C8B-B14F-4D97-AF65-F5344CB8AC3E}">
        <p14:creationId xmlns:p14="http://schemas.microsoft.com/office/powerpoint/2010/main" val="20629462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bwMode="auto">
          <a:xfrm>
            <a:off x="5189538" y="6532563"/>
            <a:ext cx="3971925" cy="342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a:fld id="{4F5EEBD2-95D1-49E5-BD87-50C5CB623711}" type="slidenum">
              <a:rPr lang="en-US" altLang="zh-CN" sz="1800">
                <a:latin typeface="Times New Roman" panose="02020603050405020304" pitchFamily="18" charset="0"/>
              </a:rPr>
              <a:pPr algn="l"/>
              <a:t>141</a:t>
            </a:fld>
            <a:endParaRPr lang="en-US" altLang="zh-CN" sz="1800">
              <a:latin typeface="Times New Roman" panose="02020603050405020304" pitchFamily="18" charset="0"/>
            </a:endParaRPr>
          </a:p>
        </p:txBody>
      </p:sp>
      <p:sp>
        <p:nvSpPr>
          <p:cNvPr id="2222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22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性能基本上随着总线宽度和交叉技术的应用程比例增长。</a:t>
            </a:r>
          </a:p>
          <a:p>
            <a:pPr eaLnBrk="1" hangingPunct="1">
              <a:spcBef>
                <a:spcPct val="0"/>
              </a:spcBef>
            </a:pPr>
            <a:r>
              <a:rPr lang="zh-CN" altLang="en-US" smtClean="0"/>
              <a:t>这是一个相对简单直观的例子。</a:t>
            </a:r>
          </a:p>
        </p:txBody>
      </p:sp>
    </p:spTree>
    <p:extLst>
      <p:ext uri="{BB962C8B-B14F-4D97-AF65-F5344CB8AC3E}">
        <p14:creationId xmlns:p14="http://schemas.microsoft.com/office/powerpoint/2010/main" val="19589089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5"/>
          <p:cNvSpPr>
            <a:spLocks noGrp="1" noChangeArrowheads="1"/>
          </p:cNvSpPr>
          <p:nvPr>
            <p:ph type="sldNum" sz="quarter" idx="5"/>
          </p:nvPr>
        </p:nvSpPr>
        <p:spPr>
          <a:noFill/>
          <a:ln>
            <a:headEnd/>
            <a:tailEnd/>
          </a:ln>
        </p:spPr>
        <p:txBody>
          <a:bodyPr/>
          <a:lstStyle/>
          <a:p>
            <a:pPr defTabSz="913550"/>
            <a:fld id="{E501BE9C-74C9-4DE0-B1B6-4BD34D588F8C}" type="slidenum">
              <a:rPr lang="en-US" altLang="zh-CN"/>
              <a:pPr defTabSz="913550"/>
              <a:t>160</a:t>
            </a:fld>
            <a:endParaRPr lang="en-US" altLang="zh-CN" dirty="0"/>
          </a:p>
        </p:txBody>
      </p:sp>
      <p:sp>
        <p:nvSpPr>
          <p:cNvPr id="199683" name="Rectangle 2"/>
          <p:cNvSpPr>
            <a:spLocks noGrp="1" noRot="1" noChangeAspect="1" noChangeArrowheads="1" noTextEdit="1"/>
          </p:cNvSpPr>
          <p:nvPr>
            <p:ph type="sldImg" idx="4294967295"/>
          </p:nvPr>
        </p:nvSpPr>
        <p:spPr>
          <a:xfrm>
            <a:off x="1493838" y="909638"/>
            <a:ext cx="4195762" cy="3148012"/>
          </a:xfrm>
          <a:solidFill>
            <a:srgbClr val="FFFFFF"/>
          </a:solidFill>
          <a:ln/>
        </p:spPr>
      </p:sp>
      <p:sp>
        <p:nvSpPr>
          <p:cNvPr id="199684" name="Rectangle 3"/>
          <p:cNvSpPr>
            <a:spLocks noGrp="1" noChangeArrowheads="1"/>
          </p:cNvSpPr>
          <p:nvPr>
            <p:ph type="body" idx="4294967295"/>
          </p:nvPr>
        </p:nvSpPr>
        <p:spPr>
          <a:xfrm>
            <a:off x="957003" y="4491461"/>
            <a:ext cx="5268191" cy="4256878"/>
          </a:xfrm>
          <a:solidFill>
            <a:srgbClr val="FFFFFF"/>
          </a:solidFill>
          <a:ln>
            <a:solidFill>
              <a:srgbClr val="000000"/>
            </a:solidFill>
            <a:headEnd/>
            <a:tailEnd/>
          </a:ln>
        </p:spPr>
        <p:txBody>
          <a:bodyPr>
            <a:prstTxWarp prst="textNoShape">
              <a:avLst/>
            </a:prstTxWarp>
          </a:bodyPr>
          <a:lstStyle/>
          <a:p>
            <a:endParaRPr lang="en-US" altLang="zh-CN" smtClean="0"/>
          </a:p>
        </p:txBody>
      </p:sp>
    </p:spTree>
    <p:extLst>
      <p:ext uri="{BB962C8B-B14F-4D97-AF65-F5344CB8AC3E}">
        <p14:creationId xmlns:p14="http://schemas.microsoft.com/office/powerpoint/2010/main" val="3609214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1026"/>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1s = 10 3 </a:t>
            </a:r>
            <a:r>
              <a:rPr lang="zh-CN" altLang="en-US" smtClean="0"/>
              <a:t>毫秒 </a:t>
            </a:r>
            <a:r>
              <a:rPr lang="en-US" altLang="zh-CN" smtClean="0"/>
              <a:t>= 10 6 </a:t>
            </a:r>
            <a:r>
              <a:rPr lang="zh-CN" altLang="en-US" smtClean="0"/>
              <a:t>微秒 </a:t>
            </a:r>
            <a:r>
              <a:rPr lang="en-US" altLang="zh-CN" smtClean="0"/>
              <a:t>= 10 9 </a:t>
            </a:r>
            <a:r>
              <a:rPr lang="zh-CN" altLang="en-US" smtClean="0"/>
              <a:t>纳秒 </a:t>
            </a:r>
            <a:r>
              <a:rPr lang="en-US" altLang="zh-CN" smtClean="0"/>
              <a:t>= 10 12 </a:t>
            </a:r>
            <a:r>
              <a:rPr lang="zh-CN" altLang="en-US" smtClean="0"/>
              <a:t>皮秒</a:t>
            </a:r>
            <a:endParaRPr lang="en-US" altLang="zh-CN" smtClean="0"/>
          </a:p>
        </p:txBody>
      </p:sp>
      <p:sp>
        <p:nvSpPr>
          <p:cNvPr id="176131" name="Rectangle 102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138220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mtClean="0"/>
          </a:p>
        </p:txBody>
      </p:sp>
      <p:sp>
        <p:nvSpPr>
          <p:cNvPr id="177155" name="Rectangle 3"/>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848827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mtClean="0"/>
          </a:p>
        </p:txBody>
      </p:sp>
      <p:sp>
        <p:nvSpPr>
          <p:cNvPr id="178179" name="Rectangle 3"/>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920295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92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3E43092-2605-4341-BE24-DF6FBB8303E5}" type="slidenum">
              <a:rPr lang="zh-CN" altLang="en-US"/>
              <a:pPr/>
              <a:t>14</a:t>
            </a:fld>
            <a:endParaRPr lang="zh-CN" altLang="en-US"/>
          </a:p>
        </p:txBody>
      </p:sp>
    </p:spTree>
    <p:extLst>
      <p:ext uri="{BB962C8B-B14F-4D97-AF65-F5344CB8AC3E}">
        <p14:creationId xmlns:p14="http://schemas.microsoft.com/office/powerpoint/2010/main" val="2109483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defRPr sz="44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DBF4CD1-1F45-48CF-8525-7A5891141F36}" type="datetime1">
              <a:rPr lang="en-US" altLang="zh-CN" smtClean="0"/>
              <a:pPr/>
              <a:t>3/19/2019</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pic>
        <p:nvPicPr>
          <p:cNvPr id="8"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37881" y="219937"/>
            <a:ext cx="40163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j-ea"/>
                <a:ea typeface="+mj-ea"/>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FEBC8F7F-AC24-4A0D-8521-13DE8088067D}" type="datetime1">
              <a:rPr lang="en-US" altLang="zh-CN" smtClean="0"/>
              <a:pPr/>
              <a:t>3/19/2019</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defRPr>
                <a:latin typeface="+mj-ea"/>
                <a:ea typeface="+mj-ea"/>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E830A0B-238C-4038-A05D-BC07442FC629}" type="datetime1">
              <a:rPr lang="en-US" altLang="zh-CN" smtClean="0"/>
              <a:pPr/>
              <a:t>3/19/2019</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0" y="0"/>
            <a:ext cx="9144000" cy="976313"/>
          </a:xfrm>
          <a:prstGeom prst="rect">
            <a:avLst/>
          </a:prstGeom>
          <a:gradFill rotWithShape="1">
            <a:gsLst>
              <a:gs pos="0">
                <a:srgbClr val="234B8D"/>
              </a:gs>
              <a:gs pos="100000">
                <a:srgbClr val="2F7ADF"/>
              </a:gs>
            </a:gsLst>
            <a:lin ang="0" scaled="1"/>
          </a:gra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dirty="0" smtClean="0">
              <a:solidFill>
                <a:srgbClr val="FFFFFF"/>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32094" y="147889"/>
            <a:ext cx="7654705" cy="784617"/>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b="1">
                <a:latin typeface="微软雅黑" pitchFamily="34" charset="-122"/>
                <a:ea typeface="微软雅黑" pitchFamily="34" charset="-122"/>
              </a:defRPr>
            </a:lvl1pPr>
            <a:lvl2pPr>
              <a:defRPr/>
            </a:lvl2pPr>
            <a:lvl3pPr>
              <a:defRPr/>
            </a:lvl3pPr>
            <a:lvl4pPr>
              <a:defRPr/>
            </a:lvl4pPr>
            <a:lvl5pP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A47E342-566D-4D2E-B025-45161A5A88C7}" type="datetime1">
              <a:rPr lang="en-US" altLang="zh-CN" smtClean="0"/>
              <a:pPr/>
              <a:t>3/19/2019</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dirty="0"/>
          </a:p>
        </p:txBody>
      </p:sp>
      <p:pic>
        <p:nvPicPr>
          <p:cNvPr id="11" name="图片 7" descr="校徽.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95" y="118124"/>
            <a:ext cx="7667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F4EE00E-70AB-4AB8-9D23-E76FA8DC9000}" type="datetime1">
              <a:rPr lang="en-US" altLang="zh-CN" smtClean="0"/>
              <a:pPr/>
              <a:t>3/19/2019</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49379"/>
            <a:ext cx="4038600" cy="5024672"/>
          </a:xfrm>
        </p:spPr>
        <p:txBody>
          <a:bodyPr/>
          <a:lstStyle>
            <a:lvl1pPr>
              <a:defRPr sz="2800">
                <a:latin typeface="+mj-ea"/>
                <a:ea typeface="+mj-ea"/>
              </a:defRPr>
            </a:lvl1pPr>
            <a:lvl2pPr>
              <a:defRPr sz="2400">
                <a:latin typeface="+mj-ea"/>
                <a:ea typeface="+mj-ea"/>
              </a:defRPr>
            </a:lvl2pPr>
            <a:lvl3pPr>
              <a:defRPr sz="2000">
                <a:latin typeface="+mj-ea"/>
                <a:ea typeface="+mj-ea"/>
              </a:defRPr>
            </a:lvl3pPr>
            <a:lvl4pPr>
              <a:defRPr sz="1800">
                <a:latin typeface="+mj-ea"/>
                <a:ea typeface="+mj-ea"/>
              </a:defRPr>
            </a:lvl4pPr>
            <a:lvl5pPr>
              <a:defRPr sz="1800">
                <a:latin typeface="+mj-ea"/>
                <a:ea typeface="+mj-ea"/>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267485"/>
            <a:ext cx="4038600" cy="4997513"/>
          </a:xfrm>
        </p:spPr>
        <p:txBody>
          <a:bodyPr/>
          <a:lstStyle>
            <a:lvl1pPr>
              <a:defRPr sz="2800">
                <a:latin typeface="+mj-ea"/>
                <a:ea typeface="+mj-ea"/>
              </a:defRPr>
            </a:lvl1pPr>
            <a:lvl2pPr>
              <a:defRPr sz="2400">
                <a:latin typeface="+mj-ea"/>
                <a:ea typeface="+mj-ea"/>
              </a:defRPr>
            </a:lvl2pPr>
            <a:lvl3pPr>
              <a:defRPr sz="2000">
                <a:latin typeface="+mj-ea"/>
                <a:ea typeface="+mj-ea"/>
              </a:defRPr>
            </a:lvl3pPr>
            <a:lvl4pPr>
              <a:defRPr sz="1800">
                <a:latin typeface="+mj-ea"/>
                <a:ea typeface="+mj-ea"/>
              </a:defRPr>
            </a:lvl4pPr>
            <a:lvl5pPr>
              <a:defRPr sz="1800">
                <a:latin typeface="+mj-ea"/>
                <a:ea typeface="+mj-ea"/>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42C77E4E-F783-44CF-86C9-855FDD16792D}" type="datetime1">
              <a:rPr lang="en-US" altLang="zh-CN" smtClean="0"/>
              <a:pPr/>
              <a:t>3/19/2019</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dirty="0"/>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atin typeface="+mj-ea"/>
                <a:ea typeface="+mj-ea"/>
              </a:defRPr>
            </a:lvl1pPr>
            <a:lvl2pPr>
              <a:defRPr sz="2000">
                <a:latin typeface="+mj-ea"/>
                <a:ea typeface="+mj-ea"/>
              </a:defRPr>
            </a:lvl2pPr>
            <a:lvl3pPr>
              <a:defRPr sz="1800">
                <a:latin typeface="+mj-ea"/>
                <a:ea typeface="+mj-ea"/>
              </a:defRPr>
            </a:lvl3pPr>
            <a:lvl4pPr>
              <a:defRPr sz="1600">
                <a:latin typeface="+mj-ea"/>
                <a:ea typeface="+mj-ea"/>
              </a:defRPr>
            </a:lvl4pPr>
            <a:lvl5pPr>
              <a:defRPr sz="1600">
                <a:latin typeface="+mj-ea"/>
                <a:ea typeface="+mj-ea"/>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atin typeface="+mj-ea"/>
                <a:ea typeface="+mj-ea"/>
              </a:defRPr>
            </a:lvl1pPr>
            <a:lvl2pPr>
              <a:defRPr sz="2000">
                <a:latin typeface="+mj-ea"/>
                <a:ea typeface="+mj-ea"/>
              </a:defRPr>
            </a:lvl2pPr>
            <a:lvl3pPr>
              <a:defRPr sz="1800">
                <a:latin typeface="+mj-ea"/>
                <a:ea typeface="+mj-ea"/>
              </a:defRPr>
            </a:lvl3pPr>
            <a:lvl4pPr>
              <a:defRPr sz="1600">
                <a:latin typeface="+mj-ea"/>
                <a:ea typeface="+mj-ea"/>
              </a:defRPr>
            </a:lvl4pPr>
            <a:lvl5pPr>
              <a:defRPr sz="1600">
                <a:latin typeface="+mj-ea"/>
                <a:ea typeface="+mj-ea"/>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28872CF-6F86-4AF2-BF13-1D26378C2B9E}" type="datetime1">
              <a:rPr lang="en-US" altLang="zh-CN" smtClean="0"/>
              <a:pPr/>
              <a:t>3/19/2019</a:t>
            </a:fld>
            <a:endParaRPr lang="zh-CN" altLang="en-US"/>
          </a:p>
        </p:txBody>
      </p:sp>
      <p:sp>
        <p:nvSpPr>
          <p:cNvPr id="8" name="页脚占位符 7"/>
          <p:cNvSpPr>
            <a:spLocks noGrp="1"/>
          </p:cNvSpPr>
          <p:nvPr>
            <p:ph type="ftr" sz="quarter" idx="11"/>
          </p:nvPr>
        </p:nvSpPr>
        <p:spPr/>
        <p:txBody>
          <a:bodyPr/>
          <a:lstStyle/>
          <a:p>
            <a:r>
              <a:rPr lang="zh-CN" altLang="en-US" smtClean="0"/>
              <a:t>中国科学技术大学</a:t>
            </a:r>
            <a:endParaRPr lang="zh-CN" altLang="en-US" dirty="0"/>
          </a:p>
        </p:txBody>
      </p:sp>
      <p:sp>
        <p:nvSpPr>
          <p:cNvPr id="9" name="灯片编号占位符 8"/>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8229600" cy="902312"/>
          </a:xfr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81C42A3F-B839-4137-B911-D376D5B90DF1}" type="datetime1">
              <a:rPr lang="en-US" altLang="zh-CN" smtClean="0"/>
              <a:pPr/>
              <a:t>3/19/2019</a:t>
            </a:fld>
            <a:endParaRPr lang="zh-CN" altLang="en-US"/>
          </a:p>
        </p:txBody>
      </p:sp>
      <p:sp>
        <p:nvSpPr>
          <p:cNvPr id="4" name="页脚占位符 3"/>
          <p:cNvSpPr>
            <a:spLocks noGrp="1"/>
          </p:cNvSpPr>
          <p:nvPr>
            <p:ph type="ftr" sz="quarter" idx="11"/>
          </p:nvPr>
        </p:nvSpPr>
        <p:spPr/>
        <p:txBody>
          <a:bodyPr/>
          <a:lstStyle/>
          <a:p>
            <a:r>
              <a:rPr lang="zh-CN" altLang="en-US" smtClean="0"/>
              <a:t>中国科学技术大学</a:t>
            </a:r>
            <a:endParaRPr lang="zh-CN" altLang="en-US" dirty="0"/>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91D20A-3770-413B-A73B-C1FC4F06EF09}" type="datetime1">
              <a:rPr lang="en-US" altLang="zh-CN" smtClean="0"/>
              <a:pPr/>
              <a:t>3/19/2019</a:t>
            </a:fld>
            <a:endParaRPr lang="zh-CN" altLang="en-US"/>
          </a:p>
        </p:txBody>
      </p:sp>
      <p:sp>
        <p:nvSpPr>
          <p:cNvPr id="3" name="页脚占位符 2"/>
          <p:cNvSpPr>
            <a:spLocks noGrp="1"/>
          </p:cNvSpPr>
          <p:nvPr>
            <p:ph type="ftr" sz="quarter" idx="11"/>
          </p:nvPr>
        </p:nvSpPr>
        <p:spPr/>
        <p:txBody>
          <a:bodyPr/>
          <a:lstStyle/>
          <a:p>
            <a:r>
              <a:rPr lang="zh-CN" altLang="en-US" smtClean="0"/>
              <a:t>中国科学技术大学</a:t>
            </a:r>
            <a:endParaRPr lang="zh-CN" altLang="en-US" dirty="0"/>
          </a:p>
        </p:txBody>
      </p:sp>
      <p:sp>
        <p:nvSpPr>
          <p:cNvPr id="4" name="灯片编号占位符 3"/>
          <p:cNvSpPr>
            <a:spLocks noGrp="1"/>
          </p:cNvSpPr>
          <p:nvPr>
            <p:ph type="sldNum" sz="quarter" idx="12"/>
          </p:nvPr>
        </p:nvSpPr>
        <p:spPr/>
        <p:txBody>
          <a:bodyPr/>
          <a:lstStyle/>
          <a:p>
            <a:fld id="{8BD4F407-B401-4F27-B84C-F4D1FCFDF361}" type="slidenum">
              <a:rPr lang="zh-CN" altLang="en-US" smtClean="0"/>
              <a:pPr/>
              <a:t>‹#›</a:t>
            </a:fld>
            <a:endParaRPr lang="zh-CN" altLang="en-US"/>
          </a:p>
        </p:txBody>
      </p:sp>
      <p:pic>
        <p:nvPicPr>
          <p:cNvPr id="5"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37881" y="319520"/>
            <a:ext cx="40163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5307" y="144855"/>
            <a:ext cx="3008313" cy="814812"/>
          </a:xfrm>
        </p:spPr>
        <p:txBody>
          <a:bodyPr anchor="b"/>
          <a:lstStyle>
            <a:lvl1pPr algn="l">
              <a:defRPr sz="2000" b="1">
                <a:latin typeface="+mj-ea"/>
                <a:ea typeface="+mj-ea"/>
              </a:defRPr>
            </a:lvl1pPr>
          </a:lstStyle>
          <a:p>
            <a:r>
              <a:rPr lang="zh-CN" altLang="en-US" dirty="0" smtClean="0"/>
              <a:t>单击此处编辑母版标题样</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a:latin typeface="+mj-ea"/>
                <a:ea typeface="+mj-ea"/>
              </a:defRPr>
            </a:lvl1pPr>
            <a:lvl2pPr>
              <a:defRPr sz="2800">
                <a:latin typeface="+mj-ea"/>
                <a:ea typeface="+mj-ea"/>
              </a:defRPr>
            </a:lvl2pPr>
            <a:lvl3pPr>
              <a:defRPr sz="2400">
                <a:latin typeface="+mj-ea"/>
                <a:ea typeface="+mj-ea"/>
              </a:defRPr>
            </a:lvl3pPr>
            <a:lvl4pPr>
              <a:defRPr sz="2000">
                <a:latin typeface="+mj-ea"/>
                <a:ea typeface="+mj-ea"/>
              </a:defRPr>
            </a:lvl4pPr>
            <a:lvl5pPr>
              <a:defRPr sz="2000">
                <a:latin typeface="+mj-ea"/>
                <a:ea typeface="+mj-ea"/>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mj-ea"/>
                <a:ea typeface="+mj-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5AAF043A-B58A-4113-BC72-7F10910BE466}" type="datetime1">
              <a:rPr lang="en-US" altLang="zh-CN" smtClean="0"/>
              <a:pPr/>
              <a:t>3/19/2019</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995881"/>
            <a:ext cx="5486400" cy="37316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F39D38A-D473-4C67-A147-B7828B49CCB5}" type="datetime1">
              <a:rPr lang="en-US" altLang="zh-CN" smtClean="0"/>
              <a:pPr/>
              <a:t>3/19/2019</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27159"/>
            <a:ext cx="9144000" cy="976313"/>
          </a:xfrm>
          <a:prstGeom prst="rect">
            <a:avLst/>
          </a:prstGeom>
          <a:gradFill rotWithShape="1">
            <a:gsLst>
              <a:gs pos="0">
                <a:srgbClr val="234B8D"/>
              </a:gs>
              <a:gs pos="100000">
                <a:srgbClr val="2F7ADF"/>
              </a:gs>
            </a:gsLst>
            <a:lin ang="0" scaled="1"/>
          </a:gra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dirty="0" smtClean="0">
              <a:solidFill>
                <a:srgbClr val="FFFFFF"/>
              </a:solidFill>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474133" y="175056"/>
            <a:ext cx="8238067" cy="70313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58432"/>
            <a:ext cx="8229600" cy="505183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5518A52B-0423-4300-A85D-FEFAB192E2E3}" type="datetime1">
              <a:rPr lang="en-US" altLang="zh-CN" smtClean="0"/>
              <a:pPr/>
              <a:t>3/19/2019</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r>
              <a:rPr lang="zh-CN" altLang="en-US" dirty="0" smtClean="0"/>
              <a:t>中国科学技术大学</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8BD4F407-B401-4F27-B84C-F4D1FCFDF361}" type="slidenum">
              <a:rPr lang="zh-CN" altLang="en-US" smtClean="0"/>
              <a:pPr/>
              <a:t>‹#›</a:t>
            </a:fld>
            <a:endParaRPr lang="zh-CN" altLang="en-US" dirty="0"/>
          </a:p>
        </p:txBody>
      </p:sp>
      <p:pic>
        <p:nvPicPr>
          <p:cNvPr id="9" name="图片 7" descr="校徽.pn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7695" y="109071"/>
            <a:ext cx="7667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p:txStyles>
    <p:titleStyle>
      <a:lvl1pPr algn="ctr" defTabSz="914400" rtl="0" eaLnBrk="1" latinLnBrk="0" hangingPunct="1">
        <a:spcBef>
          <a:spcPct val="0"/>
        </a:spcBef>
        <a:buNone/>
        <a:defRPr sz="3600" kern="1200">
          <a:solidFill>
            <a:schemeClr val="bg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xhzhou@ustc.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1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55.gif"/><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0.w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zh-CN" altLang="en-US" dirty="0" smtClean="0">
                <a:solidFill>
                  <a:schemeClr val="tx1"/>
                </a:solidFill>
              </a:rPr>
              <a:t>计算机体系结构</a:t>
            </a:r>
          </a:p>
        </p:txBody>
      </p:sp>
      <p:sp>
        <p:nvSpPr>
          <p:cNvPr id="5123" name="Rectangle 3"/>
          <p:cNvSpPr>
            <a:spLocks noGrp="1" noChangeArrowheads="1"/>
          </p:cNvSpPr>
          <p:nvPr>
            <p:ph type="subTitle" idx="1"/>
          </p:nvPr>
        </p:nvSpPr>
        <p:spPr/>
        <p:txBody>
          <a:bodyPr>
            <a:normAutofit fontScale="70000" lnSpcReduction="20000"/>
          </a:bodyPr>
          <a:lstStyle/>
          <a:p>
            <a:endParaRPr lang="zh-CN" altLang="en-US" smtClean="0"/>
          </a:p>
          <a:p>
            <a:r>
              <a:rPr lang="zh-CN" altLang="en-US" smtClean="0"/>
              <a:t>周学海</a:t>
            </a:r>
          </a:p>
          <a:p>
            <a:r>
              <a:rPr lang="en-US" altLang="zh-CN" smtClean="0">
                <a:hlinkClick r:id="rId3"/>
              </a:rPr>
              <a:t>xhzhou@ustc.edu.cn</a:t>
            </a:r>
            <a:endParaRPr lang="en-US" altLang="zh-CN" smtClean="0"/>
          </a:p>
          <a:p>
            <a:r>
              <a:rPr lang="en-US" altLang="zh-CN" smtClean="0"/>
              <a:t>0551-63606864</a:t>
            </a:r>
          </a:p>
          <a:p>
            <a:r>
              <a:rPr lang="zh-CN" altLang="en-US" smtClean="0"/>
              <a:t>中国科学技术大学</a:t>
            </a:r>
            <a:endParaRPr lang="zh-CN" alt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lIns="92075" tIns="46038" rIns="92075" bIns="46038"/>
          <a:lstStyle/>
          <a:p>
            <a:r>
              <a:rPr lang="zh-CN" altLang="en-US" sz="3200" b="1" smtClean="0"/>
              <a:t>典型的存储器访问模式</a:t>
            </a:r>
          </a:p>
        </p:txBody>
      </p:sp>
      <p:sp>
        <p:nvSpPr>
          <p:cNvPr id="4" name="日期占位符 3"/>
          <p:cNvSpPr>
            <a:spLocks noGrp="1"/>
          </p:cNvSpPr>
          <p:nvPr>
            <p:ph type="dt" sz="half" idx="10"/>
          </p:nvPr>
        </p:nvSpPr>
        <p:spPr/>
        <p:txBody>
          <a:bodyPr/>
          <a:lstStyle/>
          <a:p>
            <a:pPr>
              <a:defRPr/>
            </a:pPr>
            <a:fld id="{1D265583-9EEE-426D-8A58-AA0F974FCFF0}" type="datetime1">
              <a:rPr lang="zh-CN" altLang="en-US" smtClean="0"/>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639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3220B0E-F646-4D9F-B198-0C4441256FFE}" type="slidenum">
              <a:rPr lang="zh-CN" altLang="en-US">
                <a:solidFill>
                  <a:srgbClr val="898989"/>
                </a:solidFill>
              </a:rPr>
              <a:pPr/>
              <a:t>10</a:t>
            </a:fld>
            <a:endParaRPr lang="zh-CN" altLang="en-US">
              <a:solidFill>
                <a:srgbClr val="898989"/>
              </a:solidFill>
            </a:endParaRPr>
          </a:p>
        </p:txBody>
      </p:sp>
      <p:pic>
        <p:nvPicPr>
          <p:cNvPr id="16391"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6156" y="1394720"/>
            <a:ext cx="7924800" cy="477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374547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628650" y="176213"/>
            <a:ext cx="7886700" cy="782637"/>
          </a:xfrm>
        </p:spPr>
        <p:txBody>
          <a:bodyPr/>
          <a:lstStyle/>
          <a:p>
            <a:pPr eaLnBrk="1" hangingPunct="1"/>
            <a:r>
              <a:rPr lang="en-US" altLang="zh-CN" sz="3200" b="1" smtClean="0"/>
              <a:t>4</a:t>
            </a:r>
            <a:r>
              <a:rPr lang="zh-CN" altLang="en-US" sz="3200" b="1" smtClean="0"/>
              <a:t>、</a:t>
            </a:r>
            <a:r>
              <a:rPr lang="en-US" altLang="zh-CN" sz="3200" b="1" smtClean="0"/>
              <a:t>Nonblocking Caches</a:t>
            </a:r>
            <a:endParaRPr lang="en-AU" altLang="zh-CN" sz="3200" b="1" smtClean="0"/>
          </a:p>
        </p:txBody>
      </p:sp>
      <p:sp>
        <p:nvSpPr>
          <p:cNvPr id="2" name="日期占位符 1"/>
          <p:cNvSpPr>
            <a:spLocks noGrp="1"/>
          </p:cNvSpPr>
          <p:nvPr>
            <p:ph type="dt" sz="quarter" idx="10"/>
          </p:nvPr>
        </p:nvSpPr>
        <p:spPr/>
        <p:txBody>
          <a:bodyPr/>
          <a:lstStyle/>
          <a:p>
            <a:pPr>
              <a:defRPr/>
            </a:pPr>
            <a:fld id="{8E3C4DE0-1486-4AFB-B2E3-8EAB9D6ABE8E}"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0650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B85FF08-A9AA-4F3A-AF03-8616E3AD4FA5}" type="slidenum">
              <a:rPr lang="zh-CN" altLang="en-US">
                <a:solidFill>
                  <a:srgbClr val="898989"/>
                </a:solidFill>
              </a:rPr>
              <a:pPr/>
              <a:t>100</a:t>
            </a:fld>
            <a:endParaRPr lang="zh-CN" altLang="en-US">
              <a:solidFill>
                <a:srgbClr val="898989"/>
              </a:solidFill>
            </a:endParaRPr>
          </a:p>
        </p:txBody>
      </p:sp>
      <p:sp>
        <p:nvSpPr>
          <p:cNvPr id="106502" name="内容占位符 3"/>
          <p:cNvSpPr>
            <a:spLocks noGrp="1"/>
          </p:cNvSpPr>
          <p:nvPr>
            <p:ph idx="1"/>
          </p:nvPr>
        </p:nvSpPr>
        <p:spPr>
          <a:xfrm>
            <a:off x="338138" y="1077913"/>
            <a:ext cx="8467725" cy="5159375"/>
          </a:xfrm>
        </p:spPr>
        <p:txBody>
          <a:bodyPr>
            <a:normAutofit fontScale="92500" lnSpcReduction="10000"/>
          </a:bodyPr>
          <a:lstStyle/>
          <a:p>
            <a:pPr algn="just"/>
            <a:r>
              <a:rPr lang="zh-CN" altLang="en-US" smtClean="0"/>
              <a:t>允许在</a:t>
            </a:r>
            <a:r>
              <a:rPr lang="en-US" altLang="zh-CN" smtClean="0"/>
              <a:t>Cache</a:t>
            </a:r>
            <a:r>
              <a:rPr lang="zh-CN" altLang="en-US" smtClean="0"/>
              <a:t>失效下继续命中</a:t>
            </a:r>
            <a:endParaRPr lang="en-US" altLang="zh-CN" smtClean="0"/>
          </a:p>
          <a:p>
            <a:pPr lvl="1" algn="just"/>
            <a:r>
              <a:rPr lang="zh-CN" altLang="en-US" smtClean="0"/>
              <a:t>在</a:t>
            </a:r>
            <a:r>
              <a:rPr lang="en-US" altLang="zh-CN" smtClean="0"/>
              <a:t>Cache</a:t>
            </a:r>
            <a:r>
              <a:rPr lang="zh-CN" altLang="en-US" smtClean="0"/>
              <a:t>失效时，</a:t>
            </a:r>
            <a:r>
              <a:rPr lang="en-US" altLang="zh-CN" smtClean="0"/>
              <a:t>CPU</a:t>
            </a:r>
            <a:r>
              <a:rPr lang="zh-CN" altLang="en-US" smtClean="0"/>
              <a:t>无需</a:t>
            </a:r>
            <a:r>
              <a:rPr lang="en-US" altLang="zh-CN" smtClean="0"/>
              <a:t>stall</a:t>
            </a:r>
          </a:p>
          <a:p>
            <a:pPr lvl="1" algn="just"/>
            <a:r>
              <a:rPr lang="zh-CN" altLang="en-US" smtClean="0"/>
              <a:t>主要用于乱序执行和多线程处理器</a:t>
            </a:r>
            <a:endParaRPr lang="en-US" altLang="zh-CN" smtClean="0"/>
          </a:p>
          <a:p>
            <a:pPr algn="just"/>
            <a:r>
              <a:rPr lang="en-US" altLang="zh-CN" smtClean="0"/>
              <a:t>Hit under a Miss</a:t>
            </a:r>
          </a:p>
          <a:p>
            <a:pPr lvl="1" algn="just"/>
            <a:r>
              <a:rPr lang="zh-CN" altLang="en-US" smtClean="0"/>
              <a:t>减少有效的失效开销</a:t>
            </a:r>
            <a:endParaRPr lang="en-US" altLang="zh-CN" smtClean="0"/>
          </a:p>
          <a:p>
            <a:pPr lvl="1" algn="just"/>
            <a:r>
              <a:rPr lang="zh-CN" altLang="en-US" smtClean="0"/>
              <a:t>增加</a:t>
            </a:r>
            <a:r>
              <a:rPr lang="en-US" altLang="zh-CN" smtClean="0"/>
              <a:t>Cache</a:t>
            </a:r>
            <a:r>
              <a:rPr lang="zh-CN" altLang="en-US" smtClean="0"/>
              <a:t>的带宽</a:t>
            </a:r>
            <a:endParaRPr lang="en-US" altLang="zh-CN" smtClean="0"/>
          </a:p>
          <a:p>
            <a:pPr algn="just"/>
            <a:r>
              <a:rPr lang="en-US" altLang="zh-CN" smtClean="0"/>
              <a:t>Hit under Multiple Misses</a:t>
            </a:r>
          </a:p>
          <a:p>
            <a:pPr lvl="1" algn="just"/>
            <a:r>
              <a:rPr lang="zh-CN" altLang="en-US" smtClean="0"/>
              <a:t>针对多个未解决的</a:t>
            </a:r>
            <a:r>
              <a:rPr lang="en-US" altLang="zh-CN" smtClean="0"/>
              <a:t>Cache</a:t>
            </a:r>
            <a:r>
              <a:rPr lang="zh-CN" altLang="en-US" smtClean="0"/>
              <a:t>失效</a:t>
            </a:r>
            <a:endParaRPr lang="en-US" altLang="zh-CN" smtClean="0"/>
          </a:p>
          <a:p>
            <a:pPr lvl="1" algn="just"/>
            <a:r>
              <a:rPr lang="zh-CN" altLang="en-US" smtClean="0"/>
              <a:t>可能会更多地减少有效的失效开销</a:t>
            </a:r>
            <a:endParaRPr lang="en-US" altLang="zh-CN" smtClean="0"/>
          </a:p>
          <a:p>
            <a:pPr lvl="1" algn="just"/>
            <a:r>
              <a:rPr lang="zh-CN" altLang="en-US" smtClean="0"/>
              <a:t>增加了</a:t>
            </a:r>
            <a:r>
              <a:rPr lang="en-US" altLang="zh-CN" smtClean="0"/>
              <a:t>Cache</a:t>
            </a:r>
            <a:r>
              <a:rPr lang="zh-CN" altLang="en-US" smtClean="0"/>
              <a:t>控制器的复杂性</a:t>
            </a:r>
            <a:endParaRPr lang="en-US" altLang="zh-CN" smtClean="0"/>
          </a:p>
          <a:p>
            <a:pPr lvl="1" algn="just"/>
            <a:r>
              <a:rPr lang="zh-CN" altLang="en-US" smtClean="0"/>
              <a:t>存储系统可以支持多个失效时的存储服务</a:t>
            </a:r>
          </a:p>
        </p:txBody>
      </p:sp>
    </p:spTree>
    <p:extLst>
      <p:ext uri="{BB962C8B-B14F-4D97-AF65-F5344CB8AC3E}">
        <p14:creationId xmlns:p14="http://schemas.microsoft.com/office/powerpoint/2010/main" val="334980463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a:xfrm>
            <a:off x="330200" y="276225"/>
            <a:ext cx="8466138" cy="650875"/>
          </a:xfrm>
        </p:spPr>
        <p:txBody>
          <a:bodyPr/>
          <a:lstStyle/>
          <a:p>
            <a:r>
              <a:rPr lang="en-US" altLang="zh-CN" sz="3600" b="1" smtClean="0"/>
              <a:t>Nonblocking Cache Timeline</a:t>
            </a:r>
            <a:endParaRPr lang="zh-CN" altLang="en-US" sz="3600" b="1" smtClean="0"/>
          </a:p>
        </p:txBody>
      </p:sp>
      <p:sp>
        <p:nvSpPr>
          <p:cNvPr id="107523" name="内容占位符 2"/>
          <p:cNvSpPr>
            <a:spLocks noGrp="1"/>
          </p:cNvSpPr>
          <p:nvPr>
            <p:ph idx="1"/>
          </p:nvPr>
        </p:nvSpPr>
        <p:spPr>
          <a:xfrm>
            <a:off x="330200" y="1252538"/>
            <a:ext cx="8466138" cy="4924425"/>
          </a:xfrm>
        </p:spPr>
        <p:txBody>
          <a:bodyPr/>
          <a:lstStyle/>
          <a:p>
            <a:endParaRPr lang="zh-CN" altLang="en-US" smtClean="0"/>
          </a:p>
        </p:txBody>
      </p:sp>
      <p:sp>
        <p:nvSpPr>
          <p:cNvPr id="4" name="日期占位符 3"/>
          <p:cNvSpPr>
            <a:spLocks noGrp="1"/>
          </p:cNvSpPr>
          <p:nvPr>
            <p:ph type="dt" sz="quarter" idx="10"/>
          </p:nvPr>
        </p:nvSpPr>
        <p:spPr/>
        <p:txBody>
          <a:bodyPr/>
          <a:lstStyle/>
          <a:p>
            <a:pPr>
              <a:defRPr/>
            </a:pPr>
            <a:fld id="{21206737-5F79-4341-843D-7376559969E0}" type="datetime1">
              <a:rPr lang="zh-CN" altLang="en-US" smtClean="0"/>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0752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86069B0-4EB4-4ACC-ADDA-BA93CDB438ED}" type="slidenum">
              <a:rPr lang="zh-CN" altLang="en-US">
                <a:solidFill>
                  <a:srgbClr val="898989"/>
                </a:solidFill>
              </a:rPr>
              <a:pPr/>
              <a:t>101</a:t>
            </a:fld>
            <a:endParaRPr lang="zh-CN" altLang="en-US">
              <a:solidFill>
                <a:srgbClr val="898989"/>
              </a:solidFill>
            </a:endParaRPr>
          </a:p>
        </p:txBody>
      </p:sp>
      <p:pic>
        <p:nvPicPr>
          <p:cNvPr id="107527"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 y="1016000"/>
            <a:ext cx="8897938" cy="516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43870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a:xfrm>
            <a:off x="338138" y="273050"/>
            <a:ext cx="8467725" cy="795338"/>
          </a:xfrm>
        </p:spPr>
        <p:txBody>
          <a:bodyPr/>
          <a:lstStyle/>
          <a:p>
            <a:pPr eaLnBrk="1" hangingPunct="1"/>
            <a:r>
              <a:rPr lang="en-US" altLang="zh-CN" sz="3200" b="1" smtClean="0"/>
              <a:t>Effectiveness of Non-Blocking Cache</a:t>
            </a:r>
            <a:endParaRPr lang="zh-CN" altLang="en-US" sz="3200" b="1" smtClean="0"/>
          </a:p>
        </p:txBody>
      </p:sp>
      <p:sp>
        <p:nvSpPr>
          <p:cNvPr id="108547" name="内容占位符 2"/>
          <p:cNvSpPr>
            <a:spLocks noGrp="1"/>
          </p:cNvSpPr>
          <p:nvPr>
            <p:ph idx="1"/>
          </p:nvPr>
        </p:nvSpPr>
        <p:spPr>
          <a:xfrm>
            <a:off x="330200" y="1252538"/>
            <a:ext cx="8466138" cy="4924425"/>
          </a:xfrm>
        </p:spPr>
        <p:txBody>
          <a:bodyPr/>
          <a:lstStyle/>
          <a:p>
            <a:endParaRPr lang="zh-CN" altLang="en-US" smtClean="0"/>
          </a:p>
        </p:txBody>
      </p:sp>
      <p:sp>
        <p:nvSpPr>
          <p:cNvPr id="4" name="日期占位符 3"/>
          <p:cNvSpPr>
            <a:spLocks noGrp="1"/>
          </p:cNvSpPr>
          <p:nvPr>
            <p:ph type="dt" sz="quarter" idx="10"/>
          </p:nvPr>
        </p:nvSpPr>
        <p:spPr/>
        <p:txBody>
          <a:bodyPr/>
          <a:lstStyle/>
          <a:p>
            <a:pPr>
              <a:defRPr/>
            </a:pPr>
            <a:fld id="{21206737-5F79-4341-843D-7376559969E0}" type="datetime1">
              <a:rPr lang="zh-CN" altLang="en-US" smtClean="0"/>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0855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B88FDF2-CDDB-4059-BD8D-F0EFFD04E435}" type="slidenum">
              <a:rPr lang="zh-CN" altLang="en-US">
                <a:solidFill>
                  <a:srgbClr val="898989"/>
                </a:solidFill>
              </a:rPr>
              <a:pPr/>
              <a:t>102</a:t>
            </a:fld>
            <a:endParaRPr lang="zh-CN" altLang="en-US">
              <a:solidFill>
                <a:srgbClr val="898989"/>
              </a:solidFill>
            </a:endParaRPr>
          </a:p>
        </p:txBody>
      </p:sp>
      <p:pic>
        <p:nvPicPr>
          <p:cNvPr id="108551"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488" y="1068388"/>
            <a:ext cx="8924925" cy="528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769111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1025" y="4437063"/>
            <a:ext cx="7981950"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1" name="标题 1"/>
          <p:cNvSpPr>
            <a:spLocks noGrp="1"/>
          </p:cNvSpPr>
          <p:nvPr>
            <p:ph type="title"/>
          </p:nvPr>
        </p:nvSpPr>
        <p:spPr>
          <a:xfrm>
            <a:off x="149225" y="279400"/>
            <a:ext cx="8864600" cy="793750"/>
          </a:xfrm>
        </p:spPr>
        <p:txBody>
          <a:bodyPr/>
          <a:lstStyle/>
          <a:p>
            <a:r>
              <a:rPr lang="en-US" altLang="zh-CN" sz="3600" b="1" smtClean="0"/>
              <a:t>Miss Status Holding Register (MSHR)</a:t>
            </a:r>
            <a:endParaRPr lang="zh-CN" altLang="en-US" sz="3600" b="1" smtClean="0"/>
          </a:p>
        </p:txBody>
      </p:sp>
      <p:sp>
        <p:nvSpPr>
          <p:cNvPr id="3" name="内容占位符 2"/>
          <p:cNvSpPr>
            <a:spLocks noGrp="1"/>
          </p:cNvSpPr>
          <p:nvPr>
            <p:ph idx="1"/>
          </p:nvPr>
        </p:nvSpPr>
        <p:spPr>
          <a:xfrm>
            <a:off x="265113" y="1252538"/>
            <a:ext cx="8466137" cy="3263900"/>
          </a:xfrm>
        </p:spPr>
        <p:txBody>
          <a:bodyPr>
            <a:normAutofit fontScale="92500" lnSpcReduction="10000"/>
          </a:bodyPr>
          <a:lstStyle/>
          <a:p>
            <a:pPr>
              <a:defRPr/>
            </a:pPr>
            <a:r>
              <a:rPr lang="en-US" altLang="zh-CN" dirty="0" smtClean="0"/>
              <a:t>MSHR </a:t>
            </a:r>
            <a:r>
              <a:rPr lang="zh-CN" altLang="en-US" dirty="0" smtClean="0"/>
              <a:t>包含正在等待处理的失效</a:t>
            </a:r>
            <a:endParaRPr lang="en-US" altLang="zh-CN" dirty="0" smtClean="0"/>
          </a:p>
          <a:p>
            <a:pPr lvl="1">
              <a:defRPr/>
            </a:pPr>
            <a:r>
              <a:rPr lang="zh-CN" altLang="en-US" dirty="0" smtClean="0"/>
              <a:t>相同的块可以包含多个未解决的</a:t>
            </a:r>
            <a:r>
              <a:rPr lang="en-US" altLang="zh-CN" dirty="0" smtClean="0"/>
              <a:t>Load/Store </a:t>
            </a:r>
            <a:r>
              <a:rPr lang="zh-CN" altLang="en-US" dirty="0" smtClean="0"/>
              <a:t>失效</a:t>
            </a:r>
            <a:endParaRPr lang="en-US" altLang="zh-CN" dirty="0" smtClean="0"/>
          </a:p>
          <a:p>
            <a:pPr lvl="1">
              <a:defRPr/>
            </a:pPr>
            <a:r>
              <a:rPr lang="zh-CN" altLang="en-US" dirty="0" smtClean="0"/>
              <a:t>可以有多个未解决的块地址</a:t>
            </a:r>
            <a:endParaRPr lang="en-US" altLang="zh-CN" dirty="0" smtClean="0"/>
          </a:p>
          <a:p>
            <a:pPr>
              <a:defRPr/>
            </a:pPr>
            <a:r>
              <a:rPr lang="zh-CN" altLang="en-US" dirty="0" smtClean="0"/>
              <a:t>失效可以分为</a:t>
            </a:r>
            <a:endParaRPr lang="en-US" altLang="zh-CN" dirty="0" smtClean="0"/>
          </a:p>
          <a:p>
            <a:pPr lvl="1">
              <a:defRPr/>
            </a:pPr>
            <a:r>
              <a:rPr lang="en-US" altLang="zh-CN" dirty="0" smtClean="0"/>
              <a:t>Primary:  </a:t>
            </a:r>
            <a:r>
              <a:rPr lang="zh-CN" altLang="en-US" dirty="0" smtClean="0"/>
              <a:t>第一次发起存取请求时的失效块</a:t>
            </a:r>
            <a:endParaRPr lang="en-US" altLang="zh-CN" dirty="0" smtClean="0"/>
          </a:p>
          <a:p>
            <a:pPr lvl="1">
              <a:defRPr/>
            </a:pPr>
            <a:r>
              <a:rPr lang="en-US" altLang="zh-CN" dirty="0" smtClean="0"/>
              <a:t>Secondary: </a:t>
            </a:r>
            <a:r>
              <a:rPr lang="zh-CN" altLang="en-US" dirty="0" smtClean="0"/>
              <a:t>在后续过程中的失效</a:t>
            </a:r>
            <a:endParaRPr lang="en-US" altLang="zh-CN" dirty="0" smtClean="0"/>
          </a:p>
          <a:p>
            <a:pPr lvl="1">
              <a:defRPr/>
            </a:pPr>
            <a:r>
              <a:rPr lang="en-US" altLang="zh-CN" dirty="0" smtClean="0"/>
              <a:t>Structural Stall miss</a:t>
            </a:r>
            <a:r>
              <a:rPr lang="zh-CN" altLang="en-US" dirty="0" smtClean="0"/>
              <a:t>： </a:t>
            </a:r>
            <a:r>
              <a:rPr lang="en-US" altLang="zh-CN" dirty="0" smtClean="0"/>
              <a:t>MSHR </a:t>
            </a:r>
            <a:r>
              <a:rPr lang="zh-CN" altLang="en-US" dirty="0" smtClean="0"/>
              <a:t>硬件资源耗尽</a:t>
            </a:r>
            <a:endParaRPr lang="en-US" altLang="zh-CN" dirty="0" smtClean="0"/>
          </a:p>
          <a:p>
            <a:pPr marL="457200" lvl="1" indent="0">
              <a:buFont typeface="Calibri" panose="020F0502020204030204" pitchFamily="34" charset="0"/>
              <a:buNone/>
              <a:defRPr/>
            </a:pPr>
            <a:endParaRPr lang="zh-CN" altLang="en-US" dirty="0"/>
          </a:p>
        </p:txBody>
      </p:sp>
      <p:sp>
        <p:nvSpPr>
          <p:cNvPr id="4" name="日期占位符 3"/>
          <p:cNvSpPr>
            <a:spLocks noGrp="1"/>
          </p:cNvSpPr>
          <p:nvPr>
            <p:ph type="dt" sz="quarter" idx="10"/>
          </p:nvPr>
        </p:nvSpPr>
        <p:spPr/>
        <p:txBody>
          <a:bodyPr/>
          <a:lstStyle/>
          <a:p>
            <a:pPr>
              <a:defRPr/>
            </a:pPr>
            <a:fld id="{21206737-5F79-4341-843D-7376559969E0}" type="datetime1">
              <a:rPr lang="zh-CN" altLang="en-US" smtClean="0"/>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0957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2C9246E-68D9-4239-8AA7-549ADF294A0A}" type="slidenum">
              <a:rPr lang="zh-CN" altLang="en-US">
                <a:solidFill>
                  <a:srgbClr val="898989"/>
                </a:solidFill>
              </a:rPr>
              <a:pPr/>
              <a:t>103</a:t>
            </a:fld>
            <a:endParaRPr lang="zh-CN" altLang="en-US">
              <a:solidFill>
                <a:srgbClr val="898989"/>
              </a:solidFill>
            </a:endParaRPr>
          </a:p>
        </p:txBody>
      </p:sp>
    </p:spTree>
    <p:extLst>
      <p:ext uri="{BB962C8B-B14F-4D97-AF65-F5344CB8AC3E}">
        <p14:creationId xmlns:p14="http://schemas.microsoft.com/office/powerpoint/2010/main" val="13679208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a:xfrm>
            <a:off x="330200" y="365125"/>
            <a:ext cx="8466138" cy="708025"/>
          </a:xfrm>
        </p:spPr>
        <p:txBody>
          <a:bodyPr/>
          <a:lstStyle/>
          <a:p>
            <a:r>
              <a:rPr lang="en-US" altLang="zh-CN" b="1" smtClean="0"/>
              <a:t>NonBlocking Cache Operation</a:t>
            </a:r>
            <a:endParaRPr lang="zh-CN" altLang="en-US" b="1" smtClean="0"/>
          </a:p>
        </p:txBody>
      </p:sp>
      <p:sp>
        <p:nvSpPr>
          <p:cNvPr id="110595" name="内容占位符 2"/>
          <p:cNvSpPr>
            <a:spLocks noGrp="1"/>
          </p:cNvSpPr>
          <p:nvPr>
            <p:ph idx="1"/>
          </p:nvPr>
        </p:nvSpPr>
        <p:spPr>
          <a:xfrm>
            <a:off x="330200" y="1252538"/>
            <a:ext cx="8466138" cy="4924425"/>
          </a:xfrm>
        </p:spPr>
        <p:txBody>
          <a:bodyPr>
            <a:normAutofit fontScale="92500" lnSpcReduction="10000"/>
          </a:bodyPr>
          <a:lstStyle/>
          <a:p>
            <a:r>
              <a:rPr lang="zh-CN" altLang="en-US" smtClean="0"/>
              <a:t>当</a:t>
            </a:r>
            <a:r>
              <a:rPr lang="en-US" altLang="zh-CN" smtClean="0"/>
              <a:t>Cache</a:t>
            </a:r>
            <a:r>
              <a:rPr lang="zh-CN" altLang="en-US" smtClean="0"/>
              <a:t>失效时，检查</a:t>
            </a:r>
            <a:r>
              <a:rPr lang="en-US" altLang="zh-CN" smtClean="0"/>
              <a:t>MSHR</a:t>
            </a:r>
            <a:r>
              <a:rPr lang="zh-CN" altLang="en-US" smtClean="0"/>
              <a:t>是否有匹配的块地址</a:t>
            </a:r>
            <a:endParaRPr lang="en-US" altLang="zh-CN" smtClean="0"/>
          </a:p>
          <a:p>
            <a:pPr lvl="1"/>
            <a:r>
              <a:rPr lang="zh-CN" altLang="en-US" smtClean="0"/>
              <a:t>如果有，为该地址分配新的</a:t>
            </a:r>
            <a:r>
              <a:rPr lang="en-US" altLang="zh-CN" smtClean="0"/>
              <a:t>load/store </a:t>
            </a:r>
            <a:r>
              <a:rPr lang="zh-CN" altLang="en-US" smtClean="0"/>
              <a:t>表项</a:t>
            </a:r>
            <a:endParaRPr lang="en-US" altLang="zh-CN" smtClean="0"/>
          </a:p>
          <a:p>
            <a:pPr lvl="1"/>
            <a:r>
              <a:rPr lang="zh-CN" altLang="en-US" smtClean="0"/>
              <a:t>如果没有，分配新的</a:t>
            </a:r>
            <a:r>
              <a:rPr lang="en-US" altLang="zh-CN" smtClean="0"/>
              <a:t>MSHR</a:t>
            </a:r>
            <a:r>
              <a:rPr lang="zh-CN" altLang="en-US" smtClean="0"/>
              <a:t>和</a:t>
            </a:r>
            <a:r>
              <a:rPr lang="en-US" altLang="zh-CN" smtClean="0"/>
              <a:t>load/store</a:t>
            </a:r>
            <a:r>
              <a:rPr lang="zh-CN" altLang="en-US" smtClean="0"/>
              <a:t>表项</a:t>
            </a:r>
            <a:endParaRPr lang="en-US" altLang="zh-CN" smtClean="0"/>
          </a:p>
          <a:p>
            <a:pPr lvl="1"/>
            <a:r>
              <a:rPr lang="zh-CN" altLang="en-US" smtClean="0"/>
              <a:t>如果所有</a:t>
            </a:r>
            <a:r>
              <a:rPr lang="en-US" altLang="zh-CN" smtClean="0"/>
              <a:t>MSHR</a:t>
            </a:r>
            <a:r>
              <a:rPr lang="zh-CN" altLang="en-US" smtClean="0"/>
              <a:t>资源都分配完，则</a:t>
            </a:r>
            <a:r>
              <a:rPr lang="en-US" altLang="zh-CN" smtClean="0"/>
              <a:t>Stall</a:t>
            </a:r>
            <a:r>
              <a:rPr lang="zh-CN" altLang="en-US" smtClean="0"/>
              <a:t>（结构相关）</a:t>
            </a:r>
            <a:endParaRPr lang="en-US" altLang="zh-CN" smtClean="0"/>
          </a:p>
          <a:p>
            <a:r>
              <a:rPr lang="zh-CN" altLang="en-US" smtClean="0"/>
              <a:t>当从底层传输</a:t>
            </a:r>
            <a:r>
              <a:rPr lang="en-US" altLang="zh-CN" smtClean="0"/>
              <a:t>Cache</a:t>
            </a:r>
            <a:r>
              <a:rPr lang="zh-CN" altLang="en-US" smtClean="0"/>
              <a:t>块时</a:t>
            </a:r>
            <a:endParaRPr lang="en-US" altLang="zh-CN" smtClean="0"/>
          </a:p>
          <a:p>
            <a:pPr lvl="1"/>
            <a:r>
              <a:rPr lang="zh-CN" altLang="en-US" smtClean="0"/>
              <a:t>处理该块中的</a:t>
            </a:r>
            <a:r>
              <a:rPr lang="en-US" altLang="zh-CN" smtClean="0"/>
              <a:t>Load</a:t>
            </a:r>
            <a:r>
              <a:rPr lang="zh-CN" altLang="en-US" smtClean="0"/>
              <a:t>和</a:t>
            </a:r>
            <a:r>
              <a:rPr lang="en-US" altLang="zh-CN" smtClean="0"/>
              <a:t>Store</a:t>
            </a:r>
            <a:r>
              <a:rPr lang="zh-CN" altLang="en-US" smtClean="0"/>
              <a:t>指令引起的失效</a:t>
            </a:r>
            <a:endParaRPr lang="en-US" altLang="zh-CN" smtClean="0"/>
          </a:p>
          <a:p>
            <a:pPr lvl="1"/>
            <a:r>
              <a:rPr lang="en-US" altLang="zh-CN" smtClean="0"/>
              <a:t>Load</a:t>
            </a:r>
            <a:r>
              <a:rPr lang="zh-CN" altLang="en-US" smtClean="0"/>
              <a:t>：根据</a:t>
            </a:r>
            <a:r>
              <a:rPr lang="en-US" altLang="zh-CN" smtClean="0"/>
              <a:t>block offset</a:t>
            </a:r>
            <a:r>
              <a:rPr lang="zh-CN" altLang="en-US" smtClean="0"/>
              <a:t>从该块中装载数据到寄存器</a:t>
            </a:r>
            <a:endParaRPr lang="en-US" altLang="zh-CN" smtClean="0"/>
          </a:p>
          <a:p>
            <a:pPr lvl="1"/>
            <a:r>
              <a:rPr lang="en-US" altLang="zh-CN" smtClean="0"/>
              <a:t>Store</a:t>
            </a:r>
            <a:r>
              <a:rPr lang="zh-CN" altLang="en-US" smtClean="0"/>
              <a:t>：根据</a:t>
            </a:r>
            <a:r>
              <a:rPr lang="en-US" altLang="zh-CN" smtClean="0"/>
              <a:t>block offset</a:t>
            </a:r>
            <a:r>
              <a:rPr lang="zh-CN" altLang="en-US" smtClean="0"/>
              <a:t>将数据写入该块指定位置</a:t>
            </a:r>
            <a:endParaRPr lang="en-US" altLang="zh-CN" smtClean="0"/>
          </a:p>
          <a:p>
            <a:pPr lvl="1"/>
            <a:r>
              <a:rPr lang="zh-CN" altLang="en-US" smtClean="0"/>
              <a:t>完成该块所有的失效的</a:t>
            </a:r>
            <a:r>
              <a:rPr lang="en-US" altLang="zh-CN" smtClean="0"/>
              <a:t>Load/Store</a:t>
            </a:r>
            <a:r>
              <a:rPr lang="zh-CN" altLang="en-US" smtClean="0"/>
              <a:t>后，释放</a:t>
            </a:r>
            <a:r>
              <a:rPr lang="en-US" altLang="zh-CN" smtClean="0"/>
              <a:t>MSHR</a:t>
            </a:r>
            <a:r>
              <a:rPr lang="zh-CN" altLang="en-US" smtClean="0"/>
              <a:t>中的对应表项</a:t>
            </a:r>
            <a:r>
              <a:rPr lang="en-US" altLang="zh-CN" smtClean="0"/>
              <a:t> </a:t>
            </a:r>
            <a:endParaRPr lang="zh-CN" altLang="en-US" smtClean="0"/>
          </a:p>
        </p:txBody>
      </p:sp>
      <p:sp>
        <p:nvSpPr>
          <p:cNvPr id="4" name="日期占位符 3"/>
          <p:cNvSpPr>
            <a:spLocks noGrp="1"/>
          </p:cNvSpPr>
          <p:nvPr>
            <p:ph type="dt" sz="quarter" idx="10"/>
          </p:nvPr>
        </p:nvSpPr>
        <p:spPr/>
        <p:txBody>
          <a:bodyPr/>
          <a:lstStyle/>
          <a:p>
            <a:pPr>
              <a:defRPr/>
            </a:pPr>
            <a:fld id="{21206737-5F79-4341-843D-7376559969E0}" type="datetime1">
              <a:rPr lang="zh-CN" altLang="en-US" smtClean="0"/>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1059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18556B9-624A-4328-BCED-3B5DA4151FDA}" type="slidenum">
              <a:rPr lang="zh-CN" altLang="en-US">
                <a:solidFill>
                  <a:srgbClr val="898989"/>
                </a:solidFill>
              </a:rPr>
              <a:pPr/>
              <a:t>104</a:t>
            </a:fld>
            <a:endParaRPr lang="zh-CN" altLang="en-US">
              <a:solidFill>
                <a:srgbClr val="898989"/>
              </a:solidFill>
            </a:endParaRPr>
          </a:p>
        </p:txBody>
      </p:sp>
    </p:spTree>
    <p:extLst>
      <p:ext uri="{BB962C8B-B14F-4D97-AF65-F5344CB8AC3E}">
        <p14:creationId xmlns:p14="http://schemas.microsoft.com/office/powerpoint/2010/main" val="217001281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95850" y="3929063"/>
            <a:ext cx="424815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19" name="标题 1"/>
          <p:cNvSpPr>
            <a:spLocks noGrp="1"/>
          </p:cNvSpPr>
          <p:nvPr>
            <p:ph type="title"/>
          </p:nvPr>
        </p:nvSpPr>
        <p:spPr>
          <a:xfrm>
            <a:off x="338138" y="271463"/>
            <a:ext cx="8467725" cy="795337"/>
          </a:xfrm>
        </p:spPr>
        <p:txBody>
          <a:bodyPr/>
          <a:lstStyle/>
          <a:p>
            <a:pPr eaLnBrk="1" hangingPunct="1"/>
            <a:r>
              <a:rPr lang="en-US" altLang="zh-CN" sz="3200" b="1" smtClean="0"/>
              <a:t>Multi-Ported Cache</a:t>
            </a:r>
            <a:endParaRPr lang="zh-CN" altLang="en-US" sz="3200" b="1" smtClean="0"/>
          </a:p>
        </p:txBody>
      </p:sp>
      <p:sp>
        <p:nvSpPr>
          <p:cNvPr id="111620" name="内容占位符 2"/>
          <p:cNvSpPr>
            <a:spLocks noGrp="1"/>
          </p:cNvSpPr>
          <p:nvPr>
            <p:ph idx="1"/>
          </p:nvPr>
        </p:nvSpPr>
        <p:spPr>
          <a:xfrm>
            <a:off x="338138" y="1160463"/>
            <a:ext cx="8467725" cy="4922837"/>
          </a:xfrm>
        </p:spPr>
        <p:txBody>
          <a:bodyPr>
            <a:normAutofit fontScale="92500" lnSpcReduction="10000"/>
          </a:bodyPr>
          <a:lstStyle/>
          <a:p>
            <a:r>
              <a:rPr lang="en-US" altLang="zh-CN" smtClean="0"/>
              <a:t>Dual-Ported Data Cache</a:t>
            </a:r>
          </a:p>
          <a:p>
            <a:pPr lvl="1"/>
            <a:r>
              <a:rPr lang="zh-CN" altLang="en-US" smtClean="0"/>
              <a:t>两个地址端口（每个</a:t>
            </a:r>
            <a:r>
              <a:rPr lang="en-US" altLang="zh-CN" smtClean="0"/>
              <a:t>Cycle</a:t>
            </a:r>
            <a:r>
              <a:rPr lang="zh-CN" altLang="en-US" smtClean="0"/>
              <a:t>支持两条</a:t>
            </a:r>
            <a:r>
              <a:rPr lang="en-US" altLang="zh-CN" smtClean="0"/>
              <a:t>load/store </a:t>
            </a:r>
            <a:r>
              <a:rPr lang="zh-CN" altLang="en-US" smtClean="0"/>
              <a:t>指令）</a:t>
            </a:r>
            <a:endParaRPr lang="en-US" altLang="zh-CN" smtClean="0"/>
          </a:p>
          <a:p>
            <a:pPr lvl="1"/>
            <a:r>
              <a:rPr lang="zh-CN" altLang="en-US" smtClean="0"/>
              <a:t>在现代处理器中保持较高的指令吞吐率</a:t>
            </a:r>
            <a:endParaRPr lang="en-US" altLang="zh-CN" smtClean="0"/>
          </a:p>
          <a:p>
            <a:r>
              <a:rPr lang="en-US" altLang="zh-CN" smtClean="0"/>
              <a:t>True Multi-ported Cache Design</a:t>
            </a:r>
          </a:p>
          <a:p>
            <a:pPr lvl="1"/>
            <a:r>
              <a:rPr lang="zh-CN" altLang="en-US" smtClean="0"/>
              <a:t>所有的控制和数据通路在</a:t>
            </a:r>
            <a:r>
              <a:rPr lang="en-US" altLang="zh-CN" smtClean="0"/>
              <a:t>Cache</a:t>
            </a:r>
            <a:r>
              <a:rPr lang="zh-CN" altLang="en-US" smtClean="0"/>
              <a:t>中是多份的</a:t>
            </a:r>
            <a:endParaRPr lang="en-US" altLang="zh-CN" smtClean="0"/>
          </a:p>
          <a:p>
            <a:pPr lvl="1"/>
            <a:r>
              <a:rPr lang="zh-CN" altLang="en-US" smtClean="0"/>
              <a:t>显著地增加了</a:t>
            </a:r>
            <a:r>
              <a:rPr lang="en-US" altLang="zh-CN" smtClean="0"/>
              <a:t>Cache</a:t>
            </a:r>
            <a:r>
              <a:rPr lang="zh-CN" altLang="en-US" smtClean="0"/>
              <a:t>的面积和访问时间</a:t>
            </a:r>
            <a:endParaRPr lang="en-US" altLang="zh-CN" smtClean="0"/>
          </a:p>
          <a:p>
            <a:r>
              <a:rPr lang="en-US" altLang="zh-CN" smtClean="0"/>
              <a:t>Multi-Banked Cache</a:t>
            </a:r>
          </a:p>
          <a:p>
            <a:pPr lvl="1" algn="just"/>
            <a:r>
              <a:rPr lang="zh-CN" altLang="en-US" smtClean="0"/>
              <a:t>将</a:t>
            </a:r>
            <a:r>
              <a:rPr lang="en-US" altLang="zh-CN" smtClean="0"/>
              <a:t>cache</a:t>
            </a:r>
            <a:r>
              <a:rPr lang="zh-CN" altLang="en-US" smtClean="0"/>
              <a:t>组织成多个</a:t>
            </a:r>
            <a:r>
              <a:rPr lang="en-US" altLang="zh-CN" smtClean="0"/>
              <a:t>banks</a:t>
            </a:r>
          </a:p>
          <a:p>
            <a:pPr lvl="1" algn="just"/>
            <a:r>
              <a:rPr lang="zh-CN" altLang="en-US" smtClean="0"/>
              <a:t>每个</a:t>
            </a:r>
            <a:r>
              <a:rPr lang="en-US" altLang="zh-CN" smtClean="0"/>
              <a:t>bank</a:t>
            </a:r>
            <a:r>
              <a:rPr lang="zh-CN" altLang="en-US" smtClean="0"/>
              <a:t>是一个端口</a:t>
            </a:r>
            <a:endParaRPr lang="en-US" altLang="zh-CN" smtClean="0"/>
          </a:p>
          <a:p>
            <a:pPr lvl="1" algn="just"/>
            <a:r>
              <a:rPr lang="zh-CN" altLang="en-US" smtClean="0"/>
              <a:t>可以并行访问不同的</a:t>
            </a:r>
            <a:r>
              <a:rPr lang="en-US" altLang="zh-CN" smtClean="0"/>
              <a:t>Bank</a:t>
            </a:r>
          </a:p>
        </p:txBody>
      </p:sp>
      <p:sp>
        <p:nvSpPr>
          <p:cNvPr id="4" name="日期占位符 3"/>
          <p:cNvSpPr>
            <a:spLocks noGrp="1"/>
          </p:cNvSpPr>
          <p:nvPr>
            <p:ph type="dt" sz="quarter" idx="10"/>
          </p:nvPr>
        </p:nvSpPr>
        <p:spPr/>
        <p:txBody>
          <a:bodyPr/>
          <a:lstStyle/>
          <a:p>
            <a:pPr>
              <a:defRPr/>
            </a:pPr>
            <a:fld id="{21206737-5F79-4341-843D-7376559969E0}" type="datetime1">
              <a:rPr lang="zh-CN" altLang="en-US" smtClean="0"/>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1162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CE296AE-7858-4D89-828B-A29122125DD7}" type="slidenum">
              <a:rPr lang="zh-CN" altLang="en-US">
                <a:solidFill>
                  <a:srgbClr val="898989"/>
                </a:solidFill>
              </a:rPr>
              <a:pPr/>
              <a:t>105</a:t>
            </a:fld>
            <a:endParaRPr lang="zh-CN" altLang="en-US">
              <a:solidFill>
                <a:srgbClr val="898989"/>
              </a:solidFill>
            </a:endParaRPr>
          </a:p>
        </p:txBody>
      </p:sp>
    </p:spTree>
    <p:extLst>
      <p:ext uri="{BB962C8B-B14F-4D97-AF65-F5344CB8AC3E}">
        <p14:creationId xmlns:p14="http://schemas.microsoft.com/office/powerpoint/2010/main" val="328284870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368300" y="303213"/>
            <a:ext cx="8388350" cy="625475"/>
          </a:xfrm>
        </p:spPr>
        <p:txBody>
          <a:bodyPr/>
          <a:lstStyle/>
          <a:p>
            <a:pPr eaLnBrk="1" hangingPunct="1"/>
            <a:r>
              <a:rPr lang="en-US" altLang="zh-CN" sz="3200" b="1" smtClean="0"/>
              <a:t>5</a:t>
            </a:r>
            <a:r>
              <a:rPr lang="zh-CN" altLang="en-US" sz="3200" b="1" smtClean="0"/>
              <a:t>、</a:t>
            </a:r>
            <a:r>
              <a:rPr lang="en-US" altLang="zh-CN" sz="3200" b="1" smtClean="0"/>
              <a:t>Multibanked Caches</a:t>
            </a:r>
            <a:endParaRPr lang="en-AU" altLang="zh-CN" sz="3200" b="1" smtClean="0"/>
          </a:p>
        </p:txBody>
      </p:sp>
      <p:sp>
        <p:nvSpPr>
          <p:cNvPr id="112643" name="Rectangle 3"/>
          <p:cNvSpPr>
            <a:spLocks noGrp="1" noChangeArrowheads="1"/>
          </p:cNvSpPr>
          <p:nvPr>
            <p:ph idx="1"/>
          </p:nvPr>
        </p:nvSpPr>
        <p:spPr>
          <a:xfrm>
            <a:off x="368300" y="1219200"/>
            <a:ext cx="8555038" cy="4957763"/>
          </a:xfrm>
        </p:spPr>
        <p:txBody>
          <a:bodyPr/>
          <a:lstStyle/>
          <a:p>
            <a:pPr eaLnBrk="1" hangingPunct="1"/>
            <a:r>
              <a:rPr lang="zh-CN" altLang="en-US" smtClean="0"/>
              <a:t>将</a:t>
            </a:r>
            <a:r>
              <a:rPr lang="en-US" altLang="zh-CN" smtClean="0"/>
              <a:t>Cache</a:t>
            </a:r>
            <a:r>
              <a:rPr lang="zh-CN" altLang="en-US" smtClean="0"/>
              <a:t>组织为多个独立的</a:t>
            </a:r>
            <a:r>
              <a:rPr lang="en-US" altLang="zh-CN" smtClean="0"/>
              <a:t>banks</a:t>
            </a:r>
            <a:r>
              <a:rPr lang="zh-CN" altLang="en-US" smtClean="0"/>
              <a:t>，以支持并行访问</a:t>
            </a:r>
            <a:endParaRPr lang="en-US" altLang="zh-CN" smtClean="0"/>
          </a:p>
          <a:p>
            <a:pPr lvl="1" eaLnBrk="1" hangingPunct="1"/>
            <a:r>
              <a:rPr lang="en-US" altLang="zh-CN" smtClean="0"/>
              <a:t>ARM Cortex-A8 supports 1-4 banks for L2</a:t>
            </a:r>
          </a:p>
          <a:p>
            <a:pPr lvl="1" eaLnBrk="1" hangingPunct="1"/>
            <a:r>
              <a:rPr lang="en-US" altLang="zh-CN" smtClean="0"/>
              <a:t>Intel i7 supports 4 banks for L1 and 8 banks for L2</a:t>
            </a:r>
          </a:p>
          <a:p>
            <a:pPr eaLnBrk="1" hangingPunct="1"/>
            <a:r>
              <a:rPr lang="zh-CN" altLang="en-US" smtClean="0"/>
              <a:t>根据块号进行多体交叉编址</a:t>
            </a:r>
            <a:endParaRPr lang="en-US" altLang="zh-CN" smtClean="0"/>
          </a:p>
        </p:txBody>
      </p:sp>
      <p:sp>
        <p:nvSpPr>
          <p:cNvPr id="2" name="日期占位符 1"/>
          <p:cNvSpPr>
            <a:spLocks noGrp="1"/>
          </p:cNvSpPr>
          <p:nvPr>
            <p:ph type="dt" sz="quarter" idx="10"/>
          </p:nvPr>
        </p:nvSpPr>
        <p:spPr/>
        <p:txBody>
          <a:bodyPr/>
          <a:lstStyle/>
          <a:p>
            <a:pPr>
              <a:defRPr/>
            </a:pPr>
            <a:fld id="{0697F643-F8D1-438F-97EB-32ED21AC09B0}"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1264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42707AA-1102-4A8F-B0B3-45D4E1866B6C}" type="slidenum">
              <a:rPr lang="zh-CN" altLang="en-US">
                <a:solidFill>
                  <a:srgbClr val="898989"/>
                </a:solidFill>
              </a:rPr>
              <a:pPr/>
              <a:t>106</a:t>
            </a:fld>
            <a:endParaRPr lang="zh-CN" altLang="en-US">
              <a:solidFill>
                <a:srgbClr val="898989"/>
              </a:solidFill>
            </a:endParaRPr>
          </a:p>
        </p:txBody>
      </p:sp>
      <p:pic>
        <p:nvPicPr>
          <p:cNvPr id="1126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150" y="3457575"/>
            <a:ext cx="7824788"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05373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27038" y="365125"/>
            <a:ext cx="8201025" cy="873125"/>
          </a:xfrm>
        </p:spPr>
        <p:txBody>
          <a:bodyPr/>
          <a:lstStyle/>
          <a:p>
            <a:pPr eaLnBrk="1" hangingPunct="1"/>
            <a:r>
              <a:rPr lang="en-US" altLang="zh-CN" sz="3200" b="1" smtClean="0"/>
              <a:t>6</a:t>
            </a:r>
            <a:r>
              <a:rPr lang="zh-CN" altLang="en-US" sz="3200" b="1" smtClean="0"/>
              <a:t>、</a:t>
            </a:r>
            <a:r>
              <a:rPr lang="en-US" altLang="zh-CN" sz="3200" b="1" smtClean="0"/>
              <a:t>Critical Word First, Early Restart</a:t>
            </a:r>
            <a:endParaRPr lang="en-AU" altLang="zh-CN" sz="3200" b="1" smtClean="0"/>
          </a:p>
        </p:txBody>
      </p:sp>
      <p:sp>
        <p:nvSpPr>
          <p:cNvPr id="113667" name="Rectangle 3"/>
          <p:cNvSpPr>
            <a:spLocks noGrp="1" noChangeArrowheads="1"/>
          </p:cNvSpPr>
          <p:nvPr>
            <p:ph idx="1"/>
          </p:nvPr>
        </p:nvSpPr>
        <p:spPr>
          <a:xfrm>
            <a:off x="565150" y="1328738"/>
            <a:ext cx="7950200" cy="4638675"/>
          </a:xfrm>
        </p:spPr>
        <p:txBody>
          <a:bodyPr>
            <a:normAutofit lnSpcReduction="10000"/>
          </a:bodyPr>
          <a:lstStyle/>
          <a:p>
            <a:pPr eaLnBrk="1" hangingPunct="1"/>
            <a:r>
              <a:rPr lang="zh-CN" altLang="en-US" smtClean="0"/>
              <a:t>关键字优先</a:t>
            </a:r>
            <a:endParaRPr lang="en-US" altLang="zh-CN" smtClean="0"/>
          </a:p>
          <a:p>
            <a:pPr lvl="1" eaLnBrk="1" hangingPunct="1"/>
            <a:r>
              <a:rPr lang="zh-CN" altLang="en-US" smtClean="0"/>
              <a:t>首先请求</a:t>
            </a:r>
            <a:r>
              <a:rPr lang="en-US" altLang="zh-CN" smtClean="0"/>
              <a:t>CPU</a:t>
            </a:r>
            <a:r>
              <a:rPr lang="zh-CN" altLang="en-US" smtClean="0"/>
              <a:t>所需要的字</a:t>
            </a:r>
            <a:endParaRPr lang="en-US" altLang="zh-CN" smtClean="0"/>
          </a:p>
          <a:p>
            <a:pPr lvl="1" eaLnBrk="1" hangingPunct="1"/>
            <a:r>
              <a:rPr lang="zh-CN" altLang="en-US" smtClean="0">
                <a:latin typeface="Times New Roman" panose="02020603050405020304" pitchFamily="18" charset="0"/>
              </a:rPr>
              <a:t>请求字一到达就发给</a:t>
            </a:r>
            <a:r>
              <a:rPr lang="en-US" altLang="zh-CN" smtClean="0">
                <a:latin typeface="Times New Roman" panose="02020603050405020304" pitchFamily="18" charset="0"/>
              </a:rPr>
              <a:t>CPU，</a:t>
            </a:r>
            <a:r>
              <a:rPr lang="zh-CN" altLang="en-US" smtClean="0">
                <a:latin typeface="Times New Roman" panose="02020603050405020304" pitchFamily="18" charset="0"/>
              </a:rPr>
              <a:t>使其继续执行，同时从存储器中调入其他字</a:t>
            </a:r>
            <a:endParaRPr lang="en-US" altLang="zh-CN" smtClean="0"/>
          </a:p>
          <a:p>
            <a:pPr eaLnBrk="1" hangingPunct="1"/>
            <a:r>
              <a:rPr lang="zh-CN" altLang="en-US" smtClean="0"/>
              <a:t>提前重启</a:t>
            </a:r>
            <a:endParaRPr lang="en-US" altLang="zh-CN" smtClean="0"/>
          </a:p>
          <a:p>
            <a:pPr lvl="1" eaLnBrk="1" hangingPunct="1"/>
            <a:r>
              <a:rPr lang="zh-CN" altLang="en-US" smtClean="0"/>
              <a:t>请求字的顺序不变</a:t>
            </a:r>
            <a:endParaRPr lang="en-US" altLang="zh-CN" smtClean="0"/>
          </a:p>
          <a:p>
            <a:pPr lvl="1" eaLnBrk="1" hangingPunct="1"/>
            <a:r>
              <a:rPr lang="zh-CN" altLang="en-US" smtClean="0">
                <a:latin typeface="Times New Roman" panose="02020603050405020304" pitchFamily="18" charset="0"/>
              </a:rPr>
              <a:t>请求字一到达就发给</a:t>
            </a:r>
            <a:r>
              <a:rPr lang="en-US" altLang="zh-CN" smtClean="0">
                <a:latin typeface="Times New Roman" panose="02020603050405020304" pitchFamily="18" charset="0"/>
              </a:rPr>
              <a:t>CPU，</a:t>
            </a:r>
            <a:r>
              <a:rPr lang="zh-CN" altLang="en-US" smtClean="0">
                <a:latin typeface="Times New Roman" panose="02020603050405020304" pitchFamily="18" charset="0"/>
              </a:rPr>
              <a:t>使其继续执行，同时从存储器中调入其他字</a:t>
            </a:r>
            <a:endParaRPr lang="en-US" altLang="zh-CN" smtClean="0"/>
          </a:p>
          <a:p>
            <a:pPr eaLnBrk="1" hangingPunct="1"/>
            <a:r>
              <a:rPr lang="zh-CN" altLang="en-US" smtClean="0"/>
              <a:t>通常在块比较大时，这些技术才有效</a:t>
            </a:r>
            <a:endParaRPr lang="en-US" altLang="zh-CN" smtClean="0"/>
          </a:p>
        </p:txBody>
      </p:sp>
      <p:sp>
        <p:nvSpPr>
          <p:cNvPr id="2" name="日期占位符 1"/>
          <p:cNvSpPr>
            <a:spLocks noGrp="1"/>
          </p:cNvSpPr>
          <p:nvPr>
            <p:ph type="dt" sz="quarter" idx="10"/>
          </p:nvPr>
        </p:nvSpPr>
        <p:spPr/>
        <p:txBody>
          <a:bodyPr/>
          <a:lstStyle/>
          <a:p>
            <a:pPr>
              <a:defRPr/>
            </a:pPr>
            <a:fld id="{E30CDB37-B065-438F-83BA-5D3E3036EFE9}"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1367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4A6CAD5-2138-4047-B4D1-C9671FC85EB1}" type="slidenum">
              <a:rPr lang="zh-CN" altLang="en-US">
                <a:solidFill>
                  <a:srgbClr val="898989"/>
                </a:solidFill>
              </a:rPr>
              <a:pPr/>
              <a:t>107</a:t>
            </a:fld>
            <a:endParaRPr lang="zh-CN" altLang="en-US">
              <a:solidFill>
                <a:srgbClr val="898989"/>
              </a:solidFill>
            </a:endParaRPr>
          </a:p>
        </p:txBody>
      </p:sp>
    </p:spTree>
    <p:extLst>
      <p:ext uri="{BB962C8B-B14F-4D97-AF65-F5344CB8AC3E}">
        <p14:creationId xmlns:p14="http://schemas.microsoft.com/office/powerpoint/2010/main" val="381212979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384175" y="211138"/>
            <a:ext cx="8478838" cy="623887"/>
          </a:xfrm>
        </p:spPr>
        <p:txBody>
          <a:bodyPr/>
          <a:lstStyle/>
          <a:p>
            <a:pPr eaLnBrk="1" hangingPunct="1"/>
            <a:r>
              <a:rPr lang="en-US" altLang="zh-CN" sz="3200" b="1" smtClean="0"/>
              <a:t>7</a:t>
            </a:r>
            <a:r>
              <a:rPr lang="zh-CN" altLang="en-US" sz="3200" b="1" smtClean="0"/>
              <a:t>、</a:t>
            </a:r>
            <a:r>
              <a:rPr lang="en-US" altLang="zh-CN" sz="3200" b="1" smtClean="0"/>
              <a:t>Merging Write Buffer</a:t>
            </a:r>
            <a:endParaRPr lang="en-AU" altLang="zh-CN" sz="3200" b="1" smtClean="0"/>
          </a:p>
        </p:txBody>
      </p:sp>
      <p:sp>
        <p:nvSpPr>
          <p:cNvPr id="114691" name="Rectangle 3"/>
          <p:cNvSpPr>
            <a:spLocks noGrp="1" noChangeArrowheads="1"/>
          </p:cNvSpPr>
          <p:nvPr>
            <p:ph idx="1"/>
          </p:nvPr>
        </p:nvSpPr>
        <p:spPr>
          <a:xfrm>
            <a:off x="384175" y="795338"/>
            <a:ext cx="8321675" cy="4816475"/>
          </a:xfrm>
        </p:spPr>
        <p:txBody>
          <a:bodyPr/>
          <a:lstStyle/>
          <a:p>
            <a:pPr eaLnBrk="1" hangingPunct="1">
              <a:spcBef>
                <a:spcPct val="50000"/>
              </a:spcBef>
            </a:pPr>
            <a:r>
              <a:rPr lang="zh-CN" altLang="en-US" sz="2400" smtClean="0"/>
              <a:t>在向写缓冲器写入地址和数据时，如果写缓冲器中存在被修改过的块，就检查其地址，看看本次写入数据的地址是否与写缓冲器内的某个有效块地址匹配，如果匹配，就把新数据与该块合并，称为“合并写”</a:t>
            </a:r>
          </a:p>
          <a:p>
            <a:pPr eaLnBrk="1" hangingPunct="1"/>
            <a:r>
              <a:rPr lang="zh-CN" altLang="en-US" sz="2400" smtClean="0"/>
              <a:t>可以缓解由于写缓冲满而造成的</a:t>
            </a:r>
            <a:r>
              <a:rPr lang="en-US" altLang="zh-CN" sz="2400" smtClean="0"/>
              <a:t>CPU</a:t>
            </a:r>
            <a:r>
              <a:rPr lang="zh-CN" altLang="en-US" sz="2400" smtClean="0"/>
              <a:t>停顿</a:t>
            </a:r>
            <a:endParaRPr lang="en-US" altLang="zh-CN" sz="2400" smtClean="0"/>
          </a:p>
          <a:p>
            <a:pPr eaLnBrk="1" hangingPunct="1"/>
            <a:r>
              <a:rPr lang="zh-CN" altLang="en-US" sz="2400" smtClean="0"/>
              <a:t>不适用于</a:t>
            </a:r>
            <a:r>
              <a:rPr lang="en-US" altLang="zh-CN" sz="2400" smtClean="0"/>
              <a:t>I/O</a:t>
            </a:r>
            <a:r>
              <a:rPr lang="zh-CN" altLang="en-US" sz="2400" smtClean="0"/>
              <a:t>地址空间？？</a:t>
            </a:r>
            <a:endParaRPr lang="en-US" altLang="zh-CN" sz="2400" smtClean="0"/>
          </a:p>
        </p:txBody>
      </p:sp>
      <p:sp>
        <p:nvSpPr>
          <p:cNvPr id="2" name="日期占位符 1"/>
          <p:cNvSpPr>
            <a:spLocks noGrp="1"/>
          </p:cNvSpPr>
          <p:nvPr>
            <p:ph type="dt" sz="quarter" idx="10"/>
          </p:nvPr>
        </p:nvSpPr>
        <p:spPr/>
        <p:txBody>
          <a:bodyPr/>
          <a:lstStyle/>
          <a:p>
            <a:pPr>
              <a:defRPr/>
            </a:pPr>
            <a:fld id="{6C629275-82E7-43B8-B48D-66925DC36C39}"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1469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64D1947-90C6-40B9-9E98-ADF3E4F26152}" type="slidenum">
              <a:rPr lang="zh-CN" altLang="en-US">
                <a:solidFill>
                  <a:srgbClr val="898989"/>
                </a:solidFill>
              </a:rPr>
              <a:pPr/>
              <a:t>108</a:t>
            </a:fld>
            <a:endParaRPr lang="zh-CN" altLang="en-US">
              <a:solidFill>
                <a:srgbClr val="898989"/>
              </a:solidFill>
            </a:endParaRPr>
          </a:p>
        </p:txBody>
      </p:sp>
      <p:sp>
        <p:nvSpPr>
          <p:cNvPr id="114695" name="TextBox 7"/>
          <p:cNvSpPr txBox="1">
            <a:spLocks noChangeArrowheads="1"/>
          </p:cNvSpPr>
          <p:nvPr/>
        </p:nvSpPr>
        <p:spPr bwMode="auto">
          <a:xfrm>
            <a:off x="6473825" y="3711575"/>
            <a:ext cx="22320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solidFill>
                  <a:srgbClr val="003399"/>
                </a:solidFill>
              </a:rPr>
              <a:t>No write buffering</a:t>
            </a:r>
          </a:p>
        </p:txBody>
      </p:sp>
      <p:sp>
        <p:nvSpPr>
          <p:cNvPr id="114696" name="TextBox 8"/>
          <p:cNvSpPr txBox="1">
            <a:spLocks noChangeArrowheads="1"/>
          </p:cNvSpPr>
          <p:nvPr/>
        </p:nvSpPr>
        <p:spPr bwMode="auto">
          <a:xfrm>
            <a:off x="6423025" y="5322888"/>
            <a:ext cx="2232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solidFill>
                  <a:srgbClr val="003399"/>
                </a:solidFill>
              </a:rPr>
              <a:t>Write buffering</a:t>
            </a:r>
          </a:p>
        </p:txBody>
      </p:sp>
      <p:pic>
        <p:nvPicPr>
          <p:cNvPr id="1146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638" y="3328988"/>
            <a:ext cx="4624387"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747396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309563" y="242888"/>
            <a:ext cx="8332787" cy="760412"/>
          </a:xfrm>
        </p:spPr>
        <p:txBody>
          <a:bodyPr/>
          <a:lstStyle/>
          <a:p>
            <a:pPr eaLnBrk="1" hangingPunct="1"/>
            <a:r>
              <a:rPr lang="en-US" altLang="zh-CN" sz="3200" b="1" smtClean="0"/>
              <a:t>8</a:t>
            </a:r>
            <a:r>
              <a:rPr lang="zh-CN" altLang="en-US" sz="3200" b="1" smtClean="0"/>
              <a:t>、编译器优化</a:t>
            </a:r>
          </a:p>
        </p:txBody>
      </p:sp>
      <p:sp>
        <p:nvSpPr>
          <p:cNvPr id="115715" name="Rectangle 3"/>
          <p:cNvSpPr>
            <a:spLocks noGrp="1" noChangeArrowheads="1"/>
          </p:cNvSpPr>
          <p:nvPr>
            <p:ph idx="1"/>
          </p:nvPr>
        </p:nvSpPr>
        <p:spPr>
          <a:xfrm>
            <a:off x="427038" y="1096963"/>
            <a:ext cx="8215312" cy="5530850"/>
          </a:xfrm>
        </p:spPr>
        <p:txBody>
          <a:bodyPr/>
          <a:lstStyle/>
          <a:p>
            <a:pPr eaLnBrk="1" hangingPunct="1">
              <a:spcBef>
                <a:spcPct val="20000"/>
              </a:spcBef>
            </a:pPr>
            <a:r>
              <a:rPr lang="zh-CN" altLang="en-US" sz="2000" smtClean="0"/>
              <a:t>无需对硬件做任何改动，通过软件优化</a:t>
            </a:r>
            <a:r>
              <a:rPr lang="zh-CN" altLang="en-US" sz="2000" b="1" smtClean="0">
                <a:solidFill>
                  <a:srgbClr val="FF0000"/>
                </a:solidFill>
              </a:rPr>
              <a:t>降低失效率</a:t>
            </a:r>
          </a:p>
          <a:p>
            <a:pPr eaLnBrk="1" hangingPunct="1">
              <a:spcBef>
                <a:spcPct val="20000"/>
              </a:spcBef>
            </a:pPr>
            <a:r>
              <a:rPr lang="zh-CN" altLang="en-US" sz="2000" smtClean="0"/>
              <a:t>研究从两方面展开：</a:t>
            </a:r>
          </a:p>
          <a:p>
            <a:pPr lvl="1" eaLnBrk="1" hangingPunct="1">
              <a:spcBef>
                <a:spcPct val="20000"/>
              </a:spcBef>
            </a:pPr>
            <a:r>
              <a:rPr lang="zh-CN" altLang="en-US" sz="1600" smtClean="0"/>
              <a:t>减少指令失效</a:t>
            </a:r>
          </a:p>
          <a:p>
            <a:pPr lvl="1" eaLnBrk="1" hangingPunct="1">
              <a:spcBef>
                <a:spcPct val="20000"/>
              </a:spcBef>
            </a:pPr>
            <a:r>
              <a:rPr lang="zh-CN" altLang="en-US" sz="1600" smtClean="0"/>
              <a:t>减少数据失效</a:t>
            </a:r>
          </a:p>
          <a:p>
            <a:pPr eaLnBrk="1" hangingPunct="1">
              <a:spcBef>
                <a:spcPct val="20000"/>
              </a:spcBef>
            </a:pPr>
            <a:r>
              <a:rPr lang="zh-CN" altLang="en-US" sz="2000" smtClean="0"/>
              <a:t>减少指令失效，重新组织程序（指令调度）而不影响程序的正确性</a:t>
            </a:r>
          </a:p>
          <a:p>
            <a:pPr lvl="1" eaLnBrk="1" hangingPunct="1">
              <a:spcBef>
                <a:spcPct val="20000"/>
              </a:spcBef>
            </a:pPr>
            <a:r>
              <a:rPr lang="zh-CN" altLang="en-US" sz="1600" smtClean="0"/>
              <a:t>研究结果：通过使用</a:t>
            </a:r>
            <a:r>
              <a:rPr lang="en-US" altLang="zh-CN" sz="1600" smtClean="0"/>
              <a:t>profiling</a:t>
            </a:r>
            <a:r>
              <a:rPr lang="zh-CN" altLang="en-US" sz="1600" smtClean="0"/>
              <a:t>信息来判断指令组间可能发生的冲突，并将指令重新排序以减少失效。</a:t>
            </a:r>
          </a:p>
          <a:p>
            <a:pPr lvl="1" eaLnBrk="1" hangingPunct="1">
              <a:spcBef>
                <a:spcPct val="20000"/>
              </a:spcBef>
            </a:pPr>
            <a:r>
              <a:rPr lang="zh-CN" altLang="en-US" sz="1600" smtClean="0"/>
              <a:t>研究表明：</a:t>
            </a:r>
            <a:endParaRPr lang="en-US" altLang="zh-CN" sz="1600" smtClean="0"/>
          </a:p>
          <a:p>
            <a:pPr lvl="2" eaLnBrk="1" hangingPunct="1">
              <a:spcBef>
                <a:spcPct val="20000"/>
              </a:spcBef>
            </a:pPr>
            <a:r>
              <a:rPr lang="zh-CN" altLang="en-US" sz="1400" smtClean="0"/>
              <a:t>容量为2</a:t>
            </a:r>
            <a:r>
              <a:rPr lang="en-US" altLang="zh-CN" sz="1400" smtClean="0"/>
              <a:t>KB, </a:t>
            </a:r>
            <a:r>
              <a:rPr lang="zh-CN" altLang="en-US" sz="1400" smtClean="0"/>
              <a:t>块大小为 4</a:t>
            </a:r>
            <a:r>
              <a:rPr lang="en-US" altLang="zh-CN" sz="1400" smtClean="0"/>
              <a:t>Bytes</a:t>
            </a:r>
            <a:r>
              <a:rPr lang="zh-CN" altLang="en-US" sz="1400" smtClean="0"/>
              <a:t>的直接映象</a:t>
            </a:r>
            <a:r>
              <a:rPr lang="en-US" altLang="zh-CN" sz="1400" smtClean="0"/>
              <a:t>Icache，</a:t>
            </a:r>
            <a:r>
              <a:rPr lang="zh-CN" altLang="en-US" sz="1400" smtClean="0"/>
              <a:t>通过使用指令调度可以使失效率降低50％。容量增大到</a:t>
            </a:r>
            <a:r>
              <a:rPr lang="en-US" altLang="zh-CN" sz="1400" smtClean="0"/>
              <a:t> 8KB, </a:t>
            </a:r>
            <a:r>
              <a:rPr lang="zh-CN" altLang="en-US" sz="1400" smtClean="0"/>
              <a:t>失效率可降低75％</a:t>
            </a:r>
          </a:p>
          <a:p>
            <a:pPr lvl="2" eaLnBrk="1" hangingPunct="1">
              <a:spcBef>
                <a:spcPct val="20000"/>
              </a:spcBef>
            </a:pPr>
            <a:r>
              <a:rPr lang="zh-CN" altLang="en-US" sz="1400" smtClean="0"/>
              <a:t>在有些情况下，当能够使某些指令不进入</a:t>
            </a:r>
            <a:r>
              <a:rPr lang="en-US" altLang="zh-CN" sz="1400" smtClean="0"/>
              <a:t>ICache</a:t>
            </a:r>
            <a:r>
              <a:rPr lang="zh-CN" altLang="en-US" sz="1400" smtClean="0"/>
              <a:t>时，可以得到最佳性能。即使不这样做，优化后（指令调度）的程序在直接映象</a:t>
            </a:r>
            <a:r>
              <a:rPr lang="en-US" altLang="zh-CN" sz="1400" smtClean="0"/>
              <a:t>Cache</a:t>
            </a:r>
            <a:r>
              <a:rPr lang="zh-CN" altLang="en-US" sz="1400" smtClean="0"/>
              <a:t>中的失效率也低于未优化程序在同样大小的8路组相联</a:t>
            </a:r>
            <a:r>
              <a:rPr lang="en-US" altLang="zh-CN" sz="1400" smtClean="0"/>
              <a:t>Cache</a:t>
            </a:r>
            <a:r>
              <a:rPr lang="zh-CN" altLang="en-US" sz="1400" smtClean="0"/>
              <a:t>中的失效率。</a:t>
            </a:r>
          </a:p>
          <a:p>
            <a:pPr eaLnBrk="1" hangingPunct="1">
              <a:spcBef>
                <a:spcPct val="20000"/>
              </a:spcBef>
            </a:pPr>
            <a:r>
              <a:rPr lang="zh-CN" altLang="en-US" sz="2000" smtClean="0"/>
              <a:t>减少数据失效，主要通过优化来改善数据的空间局部性和时间局部性，基本方法为：</a:t>
            </a:r>
          </a:p>
          <a:p>
            <a:pPr lvl="1" eaLnBrk="1" hangingPunct="1">
              <a:spcBef>
                <a:spcPct val="20000"/>
              </a:spcBef>
            </a:pPr>
            <a:r>
              <a:rPr lang="zh-CN" altLang="en-US" sz="1600" smtClean="0"/>
              <a:t>数据合并</a:t>
            </a:r>
          </a:p>
          <a:p>
            <a:pPr lvl="1" eaLnBrk="1" hangingPunct="1">
              <a:spcBef>
                <a:spcPct val="20000"/>
              </a:spcBef>
            </a:pPr>
            <a:r>
              <a:rPr lang="zh-CN" altLang="en-US" sz="1600" smtClean="0"/>
              <a:t>内外循环交换，循环融合</a:t>
            </a:r>
          </a:p>
          <a:p>
            <a:pPr lvl="1" eaLnBrk="1" hangingPunct="1">
              <a:spcBef>
                <a:spcPct val="20000"/>
              </a:spcBef>
            </a:pPr>
            <a:r>
              <a:rPr lang="zh-CN" altLang="en-US" sz="1600" smtClean="0"/>
              <a:t>分块</a:t>
            </a:r>
            <a:endParaRPr lang="en-US" altLang="zh-CN" sz="1600" smtClean="0"/>
          </a:p>
        </p:txBody>
      </p:sp>
      <p:sp>
        <p:nvSpPr>
          <p:cNvPr id="2" name="日期占位符 1"/>
          <p:cNvSpPr>
            <a:spLocks noGrp="1"/>
          </p:cNvSpPr>
          <p:nvPr>
            <p:ph type="dt" sz="quarter" idx="10"/>
          </p:nvPr>
        </p:nvSpPr>
        <p:spPr/>
        <p:txBody>
          <a:bodyPr/>
          <a:lstStyle/>
          <a:p>
            <a:pPr>
              <a:defRPr/>
            </a:pPr>
            <a:fld id="{F0196601-33A2-4679-97B1-236B53AD8D68}"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1571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41DEA51-64F6-45C7-B74C-93ED948F3A7B}" type="slidenum">
              <a:rPr lang="zh-CN" altLang="en-US">
                <a:solidFill>
                  <a:srgbClr val="898989"/>
                </a:solidFill>
              </a:rPr>
              <a:pPr/>
              <a:t>109</a:t>
            </a:fld>
            <a:endParaRPr lang="zh-CN" altLang="en-US">
              <a:solidFill>
                <a:srgbClr val="898989"/>
              </a:solidFill>
            </a:endParaRPr>
          </a:p>
        </p:txBody>
      </p:sp>
    </p:spTree>
    <p:extLst>
      <p:ext uri="{BB962C8B-B14F-4D97-AF65-F5344CB8AC3E}">
        <p14:creationId xmlns:p14="http://schemas.microsoft.com/office/powerpoint/2010/main" val="4015724141"/>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smtClean="0"/>
              <a:t>存储层次工作原理：</a:t>
            </a:r>
            <a:r>
              <a:rPr lang="en-US" altLang="zh-CN" smtClean="0"/>
              <a:t> Locality!</a:t>
            </a:r>
          </a:p>
        </p:txBody>
      </p:sp>
      <p:sp>
        <p:nvSpPr>
          <p:cNvPr id="20483" name="Rectangle 3"/>
          <p:cNvSpPr>
            <a:spLocks noGrp="1" noChangeArrowheads="1"/>
          </p:cNvSpPr>
          <p:nvPr>
            <p:ph idx="1"/>
          </p:nvPr>
        </p:nvSpPr>
        <p:spPr>
          <a:xfrm>
            <a:off x="457200" y="1258432"/>
            <a:ext cx="8229600" cy="3116719"/>
          </a:xfrm>
        </p:spPr>
        <p:txBody>
          <a:bodyPr>
            <a:normAutofit fontScale="77500" lnSpcReduction="20000"/>
          </a:bodyPr>
          <a:lstStyle/>
          <a:p>
            <a:r>
              <a:rPr lang="zh-CN" altLang="en-US" dirty="0" smtClean="0"/>
              <a:t>应用程序局部性原理</a:t>
            </a:r>
            <a:r>
              <a:rPr lang="en-US" altLang="zh-CN" dirty="0" smtClean="0"/>
              <a:t>: </a:t>
            </a:r>
            <a:r>
              <a:rPr lang="zh-CN" altLang="en-US" dirty="0" smtClean="0"/>
              <a:t>给用户</a:t>
            </a:r>
            <a:endParaRPr lang="en-US" altLang="zh-CN" dirty="0" smtClean="0"/>
          </a:p>
          <a:p>
            <a:pPr lvl="1"/>
            <a:r>
              <a:rPr lang="zh-CN" altLang="en-US" dirty="0" smtClean="0"/>
              <a:t>一个采用低成本技术达到的存储容量</a:t>
            </a:r>
            <a:r>
              <a:rPr lang="en-US" altLang="zh-CN" dirty="0" smtClean="0"/>
              <a:t>. （</a:t>
            </a:r>
            <a:r>
              <a:rPr lang="zh-CN" altLang="en-US" dirty="0" smtClean="0"/>
              <a:t>容量大，价格低）</a:t>
            </a:r>
          </a:p>
          <a:p>
            <a:pPr lvl="1"/>
            <a:r>
              <a:rPr lang="zh-CN" altLang="en-US" dirty="0" smtClean="0"/>
              <a:t>一个采用高速存储技术达到的访问速度</a:t>
            </a:r>
            <a:r>
              <a:rPr lang="en-US" altLang="zh-CN" dirty="0" smtClean="0"/>
              <a:t>.（</a:t>
            </a:r>
            <a:r>
              <a:rPr lang="zh-CN" altLang="en-US" dirty="0" smtClean="0"/>
              <a:t>速度快）</a:t>
            </a:r>
            <a:endParaRPr lang="en-US" altLang="zh-CN" dirty="0" smtClean="0"/>
          </a:p>
          <a:p>
            <a:r>
              <a:rPr lang="en-US" altLang="zh-CN" dirty="0" smtClean="0"/>
              <a:t>Temporal Locality (</a:t>
            </a:r>
            <a:r>
              <a:rPr lang="zh-CN" altLang="en-US" dirty="0" smtClean="0"/>
              <a:t>时间局部性):</a:t>
            </a:r>
          </a:p>
          <a:p>
            <a:pPr lvl="1"/>
            <a:r>
              <a:rPr lang="en-US" altLang="zh-CN" dirty="0" smtClean="0"/>
              <a:t>=&gt;</a:t>
            </a:r>
            <a:r>
              <a:rPr lang="zh-CN" altLang="en-US" dirty="0" smtClean="0"/>
              <a:t>保持最近访问的数据项最接近微处理器</a:t>
            </a:r>
            <a:endParaRPr lang="en-US" altLang="zh-CN" dirty="0" smtClean="0"/>
          </a:p>
          <a:p>
            <a:r>
              <a:rPr lang="en-US" altLang="zh-CN" dirty="0" smtClean="0"/>
              <a:t>Spatial Locality (</a:t>
            </a:r>
            <a:r>
              <a:rPr lang="zh-CN" altLang="en-US" dirty="0" smtClean="0"/>
              <a:t>空间局部性):</a:t>
            </a:r>
            <a:endParaRPr lang="en-US" altLang="zh-CN" dirty="0" smtClean="0"/>
          </a:p>
          <a:p>
            <a:pPr lvl="1"/>
            <a:r>
              <a:rPr lang="zh-CN" altLang="en-US" dirty="0" smtClean="0"/>
              <a:t>以由地址连续的若干个字构成的块为单位，从低层复制到上一层</a:t>
            </a:r>
          </a:p>
        </p:txBody>
      </p:sp>
      <p:sp>
        <p:nvSpPr>
          <p:cNvPr id="3" name="日期占位符 2"/>
          <p:cNvSpPr>
            <a:spLocks noGrp="1"/>
          </p:cNvSpPr>
          <p:nvPr>
            <p:ph type="dt" sz="half" idx="10"/>
          </p:nvPr>
        </p:nvSpPr>
        <p:spPr/>
        <p:txBody>
          <a:bodyPr/>
          <a:lstStyle/>
          <a:p>
            <a:fld id="{5B57D727-FDB9-4246-B323-10B5B08EF016}" type="datetime1">
              <a:rPr lang="zh-CN" altLang="en-US" smtClean="0"/>
              <a:pPr/>
              <a:t>2019/3/19</a:t>
            </a:fld>
            <a:endParaRPr lang="zh-CN" altLang="en-US"/>
          </a:p>
        </p:txBody>
      </p:sp>
      <p:sp>
        <p:nvSpPr>
          <p:cNvPr id="4" name="页脚占位符 3"/>
          <p:cNvSpPr>
            <a:spLocks noGrp="1"/>
          </p:cNvSpPr>
          <p:nvPr>
            <p:ph type="ftr" sz="quarter" idx="11"/>
          </p:nvPr>
        </p:nvSpPr>
        <p:spPr/>
        <p:txBody>
          <a:bodyPr/>
          <a:lstStyle/>
          <a:p>
            <a:r>
              <a:rPr lang="zh-CN" altLang="en-US" smtClean="0"/>
              <a:t>计算机体系结构</a:t>
            </a:r>
            <a:endParaRPr lang="zh-CN" altLang="en-US"/>
          </a:p>
        </p:txBody>
      </p:sp>
      <p:sp>
        <p:nvSpPr>
          <p:cNvPr id="15366" name="灯片编号占位符 4"/>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240A890-B9DD-49DA-8F9E-C04286B13D94}" type="slidenum">
              <a:rPr lang="zh-CN" altLang="en-US" smtClean="0"/>
              <a:pPr/>
              <a:t>11</a:t>
            </a:fld>
            <a:endParaRPr lang="zh-CN" altLang="en-US"/>
          </a:p>
        </p:txBody>
      </p:sp>
      <p:grpSp>
        <p:nvGrpSpPr>
          <p:cNvPr id="2" name="Group 23"/>
          <p:cNvGrpSpPr>
            <a:grpSpLocks/>
          </p:cNvGrpSpPr>
          <p:nvPr/>
        </p:nvGrpSpPr>
        <p:grpSpPr bwMode="auto">
          <a:xfrm>
            <a:off x="1327150" y="4476750"/>
            <a:ext cx="5334000" cy="1879600"/>
            <a:chOff x="951" y="2312"/>
            <a:chExt cx="3360" cy="1184"/>
          </a:xfrm>
        </p:grpSpPr>
        <p:sp>
          <p:nvSpPr>
            <p:cNvPr id="15369" name="Rectangle 4"/>
            <p:cNvSpPr>
              <a:spLocks noChangeArrowheads="1"/>
            </p:cNvSpPr>
            <p:nvPr/>
          </p:nvSpPr>
          <p:spPr bwMode="auto">
            <a:xfrm>
              <a:off x="2120" y="2456"/>
              <a:ext cx="800" cy="89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5370" name="Rectangle 5"/>
            <p:cNvSpPr>
              <a:spLocks noChangeArrowheads="1"/>
            </p:cNvSpPr>
            <p:nvPr/>
          </p:nvSpPr>
          <p:spPr bwMode="auto">
            <a:xfrm>
              <a:off x="3512" y="2312"/>
              <a:ext cx="752" cy="118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5371" name="Rectangle 6"/>
            <p:cNvSpPr>
              <a:spLocks noChangeArrowheads="1"/>
            </p:cNvSpPr>
            <p:nvPr/>
          </p:nvSpPr>
          <p:spPr bwMode="auto">
            <a:xfrm>
              <a:off x="3506" y="2321"/>
              <a:ext cx="805"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Lower Level</a:t>
              </a:r>
            </a:p>
            <a:p>
              <a:pPr algn="ctr" eaLnBrk="1" hangingPunct="1"/>
              <a:r>
                <a:rPr lang="en-US" altLang="zh-CN" sz="1600" b="1">
                  <a:latin typeface="Times New Roman" panose="02020603050405020304" pitchFamily="18" charset="0"/>
                </a:rPr>
                <a:t>Memory</a:t>
              </a:r>
            </a:p>
          </p:txBody>
        </p:sp>
        <p:sp>
          <p:nvSpPr>
            <p:cNvPr id="15372" name="Rectangle 7"/>
            <p:cNvSpPr>
              <a:spLocks noChangeArrowheads="1"/>
            </p:cNvSpPr>
            <p:nvPr/>
          </p:nvSpPr>
          <p:spPr bwMode="auto">
            <a:xfrm>
              <a:off x="2113" y="2465"/>
              <a:ext cx="798"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Upper Level</a:t>
              </a:r>
            </a:p>
            <a:p>
              <a:pPr algn="ctr" eaLnBrk="1" hangingPunct="1"/>
              <a:r>
                <a:rPr lang="en-US" altLang="zh-CN" sz="1600" b="1">
                  <a:latin typeface="Times New Roman" panose="02020603050405020304" pitchFamily="18" charset="0"/>
                </a:rPr>
                <a:t>Memory</a:t>
              </a:r>
            </a:p>
          </p:txBody>
        </p:sp>
        <p:sp>
          <p:nvSpPr>
            <p:cNvPr id="15373" name="Line 8"/>
            <p:cNvSpPr>
              <a:spLocks noChangeShapeType="1"/>
            </p:cNvSpPr>
            <p:nvPr/>
          </p:nvSpPr>
          <p:spPr bwMode="auto">
            <a:xfrm flipH="1">
              <a:off x="952" y="2688"/>
              <a:ext cx="116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4" name="Rectangle 9"/>
            <p:cNvSpPr>
              <a:spLocks noChangeArrowheads="1"/>
            </p:cNvSpPr>
            <p:nvPr/>
          </p:nvSpPr>
          <p:spPr bwMode="auto">
            <a:xfrm>
              <a:off x="1191" y="2496"/>
              <a:ext cx="82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To Processor</a:t>
              </a:r>
            </a:p>
          </p:txBody>
        </p:sp>
        <p:sp>
          <p:nvSpPr>
            <p:cNvPr id="15375" name="Line 10"/>
            <p:cNvSpPr>
              <a:spLocks noChangeShapeType="1"/>
            </p:cNvSpPr>
            <p:nvPr/>
          </p:nvSpPr>
          <p:spPr bwMode="auto">
            <a:xfrm>
              <a:off x="968" y="3168"/>
              <a:ext cx="113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6" name="Rectangle 11"/>
            <p:cNvSpPr>
              <a:spLocks noChangeArrowheads="1"/>
            </p:cNvSpPr>
            <p:nvPr/>
          </p:nvSpPr>
          <p:spPr bwMode="auto">
            <a:xfrm>
              <a:off x="951" y="2976"/>
              <a:ext cx="9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From Processor</a:t>
              </a:r>
            </a:p>
          </p:txBody>
        </p:sp>
        <p:sp>
          <p:nvSpPr>
            <p:cNvPr id="15377" name="Line 12"/>
            <p:cNvSpPr>
              <a:spLocks noChangeShapeType="1"/>
            </p:cNvSpPr>
            <p:nvPr/>
          </p:nvSpPr>
          <p:spPr bwMode="auto">
            <a:xfrm>
              <a:off x="2936" y="2880"/>
              <a:ext cx="56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8" name="Rectangle 13"/>
            <p:cNvSpPr>
              <a:spLocks noChangeArrowheads="1"/>
            </p:cNvSpPr>
            <p:nvPr/>
          </p:nvSpPr>
          <p:spPr bwMode="auto">
            <a:xfrm>
              <a:off x="2212" y="3028"/>
              <a:ext cx="568" cy="232"/>
            </a:xfrm>
            <a:prstGeom prst="rect">
              <a:avLst/>
            </a:prstGeom>
            <a:solidFill>
              <a:schemeClr val="accent1"/>
            </a:solidFill>
            <a:ln w="12700">
              <a:solidFill>
                <a:schemeClr val="tx1"/>
              </a:solidFill>
              <a:miter lim="800000"/>
              <a:headEnd/>
              <a:tailEnd/>
            </a:ln>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5379" name="Rectangle 14"/>
            <p:cNvSpPr>
              <a:spLocks noChangeArrowheads="1"/>
            </p:cNvSpPr>
            <p:nvPr/>
          </p:nvSpPr>
          <p:spPr bwMode="auto">
            <a:xfrm>
              <a:off x="2295" y="2847"/>
              <a:ext cx="3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rPr>
                <a:t>Blk X</a:t>
              </a:r>
            </a:p>
          </p:txBody>
        </p:sp>
        <p:sp>
          <p:nvSpPr>
            <p:cNvPr id="15380" name="Rectangle 15"/>
            <p:cNvSpPr>
              <a:spLocks noChangeArrowheads="1"/>
            </p:cNvSpPr>
            <p:nvPr/>
          </p:nvSpPr>
          <p:spPr bwMode="auto">
            <a:xfrm>
              <a:off x="3604" y="3220"/>
              <a:ext cx="568" cy="232"/>
            </a:xfrm>
            <a:prstGeom prst="rect">
              <a:avLst/>
            </a:prstGeom>
            <a:solidFill>
              <a:schemeClr val="hlink"/>
            </a:solidFill>
            <a:ln w="12700">
              <a:solidFill>
                <a:schemeClr val="tx1"/>
              </a:solidFill>
              <a:miter lim="800000"/>
              <a:headEnd/>
              <a:tailEnd/>
            </a:ln>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5381" name="Rectangle 16"/>
            <p:cNvSpPr>
              <a:spLocks noChangeArrowheads="1"/>
            </p:cNvSpPr>
            <p:nvPr/>
          </p:nvSpPr>
          <p:spPr bwMode="auto">
            <a:xfrm>
              <a:off x="3687" y="3039"/>
              <a:ext cx="38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rPr>
                <a:t>Blk Y</a:t>
              </a:r>
            </a:p>
          </p:txBody>
        </p:sp>
        <p:sp>
          <p:nvSpPr>
            <p:cNvPr id="15382" name="Line 17"/>
            <p:cNvSpPr>
              <a:spLocks noChangeShapeType="1"/>
            </p:cNvSpPr>
            <p:nvPr/>
          </p:nvSpPr>
          <p:spPr bwMode="auto">
            <a:xfrm>
              <a:off x="2496" y="3032"/>
              <a:ext cx="0" cy="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3" name="Line 18"/>
            <p:cNvSpPr>
              <a:spLocks noChangeShapeType="1"/>
            </p:cNvSpPr>
            <p:nvPr/>
          </p:nvSpPr>
          <p:spPr bwMode="auto">
            <a:xfrm>
              <a:off x="2640" y="3032"/>
              <a:ext cx="0" cy="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4" name="Line 19"/>
            <p:cNvSpPr>
              <a:spLocks noChangeShapeType="1"/>
            </p:cNvSpPr>
            <p:nvPr/>
          </p:nvSpPr>
          <p:spPr bwMode="auto">
            <a:xfrm>
              <a:off x="2352" y="3032"/>
              <a:ext cx="0" cy="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5" name="Line 20"/>
            <p:cNvSpPr>
              <a:spLocks noChangeShapeType="1"/>
            </p:cNvSpPr>
            <p:nvPr/>
          </p:nvSpPr>
          <p:spPr bwMode="auto">
            <a:xfrm>
              <a:off x="3888" y="3224"/>
              <a:ext cx="0" cy="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6" name="Line 21"/>
            <p:cNvSpPr>
              <a:spLocks noChangeShapeType="1"/>
            </p:cNvSpPr>
            <p:nvPr/>
          </p:nvSpPr>
          <p:spPr bwMode="auto">
            <a:xfrm>
              <a:off x="4032" y="3224"/>
              <a:ext cx="0" cy="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7" name="Line 22"/>
            <p:cNvSpPr>
              <a:spLocks noChangeShapeType="1"/>
            </p:cNvSpPr>
            <p:nvPr/>
          </p:nvSpPr>
          <p:spPr bwMode="auto">
            <a:xfrm>
              <a:off x="3744" y="3224"/>
              <a:ext cx="0" cy="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317358872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anim calcmode="lin" valueType="num">
                                      <p:cBhvr additive="base">
                                        <p:cTn id="11" dur="500" fill="hold"/>
                                        <p:tgtEl>
                                          <p:spTgt spid="2048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048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anim calcmode="lin" valueType="num">
                                      <p:cBhvr additive="base">
                                        <p:cTn id="15" dur="500" fill="hold"/>
                                        <p:tgtEl>
                                          <p:spTgt spid="2048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2048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anim calcmode="lin" valueType="num">
                                      <p:cBhvr additive="base">
                                        <p:cTn id="19" dur="500" fill="hold"/>
                                        <p:tgtEl>
                                          <p:spTgt spid="2048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48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0483">
                                            <p:txEl>
                                              <p:pRg st="4" end="4"/>
                                            </p:txEl>
                                          </p:spTgt>
                                        </p:tgtEl>
                                        <p:attrNameLst>
                                          <p:attrName>style.visibility</p:attrName>
                                        </p:attrNameLst>
                                      </p:cBhvr>
                                      <p:to>
                                        <p:strVal val="visible"/>
                                      </p:to>
                                    </p:set>
                                    <p:anim calcmode="lin" valueType="num">
                                      <p:cBhvr additive="base">
                                        <p:cTn id="23" dur="500" fill="hold"/>
                                        <p:tgtEl>
                                          <p:spTgt spid="20483">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204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20483">
                                            <p:txEl>
                                              <p:pRg st="5" end="5"/>
                                            </p:txEl>
                                          </p:spTgt>
                                        </p:tgtEl>
                                        <p:attrNameLst>
                                          <p:attrName>style.visibility</p:attrName>
                                        </p:attrNameLst>
                                      </p:cBhvr>
                                      <p:to>
                                        <p:strVal val="visible"/>
                                      </p:to>
                                    </p:set>
                                    <p:anim calcmode="lin" valueType="num">
                                      <p:cBhvr additive="base">
                                        <p:cTn id="29" dur="500" fill="hold"/>
                                        <p:tgtEl>
                                          <p:spTgt spid="20483">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20483">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20483">
                                            <p:txEl>
                                              <p:pRg st="6" end="6"/>
                                            </p:txEl>
                                          </p:spTgt>
                                        </p:tgtEl>
                                        <p:attrNameLst>
                                          <p:attrName>style.visibility</p:attrName>
                                        </p:attrNameLst>
                                      </p:cBhvr>
                                      <p:to>
                                        <p:strVal val="visible"/>
                                      </p:to>
                                    </p:set>
                                    <p:anim calcmode="lin" valueType="num">
                                      <p:cBhvr additive="base">
                                        <p:cTn id="33" dur="500" fill="hold"/>
                                        <p:tgtEl>
                                          <p:spTgt spid="20483">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048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1+#ppt_w/2"/>
                                          </p:val>
                                        </p:tav>
                                        <p:tav tm="100000">
                                          <p:val>
                                            <p:strVal val="#ppt_x"/>
                                          </p:val>
                                        </p:tav>
                                      </p:tavLst>
                                    </p:anim>
                                    <p:anim calcmode="lin" valueType="num">
                                      <p:cBhvr additive="base">
                                        <p:cTn id="4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28650" y="365125"/>
            <a:ext cx="7886700" cy="1020763"/>
          </a:xfrm>
        </p:spPr>
        <p:txBody>
          <a:bodyPr/>
          <a:lstStyle/>
          <a:p>
            <a:pPr eaLnBrk="1" hangingPunct="1"/>
            <a:r>
              <a:rPr lang="zh-CN" altLang="en-US" sz="3200" b="1" smtClean="0"/>
              <a:t>编译器优化方法举例之一：数组合并</a:t>
            </a:r>
          </a:p>
        </p:txBody>
      </p:sp>
      <p:sp>
        <p:nvSpPr>
          <p:cNvPr id="2" name="日期占位符 1"/>
          <p:cNvSpPr>
            <a:spLocks noGrp="1"/>
          </p:cNvSpPr>
          <p:nvPr>
            <p:ph type="dt" sz="quarter" idx="10"/>
          </p:nvPr>
        </p:nvSpPr>
        <p:spPr/>
        <p:txBody>
          <a:bodyPr/>
          <a:lstStyle/>
          <a:p>
            <a:pPr>
              <a:defRPr/>
            </a:pPr>
            <a:fld id="{235C7EF0-E746-4B24-B89A-206BCE04F76A}"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1674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BBA122B-62CF-42E6-9454-B144A87D01B9}" type="slidenum">
              <a:rPr lang="zh-CN" altLang="en-US">
                <a:solidFill>
                  <a:srgbClr val="898989"/>
                </a:solidFill>
              </a:rPr>
              <a:pPr/>
              <a:t>110</a:t>
            </a:fld>
            <a:endParaRPr lang="zh-CN" altLang="en-US">
              <a:solidFill>
                <a:srgbClr val="898989"/>
              </a:solidFill>
            </a:endParaRPr>
          </a:p>
        </p:txBody>
      </p:sp>
      <p:sp>
        <p:nvSpPr>
          <p:cNvPr id="116742" name="矩形 4"/>
          <p:cNvSpPr>
            <a:spLocks noChangeArrowheads="1"/>
          </p:cNvSpPr>
          <p:nvPr/>
        </p:nvSpPr>
        <p:spPr bwMode="auto">
          <a:xfrm>
            <a:off x="477838" y="1363663"/>
            <a:ext cx="7669212"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400"/>
              <a:t>// Original Code</a:t>
            </a:r>
          </a:p>
          <a:p>
            <a:r>
              <a:rPr lang="en-US" altLang="zh-CN" sz="2400"/>
              <a:t>for (i = 0; i &lt; N; i++)</a:t>
            </a:r>
          </a:p>
          <a:p>
            <a:r>
              <a:rPr lang="en-US" altLang="zh-CN" sz="2400"/>
              <a:t>      a[i] = b[i] + c[i];</a:t>
            </a:r>
          </a:p>
          <a:p>
            <a:r>
              <a:rPr lang="en-US" altLang="zh-CN" sz="2400"/>
              <a:t>for (i = 0; i &lt; N; i++)</a:t>
            </a:r>
          </a:p>
          <a:p>
            <a:r>
              <a:rPr lang="en-US" altLang="zh-CN" sz="2400"/>
              <a:t>      d[i] = a[i] + b[i] * c[i];</a:t>
            </a:r>
          </a:p>
          <a:p>
            <a:r>
              <a:rPr lang="en-US" altLang="zh-CN" sz="2400"/>
              <a:t>Blocks are replaced in first loop then accessed in second</a:t>
            </a:r>
          </a:p>
          <a:p>
            <a:endParaRPr lang="en-US" altLang="zh-CN" sz="2400"/>
          </a:p>
          <a:p>
            <a:r>
              <a:rPr lang="en-US" altLang="zh-CN" sz="2400"/>
              <a:t>// After Loop Fusion</a:t>
            </a:r>
          </a:p>
          <a:p>
            <a:r>
              <a:rPr lang="en-US" altLang="zh-CN" sz="2400"/>
              <a:t>for (i = 0; i &lt; N; i++) {</a:t>
            </a:r>
          </a:p>
          <a:p>
            <a:r>
              <a:rPr lang="en-US" altLang="zh-CN" sz="2400"/>
              <a:t>      a[i] = b[i] + c[i];</a:t>
            </a:r>
          </a:p>
          <a:p>
            <a:r>
              <a:rPr lang="en-US" altLang="zh-CN" sz="2400"/>
              <a:t>      d[i] = a[i] + b[i] * c[i];</a:t>
            </a:r>
          </a:p>
          <a:p>
            <a:r>
              <a:rPr lang="en-US" altLang="zh-CN" sz="2400"/>
              <a:t>}</a:t>
            </a:r>
          </a:p>
          <a:p>
            <a:r>
              <a:rPr lang="en-US" altLang="zh-CN" sz="2400"/>
              <a:t>Revised version takes advantage of temporal locality</a:t>
            </a:r>
            <a:endParaRPr lang="zh-CN" altLang="en-US" sz="2400"/>
          </a:p>
        </p:txBody>
      </p:sp>
    </p:spTree>
    <p:extLst>
      <p:ext uri="{BB962C8B-B14F-4D97-AF65-F5344CB8AC3E}">
        <p14:creationId xmlns:p14="http://schemas.microsoft.com/office/powerpoint/2010/main" val="1874829428"/>
      </p:ext>
    </p:extLst>
  </p:cSld>
  <p:clrMapOvr>
    <a:masterClrMapping/>
  </p:clrMapOvr>
  <p:transition spd="slow"/>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603250" y="479425"/>
            <a:ext cx="7886700" cy="900113"/>
          </a:xfrm>
        </p:spPr>
        <p:txBody>
          <a:bodyPr/>
          <a:lstStyle/>
          <a:p>
            <a:pPr eaLnBrk="1" hangingPunct="1"/>
            <a:r>
              <a:rPr lang="zh-CN" altLang="en-US" sz="3200" b="1" smtClean="0"/>
              <a:t>编译器优化方法举例之二：内外循环交换</a:t>
            </a:r>
          </a:p>
        </p:txBody>
      </p:sp>
      <p:sp>
        <p:nvSpPr>
          <p:cNvPr id="117763" name="Rectangle 3"/>
          <p:cNvSpPr>
            <a:spLocks noGrp="1" noChangeArrowheads="1"/>
          </p:cNvSpPr>
          <p:nvPr>
            <p:ph idx="1"/>
          </p:nvPr>
        </p:nvSpPr>
        <p:spPr>
          <a:xfrm>
            <a:off x="603250" y="1736725"/>
            <a:ext cx="7886700" cy="3540125"/>
          </a:xfrm>
        </p:spPr>
        <p:txBody>
          <a:bodyPr>
            <a:spAutoFit/>
          </a:bodyPr>
          <a:lstStyle/>
          <a:p>
            <a:pPr>
              <a:spcBef>
                <a:spcPct val="0"/>
              </a:spcBef>
              <a:buFontTx/>
              <a:buNone/>
            </a:pPr>
            <a:r>
              <a:rPr lang="en-US" altLang="zh-CN" smtClean="0"/>
              <a:t>/* Before */</a:t>
            </a:r>
          </a:p>
          <a:p>
            <a:pPr>
              <a:spcBef>
                <a:spcPct val="0"/>
              </a:spcBef>
              <a:buFontTx/>
              <a:buNone/>
            </a:pPr>
            <a:r>
              <a:rPr lang="en-US" altLang="zh-CN" smtClean="0"/>
              <a:t>for (j = 0; j &lt; 100; j = j+1)</a:t>
            </a:r>
          </a:p>
          <a:p>
            <a:pPr>
              <a:spcBef>
                <a:spcPct val="0"/>
              </a:spcBef>
              <a:buFontTx/>
              <a:buNone/>
            </a:pPr>
            <a:r>
              <a:rPr lang="en-US" altLang="zh-CN" smtClean="0"/>
              <a:t>       for (i = 0; i &lt; 5000; i = i+1)</a:t>
            </a:r>
          </a:p>
          <a:p>
            <a:pPr>
              <a:spcBef>
                <a:spcPct val="0"/>
              </a:spcBef>
              <a:buFontTx/>
              <a:buNone/>
            </a:pPr>
            <a:r>
              <a:rPr lang="en-US" altLang="zh-CN" smtClean="0"/>
              <a:t>             x[i][j] = 2 * x[i][j];</a:t>
            </a:r>
          </a:p>
          <a:p>
            <a:pPr>
              <a:spcBef>
                <a:spcPct val="0"/>
              </a:spcBef>
              <a:buFontTx/>
              <a:buNone/>
            </a:pPr>
            <a:r>
              <a:rPr lang="en-US" altLang="zh-CN" smtClean="0"/>
              <a:t>/* After */</a:t>
            </a:r>
          </a:p>
          <a:p>
            <a:pPr>
              <a:spcBef>
                <a:spcPct val="0"/>
              </a:spcBef>
              <a:buFontTx/>
              <a:buNone/>
            </a:pPr>
            <a:r>
              <a:rPr lang="en-US" altLang="zh-CN" smtClean="0"/>
              <a:t>for (i = 0; i &lt; 5000; i = i+1)</a:t>
            </a:r>
          </a:p>
          <a:p>
            <a:pPr>
              <a:spcBef>
                <a:spcPct val="0"/>
              </a:spcBef>
              <a:buFontTx/>
              <a:buNone/>
            </a:pPr>
            <a:r>
              <a:rPr lang="en-US" altLang="zh-CN" smtClean="0"/>
              <a:t>        for (j = 0; j &lt; 100; j = j+1)</a:t>
            </a:r>
          </a:p>
          <a:p>
            <a:pPr>
              <a:spcBef>
                <a:spcPct val="0"/>
              </a:spcBef>
              <a:buFontTx/>
              <a:buNone/>
            </a:pPr>
            <a:r>
              <a:rPr lang="en-US" altLang="zh-CN" smtClean="0"/>
              <a:t>              x[i][j] = 2 * x[i][j];</a:t>
            </a:r>
          </a:p>
        </p:txBody>
      </p:sp>
      <p:sp>
        <p:nvSpPr>
          <p:cNvPr id="2" name="日期占位符 1"/>
          <p:cNvSpPr>
            <a:spLocks noGrp="1"/>
          </p:cNvSpPr>
          <p:nvPr>
            <p:ph type="dt" sz="quarter" idx="10"/>
          </p:nvPr>
        </p:nvSpPr>
        <p:spPr/>
        <p:txBody>
          <a:bodyPr/>
          <a:lstStyle/>
          <a:p>
            <a:pPr>
              <a:defRPr/>
            </a:pPr>
            <a:fld id="{2C98DB90-85A1-4ECB-AEEF-D3BD1396A7A0}"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1776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0BE2C33-E42B-4A5A-83A9-BE6BFBF83923}" type="slidenum">
              <a:rPr lang="zh-CN" altLang="en-US">
                <a:solidFill>
                  <a:srgbClr val="898989"/>
                </a:solidFill>
              </a:rPr>
              <a:pPr/>
              <a:t>111</a:t>
            </a:fld>
            <a:endParaRPr lang="zh-CN" altLang="en-US">
              <a:solidFill>
                <a:srgbClr val="898989"/>
              </a:solidFill>
            </a:endParaRPr>
          </a:p>
        </p:txBody>
      </p:sp>
    </p:spTree>
    <p:extLst>
      <p:ext uri="{BB962C8B-B14F-4D97-AF65-F5344CB8AC3E}">
        <p14:creationId xmlns:p14="http://schemas.microsoft.com/office/powerpoint/2010/main" val="2374083553"/>
      </p:ext>
    </p:extLst>
  </p:cSld>
  <p:clrMapOvr>
    <a:masterClrMapping/>
  </p:clrMapOvr>
  <p:transition spd="slow"/>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3676650"/>
            <a:ext cx="6629400" cy="220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18787" name="Rectangle 2"/>
          <p:cNvSpPr>
            <a:spLocks noGrp="1" noChangeArrowheads="1"/>
          </p:cNvSpPr>
          <p:nvPr>
            <p:ph type="title"/>
          </p:nvPr>
        </p:nvSpPr>
        <p:spPr>
          <a:xfrm>
            <a:off x="628650" y="365125"/>
            <a:ext cx="7886700" cy="450850"/>
          </a:xfrm>
        </p:spPr>
        <p:txBody>
          <a:bodyPr>
            <a:normAutofit fontScale="90000"/>
          </a:bodyPr>
          <a:lstStyle/>
          <a:p>
            <a:pPr eaLnBrk="1" hangingPunct="1"/>
            <a:r>
              <a:rPr lang="zh-CN" altLang="en-US" sz="3200" b="1" smtClean="0"/>
              <a:t>编译器优化方法举例之三：分块  (1/2)</a:t>
            </a:r>
            <a:endParaRPr lang="en-US" altLang="zh-CN" sz="3200" b="1" smtClean="0"/>
          </a:p>
        </p:txBody>
      </p:sp>
      <p:sp>
        <p:nvSpPr>
          <p:cNvPr id="118788" name="Rectangle 3"/>
          <p:cNvSpPr>
            <a:spLocks noGrp="1" noChangeArrowheads="1"/>
          </p:cNvSpPr>
          <p:nvPr>
            <p:ph idx="1"/>
          </p:nvPr>
        </p:nvSpPr>
        <p:spPr>
          <a:xfrm>
            <a:off x="608013" y="946150"/>
            <a:ext cx="8058150" cy="2968625"/>
          </a:xfrm>
        </p:spPr>
        <p:txBody>
          <a:bodyPr/>
          <a:lstStyle/>
          <a:p>
            <a:pPr eaLnBrk="1" hangingPunct="1">
              <a:spcBef>
                <a:spcPct val="20000"/>
              </a:spcBef>
              <a:buFont typeface="Wingdings" panose="05000000000000000000" pitchFamily="2" charset="2"/>
              <a:buNone/>
            </a:pPr>
            <a:r>
              <a:rPr lang="zh-CN" altLang="en-US" sz="2000" smtClean="0"/>
              <a:t>/* </a:t>
            </a:r>
            <a:r>
              <a:rPr lang="en-US" altLang="zh-CN" sz="2000" smtClean="0"/>
              <a:t>Before */</a:t>
            </a:r>
          </a:p>
          <a:p>
            <a:pPr eaLnBrk="1" hangingPunct="1">
              <a:spcBef>
                <a:spcPct val="20000"/>
              </a:spcBef>
              <a:buFont typeface="Wingdings" panose="05000000000000000000" pitchFamily="2" charset="2"/>
              <a:buNone/>
            </a:pPr>
            <a:r>
              <a:rPr lang="en-US" altLang="zh-CN" sz="2000" smtClean="0"/>
              <a:t>for (i = 0; i &lt; N; i = i+1)</a:t>
            </a:r>
          </a:p>
          <a:p>
            <a:pPr eaLnBrk="1" hangingPunct="1">
              <a:spcBef>
                <a:spcPct val="20000"/>
              </a:spcBef>
              <a:buFont typeface="Wingdings" panose="05000000000000000000" pitchFamily="2" charset="2"/>
              <a:buNone/>
            </a:pPr>
            <a:r>
              <a:rPr lang="en-US" altLang="zh-CN" sz="2000" smtClean="0"/>
              <a:t>      for (j = 0; j &lt; N; j = j+1)</a:t>
            </a:r>
          </a:p>
          <a:p>
            <a:pPr eaLnBrk="1" hangingPunct="1">
              <a:spcBef>
                <a:spcPct val="20000"/>
              </a:spcBef>
              <a:buFont typeface="Wingdings" panose="05000000000000000000" pitchFamily="2" charset="2"/>
              <a:buNone/>
            </a:pPr>
            <a:r>
              <a:rPr lang="en-US" altLang="zh-CN" sz="2000" smtClean="0"/>
              <a:t>      {     r = 0;</a:t>
            </a:r>
          </a:p>
          <a:p>
            <a:pPr eaLnBrk="1" hangingPunct="1">
              <a:spcBef>
                <a:spcPct val="20000"/>
              </a:spcBef>
              <a:buFont typeface="Wingdings" panose="05000000000000000000" pitchFamily="2" charset="2"/>
              <a:buNone/>
            </a:pPr>
            <a:r>
              <a:rPr lang="en-US" altLang="zh-CN" sz="2000" smtClean="0"/>
              <a:t>            for (k = 0; k &lt; N; k = k + 1)</a:t>
            </a:r>
          </a:p>
          <a:p>
            <a:pPr eaLnBrk="1" hangingPunct="1">
              <a:spcBef>
                <a:spcPct val="20000"/>
              </a:spcBef>
              <a:buFont typeface="Wingdings" panose="05000000000000000000" pitchFamily="2" charset="2"/>
              <a:buNone/>
            </a:pPr>
            <a:r>
              <a:rPr lang="en-US" altLang="zh-CN" sz="2000" smtClean="0"/>
              <a:t>                   r = r + y[i][k]*z[k][j];</a:t>
            </a:r>
          </a:p>
          <a:p>
            <a:pPr eaLnBrk="1" hangingPunct="1">
              <a:spcBef>
                <a:spcPct val="20000"/>
              </a:spcBef>
              <a:buFont typeface="Wingdings" panose="05000000000000000000" pitchFamily="2" charset="2"/>
              <a:buNone/>
            </a:pPr>
            <a:r>
              <a:rPr lang="en-US" altLang="zh-CN" sz="2000" smtClean="0"/>
              <a:t>            x[i][j] = r;</a:t>
            </a:r>
          </a:p>
          <a:p>
            <a:pPr eaLnBrk="1" hangingPunct="1">
              <a:spcBef>
                <a:spcPct val="20000"/>
              </a:spcBef>
              <a:buFont typeface="Wingdings" panose="05000000000000000000" pitchFamily="2" charset="2"/>
              <a:buNone/>
            </a:pPr>
            <a:r>
              <a:rPr lang="en-US" altLang="zh-CN" sz="2000" smtClean="0"/>
              <a:t>     };</a:t>
            </a:r>
          </a:p>
        </p:txBody>
      </p:sp>
      <p:sp>
        <p:nvSpPr>
          <p:cNvPr id="2" name="日期占位符 1"/>
          <p:cNvSpPr>
            <a:spLocks noGrp="1"/>
          </p:cNvSpPr>
          <p:nvPr>
            <p:ph type="dt" sz="quarter" idx="10"/>
          </p:nvPr>
        </p:nvSpPr>
        <p:spPr/>
        <p:txBody>
          <a:bodyPr/>
          <a:lstStyle/>
          <a:p>
            <a:pPr>
              <a:defRPr/>
            </a:pPr>
            <a:fld id="{17AF7E5A-0FD6-4A26-838F-025B17B54A67}"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1879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1C91A55-49F1-4960-BE0E-FCACB4FC67C3}" type="slidenum">
              <a:rPr lang="zh-CN" altLang="en-US">
                <a:solidFill>
                  <a:srgbClr val="898989"/>
                </a:solidFill>
              </a:rPr>
              <a:pPr/>
              <a:t>112</a:t>
            </a:fld>
            <a:endParaRPr lang="zh-CN" altLang="en-US">
              <a:solidFill>
                <a:srgbClr val="898989"/>
              </a:solidFill>
            </a:endParaRPr>
          </a:p>
        </p:txBody>
      </p:sp>
      <p:sp>
        <p:nvSpPr>
          <p:cNvPr id="118792" name="Text Box 5"/>
          <p:cNvSpPr txBox="1">
            <a:spLocks noChangeArrowheads="1"/>
          </p:cNvSpPr>
          <p:nvPr/>
        </p:nvSpPr>
        <p:spPr bwMode="auto">
          <a:xfrm>
            <a:off x="4800600" y="990600"/>
            <a:ext cx="3886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endParaRPr lang="zh-CN" altLang="en-US">
              <a:latin typeface="Arial" panose="020B0604020202020204" pitchFamily="34" charset="0"/>
            </a:endParaRPr>
          </a:p>
        </p:txBody>
      </p:sp>
      <p:sp>
        <p:nvSpPr>
          <p:cNvPr id="118793" name="Text Box 6"/>
          <p:cNvSpPr txBox="1">
            <a:spLocks noChangeArrowheads="1"/>
          </p:cNvSpPr>
          <p:nvPr/>
        </p:nvSpPr>
        <p:spPr bwMode="auto">
          <a:xfrm>
            <a:off x="1322388" y="5883275"/>
            <a:ext cx="6499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pPr>
            <a:r>
              <a:rPr lang="en-US" altLang="zh-CN">
                <a:latin typeface="Arial" panose="020B0604020202020204" pitchFamily="34" charset="0"/>
              </a:rPr>
              <a:t>N</a:t>
            </a:r>
            <a:r>
              <a:rPr lang="en-US" altLang="zh-CN" baseline="30000">
                <a:latin typeface="Arial" panose="020B0604020202020204" pitchFamily="34" charset="0"/>
              </a:rPr>
              <a:t>3</a:t>
            </a:r>
            <a:r>
              <a:rPr lang="zh-CN" altLang="en-US">
                <a:latin typeface="Arial" panose="020B0604020202020204" pitchFamily="34" charset="0"/>
              </a:rPr>
              <a:t>次操作，产生的存储器访问次数为</a:t>
            </a:r>
            <a:r>
              <a:rPr lang="en-US" altLang="zh-CN">
                <a:latin typeface="Arial" panose="020B0604020202020204" pitchFamily="34" charset="0"/>
              </a:rPr>
              <a:t>: 2N</a:t>
            </a:r>
            <a:r>
              <a:rPr lang="en-US" altLang="zh-CN" baseline="30000">
                <a:latin typeface="Arial" panose="020B0604020202020204" pitchFamily="34" charset="0"/>
              </a:rPr>
              <a:t>3</a:t>
            </a:r>
            <a:r>
              <a:rPr lang="en-US" altLang="zh-CN">
                <a:latin typeface="Arial" panose="020B0604020202020204" pitchFamily="34" charset="0"/>
              </a:rPr>
              <a:t>+N</a:t>
            </a:r>
            <a:r>
              <a:rPr lang="en-US" altLang="zh-CN" baseline="30000">
                <a:latin typeface="Arial" panose="020B0604020202020204" pitchFamily="34" charset="0"/>
              </a:rPr>
              <a:t>2  </a:t>
            </a:r>
            <a:endParaRPr lang="zh-CN" altLang="en-US">
              <a:latin typeface="Arial" panose="020B0604020202020204" pitchFamily="34" charset="0"/>
            </a:endParaRPr>
          </a:p>
        </p:txBody>
      </p:sp>
    </p:spTree>
    <p:extLst>
      <p:ext uri="{BB962C8B-B14F-4D97-AF65-F5344CB8AC3E}">
        <p14:creationId xmlns:p14="http://schemas.microsoft.com/office/powerpoint/2010/main" val="518030329"/>
      </p:ext>
    </p:extLst>
  </p:cSld>
  <p:clrMapOvr>
    <a:masterClrMapping/>
  </p:clrMapOvr>
  <p:transition spd="slow"/>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963" y="4314825"/>
            <a:ext cx="71628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19811" name="Rectangle 2"/>
          <p:cNvSpPr>
            <a:spLocks noGrp="1" noChangeArrowheads="1"/>
          </p:cNvSpPr>
          <p:nvPr>
            <p:ph type="title"/>
          </p:nvPr>
        </p:nvSpPr>
        <p:spPr>
          <a:xfrm>
            <a:off x="628650" y="365125"/>
            <a:ext cx="7886700" cy="696913"/>
          </a:xfrm>
        </p:spPr>
        <p:txBody>
          <a:bodyPr/>
          <a:lstStyle/>
          <a:p>
            <a:pPr eaLnBrk="1" hangingPunct="1"/>
            <a:r>
              <a:rPr lang="zh-CN" altLang="en-US" sz="3200" b="1" smtClean="0"/>
              <a:t>编译器优化方法举例之三：分块  (2/2)</a:t>
            </a:r>
          </a:p>
        </p:txBody>
      </p:sp>
      <p:sp>
        <p:nvSpPr>
          <p:cNvPr id="119812" name="Rectangle 3"/>
          <p:cNvSpPr>
            <a:spLocks noGrp="1" noChangeArrowheads="1"/>
          </p:cNvSpPr>
          <p:nvPr>
            <p:ph idx="1"/>
          </p:nvPr>
        </p:nvSpPr>
        <p:spPr>
          <a:xfrm>
            <a:off x="628650" y="1063625"/>
            <a:ext cx="7886700" cy="4351338"/>
          </a:xfrm>
        </p:spPr>
        <p:txBody>
          <a:bodyPr/>
          <a:lstStyle/>
          <a:p>
            <a:pPr eaLnBrk="1" hangingPunct="1">
              <a:spcBef>
                <a:spcPct val="20000"/>
              </a:spcBef>
              <a:buFont typeface="Wingdings" panose="05000000000000000000" pitchFamily="2" charset="2"/>
              <a:buNone/>
            </a:pPr>
            <a:r>
              <a:rPr lang="zh-CN" altLang="en-US" sz="1800" smtClean="0"/>
              <a:t>/* </a:t>
            </a:r>
            <a:r>
              <a:rPr lang="en-US" altLang="zh-CN" sz="1800" smtClean="0"/>
              <a:t>After */</a:t>
            </a:r>
          </a:p>
          <a:p>
            <a:pPr eaLnBrk="1" hangingPunct="1">
              <a:spcBef>
                <a:spcPct val="20000"/>
              </a:spcBef>
              <a:buFont typeface="Wingdings" panose="05000000000000000000" pitchFamily="2" charset="2"/>
              <a:buNone/>
            </a:pPr>
            <a:r>
              <a:rPr lang="en-US" altLang="zh-CN" sz="1800" smtClean="0"/>
              <a:t>for (jj = 0; jj &lt; N; jj = jj+B)</a:t>
            </a:r>
          </a:p>
          <a:p>
            <a:pPr eaLnBrk="1" hangingPunct="1">
              <a:spcBef>
                <a:spcPct val="20000"/>
              </a:spcBef>
              <a:buFont typeface="Wingdings" panose="05000000000000000000" pitchFamily="2" charset="2"/>
              <a:buNone/>
            </a:pPr>
            <a:r>
              <a:rPr lang="en-US" altLang="zh-CN" sz="1800" smtClean="0"/>
              <a:t>	for (kk = 0; kk &lt; N; kk = kk+B)</a:t>
            </a:r>
          </a:p>
          <a:p>
            <a:pPr eaLnBrk="1" hangingPunct="1">
              <a:spcBef>
                <a:spcPct val="20000"/>
              </a:spcBef>
              <a:buFont typeface="Wingdings" panose="05000000000000000000" pitchFamily="2" charset="2"/>
              <a:buNone/>
            </a:pPr>
            <a:r>
              <a:rPr lang="en-US" altLang="zh-CN" sz="1800" smtClean="0"/>
              <a:t>	       for (i = 0; i &lt; N; i = i+1)</a:t>
            </a:r>
          </a:p>
          <a:p>
            <a:pPr eaLnBrk="1" hangingPunct="1">
              <a:spcBef>
                <a:spcPct val="20000"/>
              </a:spcBef>
              <a:buFont typeface="Wingdings" panose="05000000000000000000" pitchFamily="2" charset="2"/>
              <a:buNone/>
            </a:pPr>
            <a:r>
              <a:rPr lang="en-US" altLang="zh-CN" sz="1800" smtClean="0"/>
              <a:t>		for (j = jj; j &lt; min(jj+B,N); j = j+1)</a:t>
            </a:r>
          </a:p>
          <a:p>
            <a:pPr eaLnBrk="1" hangingPunct="1">
              <a:spcBef>
                <a:spcPct val="20000"/>
              </a:spcBef>
              <a:buFont typeface="Wingdings" panose="05000000000000000000" pitchFamily="2" charset="2"/>
              <a:buNone/>
            </a:pPr>
            <a:r>
              <a:rPr lang="en-US" altLang="zh-CN" sz="1800" smtClean="0"/>
              <a:t>     	 {   r = 0;</a:t>
            </a:r>
          </a:p>
          <a:p>
            <a:pPr eaLnBrk="1" hangingPunct="1">
              <a:spcBef>
                <a:spcPct val="20000"/>
              </a:spcBef>
              <a:buFont typeface="Wingdings" panose="05000000000000000000" pitchFamily="2" charset="2"/>
              <a:buNone/>
            </a:pPr>
            <a:r>
              <a:rPr lang="en-US" altLang="zh-CN" sz="1800" smtClean="0"/>
              <a:t>                       for (k = kk; k &lt; min(kk+B,N); k = k + 1)</a:t>
            </a:r>
          </a:p>
          <a:p>
            <a:pPr eaLnBrk="1" hangingPunct="1">
              <a:spcBef>
                <a:spcPct val="20000"/>
              </a:spcBef>
              <a:buFont typeface="Wingdings" panose="05000000000000000000" pitchFamily="2" charset="2"/>
              <a:buNone/>
            </a:pPr>
            <a:r>
              <a:rPr lang="en-US" altLang="zh-CN" sz="1800" smtClean="0"/>
              <a:t>                               r = r + y[i][k]*z[k][j];</a:t>
            </a:r>
          </a:p>
          <a:p>
            <a:pPr eaLnBrk="1" hangingPunct="1">
              <a:spcBef>
                <a:spcPct val="20000"/>
              </a:spcBef>
              <a:buFont typeface="Wingdings" panose="05000000000000000000" pitchFamily="2" charset="2"/>
              <a:buNone/>
            </a:pPr>
            <a:r>
              <a:rPr lang="en-US" altLang="zh-CN" sz="1800" smtClean="0"/>
              <a:t>                        x[i][j] = x[i][j] + r;</a:t>
            </a:r>
          </a:p>
          <a:p>
            <a:pPr eaLnBrk="1" hangingPunct="1">
              <a:spcBef>
                <a:spcPct val="20000"/>
              </a:spcBef>
              <a:buFont typeface="Wingdings" panose="05000000000000000000" pitchFamily="2" charset="2"/>
              <a:buNone/>
            </a:pPr>
            <a:r>
              <a:rPr lang="en-US" altLang="zh-CN" sz="1800" smtClean="0"/>
              <a:t>                   };</a:t>
            </a:r>
          </a:p>
        </p:txBody>
      </p:sp>
      <p:sp>
        <p:nvSpPr>
          <p:cNvPr id="2" name="日期占位符 1"/>
          <p:cNvSpPr>
            <a:spLocks noGrp="1"/>
          </p:cNvSpPr>
          <p:nvPr>
            <p:ph type="dt" sz="quarter" idx="10"/>
          </p:nvPr>
        </p:nvSpPr>
        <p:spPr/>
        <p:txBody>
          <a:bodyPr/>
          <a:lstStyle/>
          <a:p>
            <a:pPr>
              <a:defRPr/>
            </a:pPr>
            <a:fld id="{5A9EF140-2985-4677-87FF-7D70453E47F1}"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1981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7CDC377-DD7B-4754-8706-F3CB64F80B58}" type="slidenum">
              <a:rPr lang="zh-CN" altLang="en-US">
                <a:solidFill>
                  <a:srgbClr val="898989"/>
                </a:solidFill>
              </a:rPr>
              <a:pPr/>
              <a:t>113</a:t>
            </a:fld>
            <a:endParaRPr lang="zh-CN" altLang="en-US">
              <a:solidFill>
                <a:srgbClr val="898989"/>
              </a:solidFill>
            </a:endParaRPr>
          </a:p>
        </p:txBody>
      </p:sp>
    </p:spTree>
    <p:extLst>
      <p:ext uri="{BB962C8B-B14F-4D97-AF65-F5344CB8AC3E}">
        <p14:creationId xmlns:p14="http://schemas.microsoft.com/office/powerpoint/2010/main" val="1404686162"/>
      </p:ext>
    </p:extLst>
  </p:cSld>
  <p:clrMapOvr>
    <a:masterClrMapping/>
  </p:clrMapOvr>
  <p:transition spd="slow"/>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471488" y="365125"/>
            <a:ext cx="8421687" cy="806450"/>
          </a:xfrm>
        </p:spPr>
        <p:txBody>
          <a:bodyPr/>
          <a:lstStyle/>
          <a:p>
            <a:pPr eaLnBrk="1" hangingPunct="1"/>
            <a:r>
              <a:rPr lang="en-US" altLang="zh-CN" sz="3200" b="1" smtClean="0"/>
              <a:t>9</a:t>
            </a:r>
            <a:r>
              <a:rPr lang="zh-CN" altLang="en-US" sz="3200" b="1" smtClean="0"/>
              <a:t>、</a:t>
            </a:r>
            <a:r>
              <a:rPr lang="en-US" altLang="zh-CN" sz="3200" b="1" smtClean="0"/>
              <a:t>Hardware Prefetching</a:t>
            </a:r>
            <a:endParaRPr lang="zh-CN" altLang="en-US" sz="3200" b="1" smtClean="0"/>
          </a:p>
        </p:txBody>
      </p:sp>
      <p:sp>
        <p:nvSpPr>
          <p:cNvPr id="120835" name="Rectangle 3"/>
          <p:cNvSpPr>
            <a:spLocks noGrp="1" noChangeArrowheads="1"/>
          </p:cNvSpPr>
          <p:nvPr>
            <p:ph idx="1"/>
          </p:nvPr>
        </p:nvSpPr>
        <p:spPr>
          <a:xfrm>
            <a:off x="471488" y="1371600"/>
            <a:ext cx="8421687" cy="4884738"/>
          </a:xfrm>
        </p:spPr>
        <p:txBody>
          <a:bodyPr/>
          <a:lstStyle/>
          <a:p>
            <a:pPr eaLnBrk="1" hangingPunct="1">
              <a:spcBef>
                <a:spcPct val="20000"/>
              </a:spcBef>
            </a:pPr>
            <a:r>
              <a:rPr lang="en-US" altLang="zh-CN" sz="2000" smtClean="0"/>
              <a:t>CPU</a:t>
            </a:r>
            <a:r>
              <a:rPr lang="zh-CN" altLang="en-US" sz="2000" smtClean="0"/>
              <a:t>在执行当前块代码时，硬件预取下一块代码</a:t>
            </a:r>
            <a:endParaRPr lang="en-US" altLang="zh-CN" sz="2000" smtClean="0"/>
          </a:p>
          <a:p>
            <a:pPr lvl="1" eaLnBrk="1" hangingPunct="1">
              <a:spcBef>
                <a:spcPct val="20000"/>
              </a:spcBef>
            </a:pPr>
            <a:r>
              <a:rPr lang="en-US" altLang="zh-CN" sz="1600" smtClean="0"/>
              <a:t>CPU</a:t>
            </a:r>
            <a:r>
              <a:rPr lang="zh-CN" altLang="en-US" sz="1600" smtClean="0"/>
              <a:t>可能马上就要执行这块代码，这样可以降低或消除</a:t>
            </a:r>
            <a:r>
              <a:rPr lang="en-US" altLang="zh-CN" sz="1600" smtClean="0"/>
              <a:t>Cache</a:t>
            </a:r>
            <a:r>
              <a:rPr lang="zh-CN" altLang="en-US" sz="1600" smtClean="0"/>
              <a:t>的访问失效</a:t>
            </a:r>
          </a:p>
          <a:p>
            <a:pPr eaLnBrk="1" hangingPunct="1">
              <a:spcBef>
                <a:spcPct val="20000"/>
              </a:spcBef>
            </a:pPr>
            <a:r>
              <a:rPr lang="zh-CN" altLang="en-US" sz="2000" smtClean="0"/>
              <a:t>当块中有控制指令时，预取失效</a:t>
            </a:r>
          </a:p>
          <a:p>
            <a:pPr eaLnBrk="1" hangingPunct="1">
              <a:spcBef>
                <a:spcPct val="20000"/>
              </a:spcBef>
            </a:pPr>
            <a:r>
              <a:rPr lang="zh-CN" altLang="en-US" sz="2000" smtClean="0"/>
              <a:t>预取的指令可以放在</a:t>
            </a:r>
            <a:r>
              <a:rPr lang="en-US" altLang="zh-CN" sz="2000" smtClean="0"/>
              <a:t>Icache</a:t>
            </a:r>
            <a:r>
              <a:rPr lang="zh-CN" altLang="en-US" sz="2000" smtClean="0"/>
              <a:t>中，也可以放在其他地方（存取速度比</a:t>
            </a:r>
            <a:r>
              <a:rPr lang="en-US" altLang="zh-CN" sz="2000" smtClean="0"/>
              <a:t>Memory</a:t>
            </a:r>
            <a:r>
              <a:rPr lang="zh-CN" altLang="en-US" sz="2000" smtClean="0"/>
              <a:t>块的地方）</a:t>
            </a:r>
          </a:p>
          <a:p>
            <a:pPr eaLnBrk="1" hangingPunct="1">
              <a:spcBef>
                <a:spcPct val="20000"/>
              </a:spcBef>
            </a:pPr>
            <a:r>
              <a:rPr lang="en-US" altLang="zh-CN" sz="2000" smtClean="0"/>
              <a:t>AXP21064</a:t>
            </a:r>
            <a:r>
              <a:rPr lang="zh-CN" altLang="en-US" sz="2000" smtClean="0"/>
              <a:t>失效时，取2块指令块</a:t>
            </a:r>
          </a:p>
          <a:p>
            <a:pPr lvl="1" eaLnBrk="1" hangingPunct="1">
              <a:spcBef>
                <a:spcPct val="20000"/>
              </a:spcBef>
            </a:pPr>
            <a:r>
              <a:rPr lang="zh-CN" altLang="en-US" sz="1600" smtClean="0"/>
              <a:t>目标块放在</a:t>
            </a:r>
            <a:r>
              <a:rPr lang="en-US" altLang="zh-CN" sz="1600" smtClean="0"/>
              <a:t>Icache，</a:t>
            </a:r>
            <a:r>
              <a:rPr lang="zh-CN" altLang="en-US" sz="1600" smtClean="0"/>
              <a:t>下一块放在</a:t>
            </a:r>
            <a:r>
              <a:rPr lang="en-US" altLang="zh-CN" sz="1600" smtClean="0"/>
              <a:t>ISB(</a:t>
            </a:r>
            <a:r>
              <a:rPr lang="zh-CN" altLang="en-US" sz="1600" smtClean="0"/>
              <a:t>指令流缓冲）中</a:t>
            </a:r>
          </a:p>
          <a:p>
            <a:pPr lvl="1" eaLnBrk="1" hangingPunct="1">
              <a:spcBef>
                <a:spcPct val="20000"/>
              </a:spcBef>
            </a:pPr>
            <a:r>
              <a:rPr lang="zh-CN" altLang="en-US" sz="1600" smtClean="0"/>
              <a:t>如果访问的块在</a:t>
            </a:r>
            <a:r>
              <a:rPr lang="en-US" altLang="zh-CN" sz="1600" smtClean="0"/>
              <a:t>ISB</a:t>
            </a:r>
            <a:r>
              <a:rPr lang="zh-CN" altLang="en-US" sz="1600" smtClean="0"/>
              <a:t>中，取消访存请求，直接从</a:t>
            </a:r>
            <a:r>
              <a:rPr lang="en-US" altLang="zh-CN" sz="1600" smtClean="0"/>
              <a:t>ISB</a:t>
            </a:r>
            <a:r>
              <a:rPr lang="zh-CN" altLang="en-US" sz="1600" smtClean="0"/>
              <a:t>中读，并发出对下一指令块的预取访存请求</a:t>
            </a:r>
          </a:p>
          <a:p>
            <a:pPr eaLnBrk="1" hangingPunct="1">
              <a:spcBef>
                <a:spcPct val="20000"/>
              </a:spcBef>
            </a:pPr>
            <a:r>
              <a:rPr lang="zh-CN" altLang="en-US" sz="2000" smtClean="0"/>
              <a:t>研究结果：块大小为16字节，容量为4</a:t>
            </a:r>
            <a:r>
              <a:rPr lang="en-US" altLang="zh-CN" sz="2000" smtClean="0"/>
              <a:t>KB</a:t>
            </a:r>
            <a:r>
              <a:rPr lang="zh-CN" altLang="en-US" sz="2000" smtClean="0"/>
              <a:t>的直接映象</a:t>
            </a:r>
            <a:r>
              <a:rPr lang="en-US" altLang="zh-CN" sz="2000" smtClean="0"/>
              <a:t>Cache，1</a:t>
            </a:r>
            <a:r>
              <a:rPr lang="zh-CN" altLang="en-US" sz="2000" smtClean="0"/>
              <a:t>个块的指令流缓冲器，可以捕获15％－25％的失效，4个块 </a:t>
            </a:r>
            <a:r>
              <a:rPr lang="en-US" altLang="zh-CN" sz="2000" smtClean="0"/>
              <a:t>ISB</a:t>
            </a:r>
            <a:r>
              <a:rPr lang="zh-CN" altLang="en-US" sz="2000" smtClean="0"/>
              <a:t>可捕获50％的失效，16块</a:t>
            </a:r>
            <a:r>
              <a:rPr lang="en-US" altLang="zh-CN" sz="2000" smtClean="0"/>
              <a:t>ISB</a:t>
            </a:r>
            <a:r>
              <a:rPr lang="zh-CN" altLang="en-US" sz="2000" smtClean="0"/>
              <a:t>可捕获72％的失效</a:t>
            </a:r>
          </a:p>
        </p:txBody>
      </p:sp>
      <p:sp>
        <p:nvSpPr>
          <p:cNvPr id="2" name="日期占位符 1"/>
          <p:cNvSpPr>
            <a:spLocks noGrp="1"/>
          </p:cNvSpPr>
          <p:nvPr>
            <p:ph type="dt" sz="quarter" idx="10"/>
          </p:nvPr>
        </p:nvSpPr>
        <p:spPr/>
        <p:txBody>
          <a:bodyPr/>
          <a:lstStyle/>
          <a:p>
            <a:pPr>
              <a:defRPr/>
            </a:pPr>
            <a:fld id="{C070867E-C307-4B04-974F-CF4F1C9B76B8}"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2083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7459B58-96B3-43B2-92D9-D42B03061BC2}" type="slidenum">
              <a:rPr lang="zh-CN" altLang="en-US">
                <a:solidFill>
                  <a:srgbClr val="898989"/>
                </a:solidFill>
              </a:rPr>
              <a:pPr/>
              <a:t>114</a:t>
            </a:fld>
            <a:endParaRPr lang="zh-CN" altLang="en-US">
              <a:solidFill>
                <a:srgbClr val="898989"/>
              </a:solidFill>
            </a:endParaRPr>
          </a:p>
        </p:txBody>
      </p:sp>
    </p:spTree>
    <p:extLst>
      <p:ext uri="{BB962C8B-B14F-4D97-AF65-F5344CB8AC3E}">
        <p14:creationId xmlns:p14="http://schemas.microsoft.com/office/powerpoint/2010/main" val="1618019898"/>
      </p:ext>
    </p:extLst>
  </p:cSld>
  <p:clrMapOvr>
    <a:masterClrMapping/>
  </p:clrMapOvr>
  <p:transition spd="slow"/>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98463" y="185738"/>
            <a:ext cx="8229600" cy="906462"/>
          </a:xfrm>
        </p:spPr>
        <p:txBody>
          <a:bodyPr/>
          <a:lstStyle/>
          <a:p>
            <a:pPr eaLnBrk="1" hangingPunct="1"/>
            <a:r>
              <a:rPr lang="zh-CN" altLang="en-US" sz="3200" b="1" smtClean="0"/>
              <a:t>硬件预取</a:t>
            </a:r>
          </a:p>
        </p:txBody>
      </p:sp>
      <p:sp>
        <p:nvSpPr>
          <p:cNvPr id="347139" name="Rectangle 3"/>
          <p:cNvSpPr>
            <a:spLocks noGrp="1" noChangeArrowheads="1"/>
          </p:cNvSpPr>
          <p:nvPr>
            <p:ph idx="1"/>
          </p:nvPr>
        </p:nvSpPr>
        <p:spPr>
          <a:xfrm>
            <a:off x="288925" y="1092200"/>
            <a:ext cx="8589963" cy="5264150"/>
          </a:xfrm>
        </p:spPr>
        <p:txBody>
          <a:bodyPr/>
          <a:lstStyle/>
          <a:p>
            <a:pPr eaLnBrk="1" hangingPunct="1">
              <a:spcBef>
                <a:spcPct val="20000"/>
              </a:spcBef>
            </a:pPr>
            <a:r>
              <a:rPr lang="zh-CN" altLang="en-US" sz="2000" smtClean="0"/>
              <a:t>预取数据</a:t>
            </a:r>
          </a:p>
          <a:p>
            <a:pPr lvl="1" eaLnBrk="1" hangingPunct="1">
              <a:spcBef>
                <a:spcPct val="20000"/>
              </a:spcBef>
            </a:pPr>
            <a:r>
              <a:rPr lang="zh-CN" altLang="en-US" sz="1600" smtClean="0"/>
              <a:t>出发点：</a:t>
            </a:r>
            <a:r>
              <a:rPr lang="en-US" altLang="zh-CN" sz="1600" smtClean="0"/>
              <a:t>CPU</a:t>
            </a:r>
            <a:r>
              <a:rPr lang="zh-CN" altLang="en-US" sz="1600" smtClean="0"/>
              <a:t>访问一块数据，可能马上要访问下一块数据</a:t>
            </a:r>
          </a:p>
          <a:p>
            <a:pPr lvl="1" eaLnBrk="1" hangingPunct="1">
              <a:spcBef>
                <a:spcPct val="20000"/>
              </a:spcBef>
            </a:pPr>
            <a:r>
              <a:rPr lang="en-US" altLang="zh-CN" sz="1600" smtClean="0"/>
              <a:t>Jouppi</a:t>
            </a:r>
            <a:r>
              <a:rPr lang="zh-CN" altLang="en-US" sz="1600" smtClean="0"/>
              <a:t>研究结果：块大小16字节，4</a:t>
            </a:r>
            <a:r>
              <a:rPr lang="en-US" altLang="zh-CN" sz="1600" smtClean="0"/>
              <a:t>KB</a:t>
            </a:r>
            <a:r>
              <a:rPr lang="zh-CN" altLang="en-US" sz="1600" smtClean="0"/>
              <a:t>直接映象</a:t>
            </a:r>
            <a:r>
              <a:rPr lang="en-US" altLang="zh-CN" sz="1600" smtClean="0"/>
              <a:t>Cache， 1Block DSB－25％</a:t>
            </a:r>
          </a:p>
          <a:p>
            <a:pPr lvl="1" eaLnBrk="1" hangingPunct="1">
              <a:spcBef>
                <a:spcPct val="20000"/>
              </a:spcBef>
              <a:buFontTx/>
              <a:buNone/>
            </a:pPr>
            <a:r>
              <a:rPr lang="en-US" altLang="zh-CN" sz="1600" smtClean="0"/>
              <a:t>   4Block DSB － 43％</a:t>
            </a:r>
          </a:p>
          <a:p>
            <a:pPr lvl="1" eaLnBrk="1" hangingPunct="1">
              <a:spcBef>
                <a:spcPct val="20000"/>
              </a:spcBef>
            </a:pPr>
            <a:r>
              <a:rPr lang="en-US" altLang="zh-CN" sz="1600" smtClean="0"/>
              <a:t>Palacharla</a:t>
            </a:r>
            <a:r>
              <a:rPr lang="zh-CN" altLang="en-US" sz="1600" smtClean="0"/>
              <a:t>和</a:t>
            </a:r>
            <a:r>
              <a:rPr lang="en-US" altLang="zh-CN" sz="1600" smtClean="0"/>
              <a:t>Kessler 1994</a:t>
            </a:r>
            <a:r>
              <a:rPr lang="zh-CN" altLang="en-US" sz="1600" smtClean="0"/>
              <a:t>年研究</a:t>
            </a:r>
          </a:p>
          <a:p>
            <a:pPr lvl="2" eaLnBrk="1" hangingPunct="1">
              <a:spcBef>
                <a:spcPct val="20000"/>
              </a:spcBef>
            </a:pPr>
            <a:r>
              <a:rPr lang="zh-CN" altLang="en-US" sz="1600" smtClean="0"/>
              <a:t>一个具有两个64</a:t>
            </a:r>
            <a:r>
              <a:rPr lang="en-US" altLang="zh-CN" sz="1600" smtClean="0"/>
              <a:t>KB</a:t>
            </a:r>
            <a:r>
              <a:rPr lang="zh-CN" altLang="en-US" sz="1600" smtClean="0"/>
              <a:t>四路组相联(</a:t>
            </a:r>
            <a:r>
              <a:rPr lang="en-US" altLang="zh-CN" sz="1600" smtClean="0"/>
              <a:t>Icache, Dcache)</a:t>
            </a:r>
            <a:r>
              <a:rPr lang="zh-CN" altLang="en-US" sz="1600" smtClean="0"/>
              <a:t>的处理器来说，8</a:t>
            </a:r>
            <a:r>
              <a:rPr lang="en-US" altLang="zh-CN" sz="1600" smtClean="0"/>
              <a:t>Blocks</a:t>
            </a:r>
            <a:r>
              <a:rPr lang="zh-CN" altLang="en-US" sz="1600" smtClean="0"/>
              <a:t>流缓冲器能够捕获其50％－70％的失效</a:t>
            </a:r>
          </a:p>
          <a:p>
            <a:pPr eaLnBrk="1" hangingPunct="1">
              <a:spcBef>
                <a:spcPct val="20000"/>
              </a:spcBef>
            </a:pPr>
            <a:r>
              <a:rPr lang="zh-CN" altLang="en-US" sz="2000" smtClean="0"/>
              <a:t>举例：</a:t>
            </a:r>
            <a:r>
              <a:rPr lang="en-US" altLang="zh-CN" sz="2000" smtClean="0"/>
              <a:t>Alpha AXP21064</a:t>
            </a:r>
            <a:r>
              <a:rPr lang="zh-CN" altLang="en-US" sz="2000" smtClean="0"/>
              <a:t>采用指令预取技术，其实际失效率是多少？若不采用指令预取技术，</a:t>
            </a:r>
            <a:r>
              <a:rPr lang="en-US" altLang="zh-CN" sz="2000" smtClean="0"/>
              <a:t>Alpha AXP 21064</a:t>
            </a:r>
            <a:r>
              <a:rPr lang="zh-CN" altLang="en-US" sz="2000" smtClean="0"/>
              <a:t>的指令</a:t>
            </a:r>
            <a:r>
              <a:rPr lang="en-US" altLang="zh-CN" sz="2000" smtClean="0"/>
              <a:t>Cache</a:t>
            </a:r>
            <a:r>
              <a:rPr lang="zh-CN" altLang="en-US" sz="2000" smtClean="0"/>
              <a:t>必须为多大才能保持平均访存时间不变？</a:t>
            </a:r>
          </a:p>
          <a:p>
            <a:pPr lvl="1" eaLnBrk="1" hangingPunct="1">
              <a:spcBef>
                <a:spcPct val="20000"/>
              </a:spcBef>
            </a:pPr>
            <a:r>
              <a:rPr lang="zh-CN" altLang="en-US" sz="1600" smtClean="0"/>
              <a:t>假设当指令不在指令</a:t>
            </a:r>
            <a:r>
              <a:rPr lang="en-US" altLang="zh-CN" sz="1600" smtClean="0"/>
              <a:t>Cache</a:t>
            </a:r>
            <a:r>
              <a:rPr lang="zh-CN" altLang="en-US" sz="1600" smtClean="0"/>
              <a:t>中，在预取缓冲区中找到时，需要多花</a:t>
            </a:r>
            <a:r>
              <a:rPr lang="en-US" altLang="zh-CN" sz="1600" smtClean="0"/>
              <a:t>1</a:t>
            </a:r>
            <a:r>
              <a:rPr lang="zh-CN" altLang="en-US" sz="1600" smtClean="0"/>
              <a:t>个时钟周期。</a:t>
            </a:r>
          </a:p>
          <a:p>
            <a:pPr lvl="1" eaLnBrk="1" hangingPunct="1">
              <a:spcBef>
                <a:spcPct val="20000"/>
              </a:spcBef>
            </a:pPr>
            <a:r>
              <a:rPr lang="zh-CN" altLang="en-US" sz="1600" smtClean="0"/>
              <a:t>假设预取命中率为</a:t>
            </a:r>
            <a:r>
              <a:rPr lang="en-US" altLang="zh-CN" sz="1600" smtClean="0"/>
              <a:t>25%</a:t>
            </a:r>
            <a:r>
              <a:rPr lang="zh-CN" altLang="en-US" sz="1600" smtClean="0"/>
              <a:t>，命中时间为</a:t>
            </a:r>
            <a:r>
              <a:rPr lang="en-US" altLang="zh-CN" sz="1600" smtClean="0"/>
              <a:t>1</a:t>
            </a:r>
            <a:r>
              <a:rPr lang="zh-CN" altLang="en-US" sz="1600" smtClean="0"/>
              <a:t>个时钟周期，失效开销为</a:t>
            </a:r>
            <a:r>
              <a:rPr lang="en-US" altLang="zh-CN" sz="1600" smtClean="0"/>
              <a:t>50</a:t>
            </a:r>
            <a:r>
              <a:rPr lang="zh-CN" altLang="en-US" sz="1600" smtClean="0"/>
              <a:t>个时钟周期</a:t>
            </a:r>
          </a:p>
          <a:p>
            <a:pPr lvl="1" eaLnBrk="1" hangingPunct="1">
              <a:spcBef>
                <a:spcPct val="20000"/>
              </a:spcBef>
            </a:pPr>
            <a:r>
              <a:rPr lang="en-US" altLang="zh-CN" sz="1600" smtClean="0"/>
              <a:t>8KB</a:t>
            </a:r>
            <a:r>
              <a:rPr lang="zh-CN" altLang="en-US" sz="1600" smtClean="0"/>
              <a:t>指令</a:t>
            </a:r>
            <a:r>
              <a:rPr lang="en-US" altLang="zh-CN" sz="1600" smtClean="0"/>
              <a:t>Cache</a:t>
            </a:r>
            <a:r>
              <a:rPr lang="zh-CN" altLang="en-US" sz="1600" smtClean="0"/>
              <a:t>的失效率为</a:t>
            </a:r>
            <a:r>
              <a:rPr lang="en-US" altLang="zh-CN" sz="1600" smtClean="0"/>
              <a:t>1.10%</a:t>
            </a:r>
            <a:r>
              <a:rPr lang="zh-CN" altLang="en-US" sz="1600" smtClean="0"/>
              <a:t>，</a:t>
            </a:r>
            <a:r>
              <a:rPr lang="en-US" altLang="zh-CN" sz="1600" smtClean="0"/>
              <a:t>16KB</a:t>
            </a:r>
            <a:r>
              <a:rPr lang="zh-CN" altLang="en-US" sz="1600" smtClean="0"/>
              <a:t>指令</a:t>
            </a:r>
            <a:r>
              <a:rPr lang="en-US" altLang="zh-CN" sz="1600" smtClean="0"/>
              <a:t>cache</a:t>
            </a:r>
            <a:r>
              <a:rPr lang="zh-CN" altLang="en-US" sz="1600" smtClean="0"/>
              <a:t>的失效率为</a:t>
            </a:r>
            <a:r>
              <a:rPr lang="en-US" altLang="zh-CN" sz="1600" smtClean="0"/>
              <a:t>0.64%</a:t>
            </a:r>
          </a:p>
          <a:p>
            <a:pPr lvl="1" eaLnBrk="1" hangingPunct="1">
              <a:spcBef>
                <a:spcPct val="20000"/>
              </a:spcBef>
              <a:buFontTx/>
              <a:buNone/>
            </a:pPr>
            <a:endParaRPr lang="en-US" altLang="zh-CN" sz="1600" smtClean="0"/>
          </a:p>
          <a:p>
            <a:pPr lvl="1" eaLnBrk="1" hangingPunct="1">
              <a:spcBef>
                <a:spcPct val="20000"/>
              </a:spcBef>
              <a:buFontTx/>
              <a:buNone/>
            </a:pPr>
            <a:r>
              <a:rPr lang="en-US" altLang="zh-CN" sz="1600" smtClean="0"/>
              <a:t>AMAT</a:t>
            </a:r>
            <a:r>
              <a:rPr lang="zh-CN" altLang="en-US" sz="1600" smtClean="0"/>
              <a:t>（预取）</a:t>
            </a:r>
            <a:r>
              <a:rPr lang="en-US" altLang="zh-CN" sz="1600" smtClean="0"/>
              <a:t>= </a:t>
            </a:r>
            <a:r>
              <a:rPr lang="zh-CN" altLang="en-US" sz="1600" smtClean="0"/>
              <a:t>命中时间</a:t>
            </a:r>
            <a:r>
              <a:rPr lang="en-US" altLang="zh-CN" sz="1600" smtClean="0"/>
              <a:t>+</a:t>
            </a:r>
            <a:r>
              <a:rPr lang="zh-CN" altLang="en-US" sz="1600" smtClean="0"/>
              <a:t>失效率*预取命中率*</a:t>
            </a:r>
            <a:r>
              <a:rPr lang="en-US" altLang="zh-CN" sz="1600" smtClean="0"/>
              <a:t>1+</a:t>
            </a:r>
            <a:r>
              <a:rPr lang="zh-CN" altLang="en-US" sz="1600" smtClean="0"/>
              <a:t>失效率*（</a:t>
            </a:r>
            <a:r>
              <a:rPr lang="en-US" altLang="zh-CN" sz="1600" smtClean="0"/>
              <a:t>1-</a:t>
            </a:r>
            <a:r>
              <a:rPr lang="zh-CN" altLang="en-US" sz="1600" smtClean="0"/>
              <a:t>预取命中率）*失效开销</a:t>
            </a:r>
          </a:p>
          <a:p>
            <a:pPr lvl="1" eaLnBrk="1" hangingPunct="1">
              <a:spcBef>
                <a:spcPct val="20000"/>
              </a:spcBef>
            </a:pPr>
            <a:endParaRPr lang="zh-CN" altLang="en-US" sz="1600" smtClean="0"/>
          </a:p>
          <a:p>
            <a:pPr eaLnBrk="1" hangingPunct="1">
              <a:spcBef>
                <a:spcPct val="20000"/>
              </a:spcBef>
            </a:pPr>
            <a:r>
              <a:rPr lang="zh-CN" altLang="en-US" sz="2000" smtClean="0"/>
              <a:t>注意：预取是利用存储器的空闲带宽，而不是与正常的存储器操作竞争。</a:t>
            </a:r>
          </a:p>
        </p:txBody>
      </p:sp>
      <p:sp>
        <p:nvSpPr>
          <p:cNvPr id="2" name="日期占位符 1"/>
          <p:cNvSpPr>
            <a:spLocks noGrp="1"/>
          </p:cNvSpPr>
          <p:nvPr>
            <p:ph type="dt" sz="quarter" idx="10"/>
          </p:nvPr>
        </p:nvSpPr>
        <p:spPr/>
        <p:txBody>
          <a:bodyPr/>
          <a:lstStyle/>
          <a:p>
            <a:pPr>
              <a:defRPr/>
            </a:pPr>
            <a:fld id="{5B24DFE2-59B3-4EF6-A624-BA47BD11047E}"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2186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9C985E2-FED0-4C03-84E2-5C7628A41A6D}" type="slidenum">
              <a:rPr lang="zh-CN" altLang="en-US">
                <a:solidFill>
                  <a:srgbClr val="898989"/>
                </a:solidFill>
              </a:rPr>
              <a:pPr/>
              <a:t>115</a:t>
            </a:fld>
            <a:endParaRPr lang="zh-CN" altLang="en-US">
              <a:solidFill>
                <a:srgbClr val="898989"/>
              </a:solidFill>
            </a:endParaRPr>
          </a:p>
        </p:txBody>
      </p:sp>
    </p:spTree>
    <p:extLst>
      <p:ext uri="{BB962C8B-B14F-4D97-AF65-F5344CB8AC3E}">
        <p14:creationId xmlns:p14="http://schemas.microsoft.com/office/powerpoint/2010/main" val="22078756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7139">
                                            <p:txEl>
                                              <p:pRg st="11" end="11"/>
                                            </p:txEl>
                                          </p:spTgt>
                                        </p:tgtEl>
                                        <p:attrNameLst>
                                          <p:attrName>style.visibility</p:attrName>
                                        </p:attrNameLst>
                                      </p:cBhvr>
                                      <p:to>
                                        <p:strVal val="visible"/>
                                      </p:to>
                                    </p:set>
                                    <p:animEffect transition="in" filter="blinds(horizontal)">
                                      <p:cBhvr>
                                        <p:cTn id="7" dur="500"/>
                                        <p:tgtEl>
                                          <p:spTgt spid="34713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250825" y="365125"/>
            <a:ext cx="8524875" cy="608013"/>
          </a:xfrm>
        </p:spPr>
        <p:txBody>
          <a:bodyPr/>
          <a:lstStyle/>
          <a:p>
            <a:pPr eaLnBrk="1" hangingPunct="1"/>
            <a:r>
              <a:rPr lang="zh-CN" altLang="en-US" sz="3200" b="1" smtClean="0"/>
              <a:t>硬件预取</a:t>
            </a:r>
            <a:endParaRPr lang="en-AU" altLang="zh-CN" sz="3200" b="1" smtClean="0"/>
          </a:p>
        </p:txBody>
      </p:sp>
      <p:sp>
        <p:nvSpPr>
          <p:cNvPr id="122883" name="Rectangle 3"/>
          <p:cNvSpPr>
            <a:spLocks noGrp="1" noChangeArrowheads="1"/>
          </p:cNvSpPr>
          <p:nvPr>
            <p:ph idx="1"/>
          </p:nvPr>
        </p:nvSpPr>
        <p:spPr>
          <a:xfrm>
            <a:off x="628650" y="1152525"/>
            <a:ext cx="7886700" cy="4351338"/>
          </a:xfrm>
        </p:spPr>
        <p:txBody>
          <a:bodyPr/>
          <a:lstStyle/>
          <a:p>
            <a:pPr eaLnBrk="1" hangingPunct="1"/>
            <a:r>
              <a:rPr lang="en-US" altLang="zh-CN" smtClean="0"/>
              <a:t>Fetch two blocks on miss (include next sequential block)</a:t>
            </a:r>
          </a:p>
        </p:txBody>
      </p:sp>
      <p:sp>
        <p:nvSpPr>
          <p:cNvPr id="2" name="日期占位符 1"/>
          <p:cNvSpPr>
            <a:spLocks noGrp="1"/>
          </p:cNvSpPr>
          <p:nvPr>
            <p:ph type="dt" sz="quarter" idx="10"/>
          </p:nvPr>
        </p:nvSpPr>
        <p:spPr/>
        <p:txBody>
          <a:bodyPr/>
          <a:lstStyle/>
          <a:p>
            <a:pPr>
              <a:defRPr/>
            </a:pPr>
            <a:fld id="{D0EC4009-E5A7-42F7-ADBB-0C02FD11A12D}"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2288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220D55D-BEE3-4789-B1BF-DA7B6D24FF06}" type="slidenum">
              <a:rPr lang="zh-CN" altLang="en-US">
                <a:solidFill>
                  <a:srgbClr val="898989"/>
                </a:solidFill>
              </a:rPr>
              <a:pPr/>
              <a:t>116</a:t>
            </a:fld>
            <a:endParaRPr lang="zh-CN" altLang="en-US">
              <a:solidFill>
                <a:srgbClr val="898989"/>
              </a:solidFill>
            </a:endParaRPr>
          </a:p>
        </p:txBody>
      </p:sp>
      <p:sp>
        <p:nvSpPr>
          <p:cNvPr id="122887" name="TextBox 7"/>
          <p:cNvSpPr txBox="1">
            <a:spLocks noChangeArrowheads="1"/>
          </p:cNvSpPr>
          <p:nvPr/>
        </p:nvSpPr>
        <p:spPr bwMode="auto">
          <a:xfrm>
            <a:off x="611188" y="6081713"/>
            <a:ext cx="79216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a:solidFill>
                  <a:srgbClr val="003399"/>
                </a:solidFill>
              </a:rPr>
              <a:t>Pentium 4 Pre-fetching</a:t>
            </a:r>
          </a:p>
        </p:txBody>
      </p:sp>
      <p:pic>
        <p:nvPicPr>
          <p:cNvPr id="1228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13" y="2266950"/>
            <a:ext cx="6624637" cy="352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031953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66725" y="158750"/>
            <a:ext cx="7886700" cy="844550"/>
          </a:xfrm>
        </p:spPr>
        <p:txBody>
          <a:bodyPr/>
          <a:lstStyle/>
          <a:p>
            <a:pPr eaLnBrk="1" hangingPunct="1"/>
            <a:r>
              <a:rPr lang="en-US" altLang="zh-CN" sz="3200" b="1" smtClean="0"/>
              <a:t>10</a:t>
            </a:r>
            <a:r>
              <a:rPr lang="zh-CN" altLang="en-US" sz="3200" b="1" smtClean="0"/>
              <a:t>、</a:t>
            </a:r>
            <a:r>
              <a:rPr lang="en-US" altLang="zh-CN" sz="3200" b="1" smtClean="0"/>
              <a:t>Compiler Prefetching</a:t>
            </a:r>
            <a:r>
              <a:rPr lang="zh-CN" altLang="en-US" sz="3200" b="1" smtClean="0"/>
              <a:t>（1/2)</a:t>
            </a:r>
          </a:p>
        </p:txBody>
      </p:sp>
      <p:sp>
        <p:nvSpPr>
          <p:cNvPr id="123907" name="Rectangle 3"/>
          <p:cNvSpPr>
            <a:spLocks noGrp="1" noChangeArrowheads="1"/>
          </p:cNvSpPr>
          <p:nvPr>
            <p:ph idx="1"/>
          </p:nvPr>
        </p:nvSpPr>
        <p:spPr>
          <a:xfrm>
            <a:off x="628650" y="1003300"/>
            <a:ext cx="7886700" cy="4351338"/>
          </a:xfrm>
        </p:spPr>
        <p:txBody>
          <a:bodyPr>
            <a:normAutofit fontScale="92500"/>
          </a:bodyPr>
          <a:lstStyle/>
          <a:p>
            <a:pPr eaLnBrk="1" hangingPunct="1">
              <a:spcBef>
                <a:spcPct val="20000"/>
              </a:spcBef>
            </a:pPr>
            <a:r>
              <a:rPr lang="zh-CN" altLang="en-US" sz="2400" smtClean="0"/>
              <a:t>在</a:t>
            </a:r>
            <a:r>
              <a:rPr lang="en-US" altLang="zh-CN" sz="2400" smtClean="0"/>
              <a:t>ISA</a:t>
            </a:r>
            <a:r>
              <a:rPr lang="zh-CN" altLang="en-US" sz="2400" smtClean="0"/>
              <a:t>中增加预取指令，让编译器控制预取</a:t>
            </a:r>
          </a:p>
          <a:p>
            <a:pPr eaLnBrk="1" hangingPunct="1">
              <a:spcBef>
                <a:spcPct val="20000"/>
              </a:spcBef>
            </a:pPr>
            <a:r>
              <a:rPr lang="zh-CN" altLang="en-US" sz="2400" smtClean="0"/>
              <a:t>预取的种类</a:t>
            </a:r>
          </a:p>
          <a:p>
            <a:pPr lvl="1" eaLnBrk="1" hangingPunct="1">
              <a:spcBef>
                <a:spcPct val="20000"/>
              </a:spcBef>
            </a:pPr>
            <a:r>
              <a:rPr lang="zh-CN" altLang="en-US" sz="2000" smtClean="0"/>
              <a:t>寄存器预取 : 把数据取到</a:t>
            </a:r>
            <a:r>
              <a:rPr lang="en-US" altLang="zh-CN" sz="2000" smtClean="0"/>
              <a:t>R</a:t>
            </a:r>
            <a:r>
              <a:rPr lang="zh-CN" altLang="en-US" sz="2000" smtClean="0"/>
              <a:t>中</a:t>
            </a:r>
          </a:p>
          <a:p>
            <a:pPr lvl="1" eaLnBrk="1" hangingPunct="1">
              <a:spcBef>
                <a:spcPct val="20000"/>
              </a:spcBef>
            </a:pPr>
            <a:r>
              <a:rPr lang="en-US" altLang="zh-CN" sz="2000" smtClean="0"/>
              <a:t>Cache</a:t>
            </a:r>
            <a:r>
              <a:rPr lang="zh-CN" altLang="en-US" sz="2000" smtClean="0"/>
              <a:t>预取：只将数据取到</a:t>
            </a:r>
            <a:r>
              <a:rPr lang="en-US" altLang="zh-CN" sz="2000" smtClean="0"/>
              <a:t>Cache</a:t>
            </a:r>
            <a:r>
              <a:rPr lang="zh-CN" altLang="en-US" sz="2000" smtClean="0"/>
              <a:t>中，不放入寄存器</a:t>
            </a:r>
          </a:p>
          <a:p>
            <a:pPr eaLnBrk="1" hangingPunct="1">
              <a:spcBef>
                <a:spcPct val="20000"/>
              </a:spcBef>
            </a:pPr>
            <a:r>
              <a:rPr lang="zh-CN" altLang="en-US" sz="2400" smtClean="0"/>
              <a:t>故障问题</a:t>
            </a:r>
          </a:p>
          <a:p>
            <a:pPr lvl="1" eaLnBrk="1" hangingPunct="1">
              <a:spcBef>
                <a:spcPct val="20000"/>
              </a:spcBef>
            </a:pPr>
            <a:r>
              <a:rPr lang="zh-CN" altLang="en-US" sz="2000" smtClean="0"/>
              <a:t>两种类型的预取可以是故障性预取，也可以是非故障性预取</a:t>
            </a:r>
          </a:p>
          <a:p>
            <a:pPr lvl="1" eaLnBrk="1" hangingPunct="1">
              <a:spcBef>
                <a:spcPct val="20000"/>
              </a:spcBef>
            </a:pPr>
            <a:r>
              <a:rPr lang="zh-CN" altLang="en-US" sz="2000" smtClean="0"/>
              <a:t>所谓故障性预取指在预取时若出现虚地址故障，或违反保护权限，就会有异常发生</a:t>
            </a:r>
          </a:p>
          <a:p>
            <a:pPr lvl="1" eaLnBrk="1" hangingPunct="1">
              <a:spcBef>
                <a:spcPct val="20000"/>
              </a:spcBef>
            </a:pPr>
            <a:r>
              <a:rPr lang="zh-CN" altLang="en-US" sz="2000" smtClean="0"/>
              <a:t>非故障性预取，如导致异常就转化为空操作</a:t>
            </a:r>
          </a:p>
          <a:p>
            <a:pPr eaLnBrk="1" hangingPunct="1">
              <a:spcBef>
                <a:spcPct val="20000"/>
              </a:spcBef>
            </a:pPr>
            <a:r>
              <a:rPr lang="zh-CN" altLang="en-US" sz="2400" smtClean="0"/>
              <a:t>只有在预取时，</a:t>
            </a:r>
            <a:r>
              <a:rPr lang="en-US" altLang="zh-CN" sz="2400" smtClean="0"/>
              <a:t>CPU</a:t>
            </a:r>
            <a:r>
              <a:rPr lang="zh-CN" altLang="en-US" sz="2400" smtClean="0"/>
              <a:t>可以继续执行的情况下，预取才有意义</a:t>
            </a:r>
          </a:p>
          <a:p>
            <a:pPr lvl="1" eaLnBrk="1" hangingPunct="1">
              <a:spcBef>
                <a:spcPct val="20000"/>
              </a:spcBef>
            </a:pPr>
            <a:r>
              <a:rPr lang="en-US" altLang="zh-CN" sz="2000" smtClean="0"/>
              <a:t>Cache</a:t>
            </a:r>
            <a:r>
              <a:rPr lang="zh-CN" altLang="en-US" sz="2000" smtClean="0"/>
              <a:t>在等待预取数据返回的同时，可以正常提供指令和数据，称为非阻塞</a:t>
            </a:r>
            <a:r>
              <a:rPr lang="en-US" altLang="zh-CN" sz="2000" smtClean="0"/>
              <a:t>Cache</a:t>
            </a:r>
            <a:r>
              <a:rPr lang="zh-CN" altLang="en-US" sz="2000" smtClean="0"/>
              <a:t>或非锁定</a:t>
            </a:r>
            <a:r>
              <a:rPr lang="en-US" altLang="zh-CN" sz="2000" smtClean="0"/>
              <a:t>Cache </a:t>
            </a:r>
            <a:endParaRPr lang="zh-CN" altLang="en-US" sz="2000" smtClean="0"/>
          </a:p>
          <a:p>
            <a:pPr lvl="1" eaLnBrk="1" hangingPunct="1">
              <a:spcBef>
                <a:spcPct val="20000"/>
              </a:spcBef>
            </a:pPr>
            <a:endParaRPr lang="zh-CN" altLang="en-US" smtClean="0"/>
          </a:p>
        </p:txBody>
      </p:sp>
      <p:sp>
        <p:nvSpPr>
          <p:cNvPr id="2" name="日期占位符 1"/>
          <p:cNvSpPr>
            <a:spLocks noGrp="1"/>
          </p:cNvSpPr>
          <p:nvPr>
            <p:ph type="dt" sz="quarter" idx="10"/>
          </p:nvPr>
        </p:nvSpPr>
        <p:spPr/>
        <p:txBody>
          <a:bodyPr/>
          <a:lstStyle/>
          <a:p>
            <a:pPr>
              <a:defRPr/>
            </a:pPr>
            <a:fld id="{E47AE71B-EB1A-42ED-8AC8-8292B70DF4B5}"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2391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BF5C223-7771-4E84-B0D7-0FA99365422D}" type="slidenum">
              <a:rPr lang="zh-CN" altLang="en-US">
                <a:solidFill>
                  <a:srgbClr val="898989"/>
                </a:solidFill>
              </a:rPr>
              <a:pPr/>
              <a:t>117</a:t>
            </a:fld>
            <a:endParaRPr lang="zh-CN" altLang="en-US">
              <a:solidFill>
                <a:srgbClr val="898989"/>
              </a:solidFill>
            </a:endParaRPr>
          </a:p>
        </p:txBody>
      </p:sp>
    </p:spTree>
    <p:extLst>
      <p:ext uri="{BB962C8B-B14F-4D97-AF65-F5344CB8AC3E}">
        <p14:creationId xmlns:p14="http://schemas.microsoft.com/office/powerpoint/2010/main" val="2746061489"/>
      </p:ext>
    </p:extLst>
  </p:cSld>
  <p:clrMapOvr>
    <a:masterClrMapping/>
  </p:clrMapOvr>
  <p:transition spd="slow"/>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628650" y="222250"/>
            <a:ext cx="7886700" cy="917575"/>
          </a:xfrm>
        </p:spPr>
        <p:txBody>
          <a:bodyPr/>
          <a:lstStyle/>
          <a:p>
            <a:pPr eaLnBrk="1" hangingPunct="1"/>
            <a:r>
              <a:rPr lang="zh-CN" altLang="en-US" sz="3200" b="1" smtClean="0"/>
              <a:t>由编译器控制预取 （2/2)</a:t>
            </a:r>
          </a:p>
        </p:txBody>
      </p:sp>
      <p:sp>
        <p:nvSpPr>
          <p:cNvPr id="124931" name="Rectangle 3"/>
          <p:cNvSpPr>
            <a:spLocks noGrp="1" noChangeArrowheads="1"/>
          </p:cNvSpPr>
          <p:nvPr>
            <p:ph idx="1"/>
          </p:nvPr>
        </p:nvSpPr>
        <p:spPr>
          <a:xfrm>
            <a:off x="628650" y="1322388"/>
            <a:ext cx="7886700" cy="4351337"/>
          </a:xfrm>
        </p:spPr>
        <p:txBody>
          <a:bodyPr/>
          <a:lstStyle/>
          <a:p>
            <a:pPr eaLnBrk="1" hangingPunct="1">
              <a:lnSpc>
                <a:spcPct val="105000"/>
              </a:lnSpc>
            </a:pPr>
            <a:r>
              <a:rPr lang="zh-CN" altLang="en-US" sz="2000" smtClean="0"/>
              <a:t>循环是预取优化的主要目标</a:t>
            </a:r>
          </a:p>
          <a:p>
            <a:pPr lvl="1" eaLnBrk="1" hangingPunct="1">
              <a:lnSpc>
                <a:spcPct val="105000"/>
              </a:lnSpc>
              <a:spcBef>
                <a:spcPct val="20000"/>
              </a:spcBef>
            </a:pPr>
            <a:r>
              <a:rPr lang="zh-CN" altLang="en-US" sz="2000" smtClean="0"/>
              <a:t>失效开销较小时，</a:t>
            </a:r>
            <a:r>
              <a:rPr lang="en-US" altLang="zh-CN" sz="2000" smtClean="0"/>
              <a:t>Compiler</a:t>
            </a:r>
            <a:r>
              <a:rPr lang="zh-CN" altLang="en-US" sz="2000" smtClean="0"/>
              <a:t>简单的展开一两次，调度好预取与执行的重叠</a:t>
            </a:r>
          </a:p>
          <a:p>
            <a:pPr lvl="1" eaLnBrk="1" hangingPunct="1">
              <a:lnSpc>
                <a:spcPct val="105000"/>
              </a:lnSpc>
            </a:pPr>
            <a:r>
              <a:rPr lang="zh-CN" altLang="en-US" sz="2000" smtClean="0"/>
              <a:t>失效开销较大时，编译器将循环体展开多次，以便为较远的循环预取数据</a:t>
            </a:r>
          </a:p>
          <a:p>
            <a:pPr lvl="1" eaLnBrk="1" hangingPunct="1">
              <a:lnSpc>
                <a:spcPct val="105000"/>
              </a:lnSpc>
            </a:pPr>
            <a:r>
              <a:rPr lang="zh-CN" altLang="en-US" sz="2000" smtClean="0"/>
              <a:t>由于发出预取指令需要花费一条指令的开销，因此要避免不必要的预取</a:t>
            </a:r>
          </a:p>
          <a:p>
            <a:pPr lvl="1" eaLnBrk="1" hangingPunct="1">
              <a:lnSpc>
                <a:spcPct val="105000"/>
              </a:lnSpc>
            </a:pPr>
            <a:r>
              <a:rPr lang="zh-CN" altLang="en-US" sz="2000" smtClean="0"/>
              <a:t>重点放在那些可能导致失效的访问</a:t>
            </a:r>
          </a:p>
          <a:p>
            <a:pPr eaLnBrk="1" hangingPunct="1">
              <a:lnSpc>
                <a:spcPct val="105000"/>
              </a:lnSpc>
            </a:pPr>
            <a:r>
              <a:rPr lang="zh-CN" altLang="en-US" sz="2000" smtClean="0"/>
              <a:t>举例</a:t>
            </a:r>
            <a:r>
              <a:rPr lang="en-US" altLang="zh-CN" sz="2000" smtClean="0"/>
              <a:t>1</a:t>
            </a:r>
            <a:r>
              <a:rPr lang="zh-CN" altLang="en-US" sz="2000" smtClean="0"/>
              <a:t>：</a:t>
            </a:r>
            <a:r>
              <a:rPr lang="en-US" altLang="zh-CN" sz="2000" smtClean="0"/>
              <a:t>P93</a:t>
            </a:r>
            <a:r>
              <a:rPr lang="zh-CN" altLang="en-US" sz="2000" smtClean="0"/>
              <a:t>（</a:t>
            </a:r>
            <a:r>
              <a:rPr lang="en-US" altLang="zh-CN" sz="2000" smtClean="0"/>
              <a:t>70</a:t>
            </a:r>
            <a:r>
              <a:rPr lang="zh-CN" altLang="en-US" sz="2000" smtClean="0"/>
              <a:t>）</a:t>
            </a:r>
            <a:r>
              <a:rPr lang="en-US" altLang="zh-CN" sz="2000" smtClean="0"/>
              <a:t> </a:t>
            </a:r>
            <a:r>
              <a:rPr lang="zh-CN" altLang="en-US" sz="2000" smtClean="0"/>
              <a:t>（</a:t>
            </a:r>
            <a:r>
              <a:rPr lang="en-US" altLang="zh-CN" sz="2000" smtClean="0"/>
              <a:t>Hennessy &amp; Patterson 5</a:t>
            </a:r>
            <a:r>
              <a:rPr lang="en-US" altLang="zh-CN" sz="2000" baseline="30000" smtClean="0"/>
              <a:t>th</a:t>
            </a:r>
            <a:r>
              <a:rPr lang="en-US" altLang="zh-CN" sz="2000" smtClean="0"/>
              <a:t> /</a:t>
            </a:r>
            <a:r>
              <a:rPr lang="zh-CN" altLang="en-US" sz="2000" smtClean="0"/>
              <a:t>中译本）</a:t>
            </a:r>
            <a:endParaRPr lang="en-US" altLang="zh-CN" sz="2000" smtClean="0"/>
          </a:p>
          <a:p>
            <a:pPr eaLnBrk="1" hangingPunct="1">
              <a:lnSpc>
                <a:spcPct val="105000"/>
              </a:lnSpc>
            </a:pPr>
            <a:r>
              <a:rPr lang="zh-CN" altLang="en-US" sz="2000" smtClean="0"/>
              <a:t>举例</a:t>
            </a:r>
            <a:r>
              <a:rPr lang="en-US" altLang="zh-CN" sz="2000" smtClean="0"/>
              <a:t>2</a:t>
            </a:r>
            <a:r>
              <a:rPr lang="zh-CN" altLang="en-US" sz="2000" smtClean="0"/>
              <a:t>：</a:t>
            </a:r>
            <a:r>
              <a:rPr lang="en-US" altLang="zh-CN" sz="2000" smtClean="0"/>
              <a:t>P94</a:t>
            </a:r>
            <a:r>
              <a:rPr lang="zh-CN" altLang="en-US" sz="2000" smtClean="0"/>
              <a:t>（</a:t>
            </a:r>
            <a:r>
              <a:rPr lang="en-US" altLang="zh-CN" sz="2000" smtClean="0"/>
              <a:t>71</a:t>
            </a:r>
            <a:r>
              <a:rPr lang="zh-CN" altLang="en-US" sz="2000" smtClean="0"/>
              <a:t>）（</a:t>
            </a:r>
            <a:r>
              <a:rPr lang="en-US" altLang="zh-CN" sz="2000" smtClean="0"/>
              <a:t>Hennessy &amp; Patterson  5</a:t>
            </a:r>
            <a:r>
              <a:rPr lang="en-US" altLang="zh-CN" sz="2000" baseline="30000" smtClean="0"/>
              <a:t>th</a:t>
            </a:r>
            <a:r>
              <a:rPr lang="en-US" altLang="zh-CN" sz="2000" smtClean="0"/>
              <a:t>/</a:t>
            </a:r>
            <a:r>
              <a:rPr lang="zh-CN" altLang="en-US" sz="2000" smtClean="0"/>
              <a:t>中译本）</a:t>
            </a:r>
          </a:p>
        </p:txBody>
      </p:sp>
      <p:sp>
        <p:nvSpPr>
          <p:cNvPr id="2" name="日期占位符 1"/>
          <p:cNvSpPr>
            <a:spLocks noGrp="1"/>
          </p:cNvSpPr>
          <p:nvPr>
            <p:ph type="dt" sz="quarter" idx="10"/>
          </p:nvPr>
        </p:nvSpPr>
        <p:spPr/>
        <p:txBody>
          <a:bodyPr/>
          <a:lstStyle/>
          <a:p>
            <a:pPr>
              <a:defRPr/>
            </a:pPr>
            <a:fld id="{1CD2D8D9-9C66-4A65-BF21-F932041615B5}"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2493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BDD8731-C090-4920-80E7-B95845033B5A}" type="slidenum">
              <a:rPr lang="zh-CN" altLang="en-US">
                <a:solidFill>
                  <a:srgbClr val="898989"/>
                </a:solidFill>
              </a:rPr>
              <a:pPr/>
              <a:t>118</a:t>
            </a:fld>
            <a:endParaRPr lang="zh-CN" altLang="en-US">
              <a:solidFill>
                <a:srgbClr val="898989"/>
              </a:solidFill>
            </a:endParaRPr>
          </a:p>
        </p:txBody>
      </p:sp>
    </p:spTree>
    <p:extLst>
      <p:ext uri="{BB962C8B-B14F-4D97-AF65-F5344CB8AC3E}">
        <p14:creationId xmlns:p14="http://schemas.microsoft.com/office/powerpoint/2010/main" val="1857327040"/>
      </p:ext>
    </p:extLst>
  </p:cSld>
  <p:clrMapOvr>
    <a:masterClrMapping/>
  </p:clrMapOvr>
  <p:transition spd="slow"/>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515938" y="309563"/>
            <a:ext cx="8201025" cy="682625"/>
          </a:xfrm>
        </p:spPr>
        <p:txBody>
          <a:bodyPr/>
          <a:lstStyle/>
          <a:p>
            <a:pPr eaLnBrk="1" hangingPunct="1"/>
            <a:r>
              <a:rPr lang="zh-CN" altLang="en-US" sz="3200" b="1" smtClean="0"/>
              <a:t>举例</a:t>
            </a:r>
            <a:r>
              <a:rPr lang="en-US" altLang="zh-CN" sz="3200" b="1" smtClean="0"/>
              <a:t>1</a:t>
            </a:r>
            <a:endParaRPr lang="zh-CN" altLang="en-US" sz="3200" b="1" smtClean="0"/>
          </a:p>
        </p:txBody>
      </p:sp>
      <p:sp>
        <p:nvSpPr>
          <p:cNvPr id="125955" name="Rectangle 3"/>
          <p:cNvSpPr>
            <a:spLocks noGrp="1" noChangeArrowheads="1"/>
          </p:cNvSpPr>
          <p:nvPr>
            <p:ph idx="1"/>
          </p:nvPr>
        </p:nvSpPr>
        <p:spPr>
          <a:xfrm>
            <a:off x="147638" y="1282700"/>
            <a:ext cx="8701087" cy="4894263"/>
          </a:xfrm>
        </p:spPr>
        <p:txBody>
          <a:bodyPr/>
          <a:lstStyle/>
          <a:p>
            <a:pPr eaLnBrk="1" hangingPunct="1">
              <a:spcBef>
                <a:spcPct val="20000"/>
              </a:spcBef>
              <a:buFont typeface="Wingdings" panose="05000000000000000000" pitchFamily="2" charset="2"/>
              <a:buNone/>
            </a:pPr>
            <a:r>
              <a:rPr lang="en-US" altLang="zh-CN" sz="2000" smtClean="0"/>
              <a:t>Example </a:t>
            </a:r>
            <a:r>
              <a:rPr lang="zh-CN" altLang="en-US" sz="2000" smtClean="0"/>
              <a:t>：</a:t>
            </a:r>
            <a:r>
              <a:rPr lang="en-US" altLang="zh-CN" sz="2000" smtClean="0"/>
              <a:t>For the code below, determine which accesses are likely to cause data cache misses. Next, insert prefetch instructions to reduce misses. Finally, calculate the number of prefetch instructions executed and the misses avoided by prefetching.</a:t>
            </a:r>
          </a:p>
          <a:p>
            <a:pPr eaLnBrk="1" hangingPunct="1">
              <a:spcBef>
                <a:spcPct val="20000"/>
              </a:spcBef>
              <a:buFont typeface="Wingdings" panose="05000000000000000000" pitchFamily="2" charset="2"/>
              <a:buNone/>
            </a:pPr>
            <a:r>
              <a:rPr lang="en-US" altLang="zh-CN" sz="2000" smtClean="0"/>
              <a:t>Let’s assume we have an 8 KB direct-mapped data cache with 16-byte blocks, and it is a write-back cache that does write allocate. The elements of a and b are 8 bytes long since they are double-precision floating-point arrays. There are 3 rows and 100 columns for a and 101 rows and 3 columns for b. Let’s also assume they are not in the cache at the start of the program.</a:t>
            </a:r>
          </a:p>
          <a:p>
            <a:pPr eaLnBrk="1" hangingPunct="1">
              <a:spcBef>
                <a:spcPct val="20000"/>
              </a:spcBef>
              <a:buFont typeface="Wingdings" panose="05000000000000000000" pitchFamily="2" charset="2"/>
              <a:buNone/>
            </a:pPr>
            <a:r>
              <a:rPr lang="en-US" altLang="zh-CN" sz="2000" smtClean="0"/>
              <a:t>   </a:t>
            </a:r>
          </a:p>
          <a:p>
            <a:pPr eaLnBrk="1" hangingPunct="1">
              <a:spcBef>
                <a:spcPct val="20000"/>
              </a:spcBef>
              <a:buFont typeface="Wingdings" panose="05000000000000000000" pitchFamily="2" charset="2"/>
              <a:buNone/>
            </a:pPr>
            <a:r>
              <a:rPr lang="en-US" altLang="zh-CN" sz="2000" smtClean="0"/>
              <a:t>    for (i = 0; i &lt; 3; i = i+1)</a:t>
            </a:r>
          </a:p>
          <a:p>
            <a:pPr eaLnBrk="1" hangingPunct="1">
              <a:spcBef>
                <a:spcPct val="20000"/>
              </a:spcBef>
              <a:buFont typeface="Wingdings" panose="05000000000000000000" pitchFamily="2" charset="2"/>
              <a:buNone/>
            </a:pPr>
            <a:r>
              <a:rPr lang="en-US" altLang="zh-CN" sz="2000" smtClean="0"/>
              <a:t>          for (j = 0; j &lt; 100; j = j+1)</a:t>
            </a:r>
          </a:p>
          <a:p>
            <a:pPr eaLnBrk="1" hangingPunct="1">
              <a:spcBef>
                <a:spcPct val="20000"/>
              </a:spcBef>
              <a:buFont typeface="Wingdings" panose="05000000000000000000" pitchFamily="2" charset="2"/>
              <a:buNone/>
            </a:pPr>
            <a:r>
              <a:rPr lang="en-US" altLang="zh-CN" sz="2000" smtClean="0"/>
              <a:t>              a[i][j] = b[j][0] * b[j+1][0];</a:t>
            </a:r>
          </a:p>
          <a:p>
            <a:pPr eaLnBrk="1" hangingPunct="1">
              <a:spcBef>
                <a:spcPct val="20000"/>
              </a:spcBef>
              <a:buFont typeface="Wingdings" panose="05000000000000000000" pitchFamily="2" charset="2"/>
              <a:buNone/>
            </a:pPr>
            <a:endParaRPr lang="zh-CN" altLang="en-US" sz="2000" smtClean="0"/>
          </a:p>
        </p:txBody>
      </p:sp>
      <p:sp>
        <p:nvSpPr>
          <p:cNvPr id="2" name="日期占位符 1"/>
          <p:cNvSpPr>
            <a:spLocks noGrp="1"/>
          </p:cNvSpPr>
          <p:nvPr>
            <p:ph type="dt" sz="quarter" idx="10"/>
          </p:nvPr>
        </p:nvSpPr>
        <p:spPr/>
        <p:txBody>
          <a:bodyPr/>
          <a:lstStyle/>
          <a:p>
            <a:pPr>
              <a:defRPr/>
            </a:pPr>
            <a:fld id="{1BA8228F-CBF4-4E7D-AC98-A93C14971196}"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2595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D15C62C-114D-40E7-B910-E6E1EC2F67FD}" type="slidenum">
              <a:rPr lang="zh-CN" altLang="en-US">
                <a:solidFill>
                  <a:srgbClr val="898989"/>
                </a:solidFill>
              </a:rPr>
              <a:pPr/>
              <a:t>119</a:t>
            </a:fld>
            <a:endParaRPr lang="zh-CN" altLang="en-US">
              <a:solidFill>
                <a:srgbClr val="898989"/>
              </a:solidFill>
            </a:endParaRPr>
          </a:p>
        </p:txBody>
      </p:sp>
    </p:spTree>
    <p:extLst>
      <p:ext uri="{BB962C8B-B14F-4D97-AF65-F5344CB8AC3E}">
        <p14:creationId xmlns:p14="http://schemas.microsoft.com/office/powerpoint/2010/main" val="3585232547"/>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smtClean="0"/>
              <a:t>存储层次结构涉及的基本概念</a:t>
            </a:r>
          </a:p>
        </p:txBody>
      </p:sp>
      <p:sp>
        <p:nvSpPr>
          <p:cNvPr id="17411" name="Rectangle 3"/>
          <p:cNvSpPr>
            <a:spLocks noGrp="1" noChangeArrowheads="1"/>
          </p:cNvSpPr>
          <p:nvPr>
            <p:ph idx="1"/>
          </p:nvPr>
        </p:nvSpPr>
        <p:spPr/>
        <p:txBody>
          <a:bodyPr>
            <a:normAutofit fontScale="70000" lnSpcReduction="20000"/>
          </a:bodyPr>
          <a:lstStyle/>
          <a:p>
            <a:r>
              <a:rPr lang="en-US" altLang="zh-CN" smtClean="0"/>
              <a:t>Block</a:t>
            </a:r>
          </a:p>
          <a:p>
            <a:pPr lvl="1"/>
            <a:r>
              <a:rPr lang="en-US" altLang="zh-CN" smtClean="0"/>
              <a:t>Block : </a:t>
            </a:r>
            <a:r>
              <a:rPr lang="zh-CN" altLang="en-US" smtClean="0"/>
              <a:t>不同层次的</a:t>
            </a:r>
            <a:r>
              <a:rPr lang="en-US" altLang="zh-CN" smtClean="0"/>
              <a:t>Block</a:t>
            </a:r>
            <a:r>
              <a:rPr lang="zh-CN" altLang="en-US" smtClean="0"/>
              <a:t>大小可能不同</a:t>
            </a:r>
          </a:p>
          <a:p>
            <a:pPr lvl="1"/>
            <a:r>
              <a:rPr lang="zh-CN" altLang="en-US" smtClean="0"/>
              <a:t>命中和命中率</a:t>
            </a:r>
          </a:p>
          <a:p>
            <a:pPr lvl="1"/>
            <a:r>
              <a:rPr lang="zh-CN" altLang="en-US" smtClean="0"/>
              <a:t>失效和失效率</a:t>
            </a:r>
          </a:p>
          <a:p>
            <a:r>
              <a:rPr lang="zh-CN" altLang="en-US" smtClean="0"/>
              <a:t>镜像和一致性问题</a:t>
            </a:r>
          </a:p>
          <a:p>
            <a:pPr lvl="1"/>
            <a:r>
              <a:rPr lang="zh-CN" altLang="en-US" smtClean="0"/>
              <a:t>高层存储器是较低层存储器的一个镜像</a:t>
            </a:r>
          </a:p>
          <a:p>
            <a:pPr lvl="1"/>
            <a:r>
              <a:rPr lang="zh-CN" altLang="en-US" smtClean="0"/>
              <a:t>高层存储器内容的修改必须反映到低层存储器中</a:t>
            </a:r>
          </a:p>
          <a:p>
            <a:pPr lvl="2"/>
            <a:r>
              <a:rPr lang="zh-CN" altLang="en-US" smtClean="0"/>
              <a:t>数据一致性问题</a:t>
            </a:r>
          </a:p>
          <a:p>
            <a:r>
              <a:rPr lang="zh-CN" altLang="en-US" smtClean="0"/>
              <a:t>寻址：不管如何组织，我们必须知道如何访问数据</a:t>
            </a:r>
          </a:p>
          <a:p>
            <a:r>
              <a:rPr lang="zh-CN" altLang="en-US" smtClean="0"/>
              <a:t>要求：不同层次上块大小可以不同</a:t>
            </a:r>
          </a:p>
          <a:p>
            <a:pPr lvl="1"/>
            <a:r>
              <a:rPr lang="zh-CN" altLang="en-US" smtClean="0"/>
              <a:t>在</a:t>
            </a:r>
            <a:r>
              <a:rPr lang="en-US" altLang="zh-CN" smtClean="0"/>
              <a:t>L0 cache </a:t>
            </a:r>
            <a:r>
              <a:rPr lang="zh-CN" altLang="en-US" smtClean="0"/>
              <a:t>可能以</a:t>
            </a:r>
            <a:r>
              <a:rPr lang="en-US" altLang="zh-CN" smtClean="0"/>
              <a:t>Double, Words, Halfwords, </a:t>
            </a:r>
            <a:r>
              <a:rPr lang="zh-CN" altLang="en-US" smtClean="0"/>
              <a:t>或</a:t>
            </a:r>
            <a:r>
              <a:rPr lang="en-US" altLang="zh-CN" smtClean="0"/>
              <a:t>bytes</a:t>
            </a:r>
          </a:p>
          <a:p>
            <a:pPr lvl="1"/>
            <a:r>
              <a:rPr lang="zh-CN" altLang="en-US" smtClean="0"/>
              <a:t>在</a:t>
            </a:r>
            <a:r>
              <a:rPr lang="en-US" altLang="zh-CN" smtClean="0"/>
              <a:t>L1cache</a:t>
            </a:r>
            <a:r>
              <a:rPr lang="zh-CN" altLang="en-US" smtClean="0"/>
              <a:t>仅以</a:t>
            </a:r>
            <a:r>
              <a:rPr lang="en-US" altLang="zh-CN" smtClean="0"/>
              <a:t>cache line </a:t>
            </a:r>
            <a:r>
              <a:rPr lang="zh-CN" altLang="en-US" smtClean="0"/>
              <a:t>或 </a:t>
            </a:r>
            <a:r>
              <a:rPr lang="en-US" altLang="zh-CN" smtClean="0"/>
              <a:t>slot</a:t>
            </a:r>
            <a:r>
              <a:rPr lang="zh-CN" altLang="en-US" smtClean="0"/>
              <a:t>为单位访问</a:t>
            </a:r>
          </a:p>
          <a:p>
            <a:pPr lvl="1"/>
            <a:r>
              <a:rPr lang="zh-CN" altLang="en-US" smtClean="0"/>
              <a:t>在更低层…..</a:t>
            </a:r>
          </a:p>
          <a:p>
            <a:pPr lvl="1"/>
            <a:r>
              <a:rPr lang="zh-CN" altLang="en-US" smtClean="0"/>
              <a:t>因此总是存在地址映射问题</a:t>
            </a:r>
          </a:p>
          <a:p>
            <a:pPr lvl="1"/>
            <a:r>
              <a:rPr lang="zh-CN" altLang="en-US" smtClean="0"/>
              <a:t>物理地址格式   </a:t>
            </a:r>
            <a:r>
              <a:rPr lang="en-US" altLang="zh-CN" smtClean="0"/>
              <a:t>Block Frame Address + Block Offset</a:t>
            </a:r>
          </a:p>
        </p:txBody>
      </p:sp>
      <p:sp>
        <p:nvSpPr>
          <p:cNvPr id="2" name="日期占位符 1"/>
          <p:cNvSpPr>
            <a:spLocks noGrp="1"/>
          </p:cNvSpPr>
          <p:nvPr>
            <p:ph type="dt" sz="half" idx="10"/>
          </p:nvPr>
        </p:nvSpPr>
        <p:spPr/>
        <p:txBody>
          <a:bodyPr/>
          <a:lstStyle/>
          <a:p>
            <a:fld id="{75941BFE-CB6F-487B-B6EA-B3639B683255}" type="datetime1">
              <a:rPr lang="zh-CN" altLang="en-US" smtClean="0"/>
              <a:pPr/>
              <a:t>2019/3/19</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17414" name="灯片编号占位符 3"/>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F9FA2DF-7F0B-4997-84AA-EDBF3C7F31DE}" type="slidenum">
              <a:rPr lang="zh-CN" altLang="en-US" smtClean="0"/>
              <a:pPr/>
              <a:t>12</a:t>
            </a:fld>
            <a:endParaRPr lang="zh-CN" altLang="en-US"/>
          </a:p>
        </p:txBody>
      </p:sp>
    </p:spTree>
    <p:extLst>
      <p:ext uri="{BB962C8B-B14F-4D97-AF65-F5344CB8AC3E}">
        <p14:creationId xmlns:p14="http://schemas.microsoft.com/office/powerpoint/2010/main" val="716628818"/>
      </p:ext>
    </p:extLst>
  </p:cSld>
  <p:clrMapOvr>
    <a:masterClrMapping/>
  </p:clrMapOvr>
  <p:transition spd="slow"/>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内容占位符 2"/>
          <p:cNvSpPr>
            <a:spLocks noGrp="1"/>
          </p:cNvSpPr>
          <p:nvPr>
            <p:ph idx="1"/>
          </p:nvPr>
        </p:nvSpPr>
        <p:spPr>
          <a:xfrm>
            <a:off x="819150" y="622300"/>
            <a:ext cx="7886700" cy="5638800"/>
          </a:xfrm>
        </p:spPr>
        <p:txBody>
          <a:bodyPr/>
          <a:lstStyle/>
          <a:p>
            <a:pPr marL="0" indent="0">
              <a:buFont typeface="Arial" panose="020B0604020202020204" pitchFamily="34" charset="0"/>
              <a:buNone/>
            </a:pPr>
            <a:r>
              <a:rPr lang="en-US" altLang="zh-CN" sz="2000" smtClean="0"/>
              <a:t>for (j = 0; j &lt; 100; j = j+1) {</a:t>
            </a:r>
          </a:p>
          <a:p>
            <a:pPr marL="0" indent="0">
              <a:buFont typeface="Arial" panose="020B0604020202020204" pitchFamily="34" charset="0"/>
              <a:buNone/>
            </a:pPr>
            <a:r>
              <a:rPr lang="en-US" altLang="zh-CN" sz="2000" smtClean="0"/>
              <a:t>       prefetch(b[j+7][0]);</a:t>
            </a:r>
          </a:p>
          <a:p>
            <a:pPr marL="0" indent="0">
              <a:buFont typeface="Arial" panose="020B0604020202020204" pitchFamily="34" charset="0"/>
              <a:buNone/>
            </a:pPr>
            <a:r>
              <a:rPr lang="en-US" altLang="zh-CN" sz="2000" smtClean="0"/>
              <a:t>       /* b(j,0) for 7 iterations later */</a:t>
            </a:r>
          </a:p>
          <a:p>
            <a:pPr marL="0" indent="0">
              <a:buFont typeface="Arial" panose="020B0604020202020204" pitchFamily="34" charset="0"/>
              <a:buNone/>
            </a:pPr>
            <a:r>
              <a:rPr lang="en-US" altLang="zh-CN" sz="2000" smtClean="0"/>
              <a:t>       prefetch(a[0][j+7]);</a:t>
            </a:r>
          </a:p>
          <a:p>
            <a:pPr marL="0" indent="0">
              <a:buFont typeface="Arial" panose="020B0604020202020204" pitchFamily="34" charset="0"/>
              <a:buNone/>
            </a:pPr>
            <a:r>
              <a:rPr lang="en-US" altLang="zh-CN" sz="2000" smtClean="0"/>
              <a:t>       /* a(0,j) for 7 iterations later */</a:t>
            </a:r>
          </a:p>
          <a:p>
            <a:pPr marL="0" indent="0">
              <a:buFont typeface="Arial" panose="020B0604020202020204" pitchFamily="34" charset="0"/>
              <a:buNone/>
            </a:pPr>
            <a:r>
              <a:rPr lang="en-US" altLang="zh-CN" sz="2000" smtClean="0"/>
              <a:t>       a[0][j] = b[j][0] * b[j+1][0];};</a:t>
            </a:r>
          </a:p>
          <a:p>
            <a:pPr marL="0" indent="0">
              <a:buFont typeface="Arial" panose="020B0604020202020204" pitchFamily="34" charset="0"/>
              <a:buNone/>
            </a:pPr>
            <a:endParaRPr lang="en-US" altLang="zh-CN" sz="2000" smtClean="0"/>
          </a:p>
          <a:p>
            <a:pPr marL="0" indent="0">
              <a:buFont typeface="Arial" panose="020B0604020202020204" pitchFamily="34" charset="0"/>
              <a:buNone/>
            </a:pPr>
            <a:r>
              <a:rPr lang="en-US" altLang="zh-CN" sz="2000" smtClean="0"/>
              <a:t>for (i = 1; i &lt; 3; i = i+1)</a:t>
            </a:r>
          </a:p>
          <a:p>
            <a:pPr marL="0" indent="0">
              <a:buFont typeface="Arial" panose="020B0604020202020204" pitchFamily="34" charset="0"/>
              <a:buNone/>
            </a:pPr>
            <a:r>
              <a:rPr lang="en-US" altLang="zh-CN" sz="2000" smtClean="0"/>
              <a:t>       for (j = 0; j &lt; 100; j = j+1) {</a:t>
            </a:r>
          </a:p>
          <a:p>
            <a:pPr marL="0" indent="0">
              <a:buFont typeface="Arial" panose="020B0604020202020204" pitchFamily="34" charset="0"/>
              <a:buNone/>
            </a:pPr>
            <a:r>
              <a:rPr lang="en-US" altLang="zh-CN" sz="2000" smtClean="0"/>
              <a:t>              prefetch(a[i][j+7]);</a:t>
            </a:r>
          </a:p>
          <a:p>
            <a:pPr marL="0" indent="0">
              <a:buFont typeface="Arial" panose="020B0604020202020204" pitchFamily="34" charset="0"/>
              <a:buNone/>
            </a:pPr>
            <a:r>
              <a:rPr lang="en-US" altLang="zh-CN" sz="2000" smtClean="0"/>
              <a:t>              /* a(i,j) for +7 iterations */</a:t>
            </a:r>
          </a:p>
          <a:p>
            <a:pPr marL="0" indent="0">
              <a:buFont typeface="Arial" panose="020B0604020202020204" pitchFamily="34" charset="0"/>
              <a:buNone/>
            </a:pPr>
            <a:r>
              <a:rPr lang="en-US" altLang="zh-CN" sz="2000" smtClean="0"/>
              <a:t>              a[i][j] = b[j][0] * b[j+1][0];}</a:t>
            </a:r>
            <a:endParaRPr lang="zh-CN" altLang="en-US" sz="2000" smtClean="0"/>
          </a:p>
        </p:txBody>
      </p:sp>
      <p:sp>
        <p:nvSpPr>
          <p:cNvPr id="4" name="日期占位符 3"/>
          <p:cNvSpPr>
            <a:spLocks noGrp="1"/>
          </p:cNvSpPr>
          <p:nvPr>
            <p:ph type="dt" sz="quarter" idx="10"/>
          </p:nvPr>
        </p:nvSpPr>
        <p:spPr/>
        <p:txBody>
          <a:bodyPr/>
          <a:lstStyle/>
          <a:p>
            <a:pPr>
              <a:defRPr/>
            </a:pPr>
            <a:fld id="{E0059550-0949-412B-B2EE-6FD3D5073D85}" type="datetime1">
              <a:rPr lang="zh-CN" altLang="en-US" smtClean="0"/>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2698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5F6564C-CC27-4B07-811F-38AA7B978D8E}" type="slidenum">
              <a:rPr lang="zh-CN" altLang="en-US">
                <a:solidFill>
                  <a:srgbClr val="898989"/>
                </a:solidFill>
              </a:rPr>
              <a:pPr/>
              <a:t>120</a:t>
            </a:fld>
            <a:endParaRPr lang="zh-CN" altLang="en-US">
              <a:solidFill>
                <a:srgbClr val="898989"/>
              </a:solidFill>
            </a:endParaRPr>
          </a:p>
        </p:txBody>
      </p:sp>
    </p:spTree>
    <p:extLst>
      <p:ext uri="{BB962C8B-B14F-4D97-AF65-F5344CB8AC3E}">
        <p14:creationId xmlns:p14="http://schemas.microsoft.com/office/powerpoint/2010/main" val="44961616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515938" y="365125"/>
            <a:ext cx="7999412" cy="806450"/>
          </a:xfrm>
        </p:spPr>
        <p:txBody>
          <a:bodyPr/>
          <a:lstStyle/>
          <a:p>
            <a:pPr eaLnBrk="1" hangingPunct="1"/>
            <a:r>
              <a:rPr lang="zh-CN" altLang="en-US" sz="3200" b="1" smtClean="0"/>
              <a:t>举例</a:t>
            </a:r>
            <a:r>
              <a:rPr lang="en-US" altLang="zh-CN" sz="3200" b="1" smtClean="0"/>
              <a:t>2</a:t>
            </a:r>
            <a:endParaRPr lang="zh-CN" altLang="en-US" sz="3200" b="1" smtClean="0"/>
          </a:p>
        </p:txBody>
      </p:sp>
      <p:sp>
        <p:nvSpPr>
          <p:cNvPr id="105475" name="Rectangle 3"/>
          <p:cNvSpPr>
            <a:spLocks noGrp="1" noChangeArrowheads="1"/>
          </p:cNvSpPr>
          <p:nvPr>
            <p:ph idx="1"/>
          </p:nvPr>
        </p:nvSpPr>
        <p:spPr>
          <a:xfrm>
            <a:off x="384175" y="1171575"/>
            <a:ext cx="8131175" cy="4927600"/>
          </a:xfrm>
        </p:spPr>
        <p:txBody>
          <a:bodyPr rtlCol="0">
            <a:normAutofit fontScale="70000" lnSpcReduction="20000"/>
          </a:bodyPr>
          <a:lstStyle/>
          <a:p>
            <a:pPr eaLnBrk="1" fontAlgn="auto" hangingPunct="1">
              <a:spcBef>
                <a:spcPct val="25000"/>
              </a:spcBef>
              <a:spcAft>
                <a:spcPts val="0"/>
              </a:spcAft>
              <a:buFont typeface="Wingdings" panose="05000000000000000000" pitchFamily="2" charset="2"/>
              <a:buNone/>
              <a:defRPr/>
            </a:pPr>
            <a:r>
              <a:rPr lang="en-US" altLang="zh-CN" dirty="0" smtClean="0"/>
              <a:t>Example </a:t>
            </a:r>
            <a:r>
              <a:rPr lang="zh-CN" altLang="en-US" dirty="0" smtClean="0"/>
              <a:t>：</a:t>
            </a:r>
          </a:p>
          <a:p>
            <a:pPr eaLnBrk="1" fontAlgn="auto" hangingPunct="1">
              <a:spcBef>
                <a:spcPct val="25000"/>
              </a:spcBef>
              <a:spcAft>
                <a:spcPts val="0"/>
              </a:spcAft>
              <a:buFont typeface="Wingdings" panose="05000000000000000000" pitchFamily="2" charset="2"/>
              <a:buNone/>
              <a:defRPr/>
            </a:pPr>
            <a:r>
              <a:rPr lang="en-US" altLang="zh-CN" dirty="0" smtClean="0"/>
              <a:t>   Calculate the time saved in the example above. </a:t>
            </a:r>
          </a:p>
          <a:p>
            <a:pPr eaLnBrk="1" fontAlgn="auto" hangingPunct="1">
              <a:spcBef>
                <a:spcPct val="25000"/>
              </a:spcBef>
              <a:spcAft>
                <a:spcPts val="0"/>
              </a:spcAft>
              <a:buFont typeface="Wingdings" panose="05000000000000000000" pitchFamily="2" charset="2"/>
              <a:buNone/>
              <a:defRPr/>
            </a:pPr>
            <a:r>
              <a:rPr lang="en-US" altLang="zh-CN" dirty="0" smtClean="0"/>
              <a:t>  (1) Ignore instruction cache misses and assume there are no conflict or capacity misses in the data cache. </a:t>
            </a:r>
          </a:p>
          <a:p>
            <a:pPr eaLnBrk="1" fontAlgn="auto" hangingPunct="1">
              <a:spcBef>
                <a:spcPct val="25000"/>
              </a:spcBef>
              <a:spcAft>
                <a:spcPts val="0"/>
              </a:spcAft>
              <a:buFont typeface="Wingdings" panose="05000000000000000000" pitchFamily="2" charset="2"/>
              <a:buNone/>
              <a:defRPr/>
            </a:pPr>
            <a:r>
              <a:rPr lang="en-US" altLang="zh-CN" dirty="0" smtClean="0"/>
              <a:t>  (2) Assume that </a:t>
            </a:r>
            <a:r>
              <a:rPr lang="en-US" altLang="zh-CN" dirty="0" err="1" smtClean="0"/>
              <a:t>prefetches</a:t>
            </a:r>
            <a:r>
              <a:rPr lang="en-US" altLang="zh-CN" dirty="0" smtClean="0"/>
              <a:t> can overlap with each other and with cache misses, thereby transferring at the maximum memory bandwidth. </a:t>
            </a:r>
          </a:p>
          <a:p>
            <a:pPr eaLnBrk="1" fontAlgn="auto" hangingPunct="1">
              <a:spcBef>
                <a:spcPct val="25000"/>
              </a:spcBef>
              <a:spcAft>
                <a:spcPts val="0"/>
              </a:spcAft>
              <a:buFont typeface="Wingdings" panose="05000000000000000000" pitchFamily="2" charset="2"/>
              <a:buNone/>
              <a:defRPr/>
            </a:pPr>
            <a:r>
              <a:rPr lang="en-US" altLang="zh-CN" dirty="0" smtClean="0"/>
              <a:t>  (3) Here are the key loop times ignoring cache misses: The original loop takes 7 clock cycles per iteration, the first </a:t>
            </a:r>
            <a:r>
              <a:rPr lang="en-US" altLang="zh-CN" dirty="0" err="1" smtClean="0"/>
              <a:t>prefetch</a:t>
            </a:r>
            <a:r>
              <a:rPr lang="en-US" altLang="zh-CN" dirty="0" smtClean="0"/>
              <a:t> loop takes 9 clock cycles per iteration, and the second </a:t>
            </a:r>
            <a:r>
              <a:rPr lang="en-US" altLang="zh-CN" dirty="0" err="1" smtClean="0"/>
              <a:t>prefetch</a:t>
            </a:r>
            <a:r>
              <a:rPr lang="en-US" altLang="zh-CN" dirty="0" smtClean="0"/>
              <a:t> loop takes 8 clock cycles per iteration (including the overhead of the outer for loop). A miss takes 100 clock cycles.</a:t>
            </a:r>
          </a:p>
          <a:p>
            <a:pPr eaLnBrk="1" fontAlgn="auto" hangingPunct="1">
              <a:spcBef>
                <a:spcPct val="25000"/>
              </a:spcBef>
              <a:spcAft>
                <a:spcPts val="0"/>
              </a:spcAft>
              <a:buFont typeface="Wingdings" panose="05000000000000000000" pitchFamily="2" charset="2"/>
              <a:buNone/>
              <a:defRPr/>
            </a:pPr>
            <a:endParaRPr lang="zh-CN" altLang="en-US" dirty="0" smtClean="0"/>
          </a:p>
        </p:txBody>
      </p:sp>
      <p:sp>
        <p:nvSpPr>
          <p:cNvPr id="2" name="日期占位符 1"/>
          <p:cNvSpPr>
            <a:spLocks noGrp="1"/>
          </p:cNvSpPr>
          <p:nvPr>
            <p:ph type="dt" sz="quarter" idx="10"/>
          </p:nvPr>
        </p:nvSpPr>
        <p:spPr/>
        <p:txBody>
          <a:bodyPr/>
          <a:lstStyle/>
          <a:p>
            <a:pPr>
              <a:defRPr/>
            </a:pPr>
            <a:fld id="{913F0FBF-E1A9-49D4-BD3F-A9764FFE7C74}"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2800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CF76552-CAFD-4B42-A277-84E6BB9F3DEA}" type="slidenum">
              <a:rPr lang="zh-CN" altLang="en-US">
                <a:solidFill>
                  <a:srgbClr val="898989"/>
                </a:solidFill>
              </a:rPr>
              <a:pPr/>
              <a:t>121</a:t>
            </a:fld>
            <a:endParaRPr lang="zh-CN" altLang="en-US">
              <a:solidFill>
                <a:srgbClr val="898989"/>
              </a:solidFill>
            </a:endParaRPr>
          </a:p>
        </p:txBody>
      </p:sp>
    </p:spTree>
    <p:extLst>
      <p:ext uri="{BB962C8B-B14F-4D97-AF65-F5344CB8AC3E}">
        <p14:creationId xmlns:p14="http://schemas.microsoft.com/office/powerpoint/2010/main" val="4247054321"/>
      </p:ext>
    </p:extLst>
  </p:cSld>
  <p:clrMapOvr>
    <a:masterClrMapping/>
  </p:clrMapOvr>
  <p:transition spd="slow"/>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501650" y="247650"/>
            <a:ext cx="7816850" cy="504825"/>
          </a:xfrm>
        </p:spPr>
        <p:txBody>
          <a:bodyPr>
            <a:normAutofit fontScale="90000"/>
          </a:bodyPr>
          <a:lstStyle/>
          <a:p>
            <a:pPr eaLnBrk="1" hangingPunct="1"/>
            <a:r>
              <a:rPr lang="en-US" altLang="zh-CN" sz="3200" b="1" smtClean="0"/>
              <a:t> cache -review</a:t>
            </a:r>
            <a:endParaRPr lang="zh-CN" altLang="en-US" sz="3200" b="1" smtClean="0"/>
          </a:p>
        </p:txBody>
      </p:sp>
      <p:sp>
        <p:nvSpPr>
          <p:cNvPr id="120835" name="Rectangle 3"/>
          <p:cNvSpPr>
            <a:spLocks noGrp="1" noChangeArrowheads="1"/>
          </p:cNvSpPr>
          <p:nvPr>
            <p:ph idx="1"/>
          </p:nvPr>
        </p:nvSpPr>
        <p:spPr>
          <a:xfrm>
            <a:off x="628650" y="958850"/>
            <a:ext cx="7886700" cy="5187950"/>
          </a:xfrm>
        </p:spPr>
        <p:txBody>
          <a:bodyPr/>
          <a:lstStyle/>
          <a:p>
            <a:pPr eaLnBrk="1" hangingPunct="1">
              <a:defRPr/>
            </a:pPr>
            <a:r>
              <a:rPr lang="zh-CN" altLang="en-US" sz="2400" dirty="0" smtClean="0"/>
              <a:t>基本优化方法</a:t>
            </a:r>
            <a:endParaRPr lang="en-US" altLang="zh-CN" sz="2400" dirty="0" smtClean="0"/>
          </a:p>
          <a:p>
            <a:pPr lvl="1" eaLnBrk="1" hangingPunct="1">
              <a:defRPr/>
            </a:pPr>
            <a:r>
              <a:rPr lang="zh-CN" altLang="en-US" sz="2000" dirty="0" smtClean="0"/>
              <a:t>扩大</a:t>
            </a:r>
            <a:r>
              <a:rPr lang="en-US" altLang="zh-CN" sz="2000" dirty="0" smtClean="0"/>
              <a:t>Cache</a:t>
            </a:r>
            <a:r>
              <a:rPr lang="zh-CN" altLang="en-US" sz="2000" dirty="0" smtClean="0"/>
              <a:t>容量</a:t>
            </a:r>
            <a:endParaRPr lang="en-US" altLang="zh-CN" sz="2000" dirty="0" smtClean="0"/>
          </a:p>
          <a:p>
            <a:pPr lvl="1" eaLnBrk="1" hangingPunct="1">
              <a:defRPr/>
            </a:pPr>
            <a:r>
              <a:rPr lang="zh-CN" altLang="en-US" sz="2000" dirty="0" smtClean="0"/>
              <a:t>增大</a:t>
            </a:r>
            <a:r>
              <a:rPr lang="en-US" altLang="zh-CN" sz="2000" dirty="0" smtClean="0"/>
              <a:t>Cache</a:t>
            </a:r>
            <a:r>
              <a:rPr lang="zh-CN" altLang="en-US" sz="2000" dirty="0" smtClean="0"/>
              <a:t>块</a:t>
            </a:r>
            <a:endParaRPr lang="en-US" altLang="zh-CN" sz="2000" dirty="0" smtClean="0"/>
          </a:p>
          <a:p>
            <a:pPr lvl="1" eaLnBrk="1" hangingPunct="1">
              <a:defRPr/>
            </a:pPr>
            <a:r>
              <a:rPr lang="zh-CN" altLang="en-US" sz="2000" dirty="0" smtClean="0"/>
              <a:t>提高相联度</a:t>
            </a:r>
            <a:endParaRPr lang="en-US" altLang="zh-CN" sz="2000" dirty="0" smtClean="0"/>
          </a:p>
          <a:p>
            <a:pPr lvl="1" eaLnBrk="1" hangingPunct="1">
              <a:defRPr/>
            </a:pPr>
            <a:r>
              <a:rPr lang="en-US" altLang="zh-CN" sz="2000" dirty="0" smtClean="0"/>
              <a:t>Victim Cache</a:t>
            </a:r>
          </a:p>
          <a:p>
            <a:pPr lvl="1" eaLnBrk="1" hangingPunct="1">
              <a:defRPr/>
            </a:pPr>
            <a:r>
              <a:rPr lang="zh-CN" altLang="en-US" sz="2000" dirty="0" smtClean="0"/>
              <a:t>多级</a:t>
            </a:r>
            <a:r>
              <a:rPr lang="en-US" altLang="zh-CN" sz="2000" dirty="0" smtClean="0"/>
              <a:t>Cache</a:t>
            </a:r>
            <a:endParaRPr lang="en-US" altLang="zh-CN" sz="2000" dirty="0"/>
          </a:p>
          <a:p>
            <a:pPr marL="457200" lvl="1" indent="0" eaLnBrk="1" fontAlgn="auto" hangingPunct="1">
              <a:spcBef>
                <a:spcPct val="20000"/>
              </a:spcBef>
              <a:spcAft>
                <a:spcPts val="0"/>
              </a:spcAft>
              <a:buFont typeface="Arial" panose="020B0604020202020204" pitchFamily="34" charset="0"/>
              <a:buNone/>
              <a:defRPr/>
            </a:pPr>
            <a:r>
              <a:rPr lang="en-US" altLang="zh-CN" sz="2000" dirty="0"/>
              <a:t>AMAT = Hit TimeL1+Miss rateL1×</a:t>
            </a:r>
          </a:p>
          <a:p>
            <a:pPr marL="457200" lvl="1" indent="0" eaLnBrk="1" fontAlgn="auto" hangingPunct="1">
              <a:spcBef>
                <a:spcPct val="20000"/>
              </a:spcBef>
              <a:spcAft>
                <a:spcPts val="0"/>
              </a:spcAft>
              <a:buFont typeface="Arial" panose="020B0604020202020204" pitchFamily="34" charset="0"/>
              <a:buNone/>
              <a:defRPr/>
            </a:pPr>
            <a:r>
              <a:rPr lang="en-US" altLang="zh-CN" sz="2000" dirty="0"/>
              <a:t>              (Hit TimeL2+Miss rateL2×Miss penaltyL2)</a:t>
            </a:r>
          </a:p>
          <a:p>
            <a:pPr marL="457200" lvl="1" indent="0" eaLnBrk="1" hangingPunct="1">
              <a:buFont typeface="Arial" panose="020B0604020202020204" pitchFamily="34" charset="0"/>
              <a:buNone/>
              <a:defRPr/>
            </a:pPr>
            <a:endParaRPr lang="en-US" altLang="zh-CN" sz="2000" dirty="0" smtClean="0"/>
          </a:p>
          <a:p>
            <a:pPr lvl="1" eaLnBrk="1" hangingPunct="1">
              <a:defRPr/>
            </a:pPr>
            <a:r>
              <a:rPr lang="zh-CN" altLang="en-US" sz="2000" dirty="0" smtClean="0"/>
              <a:t>让读失效优先于写写失效</a:t>
            </a:r>
            <a:endParaRPr lang="en-US" altLang="zh-CN" sz="2000" dirty="0"/>
          </a:p>
          <a:p>
            <a:pPr eaLnBrk="1" hangingPunct="1">
              <a:defRPr/>
            </a:pPr>
            <a:r>
              <a:rPr lang="en-US" altLang="zh-CN" dirty="0" smtClean="0"/>
              <a:t>10 </a:t>
            </a:r>
            <a:r>
              <a:rPr lang="zh-CN" altLang="en-US" dirty="0" smtClean="0"/>
              <a:t>种高级优化方法</a:t>
            </a:r>
            <a:endParaRPr lang="en-US" altLang="zh-CN" dirty="0" smtClean="0"/>
          </a:p>
        </p:txBody>
      </p:sp>
      <p:sp>
        <p:nvSpPr>
          <p:cNvPr id="3" name="日期占位符 2"/>
          <p:cNvSpPr>
            <a:spLocks noGrp="1"/>
          </p:cNvSpPr>
          <p:nvPr>
            <p:ph type="dt" sz="quarter" idx="10"/>
          </p:nvPr>
        </p:nvSpPr>
        <p:spPr/>
        <p:txBody>
          <a:bodyPr/>
          <a:lstStyle/>
          <a:p>
            <a:pPr>
              <a:defRPr/>
            </a:pPr>
            <a:fld id="{220A5221-CEB6-43F9-B909-3AB50000C6B3}" type="datetime1">
              <a:rPr lang="zh-CN" altLang="en-US"/>
              <a:pPr>
                <a:defRPr/>
              </a:pPr>
              <a:t>2019/3/19</a:t>
            </a:fld>
            <a:endParaRPr lang="zh-CN" altLang="en-US"/>
          </a:p>
        </p:txBody>
      </p:sp>
      <p:sp>
        <p:nvSpPr>
          <p:cNvPr id="4" name="页脚占位符 3"/>
          <p:cNvSpPr>
            <a:spLocks noGrp="1"/>
          </p:cNvSpPr>
          <p:nvPr>
            <p:ph type="ftr" sz="quarter" idx="11"/>
          </p:nvPr>
        </p:nvSpPr>
        <p:spPr/>
        <p:txBody>
          <a:bodyPr/>
          <a:lstStyle/>
          <a:p>
            <a:pPr>
              <a:defRPr/>
            </a:pPr>
            <a:r>
              <a:rPr lang="zh-CN" altLang="en-US"/>
              <a:t>计算机体系结构</a:t>
            </a:r>
          </a:p>
        </p:txBody>
      </p:sp>
      <p:sp>
        <p:nvSpPr>
          <p:cNvPr id="129030"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64E61D1-DCD5-46A2-AE76-B2B6DB3B4811}" type="slidenum">
              <a:rPr lang="zh-CN" altLang="en-US">
                <a:solidFill>
                  <a:srgbClr val="898989"/>
                </a:solidFill>
              </a:rPr>
              <a:pPr/>
              <a:t>122</a:t>
            </a:fld>
            <a:endParaRPr lang="zh-CN" altLang="en-US">
              <a:solidFill>
                <a:srgbClr val="898989"/>
              </a:solidFill>
            </a:endParaRPr>
          </a:p>
        </p:txBody>
      </p:sp>
    </p:spTree>
    <p:extLst>
      <p:ext uri="{BB962C8B-B14F-4D97-AF65-F5344CB8AC3E}">
        <p14:creationId xmlns:p14="http://schemas.microsoft.com/office/powerpoint/2010/main" val="1972575546"/>
      </p:ext>
    </p:extLst>
  </p:cSld>
  <p:clrMapOvr>
    <a:masterClrMapping/>
  </p:clrMapOvr>
  <p:transition spd="slow"/>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206375" y="230188"/>
            <a:ext cx="8745538" cy="650875"/>
          </a:xfrm>
        </p:spPr>
        <p:txBody>
          <a:bodyPr/>
          <a:lstStyle/>
          <a:p>
            <a:pPr eaLnBrk="1" hangingPunct="1"/>
            <a:r>
              <a:rPr lang="en-US" altLang="zh-CN" sz="3200" b="1" smtClean="0"/>
              <a:t>04/10-review :   Summary</a:t>
            </a:r>
            <a:endParaRPr lang="en-AU" altLang="zh-CN" sz="3200" b="1" smtClean="0"/>
          </a:p>
        </p:txBody>
      </p:sp>
      <p:sp>
        <p:nvSpPr>
          <p:cNvPr id="2" name="日期占位符 1"/>
          <p:cNvSpPr>
            <a:spLocks noGrp="1"/>
          </p:cNvSpPr>
          <p:nvPr>
            <p:ph type="dt" sz="quarter" idx="10"/>
          </p:nvPr>
        </p:nvSpPr>
        <p:spPr/>
        <p:txBody>
          <a:bodyPr/>
          <a:lstStyle/>
          <a:p>
            <a:pPr>
              <a:defRPr/>
            </a:pPr>
            <a:fld id="{7EA5597D-3DAC-4273-A80F-3A59C1A08ABD}"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3005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D4FCF01-445A-4D71-A97B-268F12566119}" type="slidenum">
              <a:rPr lang="zh-CN" altLang="en-US">
                <a:solidFill>
                  <a:srgbClr val="898989"/>
                </a:solidFill>
              </a:rPr>
              <a:pPr/>
              <a:t>123</a:t>
            </a:fld>
            <a:endParaRPr lang="zh-CN" altLang="en-US">
              <a:solidFill>
                <a:srgbClr val="898989"/>
              </a:solidFill>
            </a:endParaRPr>
          </a:p>
        </p:txBody>
      </p:sp>
      <p:pic>
        <p:nvPicPr>
          <p:cNvPr id="1300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27113"/>
            <a:ext cx="9234488" cy="518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014857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323850" y="365125"/>
            <a:ext cx="8658225" cy="862013"/>
          </a:xfrm>
        </p:spPr>
        <p:txBody>
          <a:bodyPr/>
          <a:lstStyle/>
          <a:p>
            <a:pPr eaLnBrk="1" hangingPunct="1"/>
            <a:r>
              <a:rPr lang="zh-CN" altLang="en-US" sz="3200" b="1" smtClean="0"/>
              <a:t>   </a:t>
            </a:r>
            <a:r>
              <a:rPr lang="en-US" altLang="zh-CN" sz="3200" b="1" smtClean="0"/>
              <a:t>4.5 </a:t>
            </a:r>
            <a:r>
              <a:rPr lang="zh-CN" altLang="en-US" sz="3200" b="1" smtClean="0"/>
              <a:t>存储器技术与优化</a:t>
            </a:r>
          </a:p>
        </p:txBody>
      </p:sp>
      <p:sp>
        <p:nvSpPr>
          <p:cNvPr id="131075" name="Rectangle 3"/>
          <p:cNvSpPr>
            <a:spLocks noGrp="1" noChangeArrowheads="1"/>
          </p:cNvSpPr>
          <p:nvPr>
            <p:ph idx="1"/>
          </p:nvPr>
        </p:nvSpPr>
        <p:spPr>
          <a:xfrm>
            <a:off x="454025" y="1828800"/>
            <a:ext cx="8135938" cy="4403725"/>
          </a:xfrm>
        </p:spPr>
        <p:txBody>
          <a:bodyPr/>
          <a:lstStyle/>
          <a:p>
            <a:pPr eaLnBrk="1" hangingPunct="1"/>
            <a:r>
              <a:rPr lang="zh-CN" altLang="en-US" sz="2000" smtClean="0"/>
              <a:t>存储器的访问源</a:t>
            </a:r>
          </a:p>
          <a:p>
            <a:pPr lvl="1" eaLnBrk="1" hangingPunct="1"/>
            <a:r>
              <a:rPr lang="zh-CN" altLang="en-US" sz="1600" smtClean="0"/>
              <a:t>取指令、取操作数、写操作数和</a:t>
            </a:r>
            <a:r>
              <a:rPr lang="en-US" altLang="zh-CN" sz="1600" smtClean="0"/>
              <a:t>I/O</a:t>
            </a:r>
          </a:p>
          <a:p>
            <a:pPr eaLnBrk="1" hangingPunct="1"/>
            <a:r>
              <a:rPr lang="zh-CN" altLang="en-US" sz="2000" smtClean="0"/>
              <a:t>存储器性能指标</a:t>
            </a:r>
          </a:p>
          <a:p>
            <a:pPr lvl="1" eaLnBrk="1" hangingPunct="1"/>
            <a:r>
              <a:rPr lang="zh-CN" altLang="en-US" sz="1600" smtClean="0"/>
              <a:t>容量、速度和每位价格</a:t>
            </a:r>
          </a:p>
          <a:p>
            <a:pPr lvl="1" eaLnBrk="1" hangingPunct="1"/>
            <a:r>
              <a:rPr lang="zh-CN" altLang="en-US" sz="1600" smtClean="0"/>
              <a:t>访问时间（</a:t>
            </a:r>
            <a:r>
              <a:rPr lang="en-US" altLang="zh-CN" sz="1600" smtClean="0"/>
              <a:t>Access Time)</a:t>
            </a:r>
          </a:p>
          <a:p>
            <a:pPr lvl="1" eaLnBrk="1" hangingPunct="1"/>
            <a:r>
              <a:rPr lang="zh-CN" altLang="en-US" sz="1600" smtClean="0"/>
              <a:t>存储周期（</a:t>
            </a:r>
            <a:r>
              <a:rPr lang="en-US" altLang="zh-CN" sz="1600" smtClean="0"/>
              <a:t>Cycle Time)</a:t>
            </a:r>
          </a:p>
          <a:p>
            <a:pPr eaLnBrk="1" hangingPunct="1"/>
            <a:r>
              <a:rPr lang="zh-CN" altLang="en-US" sz="2000" smtClean="0"/>
              <a:t>种类：</a:t>
            </a:r>
            <a:r>
              <a:rPr lang="en-US" altLang="zh-CN" sz="2000" smtClean="0"/>
              <a:t>DRAM</a:t>
            </a:r>
            <a:r>
              <a:rPr lang="zh-CN" altLang="en-US" sz="2000" smtClean="0"/>
              <a:t>和</a:t>
            </a:r>
            <a:r>
              <a:rPr lang="en-US" altLang="zh-CN" sz="2000" smtClean="0"/>
              <a:t>SRAM</a:t>
            </a:r>
          </a:p>
          <a:p>
            <a:pPr lvl="1" eaLnBrk="1" hangingPunct="1"/>
            <a:r>
              <a:rPr lang="en-US" altLang="zh-CN" sz="1600" smtClean="0"/>
              <a:t>Memory:  DRAM,   Cache:  SRAM</a:t>
            </a:r>
          </a:p>
        </p:txBody>
      </p:sp>
      <p:sp>
        <p:nvSpPr>
          <p:cNvPr id="2" name="日期占位符 1"/>
          <p:cNvSpPr>
            <a:spLocks noGrp="1"/>
          </p:cNvSpPr>
          <p:nvPr>
            <p:ph type="dt" sz="quarter" idx="10"/>
          </p:nvPr>
        </p:nvSpPr>
        <p:spPr/>
        <p:txBody>
          <a:bodyPr/>
          <a:lstStyle/>
          <a:p>
            <a:pPr>
              <a:defRPr/>
            </a:pPr>
            <a:fld id="{D8E6767F-3BC6-4910-9245-59ADD6423E7A}" type="datetime1">
              <a:rPr lang="zh-CN" altLang="en-US"/>
              <a:pPr>
                <a:defRPr/>
              </a:pPr>
              <a:t>2019/3/19</a:t>
            </a:fld>
            <a:endParaRPr lang="zh-CN" altLang="en-US"/>
          </a:p>
        </p:txBody>
      </p:sp>
      <p:sp>
        <p:nvSpPr>
          <p:cNvPr id="4" name="页脚占位符 3"/>
          <p:cNvSpPr>
            <a:spLocks noGrp="1"/>
          </p:cNvSpPr>
          <p:nvPr>
            <p:ph type="ftr" sz="quarter" idx="11"/>
          </p:nvPr>
        </p:nvSpPr>
        <p:spPr/>
        <p:txBody>
          <a:bodyPr/>
          <a:lstStyle/>
          <a:p>
            <a:pPr>
              <a:defRPr/>
            </a:pPr>
            <a:r>
              <a:rPr lang="zh-CN" altLang="en-US"/>
              <a:t>计算机体系结构</a:t>
            </a:r>
          </a:p>
        </p:txBody>
      </p:sp>
      <p:sp>
        <p:nvSpPr>
          <p:cNvPr id="131078"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16A7ABE-19D6-41A0-A706-475318251777}" type="slidenum">
              <a:rPr lang="zh-CN" altLang="en-US">
                <a:solidFill>
                  <a:srgbClr val="898989"/>
                </a:solidFill>
              </a:rPr>
              <a:pPr/>
              <a:t>124</a:t>
            </a:fld>
            <a:endParaRPr lang="zh-CN" altLang="en-US">
              <a:solidFill>
                <a:srgbClr val="898989"/>
              </a:solidFill>
            </a:endParaRPr>
          </a:p>
        </p:txBody>
      </p:sp>
      <p:grpSp>
        <p:nvGrpSpPr>
          <p:cNvPr id="131079" name="组合 2"/>
          <p:cNvGrpSpPr>
            <a:grpSpLocks/>
          </p:cNvGrpSpPr>
          <p:nvPr/>
        </p:nvGrpSpPr>
        <p:grpSpPr bwMode="auto">
          <a:xfrm>
            <a:off x="4043363" y="2654300"/>
            <a:ext cx="4721225" cy="898525"/>
            <a:chOff x="5330283" y="1338125"/>
            <a:chExt cx="4721071" cy="898363"/>
          </a:xfrm>
        </p:grpSpPr>
        <p:grpSp>
          <p:nvGrpSpPr>
            <p:cNvPr id="131080" name="Group 4"/>
            <p:cNvGrpSpPr>
              <a:grpSpLocks/>
            </p:cNvGrpSpPr>
            <p:nvPr/>
          </p:nvGrpSpPr>
          <p:grpSpPr bwMode="auto">
            <a:xfrm>
              <a:off x="5330283" y="1555599"/>
              <a:ext cx="4721071" cy="680889"/>
              <a:chOff x="918" y="672"/>
              <a:chExt cx="3810" cy="473"/>
            </a:xfrm>
          </p:grpSpPr>
          <p:sp>
            <p:nvSpPr>
              <p:cNvPr id="131082" name="Line 5"/>
              <p:cNvSpPr>
                <a:spLocks noChangeShapeType="1"/>
              </p:cNvSpPr>
              <p:nvPr/>
            </p:nvSpPr>
            <p:spPr bwMode="auto">
              <a:xfrm>
                <a:off x="1064" y="864"/>
                <a:ext cx="334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83" name="Line 6"/>
              <p:cNvSpPr>
                <a:spLocks noChangeShapeType="1"/>
              </p:cNvSpPr>
              <p:nvPr/>
            </p:nvSpPr>
            <p:spPr bwMode="auto">
              <a:xfrm>
                <a:off x="1056" y="680"/>
                <a:ext cx="0" cy="3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84" name="Rectangle 7"/>
              <p:cNvSpPr>
                <a:spLocks noChangeArrowheads="1"/>
              </p:cNvSpPr>
              <p:nvPr/>
            </p:nvSpPr>
            <p:spPr bwMode="auto">
              <a:xfrm>
                <a:off x="4215" y="912"/>
                <a:ext cx="5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Time</a:t>
                </a:r>
              </a:p>
            </p:txBody>
          </p:sp>
          <p:sp>
            <p:nvSpPr>
              <p:cNvPr id="131085" name="Rectangle 8"/>
              <p:cNvSpPr>
                <a:spLocks noChangeArrowheads="1"/>
              </p:cNvSpPr>
              <p:nvPr/>
            </p:nvSpPr>
            <p:spPr bwMode="auto">
              <a:xfrm>
                <a:off x="1060" y="772"/>
                <a:ext cx="760" cy="88"/>
              </a:xfrm>
              <a:prstGeom prst="rect">
                <a:avLst/>
              </a:prstGeom>
              <a:solidFill>
                <a:schemeClr val="accent1"/>
              </a:solidFill>
              <a:ln w="12700">
                <a:solidFill>
                  <a:schemeClr val="tx1"/>
                </a:solidFill>
                <a:miter lim="800000"/>
                <a:headEnd/>
                <a:tailEnd/>
              </a:ln>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31086" name="Rectangle 9"/>
              <p:cNvSpPr>
                <a:spLocks noChangeArrowheads="1"/>
              </p:cNvSpPr>
              <p:nvPr/>
            </p:nvSpPr>
            <p:spPr bwMode="auto">
              <a:xfrm>
                <a:off x="918" y="864"/>
                <a:ext cx="102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Access Time</a:t>
                </a:r>
              </a:p>
            </p:txBody>
          </p:sp>
          <p:sp>
            <p:nvSpPr>
              <p:cNvPr id="131087" name="Rectangle 10"/>
              <p:cNvSpPr>
                <a:spLocks noChangeArrowheads="1"/>
              </p:cNvSpPr>
              <p:nvPr/>
            </p:nvSpPr>
            <p:spPr bwMode="auto">
              <a:xfrm>
                <a:off x="1060" y="772"/>
                <a:ext cx="3064" cy="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31088" name="Line 11"/>
              <p:cNvSpPr>
                <a:spLocks noChangeShapeType="1"/>
              </p:cNvSpPr>
              <p:nvPr/>
            </p:nvSpPr>
            <p:spPr bwMode="auto">
              <a:xfrm>
                <a:off x="4128" y="680"/>
                <a:ext cx="0" cy="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89" name="Line 12"/>
              <p:cNvSpPr>
                <a:spLocks noChangeShapeType="1"/>
              </p:cNvSpPr>
              <p:nvPr/>
            </p:nvSpPr>
            <p:spPr bwMode="auto">
              <a:xfrm flipH="1">
                <a:off x="1048" y="672"/>
                <a:ext cx="121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90" name="Line 13"/>
              <p:cNvSpPr>
                <a:spLocks noChangeShapeType="1"/>
              </p:cNvSpPr>
              <p:nvPr/>
            </p:nvSpPr>
            <p:spPr bwMode="auto">
              <a:xfrm flipH="1">
                <a:off x="2920" y="672"/>
                <a:ext cx="1216"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91" name="Line 14"/>
              <p:cNvSpPr>
                <a:spLocks noChangeShapeType="1"/>
              </p:cNvSpPr>
              <p:nvPr/>
            </p:nvSpPr>
            <p:spPr bwMode="auto">
              <a:xfrm>
                <a:off x="1824" y="920"/>
                <a:ext cx="0" cy="8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1081" name="Rectangle 15"/>
            <p:cNvSpPr>
              <a:spLocks noChangeArrowheads="1"/>
            </p:cNvSpPr>
            <p:nvPr/>
          </p:nvSpPr>
          <p:spPr bwMode="auto">
            <a:xfrm>
              <a:off x="6846163" y="1338125"/>
              <a:ext cx="1173977" cy="33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Cycle Time</a:t>
              </a:r>
            </a:p>
          </p:txBody>
        </p:sp>
      </p:grpSp>
    </p:spTree>
    <p:extLst>
      <p:ext uri="{BB962C8B-B14F-4D97-AF65-F5344CB8AC3E}">
        <p14:creationId xmlns:p14="http://schemas.microsoft.com/office/powerpoint/2010/main" val="4293418190"/>
      </p:ext>
    </p:extLst>
  </p:cSld>
  <p:clrMapOvr>
    <a:masterClrMapping/>
  </p:clrMapOvr>
  <p:transition spd="slow"/>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p:cNvSpPr>
          <p:nvPr>
            <p:ph type="title"/>
          </p:nvPr>
        </p:nvSpPr>
        <p:spPr>
          <a:xfrm>
            <a:off x="414338" y="217488"/>
            <a:ext cx="8561387" cy="660400"/>
          </a:xfrm>
        </p:spPr>
        <p:txBody>
          <a:bodyPr/>
          <a:lstStyle/>
          <a:p>
            <a:pPr eaLnBrk="1" hangingPunct="1"/>
            <a:r>
              <a:rPr lang="en-US" altLang="zh-CN" sz="3200" b="1" smtClean="0"/>
              <a:t>DRAM</a:t>
            </a:r>
            <a:endParaRPr lang="zh-CN" altLang="en-US" sz="3200" b="1" smtClean="0"/>
          </a:p>
        </p:txBody>
      </p:sp>
      <p:sp>
        <p:nvSpPr>
          <p:cNvPr id="132099" name="内容占位符 2"/>
          <p:cNvSpPr>
            <a:spLocks noGrp="1"/>
          </p:cNvSpPr>
          <p:nvPr>
            <p:ph idx="1"/>
          </p:nvPr>
        </p:nvSpPr>
        <p:spPr>
          <a:xfrm>
            <a:off x="355600" y="730250"/>
            <a:ext cx="8347075" cy="5033963"/>
          </a:xfrm>
        </p:spPr>
        <p:txBody>
          <a:bodyPr/>
          <a:lstStyle/>
          <a:p>
            <a:pPr eaLnBrk="1" hangingPunct="1"/>
            <a:r>
              <a:rPr lang="en-US" altLang="zh-CN" smtClean="0"/>
              <a:t>DRAM</a:t>
            </a:r>
          </a:p>
          <a:p>
            <a:pPr lvl="1" eaLnBrk="1" hangingPunct="1"/>
            <a:r>
              <a:rPr lang="zh-CN" altLang="en-US" sz="2000" smtClean="0"/>
              <a:t>破坏性读：读后需要重新写回</a:t>
            </a:r>
            <a:r>
              <a:rPr lang="en-US" altLang="zh-CN" sz="2000" smtClean="0"/>
              <a:t>,</a:t>
            </a:r>
            <a:r>
              <a:rPr lang="zh-CN" altLang="en-US" sz="2000" smtClean="0"/>
              <a:t>必须要周期性的刷新</a:t>
            </a:r>
            <a:endParaRPr lang="en-US" altLang="zh-CN" sz="2000" smtClean="0"/>
          </a:p>
          <a:p>
            <a:pPr lvl="1" eaLnBrk="1" hangingPunct="1"/>
            <a:r>
              <a:rPr lang="zh-CN" altLang="en-US" sz="2000" smtClean="0"/>
              <a:t>每位</a:t>
            </a:r>
            <a:r>
              <a:rPr lang="en-US" altLang="zh-CN" sz="2000" smtClean="0"/>
              <a:t>1</a:t>
            </a:r>
            <a:r>
              <a:rPr lang="zh-CN" altLang="en-US" sz="2000" smtClean="0"/>
              <a:t>个</a:t>
            </a:r>
            <a:r>
              <a:rPr lang="en-US" altLang="zh-CN" sz="2000" smtClean="0"/>
              <a:t> transistor</a:t>
            </a:r>
          </a:p>
          <a:p>
            <a:pPr lvl="1" eaLnBrk="1" hangingPunct="1"/>
            <a:r>
              <a:rPr lang="zh-CN" altLang="en-US" sz="2000" smtClean="0"/>
              <a:t>地址线复用</a:t>
            </a:r>
            <a:r>
              <a:rPr lang="en-US" altLang="zh-CN" sz="2000" smtClean="0"/>
              <a:t>:</a:t>
            </a:r>
          </a:p>
          <a:p>
            <a:pPr lvl="2" eaLnBrk="1" hangingPunct="1"/>
            <a:r>
              <a:rPr lang="en-US" altLang="zh-CN" sz="1800" smtClean="0"/>
              <a:t>Lower half of address:  column access strobe (CAS)</a:t>
            </a:r>
          </a:p>
          <a:p>
            <a:pPr lvl="2" eaLnBrk="1" hangingPunct="1"/>
            <a:r>
              <a:rPr lang="en-US" altLang="zh-CN" sz="1800" smtClean="0"/>
              <a:t>Upper half of address:  row access strobe (RAS)</a:t>
            </a:r>
            <a:endParaRPr lang="en-US" altLang="zh-CN" smtClean="0"/>
          </a:p>
          <a:p>
            <a:pPr eaLnBrk="1" hangingPunct="1"/>
            <a:r>
              <a:rPr lang="en-US" altLang="zh-CN" smtClean="0"/>
              <a:t>SRAM</a:t>
            </a:r>
          </a:p>
          <a:p>
            <a:pPr lvl="1" eaLnBrk="1" hangingPunct="1"/>
            <a:r>
              <a:rPr lang="zh-CN" altLang="en-US" sz="2000" smtClean="0"/>
              <a:t>每位</a:t>
            </a:r>
            <a:r>
              <a:rPr lang="en-US" altLang="zh-CN" sz="2000" smtClean="0"/>
              <a:t>6</a:t>
            </a:r>
            <a:r>
              <a:rPr lang="zh-CN" altLang="en-US" sz="2000" smtClean="0"/>
              <a:t>个</a:t>
            </a:r>
            <a:r>
              <a:rPr lang="en-US" altLang="zh-CN" sz="2000" smtClean="0"/>
              <a:t>transistors</a:t>
            </a:r>
          </a:p>
          <a:p>
            <a:pPr lvl="1" eaLnBrk="1" hangingPunct="1"/>
            <a:r>
              <a:rPr lang="zh-CN" altLang="en-US" sz="2000" smtClean="0"/>
              <a:t>只需较低的功率来保持位状态</a:t>
            </a:r>
            <a:endParaRPr lang="en-US" altLang="zh-CN" sz="2000" smtClean="0"/>
          </a:p>
          <a:p>
            <a:pPr eaLnBrk="1" hangingPunct="1"/>
            <a:endParaRPr lang="zh-CN" altLang="en-US" smtClean="0"/>
          </a:p>
        </p:txBody>
      </p:sp>
      <p:sp>
        <p:nvSpPr>
          <p:cNvPr id="4" name="日期占位符 3"/>
          <p:cNvSpPr>
            <a:spLocks noGrp="1"/>
          </p:cNvSpPr>
          <p:nvPr>
            <p:ph type="dt" sz="quarter" idx="10"/>
          </p:nvPr>
        </p:nvSpPr>
        <p:spPr/>
        <p:txBody>
          <a:bodyPr/>
          <a:lstStyle/>
          <a:p>
            <a:pPr>
              <a:defRPr/>
            </a:pPr>
            <a:fld id="{7121EE81-6161-4D39-86F7-6140132A0890}" type="datetime1">
              <a:rPr lang="zh-CN" altLang="en-US"/>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3210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5C11C97-0A84-4436-B01F-0923E26D280E}" type="slidenum">
              <a:rPr lang="zh-CN" altLang="en-US">
                <a:solidFill>
                  <a:srgbClr val="898989"/>
                </a:solidFill>
              </a:rPr>
              <a:pPr/>
              <a:t>125</a:t>
            </a:fld>
            <a:endParaRPr lang="zh-CN" altLang="en-US">
              <a:solidFill>
                <a:srgbClr val="898989"/>
              </a:solidFill>
            </a:endParaRPr>
          </a:p>
        </p:txBody>
      </p:sp>
      <p:grpSp>
        <p:nvGrpSpPr>
          <p:cNvPr id="132103" name="Group 3"/>
          <p:cNvGrpSpPr>
            <a:grpSpLocks/>
          </p:cNvGrpSpPr>
          <p:nvPr/>
        </p:nvGrpSpPr>
        <p:grpSpPr bwMode="auto">
          <a:xfrm>
            <a:off x="3252788" y="3063875"/>
            <a:ext cx="5621337" cy="3657600"/>
            <a:chOff x="800" y="624"/>
            <a:chExt cx="3916" cy="2536"/>
          </a:xfrm>
        </p:grpSpPr>
        <p:sp>
          <p:nvSpPr>
            <p:cNvPr id="132104" name="Rectangle 4"/>
            <p:cNvSpPr>
              <a:spLocks noChangeArrowheads="1"/>
            </p:cNvSpPr>
            <p:nvPr/>
          </p:nvSpPr>
          <p:spPr bwMode="white">
            <a:xfrm>
              <a:off x="1712" y="1123"/>
              <a:ext cx="407" cy="110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en-US" altLang="zh-CN"/>
            </a:p>
          </p:txBody>
        </p:sp>
        <p:sp>
          <p:nvSpPr>
            <p:cNvPr id="132105" name="Rectangle 5"/>
            <p:cNvSpPr>
              <a:spLocks noChangeArrowheads="1"/>
            </p:cNvSpPr>
            <p:nvPr/>
          </p:nvSpPr>
          <p:spPr bwMode="auto">
            <a:xfrm rot="-5400000">
              <a:off x="1357" y="1446"/>
              <a:ext cx="1123"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pPr>
              <a:r>
                <a:rPr lang="en-US" altLang="zh-CN" sz="2000">
                  <a:solidFill>
                    <a:srgbClr val="56127A"/>
                  </a:solidFill>
                </a:rPr>
                <a:t>Row Address Decoder</a:t>
              </a:r>
            </a:p>
          </p:txBody>
        </p:sp>
        <p:sp>
          <p:nvSpPr>
            <p:cNvPr id="132106" name="Line 6"/>
            <p:cNvSpPr>
              <a:spLocks noChangeShapeType="1"/>
            </p:cNvSpPr>
            <p:nvPr/>
          </p:nvSpPr>
          <p:spPr bwMode="auto">
            <a:xfrm>
              <a:off x="2123" y="1239"/>
              <a:ext cx="1631"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07" name="Line 7"/>
            <p:cNvSpPr>
              <a:spLocks noChangeShapeType="1"/>
            </p:cNvSpPr>
            <p:nvPr/>
          </p:nvSpPr>
          <p:spPr bwMode="auto">
            <a:xfrm>
              <a:off x="2123" y="1478"/>
              <a:ext cx="1631"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2108" name="Group 8"/>
            <p:cNvGrpSpPr>
              <a:grpSpLocks/>
            </p:cNvGrpSpPr>
            <p:nvPr/>
          </p:nvGrpSpPr>
          <p:grpSpPr bwMode="auto">
            <a:xfrm>
              <a:off x="2291" y="1239"/>
              <a:ext cx="156" cy="156"/>
              <a:chOff x="1776" y="1584"/>
              <a:chExt cx="188" cy="188"/>
            </a:xfrm>
          </p:grpSpPr>
          <p:sp>
            <p:nvSpPr>
              <p:cNvPr id="132232" name="Rectangle 9"/>
              <p:cNvSpPr>
                <a:spLocks noChangeArrowheads="1"/>
              </p:cNvSpPr>
              <p:nvPr/>
            </p:nvSpPr>
            <p:spPr bwMode="white">
              <a:xfrm>
                <a:off x="1876" y="1684"/>
                <a:ext cx="88" cy="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en-US" altLang="zh-CN"/>
              </a:p>
            </p:txBody>
          </p:sp>
          <p:sp>
            <p:nvSpPr>
              <p:cNvPr id="132233" name="Line 10"/>
              <p:cNvSpPr>
                <a:spLocks noChangeShapeType="1"/>
              </p:cNvSpPr>
              <p:nvPr/>
            </p:nvSpPr>
            <p:spPr bwMode="auto">
              <a:xfrm flipV="1">
                <a:off x="1920" y="1584"/>
                <a:ext cx="0"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234" name="Line 11"/>
              <p:cNvSpPr>
                <a:spLocks noChangeShapeType="1"/>
              </p:cNvSpPr>
              <p:nvPr/>
            </p:nvSpPr>
            <p:spPr bwMode="auto">
              <a:xfrm flipH="1">
                <a:off x="1776" y="1728"/>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2109" name="Line 12"/>
            <p:cNvSpPr>
              <a:spLocks noChangeShapeType="1"/>
            </p:cNvSpPr>
            <p:nvPr/>
          </p:nvSpPr>
          <p:spPr bwMode="auto">
            <a:xfrm>
              <a:off x="2282" y="1080"/>
              <a:ext cx="0" cy="1353"/>
            </a:xfrm>
            <a:prstGeom prst="line">
              <a:avLst/>
            </a:prstGeom>
            <a:noFill/>
            <a:ln w="28575">
              <a:solidFill>
                <a:srgbClr val="00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10" name="Line 13"/>
            <p:cNvSpPr>
              <a:spLocks noChangeShapeType="1"/>
            </p:cNvSpPr>
            <p:nvPr/>
          </p:nvSpPr>
          <p:spPr bwMode="auto">
            <a:xfrm>
              <a:off x="2520" y="1080"/>
              <a:ext cx="0" cy="1353"/>
            </a:xfrm>
            <a:prstGeom prst="line">
              <a:avLst/>
            </a:prstGeom>
            <a:noFill/>
            <a:ln w="28575">
              <a:solidFill>
                <a:srgbClr val="00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11" name="Line 14"/>
            <p:cNvSpPr>
              <a:spLocks noChangeShapeType="1"/>
            </p:cNvSpPr>
            <p:nvPr/>
          </p:nvSpPr>
          <p:spPr bwMode="auto">
            <a:xfrm>
              <a:off x="2759" y="1080"/>
              <a:ext cx="0" cy="1353"/>
            </a:xfrm>
            <a:prstGeom prst="line">
              <a:avLst/>
            </a:prstGeom>
            <a:noFill/>
            <a:ln w="28575">
              <a:solidFill>
                <a:srgbClr val="00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12" name="Line 15"/>
            <p:cNvSpPr>
              <a:spLocks noChangeShapeType="1"/>
            </p:cNvSpPr>
            <p:nvPr/>
          </p:nvSpPr>
          <p:spPr bwMode="auto">
            <a:xfrm>
              <a:off x="2998" y="1080"/>
              <a:ext cx="0" cy="1353"/>
            </a:xfrm>
            <a:prstGeom prst="line">
              <a:avLst/>
            </a:prstGeom>
            <a:noFill/>
            <a:ln w="28575">
              <a:solidFill>
                <a:srgbClr val="00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13" name="Line 16"/>
            <p:cNvSpPr>
              <a:spLocks noChangeShapeType="1"/>
            </p:cNvSpPr>
            <p:nvPr/>
          </p:nvSpPr>
          <p:spPr bwMode="auto">
            <a:xfrm>
              <a:off x="3237" y="1080"/>
              <a:ext cx="0" cy="1353"/>
            </a:xfrm>
            <a:prstGeom prst="line">
              <a:avLst/>
            </a:prstGeom>
            <a:noFill/>
            <a:ln w="28575">
              <a:solidFill>
                <a:srgbClr val="00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14" name="Line 17"/>
            <p:cNvSpPr>
              <a:spLocks noChangeShapeType="1"/>
            </p:cNvSpPr>
            <p:nvPr/>
          </p:nvSpPr>
          <p:spPr bwMode="auto">
            <a:xfrm>
              <a:off x="3475" y="1080"/>
              <a:ext cx="0" cy="1353"/>
            </a:xfrm>
            <a:prstGeom prst="line">
              <a:avLst/>
            </a:prstGeom>
            <a:noFill/>
            <a:ln w="28575">
              <a:solidFill>
                <a:srgbClr val="00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15" name="Line 18"/>
            <p:cNvSpPr>
              <a:spLocks noChangeShapeType="1"/>
            </p:cNvSpPr>
            <p:nvPr/>
          </p:nvSpPr>
          <p:spPr bwMode="auto">
            <a:xfrm>
              <a:off x="2123" y="1717"/>
              <a:ext cx="1631"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2116" name="Group 19"/>
            <p:cNvGrpSpPr>
              <a:grpSpLocks/>
            </p:cNvGrpSpPr>
            <p:nvPr/>
          </p:nvGrpSpPr>
          <p:grpSpPr bwMode="auto">
            <a:xfrm>
              <a:off x="2291" y="1478"/>
              <a:ext cx="156" cy="156"/>
              <a:chOff x="1776" y="1872"/>
              <a:chExt cx="188" cy="188"/>
            </a:xfrm>
          </p:grpSpPr>
          <p:sp>
            <p:nvSpPr>
              <p:cNvPr id="132229" name="Rectangle 20"/>
              <p:cNvSpPr>
                <a:spLocks noChangeArrowheads="1"/>
              </p:cNvSpPr>
              <p:nvPr/>
            </p:nvSpPr>
            <p:spPr bwMode="white">
              <a:xfrm>
                <a:off x="1876" y="1972"/>
                <a:ext cx="88" cy="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en-US" altLang="zh-CN"/>
              </a:p>
            </p:txBody>
          </p:sp>
          <p:sp>
            <p:nvSpPr>
              <p:cNvPr id="132230" name="Line 21"/>
              <p:cNvSpPr>
                <a:spLocks noChangeShapeType="1"/>
              </p:cNvSpPr>
              <p:nvPr/>
            </p:nvSpPr>
            <p:spPr bwMode="auto">
              <a:xfrm flipV="1">
                <a:off x="1920" y="1872"/>
                <a:ext cx="0"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231" name="Line 22"/>
              <p:cNvSpPr>
                <a:spLocks noChangeShapeType="1"/>
              </p:cNvSpPr>
              <p:nvPr/>
            </p:nvSpPr>
            <p:spPr bwMode="auto">
              <a:xfrm flipH="1">
                <a:off x="1776" y="2016"/>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2117" name="Group 23"/>
            <p:cNvGrpSpPr>
              <a:grpSpLocks/>
            </p:cNvGrpSpPr>
            <p:nvPr/>
          </p:nvGrpSpPr>
          <p:grpSpPr bwMode="auto">
            <a:xfrm>
              <a:off x="2291" y="1717"/>
              <a:ext cx="156" cy="156"/>
              <a:chOff x="1776" y="2160"/>
              <a:chExt cx="188" cy="188"/>
            </a:xfrm>
          </p:grpSpPr>
          <p:sp>
            <p:nvSpPr>
              <p:cNvPr id="132226" name="Rectangle 24"/>
              <p:cNvSpPr>
                <a:spLocks noChangeArrowheads="1"/>
              </p:cNvSpPr>
              <p:nvPr/>
            </p:nvSpPr>
            <p:spPr bwMode="white">
              <a:xfrm>
                <a:off x="1876" y="2260"/>
                <a:ext cx="88" cy="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en-US" altLang="zh-CN"/>
              </a:p>
            </p:txBody>
          </p:sp>
          <p:sp>
            <p:nvSpPr>
              <p:cNvPr id="132227" name="Line 25"/>
              <p:cNvSpPr>
                <a:spLocks noChangeShapeType="1"/>
              </p:cNvSpPr>
              <p:nvPr/>
            </p:nvSpPr>
            <p:spPr bwMode="auto">
              <a:xfrm flipV="1">
                <a:off x="1920" y="2160"/>
                <a:ext cx="0"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228" name="Line 26"/>
              <p:cNvSpPr>
                <a:spLocks noChangeShapeType="1"/>
              </p:cNvSpPr>
              <p:nvPr/>
            </p:nvSpPr>
            <p:spPr bwMode="auto">
              <a:xfrm flipH="1">
                <a:off x="1776" y="2304"/>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2118" name="Group 27"/>
            <p:cNvGrpSpPr>
              <a:grpSpLocks/>
            </p:cNvGrpSpPr>
            <p:nvPr/>
          </p:nvGrpSpPr>
          <p:grpSpPr bwMode="auto">
            <a:xfrm>
              <a:off x="2291" y="1955"/>
              <a:ext cx="156" cy="156"/>
              <a:chOff x="1776" y="2448"/>
              <a:chExt cx="188" cy="188"/>
            </a:xfrm>
          </p:grpSpPr>
          <p:sp>
            <p:nvSpPr>
              <p:cNvPr id="132223" name="Rectangle 28"/>
              <p:cNvSpPr>
                <a:spLocks noChangeArrowheads="1"/>
              </p:cNvSpPr>
              <p:nvPr/>
            </p:nvSpPr>
            <p:spPr bwMode="white">
              <a:xfrm>
                <a:off x="1876" y="2548"/>
                <a:ext cx="88" cy="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en-US" altLang="zh-CN"/>
              </a:p>
            </p:txBody>
          </p:sp>
          <p:sp>
            <p:nvSpPr>
              <p:cNvPr id="132224" name="Line 29"/>
              <p:cNvSpPr>
                <a:spLocks noChangeShapeType="1"/>
              </p:cNvSpPr>
              <p:nvPr/>
            </p:nvSpPr>
            <p:spPr bwMode="auto">
              <a:xfrm flipV="1">
                <a:off x="1920" y="2448"/>
                <a:ext cx="0"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225" name="Line 30"/>
              <p:cNvSpPr>
                <a:spLocks noChangeShapeType="1"/>
              </p:cNvSpPr>
              <p:nvPr/>
            </p:nvSpPr>
            <p:spPr bwMode="auto">
              <a:xfrm flipH="1">
                <a:off x="1776" y="2592"/>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2119" name="Group 31"/>
            <p:cNvGrpSpPr>
              <a:grpSpLocks/>
            </p:cNvGrpSpPr>
            <p:nvPr/>
          </p:nvGrpSpPr>
          <p:grpSpPr bwMode="auto">
            <a:xfrm>
              <a:off x="2520" y="1239"/>
              <a:ext cx="156" cy="156"/>
              <a:chOff x="2064" y="1584"/>
              <a:chExt cx="188" cy="188"/>
            </a:xfrm>
          </p:grpSpPr>
          <p:sp>
            <p:nvSpPr>
              <p:cNvPr id="132220" name="Rectangle 32"/>
              <p:cNvSpPr>
                <a:spLocks noChangeArrowheads="1"/>
              </p:cNvSpPr>
              <p:nvPr/>
            </p:nvSpPr>
            <p:spPr bwMode="white">
              <a:xfrm>
                <a:off x="2164" y="1684"/>
                <a:ext cx="88" cy="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en-US" altLang="zh-CN"/>
              </a:p>
            </p:txBody>
          </p:sp>
          <p:sp>
            <p:nvSpPr>
              <p:cNvPr id="132221" name="Line 33"/>
              <p:cNvSpPr>
                <a:spLocks noChangeShapeType="1"/>
              </p:cNvSpPr>
              <p:nvPr/>
            </p:nvSpPr>
            <p:spPr bwMode="auto">
              <a:xfrm flipV="1">
                <a:off x="2208" y="1584"/>
                <a:ext cx="0"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222" name="Line 34"/>
              <p:cNvSpPr>
                <a:spLocks noChangeShapeType="1"/>
              </p:cNvSpPr>
              <p:nvPr/>
            </p:nvSpPr>
            <p:spPr bwMode="auto">
              <a:xfrm flipH="1">
                <a:off x="2064" y="1728"/>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2120" name="Group 35"/>
            <p:cNvGrpSpPr>
              <a:grpSpLocks/>
            </p:cNvGrpSpPr>
            <p:nvPr/>
          </p:nvGrpSpPr>
          <p:grpSpPr bwMode="auto">
            <a:xfrm>
              <a:off x="2520" y="1478"/>
              <a:ext cx="156" cy="156"/>
              <a:chOff x="2064" y="1872"/>
              <a:chExt cx="188" cy="188"/>
            </a:xfrm>
          </p:grpSpPr>
          <p:sp>
            <p:nvSpPr>
              <p:cNvPr id="132217" name="Rectangle 36"/>
              <p:cNvSpPr>
                <a:spLocks noChangeArrowheads="1"/>
              </p:cNvSpPr>
              <p:nvPr/>
            </p:nvSpPr>
            <p:spPr bwMode="white">
              <a:xfrm>
                <a:off x="2164" y="1972"/>
                <a:ext cx="88" cy="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en-US" altLang="zh-CN"/>
              </a:p>
            </p:txBody>
          </p:sp>
          <p:sp>
            <p:nvSpPr>
              <p:cNvPr id="132218" name="Line 37"/>
              <p:cNvSpPr>
                <a:spLocks noChangeShapeType="1"/>
              </p:cNvSpPr>
              <p:nvPr/>
            </p:nvSpPr>
            <p:spPr bwMode="auto">
              <a:xfrm flipV="1">
                <a:off x="2208" y="1872"/>
                <a:ext cx="0"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219" name="Line 38"/>
              <p:cNvSpPr>
                <a:spLocks noChangeShapeType="1"/>
              </p:cNvSpPr>
              <p:nvPr/>
            </p:nvSpPr>
            <p:spPr bwMode="auto">
              <a:xfrm flipH="1">
                <a:off x="2064" y="2016"/>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2121" name="Group 39"/>
            <p:cNvGrpSpPr>
              <a:grpSpLocks/>
            </p:cNvGrpSpPr>
            <p:nvPr/>
          </p:nvGrpSpPr>
          <p:grpSpPr bwMode="auto">
            <a:xfrm>
              <a:off x="2520" y="1717"/>
              <a:ext cx="156" cy="156"/>
              <a:chOff x="2064" y="2160"/>
              <a:chExt cx="188" cy="188"/>
            </a:xfrm>
          </p:grpSpPr>
          <p:sp>
            <p:nvSpPr>
              <p:cNvPr id="132214" name="Rectangle 40"/>
              <p:cNvSpPr>
                <a:spLocks noChangeArrowheads="1"/>
              </p:cNvSpPr>
              <p:nvPr/>
            </p:nvSpPr>
            <p:spPr bwMode="white">
              <a:xfrm>
                <a:off x="2164" y="2260"/>
                <a:ext cx="88" cy="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en-US" altLang="zh-CN"/>
              </a:p>
            </p:txBody>
          </p:sp>
          <p:sp>
            <p:nvSpPr>
              <p:cNvPr id="132215" name="Line 41"/>
              <p:cNvSpPr>
                <a:spLocks noChangeShapeType="1"/>
              </p:cNvSpPr>
              <p:nvPr/>
            </p:nvSpPr>
            <p:spPr bwMode="auto">
              <a:xfrm flipV="1">
                <a:off x="2208" y="2160"/>
                <a:ext cx="0"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216" name="Line 42"/>
              <p:cNvSpPr>
                <a:spLocks noChangeShapeType="1"/>
              </p:cNvSpPr>
              <p:nvPr/>
            </p:nvSpPr>
            <p:spPr bwMode="auto">
              <a:xfrm flipH="1">
                <a:off x="2064" y="2304"/>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2122" name="Group 43"/>
            <p:cNvGrpSpPr>
              <a:grpSpLocks/>
            </p:cNvGrpSpPr>
            <p:nvPr/>
          </p:nvGrpSpPr>
          <p:grpSpPr bwMode="auto">
            <a:xfrm>
              <a:off x="2520" y="1955"/>
              <a:ext cx="156" cy="156"/>
              <a:chOff x="2064" y="2448"/>
              <a:chExt cx="188" cy="188"/>
            </a:xfrm>
          </p:grpSpPr>
          <p:sp>
            <p:nvSpPr>
              <p:cNvPr id="132211" name="Rectangle 44"/>
              <p:cNvSpPr>
                <a:spLocks noChangeArrowheads="1"/>
              </p:cNvSpPr>
              <p:nvPr/>
            </p:nvSpPr>
            <p:spPr bwMode="white">
              <a:xfrm>
                <a:off x="2164" y="2548"/>
                <a:ext cx="88" cy="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en-US" altLang="zh-CN"/>
              </a:p>
            </p:txBody>
          </p:sp>
          <p:sp>
            <p:nvSpPr>
              <p:cNvPr id="132212" name="Line 45"/>
              <p:cNvSpPr>
                <a:spLocks noChangeShapeType="1"/>
              </p:cNvSpPr>
              <p:nvPr/>
            </p:nvSpPr>
            <p:spPr bwMode="auto">
              <a:xfrm flipV="1">
                <a:off x="2208" y="2448"/>
                <a:ext cx="0"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213" name="Line 46"/>
              <p:cNvSpPr>
                <a:spLocks noChangeShapeType="1"/>
              </p:cNvSpPr>
              <p:nvPr/>
            </p:nvSpPr>
            <p:spPr bwMode="auto">
              <a:xfrm flipH="1">
                <a:off x="2064" y="2592"/>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2123" name="Group 47"/>
            <p:cNvGrpSpPr>
              <a:grpSpLocks/>
            </p:cNvGrpSpPr>
            <p:nvPr/>
          </p:nvGrpSpPr>
          <p:grpSpPr bwMode="auto">
            <a:xfrm>
              <a:off x="2759" y="1239"/>
              <a:ext cx="156" cy="156"/>
              <a:chOff x="2352" y="1584"/>
              <a:chExt cx="188" cy="188"/>
            </a:xfrm>
          </p:grpSpPr>
          <p:sp>
            <p:nvSpPr>
              <p:cNvPr id="132208" name="Rectangle 48"/>
              <p:cNvSpPr>
                <a:spLocks noChangeArrowheads="1"/>
              </p:cNvSpPr>
              <p:nvPr/>
            </p:nvSpPr>
            <p:spPr bwMode="white">
              <a:xfrm>
                <a:off x="2452" y="1684"/>
                <a:ext cx="88" cy="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en-US" altLang="zh-CN"/>
              </a:p>
            </p:txBody>
          </p:sp>
          <p:sp>
            <p:nvSpPr>
              <p:cNvPr id="132209" name="Line 49"/>
              <p:cNvSpPr>
                <a:spLocks noChangeShapeType="1"/>
              </p:cNvSpPr>
              <p:nvPr/>
            </p:nvSpPr>
            <p:spPr bwMode="auto">
              <a:xfrm flipV="1">
                <a:off x="2496" y="1584"/>
                <a:ext cx="0"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210" name="Line 50"/>
              <p:cNvSpPr>
                <a:spLocks noChangeShapeType="1"/>
              </p:cNvSpPr>
              <p:nvPr/>
            </p:nvSpPr>
            <p:spPr bwMode="auto">
              <a:xfrm flipH="1">
                <a:off x="2352" y="1728"/>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2124" name="Group 51"/>
            <p:cNvGrpSpPr>
              <a:grpSpLocks/>
            </p:cNvGrpSpPr>
            <p:nvPr/>
          </p:nvGrpSpPr>
          <p:grpSpPr bwMode="auto">
            <a:xfrm>
              <a:off x="2759" y="1478"/>
              <a:ext cx="156" cy="156"/>
              <a:chOff x="2352" y="1872"/>
              <a:chExt cx="188" cy="188"/>
            </a:xfrm>
          </p:grpSpPr>
          <p:sp>
            <p:nvSpPr>
              <p:cNvPr id="132205" name="Rectangle 52"/>
              <p:cNvSpPr>
                <a:spLocks noChangeArrowheads="1"/>
              </p:cNvSpPr>
              <p:nvPr/>
            </p:nvSpPr>
            <p:spPr bwMode="white">
              <a:xfrm>
                <a:off x="2452" y="1972"/>
                <a:ext cx="88" cy="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en-US" altLang="zh-CN"/>
              </a:p>
            </p:txBody>
          </p:sp>
          <p:sp>
            <p:nvSpPr>
              <p:cNvPr id="132206" name="Line 53"/>
              <p:cNvSpPr>
                <a:spLocks noChangeShapeType="1"/>
              </p:cNvSpPr>
              <p:nvPr/>
            </p:nvSpPr>
            <p:spPr bwMode="auto">
              <a:xfrm flipV="1">
                <a:off x="2496" y="1872"/>
                <a:ext cx="0"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207" name="Line 54"/>
              <p:cNvSpPr>
                <a:spLocks noChangeShapeType="1"/>
              </p:cNvSpPr>
              <p:nvPr/>
            </p:nvSpPr>
            <p:spPr bwMode="auto">
              <a:xfrm flipH="1">
                <a:off x="2352" y="2016"/>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2125" name="Group 55"/>
            <p:cNvGrpSpPr>
              <a:grpSpLocks/>
            </p:cNvGrpSpPr>
            <p:nvPr/>
          </p:nvGrpSpPr>
          <p:grpSpPr bwMode="auto">
            <a:xfrm>
              <a:off x="2759" y="1717"/>
              <a:ext cx="156" cy="156"/>
              <a:chOff x="2352" y="2160"/>
              <a:chExt cx="188" cy="188"/>
            </a:xfrm>
          </p:grpSpPr>
          <p:sp>
            <p:nvSpPr>
              <p:cNvPr id="132202" name="Rectangle 56"/>
              <p:cNvSpPr>
                <a:spLocks noChangeArrowheads="1"/>
              </p:cNvSpPr>
              <p:nvPr/>
            </p:nvSpPr>
            <p:spPr bwMode="white">
              <a:xfrm>
                <a:off x="2452" y="2260"/>
                <a:ext cx="88" cy="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en-US" altLang="zh-CN"/>
              </a:p>
            </p:txBody>
          </p:sp>
          <p:sp>
            <p:nvSpPr>
              <p:cNvPr id="132203" name="Line 57"/>
              <p:cNvSpPr>
                <a:spLocks noChangeShapeType="1"/>
              </p:cNvSpPr>
              <p:nvPr/>
            </p:nvSpPr>
            <p:spPr bwMode="auto">
              <a:xfrm flipV="1">
                <a:off x="2496" y="2160"/>
                <a:ext cx="0"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204" name="Line 58"/>
              <p:cNvSpPr>
                <a:spLocks noChangeShapeType="1"/>
              </p:cNvSpPr>
              <p:nvPr/>
            </p:nvSpPr>
            <p:spPr bwMode="auto">
              <a:xfrm flipH="1">
                <a:off x="2352" y="2304"/>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2126" name="Group 59"/>
            <p:cNvGrpSpPr>
              <a:grpSpLocks/>
            </p:cNvGrpSpPr>
            <p:nvPr/>
          </p:nvGrpSpPr>
          <p:grpSpPr bwMode="auto">
            <a:xfrm>
              <a:off x="2759" y="1955"/>
              <a:ext cx="156" cy="156"/>
              <a:chOff x="2352" y="2448"/>
              <a:chExt cx="188" cy="188"/>
            </a:xfrm>
          </p:grpSpPr>
          <p:sp>
            <p:nvSpPr>
              <p:cNvPr id="132199" name="Rectangle 60"/>
              <p:cNvSpPr>
                <a:spLocks noChangeArrowheads="1"/>
              </p:cNvSpPr>
              <p:nvPr/>
            </p:nvSpPr>
            <p:spPr bwMode="white">
              <a:xfrm>
                <a:off x="2452" y="2548"/>
                <a:ext cx="88" cy="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en-US" altLang="zh-CN"/>
              </a:p>
            </p:txBody>
          </p:sp>
          <p:sp>
            <p:nvSpPr>
              <p:cNvPr id="132200" name="Line 61"/>
              <p:cNvSpPr>
                <a:spLocks noChangeShapeType="1"/>
              </p:cNvSpPr>
              <p:nvPr/>
            </p:nvSpPr>
            <p:spPr bwMode="auto">
              <a:xfrm flipV="1">
                <a:off x="2496" y="2448"/>
                <a:ext cx="0"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201" name="Line 62"/>
              <p:cNvSpPr>
                <a:spLocks noChangeShapeType="1"/>
              </p:cNvSpPr>
              <p:nvPr/>
            </p:nvSpPr>
            <p:spPr bwMode="auto">
              <a:xfrm flipH="1">
                <a:off x="2352" y="2592"/>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2127" name="Group 63"/>
            <p:cNvGrpSpPr>
              <a:grpSpLocks/>
            </p:cNvGrpSpPr>
            <p:nvPr/>
          </p:nvGrpSpPr>
          <p:grpSpPr bwMode="auto">
            <a:xfrm>
              <a:off x="2998" y="1239"/>
              <a:ext cx="156" cy="156"/>
              <a:chOff x="2640" y="1584"/>
              <a:chExt cx="188" cy="188"/>
            </a:xfrm>
          </p:grpSpPr>
          <p:sp>
            <p:nvSpPr>
              <p:cNvPr id="132196" name="Rectangle 64"/>
              <p:cNvSpPr>
                <a:spLocks noChangeArrowheads="1"/>
              </p:cNvSpPr>
              <p:nvPr/>
            </p:nvSpPr>
            <p:spPr bwMode="white">
              <a:xfrm>
                <a:off x="2740" y="1684"/>
                <a:ext cx="88" cy="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en-US" altLang="zh-CN"/>
              </a:p>
            </p:txBody>
          </p:sp>
          <p:sp>
            <p:nvSpPr>
              <p:cNvPr id="132197" name="Line 65"/>
              <p:cNvSpPr>
                <a:spLocks noChangeShapeType="1"/>
              </p:cNvSpPr>
              <p:nvPr/>
            </p:nvSpPr>
            <p:spPr bwMode="auto">
              <a:xfrm flipV="1">
                <a:off x="2784" y="1584"/>
                <a:ext cx="0"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98" name="Line 66"/>
              <p:cNvSpPr>
                <a:spLocks noChangeShapeType="1"/>
              </p:cNvSpPr>
              <p:nvPr/>
            </p:nvSpPr>
            <p:spPr bwMode="auto">
              <a:xfrm flipH="1">
                <a:off x="2640" y="1728"/>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2128" name="Group 67"/>
            <p:cNvGrpSpPr>
              <a:grpSpLocks/>
            </p:cNvGrpSpPr>
            <p:nvPr/>
          </p:nvGrpSpPr>
          <p:grpSpPr bwMode="auto">
            <a:xfrm>
              <a:off x="2998" y="1478"/>
              <a:ext cx="156" cy="156"/>
              <a:chOff x="2640" y="1872"/>
              <a:chExt cx="188" cy="188"/>
            </a:xfrm>
          </p:grpSpPr>
          <p:sp>
            <p:nvSpPr>
              <p:cNvPr id="132193" name="Rectangle 68"/>
              <p:cNvSpPr>
                <a:spLocks noChangeArrowheads="1"/>
              </p:cNvSpPr>
              <p:nvPr/>
            </p:nvSpPr>
            <p:spPr bwMode="white">
              <a:xfrm>
                <a:off x="2740" y="1972"/>
                <a:ext cx="88" cy="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en-US" altLang="zh-CN"/>
              </a:p>
            </p:txBody>
          </p:sp>
          <p:sp>
            <p:nvSpPr>
              <p:cNvPr id="132194" name="Line 69"/>
              <p:cNvSpPr>
                <a:spLocks noChangeShapeType="1"/>
              </p:cNvSpPr>
              <p:nvPr/>
            </p:nvSpPr>
            <p:spPr bwMode="auto">
              <a:xfrm flipV="1">
                <a:off x="2784" y="1872"/>
                <a:ext cx="0"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95" name="Line 70"/>
              <p:cNvSpPr>
                <a:spLocks noChangeShapeType="1"/>
              </p:cNvSpPr>
              <p:nvPr/>
            </p:nvSpPr>
            <p:spPr bwMode="auto">
              <a:xfrm flipH="1">
                <a:off x="2640" y="2016"/>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2129" name="Group 71"/>
            <p:cNvGrpSpPr>
              <a:grpSpLocks/>
            </p:cNvGrpSpPr>
            <p:nvPr/>
          </p:nvGrpSpPr>
          <p:grpSpPr bwMode="auto">
            <a:xfrm>
              <a:off x="2998" y="1717"/>
              <a:ext cx="156" cy="156"/>
              <a:chOff x="2640" y="2160"/>
              <a:chExt cx="188" cy="188"/>
            </a:xfrm>
          </p:grpSpPr>
          <p:sp>
            <p:nvSpPr>
              <p:cNvPr id="132190" name="Rectangle 72"/>
              <p:cNvSpPr>
                <a:spLocks noChangeArrowheads="1"/>
              </p:cNvSpPr>
              <p:nvPr/>
            </p:nvSpPr>
            <p:spPr bwMode="white">
              <a:xfrm>
                <a:off x="2740" y="2260"/>
                <a:ext cx="88" cy="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en-US" altLang="zh-CN"/>
              </a:p>
            </p:txBody>
          </p:sp>
          <p:sp>
            <p:nvSpPr>
              <p:cNvPr id="132191" name="Line 73"/>
              <p:cNvSpPr>
                <a:spLocks noChangeShapeType="1"/>
              </p:cNvSpPr>
              <p:nvPr/>
            </p:nvSpPr>
            <p:spPr bwMode="auto">
              <a:xfrm flipV="1">
                <a:off x="2784" y="2160"/>
                <a:ext cx="0"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92" name="Line 74"/>
              <p:cNvSpPr>
                <a:spLocks noChangeShapeType="1"/>
              </p:cNvSpPr>
              <p:nvPr/>
            </p:nvSpPr>
            <p:spPr bwMode="auto">
              <a:xfrm flipH="1">
                <a:off x="2640" y="2304"/>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2130" name="Group 75"/>
            <p:cNvGrpSpPr>
              <a:grpSpLocks/>
            </p:cNvGrpSpPr>
            <p:nvPr/>
          </p:nvGrpSpPr>
          <p:grpSpPr bwMode="auto">
            <a:xfrm>
              <a:off x="2998" y="1955"/>
              <a:ext cx="156" cy="156"/>
              <a:chOff x="2640" y="2448"/>
              <a:chExt cx="188" cy="188"/>
            </a:xfrm>
          </p:grpSpPr>
          <p:sp>
            <p:nvSpPr>
              <p:cNvPr id="132187" name="Rectangle 76"/>
              <p:cNvSpPr>
                <a:spLocks noChangeArrowheads="1"/>
              </p:cNvSpPr>
              <p:nvPr/>
            </p:nvSpPr>
            <p:spPr bwMode="white">
              <a:xfrm>
                <a:off x="2740" y="2548"/>
                <a:ext cx="88" cy="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en-US" altLang="zh-CN"/>
              </a:p>
            </p:txBody>
          </p:sp>
          <p:sp>
            <p:nvSpPr>
              <p:cNvPr id="132188" name="Line 77"/>
              <p:cNvSpPr>
                <a:spLocks noChangeShapeType="1"/>
              </p:cNvSpPr>
              <p:nvPr/>
            </p:nvSpPr>
            <p:spPr bwMode="auto">
              <a:xfrm flipV="1">
                <a:off x="2784" y="2448"/>
                <a:ext cx="0"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89" name="Line 78"/>
              <p:cNvSpPr>
                <a:spLocks noChangeShapeType="1"/>
              </p:cNvSpPr>
              <p:nvPr/>
            </p:nvSpPr>
            <p:spPr bwMode="auto">
              <a:xfrm flipH="1">
                <a:off x="2640" y="2592"/>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2131" name="Group 79"/>
            <p:cNvGrpSpPr>
              <a:grpSpLocks/>
            </p:cNvGrpSpPr>
            <p:nvPr/>
          </p:nvGrpSpPr>
          <p:grpSpPr bwMode="auto">
            <a:xfrm>
              <a:off x="3253" y="1239"/>
              <a:ext cx="156" cy="156"/>
              <a:chOff x="2928" y="1584"/>
              <a:chExt cx="188" cy="188"/>
            </a:xfrm>
          </p:grpSpPr>
          <p:sp>
            <p:nvSpPr>
              <p:cNvPr id="132184" name="Rectangle 80"/>
              <p:cNvSpPr>
                <a:spLocks noChangeArrowheads="1"/>
              </p:cNvSpPr>
              <p:nvPr/>
            </p:nvSpPr>
            <p:spPr bwMode="white">
              <a:xfrm>
                <a:off x="3028" y="1684"/>
                <a:ext cx="88" cy="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en-US" altLang="zh-CN"/>
              </a:p>
            </p:txBody>
          </p:sp>
          <p:sp>
            <p:nvSpPr>
              <p:cNvPr id="132185" name="Line 81"/>
              <p:cNvSpPr>
                <a:spLocks noChangeShapeType="1"/>
              </p:cNvSpPr>
              <p:nvPr/>
            </p:nvSpPr>
            <p:spPr bwMode="auto">
              <a:xfrm flipV="1">
                <a:off x="3072" y="1584"/>
                <a:ext cx="0"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86" name="Line 82"/>
              <p:cNvSpPr>
                <a:spLocks noChangeShapeType="1"/>
              </p:cNvSpPr>
              <p:nvPr/>
            </p:nvSpPr>
            <p:spPr bwMode="auto">
              <a:xfrm flipH="1">
                <a:off x="2928" y="1728"/>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2132" name="Group 83"/>
            <p:cNvGrpSpPr>
              <a:grpSpLocks/>
            </p:cNvGrpSpPr>
            <p:nvPr/>
          </p:nvGrpSpPr>
          <p:grpSpPr bwMode="auto">
            <a:xfrm>
              <a:off x="3253" y="1478"/>
              <a:ext cx="156" cy="156"/>
              <a:chOff x="2928" y="1872"/>
              <a:chExt cx="188" cy="188"/>
            </a:xfrm>
          </p:grpSpPr>
          <p:sp>
            <p:nvSpPr>
              <p:cNvPr id="132181" name="Rectangle 84"/>
              <p:cNvSpPr>
                <a:spLocks noChangeArrowheads="1"/>
              </p:cNvSpPr>
              <p:nvPr/>
            </p:nvSpPr>
            <p:spPr bwMode="white">
              <a:xfrm>
                <a:off x="3028" y="1972"/>
                <a:ext cx="88" cy="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en-US" altLang="zh-CN"/>
              </a:p>
            </p:txBody>
          </p:sp>
          <p:sp>
            <p:nvSpPr>
              <p:cNvPr id="132182" name="Line 85"/>
              <p:cNvSpPr>
                <a:spLocks noChangeShapeType="1"/>
              </p:cNvSpPr>
              <p:nvPr/>
            </p:nvSpPr>
            <p:spPr bwMode="auto">
              <a:xfrm flipV="1">
                <a:off x="3072" y="1872"/>
                <a:ext cx="0"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83" name="Line 86"/>
              <p:cNvSpPr>
                <a:spLocks noChangeShapeType="1"/>
              </p:cNvSpPr>
              <p:nvPr/>
            </p:nvSpPr>
            <p:spPr bwMode="auto">
              <a:xfrm flipH="1">
                <a:off x="2928" y="2016"/>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2133" name="Group 87"/>
            <p:cNvGrpSpPr>
              <a:grpSpLocks/>
            </p:cNvGrpSpPr>
            <p:nvPr/>
          </p:nvGrpSpPr>
          <p:grpSpPr bwMode="auto">
            <a:xfrm>
              <a:off x="3253" y="1717"/>
              <a:ext cx="156" cy="156"/>
              <a:chOff x="2928" y="2160"/>
              <a:chExt cx="188" cy="188"/>
            </a:xfrm>
          </p:grpSpPr>
          <p:sp>
            <p:nvSpPr>
              <p:cNvPr id="132178" name="Rectangle 88"/>
              <p:cNvSpPr>
                <a:spLocks noChangeArrowheads="1"/>
              </p:cNvSpPr>
              <p:nvPr/>
            </p:nvSpPr>
            <p:spPr bwMode="white">
              <a:xfrm>
                <a:off x="3028" y="2260"/>
                <a:ext cx="88" cy="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en-US" altLang="zh-CN"/>
              </a:p>
            </p:txBody>
          </p:sp>
          <p:sp>
            <p:nvSpPr>
              <p:cNvPr id="132179" name="Line 89"/>
              <p:cNvSpPr>
                <a:spLocks noChangeShapeType="1"/>
              </p:cNvSpPr>
              <p:nvPr/>
            </p:nvSpPr>
            <p:spPr bwMode="auto">
              <a:xfrm flipV="1">
                <a:off x="3072" y="2160"/>
                <a:ext cx="0"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80" name="Line 90"/>
              <p:cNvSpPr>
                <a:spLocks noChangeShapeType="1"/>
              </p:cNvSpPr>
              <p:nvPr/>
            </p:nvSpPr>
            <p:spPr bwMode="auto">
              <a:xfrm flipH="1">
                <a:off x="2928" y="2304"/>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2134" name="Group 91"/>
            <p:cNvGrpSpPr>
              <a:grpSpLocks/>
            </p:cNvGrpSpPr>
            <p:nvPr/>
          </p:nvGrpSpPr>
          <p:grpSpPr bwMode="auto">
            <a:xfrm>
              <a:off x="3253" y="1955"/>
              <a:ext cx="156" cy="156"/>
              <a:chOff x="2928" y="2448"/>
              <a:chExt cx="188" cy="188"/>
            </a:xfrm>
          </p:grpSpPr>
          <p:sp>
            <p:nvSpPr>
              <p:cNvPr id="132175" name="Rectangle 92"/>
              <p:cNvSpPr>
                <a:spLocks noChangeArrowheads="1"/>
              </p:cNvSpPr>
              <p:nvPr/>
            </p:nvSpPr>
            <p:spPr bwMode="white">
              <a:xfrm>
                <a:off x="3028" y="2548"/>
                <a:ext cx="88" cy="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en-US" altLang="zh-CN"/>
              </a:p>
            </p:txBody>
          </p:sp>
          <p:sp>
            <p:nvSpPr>
              <p:cNvPr id="132176" name="Line 93"/>
              <p:cNvSpPr>
                <a:spLocks noChangeShapeType="1"/>
              </p:cNvSpPr>
              <p:nvPr/>
            </p:nvSpPr>
            <p:spPr bwMode="auto">
              <a:xfrm flipV="1">
                <a:off x="3072" y="2448"/>
                <a:ext cx="0"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77" name="Line 94"/>
              <p:cNvSpPr>
                <a:spLocks noChangeShapeType="1"/>
              </p:cNvSpPr>
              <p:nvPr/>
            </p:nvSpPr>
            <p:spPr bwMode="auto">
              <a:xfrm flipH="1">
                <a:off x="2928" y="2592"/>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2135" name="Group 95"/>
            <p:cNvGrpSpPr>
              <a:grpSpLocks/>
            </p:cNvGrpSpPr>
            <p:nvPr/>
          </p:nvGrpSpPr>
          <p:grpSpPr bwMode="auto">
            <a:xfrm>
              <a:off x="3475" y="1239"/>
              <a:ext cx="156" cy="156"/>
              <a:chOff x="3216" y="1584"/>
              <a:chExt cx="188" cy="188"/>
            </a:xfrm>
          </p:grpSpPr>
          <p:sp>
            <p:nvSpPr>
              <p:cNvPr id="132172" name="Rectangle 96"/>
              <p:cNvSpPr>
                <a:spLocks noChangeArrowheads="1"/>
              </p:cNvSpPr>
              <p:nvPr/>
            </p:nvSpPr>
            <p:spPr bwMode="white">
              <a:xfrm>
                <a:off x="3316" y="1684"/>
                <a:ext cx="88" cy="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en-US" altLang="zh-CN"/>
              </a:p>
            </p:txBody>
          </p:sp>
          <p:sp>
            <p:nvSpPr>
              <p:cNvPr id="132173" name="Line 97"/>
              <p:cNvSpPr>
                <a:spLocks noChangeShapeType="1"/>
              </p:cNvSpPr>
              <p:nvPr/>
            </p:nvSpPr>
            <p:spPr bwMode="auto">
              <a:xfrm flipV="1">
                <a:off x="3360" y="1584"/>
                <a:ext cx="0"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74" name="Line 98"/>
              <p:cNvSpPr>
                <a:spLocks noChangeShapeType="1"/>
              </p:cNvSpPr>
              <p:nvPr/>
            </p:nvSpPr>
            <p:spPr bwMode="auto">
              <a:xfrm flipH="1">
                <a:off x="3216" y="1728"/>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2136" name="Group 99"/>
            <p:cNvGrpSpPr>
              <a:grpSpLocks/>
            </p:cNvGrpSpPr>
            <p:nvPr/>
          </p:nvGrpSpPr>
          <p:grpSpPr bwMode="auto">
            <a:xfrm>
              <a:off x="3475" y="1478"/>
              <a:ext cx="156" cy="156"/>
              <a:chOff x="3216" y="1872"/>
              <a:chExt cx="188" cy="188"/>
            </a:xfrm>
          </p:grpSpPr>
          <p:sp>
            <p:nvSpPr>
              <p:cNvPr id="132169" name="Rectangle 100"/>
              <p:cNvSpPr>
                <a:spLocks noChangeArrowheads="1"/>
              </p:cNvSpPr>
              <p:nvPr/>
            </p:nvSpPr>
            <p:spPr bwMode="white">
              <a:xfrm>
                <a:off x="3316" y="1972"/>
                <a:ext cx="88" cy="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en-US" altLang="zh-CN"/>
              </a:p>
            </p:txBody>
          </p:sp>
          <p:sp>
            <p:nvSpPr>
              <p:cNvPr id="132170" name="Line 101"/>
              <p:cNvSpPr>
                <a:spLocks noChangeShapeType="1"/>
              </p:cNvSpPr>
              <p:nvPr/>
            </p:nvSpPr>
            <p:spPr bwMode="auto">
              <a:xfrm flipV="1">
                <a:off x="3360" y="1872"/>
                <a:ext cx="0"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71" name="Line 102"/>
              <p:cNvSpPr>
                <a:spLocks noChangeShapeType="1"/>
              </p:cNvSpPr>
              <p:nvPr/>
            </p:nvSpPr>
            <p:spPr bwMode="auto">
              <a:xfrm flipH="1">
                <a:off x="3216" y="2016"/>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2137" name="Group 103"/>
            <p:cNvGrpSpPr>
              <a:grpSpLocks/>
            </p:cNvGrpSpPr>
            <p:nvPr/>
          </p:nvGrpSpPr>
          <p:grpSpPr bwMode="auto">
            <a:xfrm>
              <a:off x="3475" y="1717"/>
              <a:ext cx="156" cy="156"/>
              <a:chOff x="3216" y="2160"/>
              <a:chExt cx="188" cy="188"/>
            </a:xfrm>
          </p:grpSpPr>
          <p:sp>
            <p:nvSpPr>
              <p:cNvPr id="132166" name="Rectangle 104"/>
              <p:cNvSpPr>
                <a:spLocks noChangeArrowheads="1"/>
              </p:cNvSpPr>
              <p:nvPr/>
            </p:nvSpPr>
            <p:spPr bwMode="white">
              <a:xfrm>
                <a:off x="3316" y="2260"/>
                <a:ext cx="88" cy="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en-US" altLang="zh-CN"/>
              </a:p>
            </p:txBody>
          </p:sp>
          <p:sp>
            <p:nvSpPr>
              <p:cNvPr id="132167" name="Line 105"/>
              <p:cNvSpPr>
                <a:spLocks noChangeShapeType="1"/>
              </p:cNvSpPr>
              <p:nvPr/>
            </p:nvSpPr>
            <p:spPr bwMode="auto">
              <a:xfrm flipV="1">
                <a:off x="3360" y="2160"/>
                <a:ext cx="0"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68" name="Line 106"/>
              <p:cNvSpPr>
                <a:spLocks noChangeShapeType="1"/>
              </p:cNvSpPr>
              <p:nvPr/>
            </p:nvSpPr>
            <p:spPr bwMode="auto">
              <a:xfrm flipH="1">
                <a:off x="3216" y="2304"/>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2138" name="Group 107"/>
            <p:cNvGrpSpPr>
              <a:grpSpLocks/>
            </p:cNvGrpSpPr>
            <p:nvPr/>
          </p:nvGrpSpPr>
          <p:grpSpPr bwMode="auto">
            <a:xfrm>
              <a:off x="3475" y="1955"/>
              <a:ext cx="156" cy="156"/>
              <a:chOff x="3216" y="2448"/>
              <a:chExt cx="188" cy="188"/>
            </a:xfrm>
          </p:grpSpPr>
          <p:sp>
            <p:nvSpPr>
              <p:cNvPr id="132163" name="Rectangle 108"/>
              <p:cNvSpPr>
                <a:spLocks noChangeArrowheads="1"/>
              </p:cNvSpPr>
              <p:nvPr/>
            </p:nvSpPr>
            <p:spPr bwMode="white">
              <a:xfrm>
                <a:off x="3316" y="2548"/>
                <a:ext cx="88" cy="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en-US" altLang="zh-CN"/>
              </a:p>
            </p:txBody>
          </p:sp>
          <p:sp>
            <p:nvSpPr>
              <p:cNvPr id="132164" name="Line 109"/>
              <p:cNvSpPr>
                <a:spLocks noChangeShapeType="1"/>
              </p:cNvSpPr>
              <p:nvPr/>
            </p:nvSpPr>
            <p:spPr bwMode="auto">
              <a:xfrm flipV="1">
                <a:off x="3360" y="2448"/>
                <a:ext cx="0"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65" name="Line 110"/>
              <p:cNvSpPr>
                <a:spLocks noChangeShapeType="1"/>
              </p:cNvSpPr>
              <p:nvPr/>
            </p:nvSpPr>
            <p:spPr bwMode="auto">
              <a:xfrm flipH="1">
                <a:off x="3216" y="2592"/>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2139" name="Line 111"/>
            <p:cNvSpPr>
              <a:spLocks noChangeShapeType="1"/>
            </p:cNvSpPr>
            <p:nvPr/>
          </p:nvSpPr>
          <p:spPr bwMode="auto">
            <a:xfrm>
              <a:off x="2123" y="1955"/>
              <a:ext cx="1631"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40" name="Rectangle 112"/>
            <p:cNvSpPr>
              <a:spLocks noChangeArrowheads="1"/>
            </p:cNvSpPr>
            <p:nvPr/>
          </p:nvSpPr>
          <p:spPr bwMode="auto">
            <a:xfrm>
              <a:off x="2048" y="720"/>
              <a:ext cx="46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90000"/>
                </a:lnSpc>
              </a:pPr>
              <a:r>
                <a:rPr lang="en-US" altLang="zh-CN" sz="2000"/>
                <a:t>Col.</a:t>
              </a:r>
            </a:p>
            <a:p>
              <a:pPr algn="ctr" eaLnBrk="1" hangingPunct="1">
                <a:lnSpc>
                  <a:spcPct val="90000"/>
                </a:lnSpc>
              </a:pPr>
              <a:r>
                <a:rPr lang="en-US" altLang="zh-CN" sz="2000"/>
                <a:t>1</a:t>
              </a:r>
            </a:p>
          </p:txBody>
        </p:sp>
        <p:sp>
          <p:nvSpPr>
            <p:cNvPr id="132141" name="Rectangle 113"/>
            <p:cNvSpPr>
              <a:spLocks noChangeArrowheads="1"/>
            </p:cNvSpPr>
            <p:nvPr/>
          </p:nvSpPr>
          <p:spPr bwMode="auto">
            <a:xfrm>
              <a:off x="3344" y="720"/>
              <a:ext cx="36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90000"/>
                </a:lnSpc>
              </a:pPr>
              <a:r>
                <a:rPr lang="en-US" altLang="zh-CN" sz="2000"/>
                <a:t>Col.</a:t>
              </a:r>
              <a:br>
                <a:rPr lang="en-US" altLang="zh-CN" sz="2000"/>
              </a:br>
              <a:r>
                <a:rPr lang="en-US" altLang="zh-CN" sz="2000"/>
                <a:t>2</a:t>
              </a:r>
              <a:r>
                <a:rPr lang="en-US" altLang="zh-CN" sz="2000" baseline="30000"/>
                <a:t>M</a:t>
              </a:r>
            </a:p>
          </p:txBody>
        </p:sp>
        <p:sp>
          <p:nvSpPr>
            <p:cNvPr id="132142" name="Rectangle 114"/>
            <p:cNvSpPr>
              <a:spLocks noChangeArrowheads="1"/>
            </p:cNvSpPr>
            <p:nvPr/>
          </p:nvSpPr>
          <p:spPr bwMode="auto">
            <a:xfrm>
              <a:off x="3784" y="1129"/>
              <a:ext cx="51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pPr>
              <a:r>
                <a:rPr lang="en-US" altLang="zh-CN" sz="2000"/>
                <a:t>Row 1</a:t>
              </a:r>
            </a:p>
          </p:txBody>
        </p:sp>
        <p:sp>
          <p:nvSpPr>
            <p:cNvPr id="132143" name="Rectangle 115"/>
            <p:cNvSpPr>
              <a:spLocks noChangeArrowheads="1"/>
            </p:cNvSpPr>
            <p:nvPr/>
          </p:nvSpPr>
          <p:spPr bwMode="auto">
            <a:xfrm>
              <a:off x="3784" y="1837"/>
              <a:ext cx="5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pPr>
              <a:r>
                <a:rPr lang="en-US" altLang="zh-CN" sz="2000"/>
                <a:t>Row 2</a:t>
              </a:r>
              <a:r>
                <a:rPr lang="en-US" altLang="zh-CN" sz="2000" baseline="30000"/>
                <a:t>N</a:t>
              </a:r>
            </a:p>
          </p:txBody>
        </p:sp>
        <p:sp>
          <p:nvSpPr>
            <p:cNvPr id="132144" name="Rectangle 116"/>
            <p:cNvSpPr>
              <a:spLocks noChangeArrowheads="1"/>
            </p:cNvSpPr>
            <p:nvPr/>
          </p:nvSpPr>
          <p:spPr bwMode="white">
            <a:xfrm>
              <a:off x="2144" y="2400"/>
              <a:ext cx="1487" cy="37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en-US" altLang="zh-CN"/>
            </a:p>
          </p:txBody>
        </p:sp>
        <p:sp>
          <p:nvSpPr>
            <p:cNvPr id="132145" name="Rectangle 117"/>
            <p:cNvSpPr>
              <a:spLocks noChangeArrowheads="1"/>
            </p:cNvSpPr>
            <p:nvPr/>
          </p:nvSpPr>
          <p:spPr bwMode="auto">
            <a:xfrm>
              <a:off x="2096" y="2400"/>
              <a:ext cx="158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90000"/>
                </a:lnSpc>
              </a:pPr>
              <a:r>
                <a:rPr lang="en-US" altLang="zh-CN" sz="2000">
                  <a:solidFill>
                    <a:srgbClr val="56127A"/>
                  </a:solidFill>
                </a:rPr>
                <a:t>Column Decoder &amp; Sense Amplifiers</a:t>
              </a:r>
            </a:p>
          </p:txBody>
        </p:sp>
        <p:sp>
          <p:nvSpPr>
            <p:cNvPr id="132146" name="Line 118"/>
            <p:cNvSpPr>
              <a:spLocks noChangeShapeType="1"/>
            </p:cNvSpPr>
            <p:nvPr/>
          </p:nvSpPr>
          <p:spPr bwMode="auto">
            <a:xfrm>
              <a:off x="1225" y="2571"/>
              <a:ext cx="919"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47" name="Freeform 119"/>
            <p:cNvSpPr>
              <a:spLocks/>
            </p:cNvSpPr>
            <p:nvPr/>
          </p:nvSpPr>
          <p:spPr bwMode="auto">
            <a:xfrm>
              <a:off x="1424" y="1576"/>
              <a:ext cx="279" cy="996"/>
            </a:xfrm>
            <a:custGeom>
              <a:avLst/>
              <a:gdLst>
                <a:gd name="T0" fmla="*/ 0 w 337"/>
                <a:gd name="T1" fmla="*/ 2 h 1201"/>
                <a:gd name="T2" fmla="*/ 0 w 337"/>
                <a:gd name="T3" fmla="*/ 0 h 1201"/>
                <a:gd name="T4" fmla="*/ 2 w 337"/>
                <a:gd name="T5" fmla="*/ 0 h 1201"/>
                <a:gd name="T6" fmla="*/ 0 60000 65536"/>
                <a:gd name="T7" fmla="*/ 0 60000 65536"/>
                <a:gd name="T8" fmla="*/ 0 60000 65536"/>
                <a:gd name="T9" fmla="*/ 0 w 337"/>
                <a:gd name="T10" fmla="*/ 0 h 1201"/>
                <a:gd name="T11" fmla="*/ 337 w 337"/>
                <a:gd name="T12" fmla="*/ 1201 h 1201"/>
              </a:gdLst>
              <a:ahLst/>
              <a:cxnLst>
                <a:cxn ang="T6">
                  <a:pos x="T0" y="T1"/>
                </a:cxn>
                <a:cxn ang="T7">
                  <a:pos x="T2" y="T3"/>
                </a:cxn>
                <a:cxn ang="T8">
                  <a:pos x="T4" y="T5"/>
                </a:cxn>
              </a:cxnLst>
              <a:rect l="T9" t="T10" r="T11" b="T12"/>
              <a:pathLst>
                <a:path w="337" h="1201">
                  <a:moveTo>
                    <a:pt x="0" y="1200"/>
                  </a:moveTo>
                  <a:lnTo>
                    <a:pt x="0" y="0"/>
                  </a:lnTo>
                  <a:lnTo>
                    <a:pt x="336" y="0"/>
                  </a:lnTo>
                </a:path>
              </a:pathLst>
            </a:custGeom>
            <a:noFill/>
            <a:ln w="127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32148" name="Rectangle 120"/>
            <p:cNvSpPr>
              <a:spLocks noChangeArrowheads="1"/>
            </p:cNvSpPr>
            <p:nvPr/>
          </p:nvSpPr>
          <p:spPr bwMode="auto">
            <a:xfrm>
              <a:off x="1520" y="2344"/>
              <a:ext cx="2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pPr>
              <a:r>
                <a:rPr lang="en-US" altLang="zh-CN" sz="2000"/>
                <a:t>M</a:t>
              </a:r>
            </a:p>
          </p:txBody>
        </p:sp>
        <p:sp>
          <p:nvSpPr>
            <p:cNvPr id="132149" name="Rectangle 121"/>
            <p:cNvSpPr>
              <a:spLocks noChangeArrowheads="1"/>
            </p:cNvSpPr>
            <p:nvPr/>
          </p:nvSpPr>
          <p:spPr bwMode="auto">
            <a:xfrm>
              <a:off x="1328" y="1384"/>
              <a:ext cx="22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pPr>
              <a:r>
                <a:rPr lang="en-US" altLang="zh-CN" sz="2000"/>
                <a:t>N</a:t>
              </a:r>
            </a:p>
          </p:txBody>
        </p:sp>
        <p:sp>
          <p:nvSpPr>
            <p:cNvPr id="132150" name="Rectangle 122"/>
            <p:cNvSpPr>
              <a:spLocks noChangeArrowheads="1"/>
            </p:cNvSpPr>
            <p:nvPr/>
          </p:nvSpPr>
          <p:spPr bwMode="auto">
            <a:xfrm>
              <a:off x="800" y="2448"/>
              <a:ext cx="4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pPr>
              <a:r>
                <a:rPr lang="en-US" altLang="zh-CN" sz="2000"/>
                <a:t>N+M</a:t>
              </a:r>
            </a:p>
          </p:txBody>
        </p:sp>
        <p:sp>
          <p:nvSpPr>
            <p:cNvPr id="132151" name="Line 123"/>
            <p:cNvSpPr>
              <a:spLocks noChangeShapeType="1"/>
            </p:cNvSpPr>
            <p:nvPr/>
          </p:nvSpPr>
          <p:spPr bwMode="auto">
            <a:xfrm flipH="1">
              <a:off x="1702" y="2527"/>
              <a:ext cx="40" cy="9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52" name="Line 124"/>
            <p:cNvSpPr>
              <a:spLocks noChangeShapeType="1"/>
            </p:cNvSpPr>
            <p:nvPr/>
          </p:nvSpPr>
          <p:spPr bwMode="auto">
            <a:xfrm flipH="1">
              <a:off x="1503" y="1532"/>
              <a:ext cx="40" cy="9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53" name="Rectangle 125"/>
            <p:cNvSpPr>
              <a:spLocks noChangeArrowheads="1"/>
            </p:cNvSpPr>
            <p:nvPr/>
          </p:nvSpPr>
          <p:spPr bwMode="auto">
            <a:xfrm>
              <a:off x="2672" y="624"/>
              <a:ext cx="64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pPr>
              <a:r>
                <a:rPr lang="en-US" altLang="zh-CN" sz="2000" b="1">
                  <a:solidFill>
                    <a:srgbClr val="009900"/>
                  </a:solidFill>
                </a:rPr>
                <a:t>bit lines</a:t>
              </a:r>
            </a:p>
          </p:txBody>
        </p:sp>
        <p:sp>
          <p:nvSpPr>
            <p:cNvPr id="132154" name="Line 126"/>
            <p:cNvSpPr>
              <a:spLocks noChangeShapeType="1"/>
            </p:cNvSpPr>
            <p:nvPr/>
          </p:nvSpPr>
          <p:spPr bwMode="auto">
            <a:xfrm flipH="1">
              <a:off x="2534" y="816"/>
              <a:ext cx="186" cy="248"/>
            </a:xfrm>
            <a:prstGeom prst="line">
              <a:avLst/>
            </a:prstGeom>
            <a:noFill/>
            <a:ln w="12700">
              <a:solidFill>
                <a:srgbClr val="0099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55" name="Rectangle 127"/>
            <p:cNvSpPr>
              <a:spLocks noChangeArrowheads="1"/>
            </p:cNvSpPr>
            <p:nvPr/>
          </p:nvSpPr>
          <p:spPr bwMode="auto">
            <a:xfrm>
              <a:off x="3872" y="816"/>
              <a:ext cx="81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pPr>
              <a:r>
                <a:rPr lang="en-US" altLang="zh-CN" sz="2000" b="1">
                  <a:solidFill>
                    <a:srgbClr val="FF0000"/>
                  </a:solidFill>
                </a:rPr>
                <a:t>word lines</a:t>
              </a:r>
            </a:p>
          </p:txBody>
        </p:sp>
        <p:sp>
          <p:nvSpPr>
            <p:cNvPr id="132156" name="Line 128"/>
            <p:cNvSpPr>
              <a:spLocks noChangeShapeType="1"/>
            </p:cNvSpPr>
            <p:nvPr/>
          </p:nvSpPr>
          <p:spPr bwMode="auto">
            <a:xfrm flipH="1">
              <a:off x="3674" y="1008"/>
              <a:ext cx="246" cy="231"/>
            </a:xfrm>
            <a:prstGeom prst="line">
              <a:avLst/>
            </a:prstGeom>
            <a:noFill/>
            <a:ln w="1270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57" name="Rectangle 129"/>
            <p:cNvSpPr>
              <a:spLocks noChangeArrowheads="1"/>
            </p:cNvSpPr>
            <p:nvPr/>
          </p:nvSpPr>
          <p:spPr bwMode="auto">
            <a:xfrm>
              <a:off x="3696" y="2152"/>
              <a:ext cx="102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90000"/>
                </a:lnSpc>
              </a:pPr>
              <a:r>
                <a:rPr lang="en-US" altLang="zh-CN" sz="2000"/>
                <a:t>Memory cell</a:t>
              </a:r>
              <a:br>
                <a:rPr lang="en-US" altLang="zh-CN" sz="2000"/>
              </a:br>
              <a:r>
                <a:rPr lang="en-US" altLang="zh-CN" sz="2000"/>
                <a:t>(one bit)</a:t>
              </a:r>
            </a:p>
          </p:txBody>
        </p:sp>
        <p:sp>
          <p:nvSpPr>
            <p:cNvPr id="132158" name="Line 130"/>
            <p:cNvSpPr>
              <a:spLocks noChangeShapeType="1"/>
            </p:cNvSpPr>
            <p:nvPr/>
          </p:nvSpPr>
          <p:spPr bwMode="auto">
            <a:xfrm flipH="1" flipV="1">
              <a:off x="3634" y="2115"/>
              <a:ext cx="120" cy="199"/>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59" name="Line 131"/>
            <p:cNvSpPr>
              <a:spLocks noChangeShapeType="1"/>
            </p:cNvSpPr>
            <p:nvPr/>
          </p:nvSpPr>
          <p:spPr bwMode="auto">
            <a:xfrm>
              <a:off x="2878" y="2751"/>
              <a:ext cx="0" cy="358"/>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60" name="Line 132"/>
            <p:cNvSpPr>
              <a:spLocks noChangeShapeType="1"/>
            </p:cNvSpPr>
            <p:nvPr/>
          </p:nvSpPr>
          <p:spPr bwMode="auto">
            <a:xfrm flipH="1" flipV="1">
              <a:off x="2831" y="2895"/>
              <a:ext cx="99" cy="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61" name="Rectangle 133"/>
            <p:cNvSpPr>
              <a:spLocks noChangeArrowheads="1"/>
            </p:cNvSpPr>
            <p:nvPr/>
          </p:nvSpPr>
          <p:spPr bwMode="auto">
            <a:xfrm>
              <a:off x="2910" y="2865"/>
              <a:ext cx="21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pPr>
              <a:r>
                <a:rPr lang="en-US" altLang="zh-CN" sz="2000"/>
                <a:t>D</a:t>
              </a:r>
            </a:p>
          </p:txBody>
        </p:sp>
        <p:sp>
          <p:nvSpPr>
            <p:cNvPr id="132162" name="Rectangle 134"/>
            <p:cNvSpPr>
              <a:spLocks noChangeArrowheads="1"/>
            </p:cNvSpPr>
            <p:nvPr/>
          </p:nvSpPr>
          <p:spPr bwMode="auto">
            <a:xfrm>
              <a:off x="2423" y="2927"/>
              <a:ext cx="4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pPr>
              <a:r>
                <a:rPr lang="en-US" altLang="zh-CN" sz="2000"/>
                <a:t>Data</a:t>
              </a:r>
            </a:p>
          </p:txBody>
        </p:sp>
      </p:grpSp>
    </p:spTree>
    <p:extLst>
      <p:ext uri="{BB962C8B-B14F-4D97-AF65-F5344CB8AC3E}">
        <p14:creationId xmlns:p14="http://schemas.microsoft.com/office/powerpoint/2010/main" val="72593993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511175" y="150813"/>
            <a:ext cx="7629525" cy="1025525"/>
          </a:xfrm>
        </p:spPr>
        <p:txBody>
          <a:bodyPr>
            <a:normAutofit fontScale="90000"/>
          </a:bodyPr>
          <a:lstStyle/>
          <a:p>
            <a:pPr eaLnBrk="1" hangingPunct="1"/>
            <a:r>
              <a:rPr lang="en-US" altLang="zh-CN" sz="3200" b="1" smtClean="0"/>
              <a:t>DRAM Packaging</a:t>
            </a:r>
            <a:br>
              <a:rPr lang="en-US" altLang="zh-CN" sz="3200" b="1" smtClean="0"/>
            </a:br>
            <a:r>
              <a:rPr lang="en-US" altLang="zh-CN" sz="3200" b="1" smtClean="0"/>
              <a:t>(Laptops/Desktops/Servers)</a:t>
            </a:r>
          </a:p>
        </p:txBody>
      </p:sp>
      <p:sp>
        <p:nvSpPr>
          <p:cNvPr id="133123" name="Rectangle 3"/>
          <p:cNvSpPr>
            <a:spLocks noGrp="1" noChangeArrowheads="1"/>
          </p:cNvSpPr>
          <p:nvPr>
            <p:ph idx="1"/>
          </p:nvPr>
        </p:nvSpPr>
        <p:spPr>
          <a:xfrm>
            <a:off x="268288" y="3868738"/>
            <a:ext cx="6189662" cy="2343150"/>
          </a:xfrm>
        </p:spPr>
        <p:txBody>
          <a:bodyPr>
            <a:normAutofit fontScale="92500"/>
          </a:bodyPr>
          <a:lstStyle/>
          <a:p>
            <a:pPr marL="341313" indent="-341313" eaLnBrk="1" hangingPunct="1"/>
            <a:r>
              <a:rPr lang="en-US" altLang="zh-CN" sz="2000" smtClean="0"/>
              <a:t>DIMM (Dual Inline Memory Module) contains multiple chips with clock/control/address signals connected in parallel (sometimes need buffers to drive signals to all chips)</a:t>
            </a:r>
          </a:p>
          <a:p>
            <a:pPr marL="341313" indent="-341313" eaLnBrk="1" hangingPunct="1"/>
            <a:r>
              <a:rPr lang="en-US" altLang="zh-CN" sz="2000" smtClean="0"/>
              <a:t>Data pins work together to return wide word (e.g., 64-bit data bus using 16x4-bit parts)</a:t>
            </a:r>
          </a:p>
          <a:p>
            <a:pPr marL="341313" indent="-341313" eaLnBrk="1" hangingPunct="1"/>
            <a:endParaRPr lang="en-US" altLang="zh-CN" sz="2000" smtClean="0"/>
          </a:p>
        </p:txBody>
      </p:sp>
      <p:sp>
        <p:nvSpPr>
          <p:cNvPr id="2" name="日期占位符 1"/>
          <p:cNvSpPr>
            <a:spLocks noGrp="1"/>
          </p:cNvSpPr>
          <p:nvPr>
            <p:ph type="dt" sz="quarter" idx="10"/>
          </p:nvPr>
        </p:nvSpPr>
        <p:spPr/>
        <p:txBody>
          <a:bodyPr/>
          <a:lstStyle/>
          <a:p>
            <a:pPr>
              <a:defRPr/>
            </a:pPr>
            <a:fld id="{655A9304-D0BC-46BE-84FD-F04DF580CF56}"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331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BD4D468-6DEF-4106-BB54-B84DEAD769E1}" type="slidenum">
              <a:rPr lang="en-US" altLang="zh-CN">
                <a:solidFill>
                  <a:srgbClr val="898989"/>
                </a:solidFill>
              </a:rPr>
              <a:pPr/>
              <a:t>126</a:t>
            </a:fld>
            <a:endParaRPr lang="en-US" altLang="zh-CN">
              <a:solidFill>
                <a:srgbClr val="FBBA03"/>
              </a:solidFill>
            </a:endParaRPr>
          </a:p>
        </p:txBody>
      </p:sp>
      <p:grpSp>
        <p:nvGrpSpPr>
          <p:cNvPr id="133127" name="Group 20"/>
          <p:cNvGrpSpPr>
            <a:grpSpLocks/>
          </p:cNvGrpSpPr>
          <p:nvPr/>
        </p:nvGrpSpPr>
        <p:grpSpPr bwMode="auto">
          <a:xfrm>
            <a:off x="115888" y="1676400"/>
            <a:ext cx="4708525" cy="2001838"/>
            <a:chOff x="609600" y="990600"/>
            <a:chExt cx="4708525" cy="2001700"/>
          </a:xfrm>
        </p:grpSpPr>
        <p:sp>
          <p:nvSpPr>
            <p:cNvPr id="133129" name="Rectangle 4"/>
            <p:cNvSpPr>
              <a:spLocks noChangeArrowheads="1"/>
            </p:cNvSpPr>
            <p:nvPr/>
          </p:nvSpPr>
          <p:spPr bwMode="auto">
            <a:xfrm>
              <a:off x="4267200" y="1146175"/>
              <a:ext cx="914400" cy="1143000"/>
            </a:xfrm>
            <a:prstGeom prst="rect">
              <a:avLst/>
            </a:prstGeom>
            <a:solidFill>
              <a:schemeClr val="bg1"/>
            </a:solidFill>
            <a:ln w="25400">
              <a:solidFill>
                <a:schemeClr val="tx1"/>
              </a:solidFill>
              <a:miter lim="800000"/>
              <a:headEnd/>
              <a:tailEnd/>
            </a:ln>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en-US" altLang="zh-CN"/>
            </a:p>
          </p:txBody>
        </p:sp>
        <p:sp>
          <p:nvSpPr>
            <p:cNvPr id="133130" name="Line 5"/>
            <p:cNvSpPr>
              <a:spLocks noChangeShapeType="1"/>
            </p:cNvSpPr>
            <p:nvPr/>
          </p:nvSpPr>
          <p:spPr bwMode="auto">
            <a:xfrm>
              <a:off x="3733800" y="1908175"/>
              <a:ext cx="533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31" name="Line 6"/>
            <p:cNvSpPr>
              <a:spLocks noChangeShapeType="1"/>
            </p:cNvSpPr>
            <p:nvPr/>
          </p:nvSpPr>
          <p:spPr bwMode="auto">
            <a:xfrm>
              <a:off x="4648200" y="2289175"/>
              <a:ext cx="0" cy="5334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32" name="Line 7"/>
            <p:cNvSpPr>
              <a:spLocks noChangeShapeType="1"/>
            </p:cNvSpPr>
            <p:nvPr/>
          </p:nvSpPr>
          <p:spPr bwMode="auto">
            <a:xfrm>
              <a:off x="3733800" y="1374775"/>
              <a:ext cx="533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33" name="Line 8"/>
            <p:cNvSpPr>
              <a:spLocks noChangeShapeType="1"/>
            </p:cNvSpPr>
            <p:nvPr/>
          </p:nvSpPr>
          <p:spPr bwMode="auto">
            <a:xfrm flipH="1">
              <a:off x="3886200" y="1831975"/>
              <a:ext cx="76200" cy="152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34" name="Text Box 9"/>
            <p:cNvSpPr txBox="1">
              <a:spLocks noChangeArrowheads="1"/>
            </p:cNvSpPr>
            <p:nvPr/>
          </p:nvSpPr>
          <p:spPr bwMode="auto">
            <a:xfrm>
              <a:off x="762000" y="1527175"/>
              <a:ext cx="3352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t>Address lines multiplexed row/column address</a:t>
              </a:r>
            </a:p>
          </p:txBody>
        </p:sp>
        <p:sp>
          <p:nvSpPr>
            <p:cNvPr id="133135" name="Text Box 10"/>
            <p:cNvSpPr txBox="1">
              <a:spLocks noChangeArrowheads="1"/>
            </p:cNvSpPr>
            <p:nvPr/>
          </p:nvSpPr>
          <p:spPr bwMode="auto">
            <a:xfrm>
              <a:off x="609600" y="1146175"/>
              <a:ext cx="3352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t>Clock and control signals</a:t>
              </a:r>
            </a:p>
          </p:txBody>
        </p:sp>
        <p:sp>
          <p:nvSpPr>
            <p:cNvPr id="133136" name="Line 11"/>
            <p:cNvSpPr>
              <a:spLocks noChangeShapeType="1"/>
            </p:cNvSpPr>
            <p:nvPr/>
          </p:nvSpPr>
          <p:spPr bwMode="auto">
            <a:xfrm flipH="1">
              <a:off x="3886200" y="1298575"/>
              <a:ext cx="76200" cy="152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37" name="Line 12"/>
            <p:cNvSpPr>
              <a:spLocks noChangeShapeType="1"/>
            </p:cNvSpPr>
            <p:nvPr/>
          </p:nvSpPr>
          <p:spPr bwMode="auto">
            <a:xfrm flipH="1">
              <a:off x="4572000" y="2517775"/>
              <a:ext cx="15240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38" name="Text Box 13"/>
            <p:cNvSpPr txBox="1">
              <a:spLocks noChangeArrowheads="1"/>
            </p:cNvSpPr>
            <p:nvPr/>
          </p:nvSpPr>
          <p:spPr bwMode="auto">
            <a:xfrm>
              <a:off x="2741230" y="2284414"/>
              <a:ext cx="18517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t>Data bus</a:t>
              </a:r>
            </a:p>
            <a:p>
              <a:pPr algn="ctr" eaLnBrk="1" hangingPunct="1"/>
              <a:r>
                <a:rPr lang="en-US" altLang="zh-CN" sz="2000"/>
                <a:t>(4b,8b,16b,32b)</a:t>
              </a:r>
            </a:p>
          </p:txBody>
        </p:sp>
        <p:sp>
          <p:nvSpPr>
            <p:cNvPr id="133139" name="Text Box 14"/>
            <p:cNvSpPr txBox="1">
              <a:spLocks noChangeArrowheads="1"/>
            </p:cNvSpPr>
            <p:nvPr/>
          </p:nvSpPr>
          <p:spPr bwMode="auto">
            <a:xfrm>
              <a:off x="4114800" y="1298575"/>
              <a:ext cx="12033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a:t>DRAM chip</a:t>
              </a:r>
            </a:p>
          </p:txBody>
        </p:sp>
        <p:sp>
          <p:nvSpPr>
            <p:cNvPr id="133140" name="Text Box 15"/>
            <p:cNvSpPr txBox="1">
              <a:spLocks noChangeArrowheads="1"/>
            </p:cNvSpPr>
            <p:nvPr/>
          </p:nvSpPr>
          <p:spPr bwMode="auto">
            <a:xfrm>
              <a:off x="3665178" y="1905000"/>
              <a:ext cx="5341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a:t>~12</a:t>
              </a:r>
            </a:p>
          </p:txBody>
        </p:sp>
        <p:sp>
          <p:nvSpPr>
            <p:cNvPr id="133141" name="Text Box 16"/>
            <p:cNvSpPr txBox="1">
              <a:spLocks noChangeArrowheads="1"/>
            </p:cNvSpPr>
            <p:nvPr/>
          </p:nvSpPr>
          <p:spPr bwMode="auto">
            <a:xfrm>
              <a:off x="3677650" y="990600"/>
              <a:ext cx="4171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a:t>~7</a:t>
              </a:r>
            </a:p>
          </p:txBody>
        </p:sp>
      </p:grpSp>
      <p:pic>
        <p:nvPicPr>
          <p:cNvPr id="133128" name="Picture 17" descr="modu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950" y="150813"/>
            <a:ext cx="2743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939130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标题 1"/>
          <p:cNvSpPr>
            <a:spLocks noGrp="1"/>
          </p:cNvSpPr>
          <p:nvPr>
            <p:ph type="title"/>
          </p:nvPr>
        </p:nvSpPr>
        <p:spPr>
          <a:xfrm>
            <a:off x="700088" y="203200"/>
            <a:ext cx="8091487" cy="538163"/>
          </a:xfrm>
        </p:spPr>
        <p:txBody>
          <a:bodyPr>
            <a:normAutofit fontScale="90000"/>
          </a:bodyPr>
          <a:lstStyle/>
          <a:p>
            <a:pPr eaLnBrk="1" hangingPunct="1"/>
            <a:r>
              <a:rPr lang="en-US" altLang="zh-CN" sz="3200" b="1" smtClean="0"/>
              <a:t>Memory </a:t>
            </a:r>
            <a:r>
              <a:rPr lang="zh-CN" altLang="en-US" sz="3200" b="1" smtClean="0"/>
              <a:t>优化</a:t>
            </a:r>
          </a:p>
        </p:txBody>
      </p:sp>
      <p:sp>
        <p:nvSpPr>
          <p:cNvPr id="134147" name="内容占位符 2"/>
          <p:cNvSpPr>
            <a:spLocks noGrp="1"/>
          </p:cNvSpPr>
          <p:nvPr>
            <p:ph idx="1"/>
          </p:nvPr>
        </p:nvSpPr>
        <p:spPr>
          <a:xfrm>
            <a:off x="420688" y="912813"/>
            <a:ext cx="5149850" cy="3906837"/>
          </a:xfrm>
        </p:spPr>
        <p:txBody>
          <a:bodyPr/>
          <a:lstStyle/>
          <a:p>
            <a:pPr eaLnBrk="1" hangingPunct="1"/>
            <a:r>
              <a:rPr lang="en-US" altLang="zh-CN" sz="2400" smtClean="0"/>
              <a:t>Some optimizations:</a:t>
            </a:r>
          </a:p>
          <a:p>
            <a:pPr lvl="1" eaLnBrk="1" hangingPunct="1"/>
            <a:r>
              <a:rPr lang="en-US" altLang="zh-CN" sz="2000" smtClean="0"/>
              <a:t>Fast Page Mode Operation</a:t>
            </a:r>
          </a:p>
          <a:p>
            <a:pPr lvl="2" eaLnBrk="1" hangingPunct="1"/>
            <a:r>
              <a:rPr lang="en-US" altLang="zh-CN" sz="1600" smtClean="0"/>
              <a:t>Multiple accesses to same row</a:t>
            </a:r>
          </a:p>
          <a:p>
            <a:pPr lvl="1" eaLnBrk="1" hangingPunct="1"/>
            <a:r>
              <a:rPr lang="en-US" altLang="zh-CN" sz="2000" smtClean="0"/>
              <a:t>Synchronous DRAM</a:t>
            </a:r>
          </a:p>
          <a:p>
            <a:pPr lvl="2" eaLnBrk="1" hangingPunct="1"/>
            <a:r>
              <a:rPr lang="en-US" altLang="zh-CN" sz="1800" smtClean="0"/>
              <a:t>Added clock to DRAM interface</a:t>
            </a:r>
          </a:p>
          <a:p>
            <a:pPr lvl="2" eaLnBrk="1" hangingPunct="1"/>
            <a:r>
              <a:rPr lang="en-US" altLang="zh-CN" sz="1800" smtClean="0"/>
              <a:t>Burst mode with critical word first</a:t>
            </a:r>
          </a:p>
          <a:p>
            <a:pPr lvl="1" eaLnBrk="1" hangingPunct="1"/>
            <a:r>
              <a:rPr lang="en-US" altLang="zh-CN" sz="2000" smtClean="0"/>
              <a:t>Wider interfaces</a:t>
            </a:r>
            <a:endParaRPr lang="en-US" altLang="zh-CN" smtClean="0"/>
          </a:p>
          <a:p>
            <a:pPr lvl="1" eaLnBrk="1" hangingPunct="1"/>
            <a:r>
              <a:rPr lang="en-US" altLang="zh-CN" sz="2000" smtClean="0"/>
              <a:t>Double data rate (DDR)</a:t>
            </a:r>
          </a:p>
          <a:p>
            <a:pPr lvl="1" eaLnBrk="1" hangingPunct="1"/>
            <a:r>
              <a:rPr lang="en-US" altLang="zh-CN" sz="2000" smtClean="0"/>
              <a:t>Multiple banks on each DRAM device</a:t>
            </a:r>
            <a:endParaRPr lang="en-US" altLang="zh-CN" smtClean="0"/>
          </a:p>
          <a:p>
            <a:pPr eaLnBrk="1" hangingPunct="1"/>
            <a:endParaRPr lang="zh-CN" altLang="en-US" smtClean="0"/>
          </a:p>
        </p:txBody>
      </p:sp>
      <p:sp>
        <p:nvSpPr>
          <p:cNvPr id="4" name="日期占位符 3"/>
          <p:cNvSpPr>
            <a:spLocks noGrp="1"/>
          </p:cNvSpPr>
          <p:nvPr>
            <p:ph type="dt" sz="quarter" idx="10"/>
          </p:nvPr>
        </p:nvSpPr>
        <p:spPr/>
        <p:txBody>
          <a:bodyPr/>
          <a:lstStyle/>
          <a:p>
            <a:pPr>
              <a:defRPr/>
            </a:pPr>
            <a:fld id="{5CBAD747-FA23-447D-95C7-C65A9936EB30}" type="datetime1">
              <a:rPr lang="zh-CN" altLang="en-US"/>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3415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F03732D-C714-46CB-A963-B11964176EF8}" type="slidenum">
              <a:rPr lang="zh-CN" altLang="en-US">
                <a:solidFill>
                  <a:srgbClr val="898989"/>
                </a:solidFill>
              </a:rPr>
              <a:pPr/>
              <a:t>127</a:t>
            </a:fld>
            <a:endParaRPr lang="zh-CN" altLang="en-US">
              <a:solidFill>
                <a:srgbClr val="898989"/>
              </a:solidFill>
            </a:endParaRPr>
          </a:p>
        </p:txBody>
      </p:sp>
      <p:grpSp>
        <p:nvGrpSpPr>
          <p:cNvPr id="134151" name="组合 6"/>
          <p:cNvGrpSpPr>
            <a:grpSpLocks/>
          </p:cNvGrpSpPr>
          <p:nvPr/>
        </p:nvGrpSpPr>
        <p:grpSpPr bwMode="auto">
          <a:xfrm>
            <a:off x="5354638" y="450850"/>
            <a:ext cx="3789362" cy="3889375"/>
            <a:chOff x="4938713" y="685800"/>
            <a:chExt cx="3790273" cy="3764990"/>
          </a:xfrm>
        </p:grpSpPr>
        <p:sp>
          <p:nvSpPr>
            <p:cNvPr id="181257" name="Rectangle 4"/>
            <p:cNvSpPr>
              <a:spLocks noChangeArrowheads="1"/>
            </p:cNvSpPr>
            <p:nvPr/>
          </p:nvSpPr>
          <p:spPr bwMode="auto">
            <a:xfrm>
              <a:off x="5804108" y="1689286"/>
              <a:ext cx="1651397" cy="1650449"/>
            </a:xfrm>
            <a:prstGeom prst="rect">
              <a:avLst/>
            </a:prstGeom>
            <a:noFill/>
            <a:ln w="25400">
              <a:solidFill>
                <a:schemeClr val="tx1"/>
              </a:solidFill>
              <a:miter lim="800000"/>
              <a:headEnd/>
              <a:tailEnd/>
            </a:ln>
            <a:effectLst>
              <a:outerShdw dist="107763" dir="2700000" algn="ctr" rotWithShape="0">
                <a:schemeClr val="bg1"/>
              </a:outerShdw>
            </a:effectLst>
          </p:spPr>
          <p:txBody>
            <a:bodyPr wrap="none" anchor="ctr"/>
            <a:lstStyle/>
            <a:p>
              <a:pPr eaLnBrk="1" hangingPunct="1">
                <a:defRPr/>
              </a:pPr>
              <a:endParaRPr lang="zh-CN" altLang="en-US"/>
            </a:p>
          </p:txBody>
        </p:sp>
        <p:sp>
          <p:nvSpPr>
            <p:cNvPr id="134154" name="Line 5"/>
            <p:cNvSpPr>
              <a:spLocks noChangeShapeType="1"/>
            </p:cNvSpPr>
            <p:nvPr/>
          </p:nvSpPr>
          <p:spPr bwMode="auto">
            <a:xfrm>
              <a:off x="5422900" y="1676400"/>
              <a:ext cx="279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55" name="Line 6"/>
            <p:cNvSpPr>
              <a:spLocks noChangeShapeType="1"/>
            </p:cNvSpPr>
            <p:nvPr/>
          </p:nvSpPr>
          <p:spPr bwMode="auto">
            <a:xfrm>
              <a:off x="5422900" y="3352800"/>
              <a:ext cx="279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56" name="Line 7"/>
            <p:cNvSpPr>
              <a:spLocks noChangeShapeType="1"/>
            </p:cNvSpPr>
            <p:nvPr/>
          </p:nvSpPr>
          <p:spPr bwMode="auto">
            <a:xfrm flipV="1">
              <a:off x="5562600" y="2959100"/>
              <a:ext cx="0" cy="4064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57" name="Line 8"/>
            <p:cNvSpPr>
              <a:spLocks noChangeShapeType="1"/>
            </p:cNvSpPr>
            <p:nvPr/>
          </p:nvSpPr>
          <p:spPr bwMode="auto">
            <a:xfrm>
              <a:off x="5562600" y="1689100"/>
              <a:ext cx="0" cy="3556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58" name="Rectangle 9"/>
            <p:cNvSpPr>
              <a:spLocks noChangeArrowheads="1"/>
            </p:cNvSpPr>
            <p:nvPr/>
          </p:nvSpPr>
          <p:spPr bwMode="auto">
            <a:xfrm rot="-5400000">
              <a:off x="5162745" y="2358510"/>
              <a:ext cx="780664" cy="33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latin typeface="Times New Roman" panose="02020603050405020304" pitchFamily="18" charset="0"/>
                </a:rPr>
                <a:t>N rows</a:t>
              </a:r>
            </a:p>
          </p:txBody>
        </p:sp>
        <p:grpSp>
          <p:nvGrpSpPr>
            <p:cNvPr id="134159" name="Group 10"/>
            <p:cNvGrpSpPr>
              <a:grpSpLocks/>
            </p:cNvGrpSpPr>
            <p:nvPr/>
          </p:nvGrpSpPr>
          <p:grpSpPr bwMode="auto">
            <a:xfrm>
              <a:off x="6165850" y="969966"/>
              <a:ext cx="1689100" cy="336551"/>
              <a:chOff x="3884" y="611"/>
              <a:chExt cx="1064" cy="212"/>
            </a:xfrm>
          </p:grpSpPr>
          <p:sp>
            <p:nvSpPr>
              <p:cNvPr id="134190" name="Line 11"/>
              <p:cNvSpPr>
                <a:spLocks noChangeShapeType="1"/>
              </p:cNvSpPr>
              <p:nvPr/>
            </p:nvSpPr>
            <p:spPr bwMode="auto">
              <a:xfrm>
                <a:off x="4940" y="636"/>
                <a:ext cx="0" cy="176"/>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91" name="Line 12"/>
              <p:cNvSpPr>
                <a:spLocks noChangeShapeType="1"/>
              </p:cNvSpPr>
              <p:nvPr/>
            </p:nvSpPr>
            <p:spPr bwMode="auto">
              <a:xfrm>
                <a:off x="3884" y="636"/>
                <a:ext cx="0" cy="176"/>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92" name="Line 13"/>
              <p:cNvSpPr>
                <a:spLocks noChangeShapeType="1"/>
              </p:cNvSpPr>
              <p:nvPr/>
            </p:nvSpPr>
            <p:spPr bwMode="auto">
              <a:xfrm>
                <a:off x="3892" y="724"/>
                <a:ext cx="224" cy="0"/>
              </a:xfrm>
              <a:prstGeom prst="line">
                <a:avLst/>
              </a:prstGeom>
              <a:noFill/>
              <a:ln w="25400">
                <a:solidFill>
                  <a:schemeClr val="accent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93" name="Line 14"/>
              <p:cNvSpPr>
                <a:spLocks noChangeShapeType="1"/>
              </p:cNvSpPr>
              <p:nvPr/>
            </p:nvSpPr>
            <p:spPr bwMode="auto">
              <a:xfrm flipH="1">
                <a:off x="4692" y="724"/>
                <a:ext cx="256" cy="0"/>
              </a:xfrm>
              <a:prstGeom prst="line">
                <a:avLst/>
              </a:prstGeom>
              <a:noFill/>
              <a:ln w="25400">
                <a:solidFill>
                  <a:schemeClr val="accent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94" name="Rectangle 15"/>
              <p:cNvSpPr>
                <a:spLocks noChangeArrowheads="1"/>
              </p:cNvSpPr>
              <p:nvPr/>
            </p:nvSpPr>
            <p:spPr bwMode="auto">
              <a:xfrm>
                <a:off x="4154" y="611"/>
                <a:ext cx="449" cy="212"/>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latin typeface="Times New Roman" panose="02020603050405020304" pitchFamily="18" charset="0"/>
                  </a:rPr>
                  <a:t>N cols</a:t>
                </a:r>
              </a:p>
            </p:txBody>
          </p:sp>
        </p:grpSp>
        <p:sp>
          <p:nvSpPr>
            <p:cNvPr id="134160" name="Line 16"/>
            <p:cNvSpPr>
              <a:spLocks noChangeShapeType="1"/>
            </p:cNvSpPr>
            <p:nvPr/>
          </p:nvSpPr>
          <p:spPr bwMode="auto">
            <a:xfrm flipV="1">
              <a:off x="5803900" y="1358900"/>
              <a:ext cx="279400" cy="330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61" name="Line 17"/>
            <p:cNvSpPr>
              <a:spLocks noChangeShapeType="1"/>
            </p:cNvSpPr>
            <p:nvPr/>
          </p:nvSpPr>
          <p:spPr bwMode="auto">
            <a:xfrm flipV="1">
              <a:off x="7480300" y="1358900"/>
              <a:ext cx="279400" cy="330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62" name="Line 18"/>
            <p:cNvSpPr>
              <a:spLocks noChangeShapeType="1"/>
            </p:cNvSpPr>
            <p:nvPr/>
          </p:nvSpPr>
          <p:spPr bwMode="auto">
            <a:xfrm flipV="1">
              <a:off x="7480300" y="3035300"/>
              <a:ext cx="279400" cy="330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63" name="Line 19"/>
            <p:cNvSpPr>
              <a:spLocks noChangeShapeType="1"/>
            </p:cNvSpPr>
            <p:nvPr/>
          </p:nvSpPr>
          <p:spPr bwMode="auto">
            <a:xfrm>
              <a:off x="6108700" y="1371600"/>
              <a:ext cx="165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64" name="Line 20"/>
            <p:cNvSpPr>
              <a:spLocks noChangeShapeType="1"/>
            </p:cNvSpPr>
            <p:nvPr/>
          </p:nvSpPr>
          <p:spPr bwMode="auto">
            <a:xfrm>
              <a:off x="7772400" y="1384300"/>
              <a:ext cx="0" cy="165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65" name="Rectangle 21"/>
            <p:cNvSpPr>
              <a:spLocks noChangeArrowheads="1"/>
            </p:cNvSpPr>
            <p:nvPr/>
          </p:nvSpPr>
          <p:spPr bwMode="auto">
            <a:xfrm>
              <a:off x="6310313" y="1828800"/>
              <a:ext cx="819136" cy="33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DRAM</a:t>
              </a:r>
            </a:p>
          </p:txBody>
        </p:sp>
        <p:sp>
          <p:nvSpPr>
            <p:cNvPr id="134166" name="Rectangle 22"/>
            <p:cNvSpPr>
              <a:spLocks noChangeArrowheads="1"/>
            </p:cNvSpPr>
            <p:nvPr/>
          </p:nvSpPr>
          <p:spPr bwMode="auto">
            <a:xfrm>
              <a:off x="5803900" y="3517900"/>
              <a:ext cx="1651000" cy="279400"/>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34167" name="Line 23"/>
            <p:cNvSpPr>
              <a:spLocks noChangeShapeType="1"/>
            </p:cNvSpPr>
            <p:nvPr/>
          </p:nvSpPr>
          <p:spPr bwMode="auto">
            <a:xfrm flipV="1">
              <a:off x="7480300" y="3187700"/>
              <a:ext cx="279400" cy="3302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68" name="Line 24"/>
            <p:cNvSpPr>
              <a:spLocks noChangeShapeType="1"/>
            </p:cNvSpPr>
            <p:nvPr/>
          </p:nvSpPr>
          <p:spPr bwMode="auto">
            <a:xfrm>
              <a:off x="7772400" y="3213100"/>
              <a:ext cx="0" cy="279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69" name="Line 25"/>
            <p:cNvSpPr>
              <a:spLocks noChangeShapeType="1"/>
            </p:cNvSpPr>
            <p:nvPr/>
          </p:nvSpPr>
          <p:spPr bwMode="auto">
            <a:xfrm flipV="1">
              <a:off x="7480300" y="3492500"/>
              <a:ext cx="279400" cy="3302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70" name="Line 26"/>
            <p:cNvSpPr>
              <a:spLocks noChangeShapeType="1"/>
            </p:cNvSpPr>
            <p:nvPr/>
          </p:nvSpPr>
          <p:spPr bwMode="auto">
            <a:xfrm flipH="1" flipV="1">
              <a:off x="5245100" y="1206500"/>
              <a:ext cx="1092200" cy="330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71" name="Rectangle 27"/>
            <p:cNvSpPr>
              <a:spLocks noChangeArrowheads="1"/>
            </p:cNvSpPr>
            <p:nvPr/>
          </p:nvSpPr>
          <p:spPr bwMode="auto">
            <a:xfrm>
              <a:off x="5012416" y="685800"/>
              <a:ext cx="897170" cy="58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Column</a:t>
              </a:r>
            </a:p>
            <a:p>
              <a:pPr algn="ctr" eaLnBrk="1" hangingPunct="1"/>
              <a:r>
                <a:rPr lang="en-US" altLang="zh-CN" sz="1600" b="1">
                  <a:latin typeface="Times New Roman" panose="02020603050405020304" pitchFamily="18" charset="0"/>
                </a:rPr>
                <a:t>Address</a:t>
              </a:r>
            </a:p>
          </p:txBody>
        </p:sp>
        <p:sp>
          <p:nvSpPr>
            <p:cNvPr id="134172" name="Line 28"/>
            <p:cNvSpPr>
              <a:spLocks noChangeShapeType="1"/>
            </p:cNvSpPr>
            <p:nvPr/>
          </p:nvSpPr>
          <p:spPr bwMode="auto">
            <a:xfrm>
              <a:off x="6324600" y="3822700"/>
              <a:ext cx="0" cy="508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73" name="Rectangle 29"/>
            <p:cNvSpPr>
              <a:spLocks noChangeArrowheads="1"/>
            </p:cNvSpPr>
            <p:nvPr/>
          </p:nvSpPr>
          <p:spPr bwMode="auto">
            <a:xfrm>
              <a:off x="4938713" y="4114799"/>
              <a:ext cx="1376981" cy="33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M-bit Output</a:t>
              </a:r>
            </a:p>
          </p:txBody>
        </p:sp>
        <p:sp>
          <p:nvSpPr>
            <p:cNvPr id="134174" name="Line 30"/>
            <p:cNvSpPr>
              <a:spLocks noChangeShapeType="1"/>
            </p:cNvSpPr>
            <p:nvPr/>
          </p:nvSpPr>
          <p:spPr bwMode="auto">
            <a:xfrm>
              <a:off x="7467600" y="3898900"/>
              <a:ext cx="0" cy="203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75" name="Line 31"/>
            <p:cNvSpPr>
              <a:spLocks noChangeShapeType="1"/>
            </p:cNvSpPr>
            <p:nvPr/>
          </p:nvSpPr>
          <p:spPr bwMode="auto">
            <a:xfrm>
              <a:off x="7772400" y="3594100"/>
              <a:ext cx="0" cy="279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76" name="Line 32"/>
            <p:cNvSpPr>
              <a:spLocks noChangeShapeType="1"/>
            </p:cNvSpPr>
            <p:nvPr/>
          </p:nvSpPr>
          <p:spPr bwMode="auto">
            <a:xfrm flipV="1">
              <a:off x="7175500" y="3949700"/>
              <a:ext cx="279400" cy="330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77" name="Line 33"/>
            <p:cNvSpPr>
              <a:spLocks noChangeShapeType="1"/>
            </p:cNvSpPr>
            <p:nvPr/>
          </p:nvSpPr>
          <p:spPr bwMode="auto">
            <a:xfrm flipV="1">
              <a:off x="7785100" y="3340100"/>
              <a:ext cx="355600" cy="4064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78" name="Rectangle 34"/>
            <p:cNvSpPr>
              <a:spLocks noChangeArrowheads="1"/>
            </p:cNvSpPr>
            <p:nvPr/>
          </p:nvSpPr>
          <p:spPr bwMode="auto">
            <a:xfrm>
              <a:off x="7453313" y="3886199"/>
              <a:ext cx="714940" cy="33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latin typeface="Times New Roman" panose="02020603050405020304" pitchFamily="18" charset="0"/>
                </a:rPr>
                <a:t>M bits</a:t>
              </a:r>
            </a:p>
          </p:txBody>
        </p:sp>
        <p:sp>
          <p:nvSpPr>
            <p:cNvPr id="134179" name="Line 35"/>
            <p:cNvSpPr>
              <a:spLocks noChangeShapeType="1"/>
            </p:cNvSpPr>
            <p:nvPr/>
          </p:nvSpPr>
          <p:spPr bwMode="auto">
            <a:xfrm flipV="1">
              <a:off x="5803900" y="3340100"/>
              <a:ext cx="127000" cy="1778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80" name="Line 36"/>
            <p:cNvSpPr>
              <a:spLocks noChangeShapeType="1"/>
            </p:cNvSpPr>
            <p:nvPr/>
          </p:nvSpPr>
          <p:spPr bwMode="auto">
            <a:xfrm flipH="1">
              <a:off x="7607300" y="3200400"/>
              <a:ext cx="1778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81" name="Rectangle 37"/>
            <p:cNvSpPr>
              <a:spLocks noChangeArrowheads="1"/>
            </p:cNvSpPr>
            <p:nvPr/>
          </p:nvSpPr>
          <p:spPr bwMode="auto">
            <a:xfrm>
              <a:off x="5853113" y="3505201"/>
              <a:ext cx="1588577" cy="33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solidFill>
                    <a:schemeClr val="accent1"/>
                  </a:solidFill>
                  <a:latin typeface="Times New Roman" panose="02020603050405020304" pitchFamily="18" charset="0"/>
                </a:rPr>
                <a:t>N x M “SRAM”</a:t>
              </a:r>
            </a:p>
          </p:txBody>
        </p:sp>
        <p:sp>
          <p:nvSpPr>
            <p:cNvPr id="134182" name="Line 38"/>
            <p:cNvSpPr>
              <a:spLocks noChangeShapeType="1"/>
            </p:cNvSpPr>
            <p:nvPr/>
          </p:nvSpPr>
          <p:spPr bwMode="auto">
            <a:xfrm>
              <a:off x="5803900" y="2514600"/>
              <a:ext cx="165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83" name="Line 39"/>
            <p:cNvSpPr>
              <a:spLocks noChangeShapeType="1"/>
            </p:cNvSpPr>
            <p:nvPr/>
          </p:nvSpPr>
          <p:spPr bwMode="auto">
            <a:xfrm>
              <a:off x="5803900" y="2819400"/>
              <a:ext cx="165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84" name="Line 40"/>
            <p:cNvSpPr>
              <a:spLocks noChangeShapeType="1"/>
            </p:cNvSpPr>
            <p:nvPr/>
          </p:nvSpPr>
          <p:spPr bwMode="auto">
            <a:xfrm flipV="1">
              <a:off x="7480300" y="2197100"/>
              <a:ext cx="279400" cy="330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85" name="Line 41"/>
            <p:cNvSpPr>
              <a:spLocks noChangeShapeType="1"/>
            </p:cNvSpPr>
            <p:nvPr/>
          </p:nvSpPr>
          <p:spPr bwMode="auto">
            <a:xfrm flipV="1">
              <a:off x="7480300" y="2501900"/>
              <a:ext cx="279400" cy="330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86" name="Line 42"/>
            <p:cNvSpPr>
              <a:spLocks noChangeShapeType="1"/>
            </p:cNvSpPr>
            <p:nvPr/>
          </p:nvSpPr>
          <p:spPr bwMode="auto">
            <a:xfrm>
              <a:off x="6629400" y="2692400"/>
              <a:ext cx="0" cy="787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87" name="Line 43"/>
            <p:cNvSpPr>
              <a:spLocks noChangeShapeType="1"/>
            </p:cNvSpPr>
            <p:nvPr/>
          </p:nvSpPr>
          <p:spPr bwMode="auto">
            <a:xfrm>
              <a:off x="7632700" y="2514600"/>
              <a:ext cx="10414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88" name="Rectangle 44"/>
            <p:cNvSpPr>
              <a:spLocks noChangeArrowheads="1"/>
            </p:cNvSpPr>
            <p:nvPr/>
          </p:nvSpPr>
          <p:spPr bwMode="auto">
            <a:xfrm>
              <a:off x="7831816" y="1981200"/>
              <a:ext cx="897170" cy="58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Row</a:t>
              </a:r>
            </a:p>
            <a:p>
              <a:pPr algn="ctr" eaLnBrk="1" hangingPunct="1"/>
              <a:r>
                <a:rPr lang="en-US" altLang="zh-CN" sz="1600" b="1">
                  <a:latin typeface="Times New Roman" panose="02020603050405020304" pitchFamily="18" charset="0"/>
                </a:rPr>
                <a:t>Address</a:t>
              </a:r>
            </a:p>
          </p:txBody>
        </p:sp>
        <p:sp>
          <p:nvSpPr>
            <p:cNvPr id="134189" name="Line 45"/>
            <p:cNvSpPr>
              <a:spLocks noChangeShapeType="1"/>
            </p:cNvSpPr>
            <p:nvPr/>
          </p:nvSpPr>
          <p:spPr bwMode="auto">
            <a:xfrm>
              <a:off x="6324600" y="1536700"/>
              <a:ext cx="0" cy="1879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134152" name="图片 19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4481513"/>
            <a:ext cx="8810625" cy="180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328866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D4A06E27-0D96-4A57-A47F-D9726BBD1ABA}" type="datetime1">
              <a:rPr lang="zh-CN" altLang="en-US"/>
              <a:pPr>
                <a:defRPr/>
              </a:pPr>
              <a:t>2019/3/19</a:t>
            </a:fld>
            <a:endParaRPr lang="zh-CN" altLang="en-US"/>
          </a:p>
        </p:txBody>
      </p:sp>
      <p:sp>
        <p:nvSpPr>
          <p:cNvPr id="5" name="Footer Placeholder 3"/>
          <p:cNvSpPr>
            <a:spLocks noGrp="1"/>
          </p:cNvSpPr>
          <p:nvPr>
            <p:ph type="ftr" sz="quarter" idx="11"/>
          </p:nvPr>
        </p:nvSpPr>
        <p:spPr/>
        <p:txBody>
          <a:bodyPr/>
          <a:lstStyle/>
          <a:p>
            <a:pPr>
              <a:defRPr/>
            </a:pPr>
            <a:r>
              <a:rPr lang="zh-CN" altLang="en-US"/>
              <a:t>计算机体系结构</a:t>
            </a:r>
            <a:endParaRPr lang="en-AU" dirty="0"/>
          </a:p>
        </p:txBody>
      </p:sp>
      <p:sp>
        <p:nvSpPr>
          <p:cNvPr id="135172"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B6B0E54-62C9-4529-BBEC-FF04E7A69071}" type="slidenum">
              <a:rPr lang="zh-CN" altLang="en-US">
                <a:solidFill>
                  <a:srgbClr val="898989"/>
                </a:solidFill>
              </a:rPr>
              <a:pPr/>
              <a:t>128</a:t>
            </a:fld>
            <a:endParaRPr lang="zh-CN" altLang="en-US">
              <a:solidFill>
                <a:srgbClr val="898989"/>
              </a:solidFill>
            </a:endParaRPr>
          </a:p>
        </p:txBody>
      </p:sp>
      <p:pic>
        <p:nvPicPr>
          <p:cNvPr id="13517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1079500"/>
            <a:ext cx="7632700" cy="535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74" name="标题 2"/>
          <p:cNvSpPr>
            <a:spLocks noGrp="1"/>
          </p:cNvSpPr>
          <p:nvPr>
            <p:ph type="title"/>
          </p:nvPr>
        </p:nvSpPr>
        <p:spPr>
          <a:xfrm>
            <a:off x="330200" y="365125"/>
            <a:ext cx="8466138" cy="795338"/>
          </a:xfrm>
        </p:spPr>
        <p:txBody>
          <a:bodyPr/>
          <a:lstStyle/>
          <a:p>
            <a:endParaRPr lang="zh-CN" altLang="en-US" smtClean="0"/>
          </a:p>
        </p:txBody>
      </p:sp>
    </p:spTree>
    <p:extLst>
      <p:ext uri="{BB962C8B-B14F-4D97-AF65-F5344CB8AC3E}">
        <p14:creationId xmlns:p14="http://schemas.microsoft.com/office/powerpoint/2010/main" val="80230057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330200" y="365125"/>
            <a:ext cx="8466138" cy="795338"/>
          </a:xfrm>
        </p:spPr>
        <p:txBody>
          <a:bodyPr/>
          <a:lstStyle/>
          <a:p>
            <a:pPr eaLnBrk="1" hangingPunct="1"/>
            <a:r>
              <a:rPr lang="en-US" altLang="zh-CN" smtClean="0"/>
              <a:t>Memory Optimizations</a:t>
            </a:r>
            <a:endParaRPr lang="en-AU" altLang="zh-CN" smtClean="0"/>
          </a:p>
        </p:txBody>
      </p:sp>
      <p:sp>
        <p:nvSpPr>
          <p:cNvPr id="2" name="日期占位符 1"/>
          <p:cNvSpPr>
            <a:spLocks noGrp="1"/>
          </p:cNvSpPr>
          <p:nvPr>
            <p:ph type="dt" sz="quarter" idx="10"/>
          </p:nvPr>
        </p:nvSpPr>
        <p:spPr/>
        <p:txBody>
          <a:bodyPr/>
          <a:lstStyle/>
          <a:p>
            <a:pPr>
              <a:defRPr/>
            </a:pPr>
            <a:fld id="{90488E4C-C88B-433E-BD5D-B9F042BB1E6E}"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36197"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EF87FF5-40A9-4E6C-91A1-4EA266387AC0}" type="slidenum">
              <a:rPr lang="zh-CN" altLang="en-US">
                <a:solidFill>
                  <a:srgbClr val="898989"/>
                </a:solidFill>
              </a:rPr>
              <a:pPr/>
              <a:t>129</a:t>
            </a:fld>
            <a:endParaRPr lang="zh-CN" altLang="en-US">
              <a:solidFill>
                <a:srgbClr val="898989"/>
              </a:solidFill>
            </a:endParaRPr>
          </a:p>
        </p:txBody>
      </p:sp>
      <p:pic>
        <p:nvPicPr>
          <p:cNvPr id="1361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1100138"/>
            <a:ext cx="7824788"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6784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smtClean="0"/>
              <a:t>存储层次的性能参数(1/2)</a:t>
            </a:r>
            <a:endParaRPr lang="en-US" altLang="zh-CN" smtClean="0"/>
          </a:p>
        </p:txBody>
      </p:sp>
      <p:sp>
        <p:nvSpPr>
          <p:cNvPr id="22531" name="Rectangle 3"/>
          <p:cNvSpPr>
            <a:spLocks noGrp="1" noChangeArrowheads="1"/>
          </p:cNvSpPr>
          <p:nvPr>
            <p:ph idx="1"/>
          </p:nvPr>
        </p:nvSpPr>
        <p:spPr/>
        <p:txBody>
          <a:bodyPr/>
          <a:lstStyle/>
          <a:p>
            <a:r>
              <a:rPr lang="zh-CN" altLang="en-US" smtClean="0"/>
              <a:t>假设采用二级存储：</a:t>
            </a:r>
            <a:r>
              <a:rPr lang="en-US" altLang="zh-CN" smtClean="0"/>
              <a:t>M1</a:t>
            </a:r>
            <a:r>
              <a:rPr lang="zh-CN" altLang="en-US" smtClean="0"/>
              <a:t>和</a:t>
            </a:r>
            <a:r>
              <a:rPr lang="en-US" altLang="zh-CN" smtClean="0"/>
              <a:t>M2</a:t>
            </a:r>
          </a:p>
          <a:p>
            <a:pPr lvl="1"/>
            <a:r>
              <a:rPr lang="en-US" altLang="zh-CN" smtClean="0"/>
              <a:t>M1</a:t>
            </a:r>
            <a:r>
              <a:rPr lang="zh-CN" altLang="en-US" smtClean="0"/>
              <a:t>和</a:t>
            </a:r>
            <a:r>
              <a:rPr lang="en-US" altLang="zh-CN" smtClean="0"/>
              <a:t>M2</a:t>
            </a:r>
            <a:r>
              <a:rPr lang="zh-CN" altLang="en-US" smtClean="0"/>
              <a:t>的容量、价格、访问时间分别为：</a:t>
            </a:r>
          </a:p>
          <a:p>
            <a:pPr lvl="1"/>
            <a:r>
              <a:rPr lang="en-US" altLang="zh-CN" smtClean="0"/>
              <a:t> S1 、C1、TA1                   S2、C2、TA2</a:t>
            </a:r>
          </a:p>
          <a:p>
            <a:endParaRPr lang="zh-CN" altLang="en-US" smtClean="0"/>
          </a:p>
          <a:p>
            <a:endParaRPr lang="zh-CN" altLang="en-US" smtClean="0"/>
          </a:p>
          <a:p>
            <a:endParaRPr lang="zh-CN" altLang="en-US" smtClean="0"/>
          </a:p>
          <a:p>
            <a:endParaRPr lang="zh-CN" altLang="en-US" smtClean="0"/>
          </a:p>
          <a:p>
            <a:endParaRPr lang="zh-CN" altLang="en-US" dirty="0" smtClean="0"/>
          </a:p>
        </p:txBody>
      </p:sp>
      <p:sp>
        <p:nvSpPr>
          <p:cNvPr id="2" name="日期占位符 1"/>
          <p:cNvSpPr>
            <a:spLocks noGrp="1"/>
          </p:cNvSpPr>
          <p:nvPr>
            <p:ph type="dt" sz="half" idx="10"/>
          </p:nvPr>
        </p:nvSpPr>
        <p:spPr/>
        <p:txBody>
          <a:bodyPr/>
          <a:lstStyle/>
          <a:p>
            <a:fld id="{4DB50477-0ADF-4376-ABE2-09845F39983F}" type="datetime1">
              <a:rPr lang="zh-CN" altLang="en-US" smtClean="0"/>
              <a:pPr/>
              <a:t>2019/3/19</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18438" name="灯片编号占位符 3"/>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DE89040-4441-44CA-86AB-80DAC8DC1316}" type="slidenum">
              <a:rPr lang="zh-CN" altLang="en-US" smtClean="0"/>
              <a:pPr/>
              <a:t>13</a:t>
            </a:fld>
            <a:endParaRPr lang="zh-CN" altLang="en-US"/>
          </a:p>
        </p:txBody>
      </p:sp>
      <p:grpSp>
        <p:nvGrpSpPr>
          <p:cNvPr id="18439" name="Group 17"/>
          <p:cNvGrpSpPr>
            <a:grpSpLocks/>
          </p:cNvGrpSpPr>
          <p:nvPr/>
        </p:nvGrpSpPr>
        <p:grpSpPr bwMode="auto">
          <a:xfrm>
            <a:off x="1524000" y="3505200"/>
            <a:ext cx="5334000" cy="1879600"/>
            <a:chOff x="903" y="2936"/>
            <a:chExt cx="3360" cy="1184"/>
          </a:xfrm>
        </p:grpSpPr>
        <p:sp>
          <p:nvSpPr>
            <p:cNvPr id="18440" name="Rectangle 4"/>
            <p:cNvSpPr>
              <a:spLocks noChangeArrowheads="1"/>
            </p:cNvSpPr>
            <p:nvPr/>
          </p:nvSpPr>
          <p:spPr bwMode="auto">
            <a:xfrm>
              <a:off x="2072" y="3080"/>
              <a:ext cx="800" cy="89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8441" name="Rectangle 5"/>
            <p:cNvSpPr>
              <a:spLocks noChangeArrowheads="1"/>
            </p:cNvSpPr>
            <p:nvPr/>
          </p:nvSpPr>
          <p:spPr bwMode="auto">
            <a:xfrm>
              <a:off x="3464" y="2936"/>
              <a:ext cx="752" cy="118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8442" name="Rectangle 6"/>
            <p:cNvSpPr>
              <a:spLocks noChangeArrowheads="1"/>
            </p:cNvSpPr>
            <p:nvPr/>
          </p:nvSpPr>
          <p:spPr bwMode="auto">
            <a:xfrm>
              <a:off x="3458" y="2945"/>
              <a:ext cx="805"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Lower Level</a:t>
              </a:r>
            </a:p>
            <a:p>
              <a:pPr algn="ctr" eaLnBrk="1" hangingPunct="1"/>
              <a:r>
                <a:rPr lang="en-US" altLang="zh-CN" sz="1600" b="1">
                  <a:latin typeface="Times New Roman" panose="02020603050405020304" pitchFamily="18" charset="0"/>
                </a:rPr>
                <a:t>Memory</a:t>
              </a:r>
            </a:p>
          </p:txBody>
        </p:sp>
        <p:sp>
          <p:nvSpPr>
            <p:cNvPr id="18443" name="Rectangle 7"/>
            <p:cNvSpPr>
              <a:spLocks noChangeArrowheads="1"/>
            </p:cNvSpPr>
            <p:nvPr/>
          </p:nvSpPr>
          <p:spPr bwMode="auto">
            <a:xfrm>
              <a:off x="2065" y="3089"/>
              <a:ext cx="798"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Upper Level</a:t>
              </a:r>
            </a:p>
            <a:p>
              <a:pPr algn="ctr" eaLnBrk="1" hangingPunct="1"/>
              <a:r>
                <a:rPr lang="en-US" altLang="zh-CN" sz="1600" b="1">
                  <a:latin typeface="Times New Roman" panose="02020603050405020304" pitchFamily="18" charset="0"/>
                </a:rPr>
                <a:t>Memory</a:t>
              </a:r>
            </a:p>
          </p:txBody>
        </p:sp>
        <p:sp>
          <p:nvSpPr>
            <p:cNvPr id="18444" name="Line 8"/>
            <p:cNvSpPr>
              <a:spLocks noChangeShapeType="1"/>
            </p:cNvSpPr>
            <p:nvPr/>
          </p:nvSpPr>
          <p:spPr bwMode="auto">
            <a:xfrm flipH="1">
              <a:off x="904" y="3312"/>
              <a:ext cx="116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5" name="Rectangle 9"/>
            <p:cNvSpPr>
              <a:spLocks noChangeArrowheads="1"/>
            </p:cNvSpPr>
            <p:nvPr/>
          </p:nvSpPr>
          <p:spPr bwMode="auto">
            <a:xfrm>
              <a:off x="1143" y="3120"/>
              <a:ext cx="82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To Processor</a:t>
              </a:r>
            </a:p>
          </p:txBody>
        </p:sp>
        <p:sp>
          <p:nvSpPr>
            <p:cNvPr id="18446" name="Line 10"/>
            <p:cNvSpPr>
              <a:spLocks noChangeShapeType="1"/>
            </p:cNvSpPr>
            <p:nvPr/>
          </p:nvSpPr>
          <p:spPr bwMode="auto">
            <a:xfrm>
              <a:off x="920" y="3792"/>
              <a:ext cx="113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7" name="Rectangle 11"/>
            <p:cNvSpPr>
              <a:spLocks noChangeArrowheads="1"/>
            </p:cNvSpPr>
            <p:nvPr/>
          </p:nvSpPr>
          <p:spPr bwMode="auto">
            <a:xfrm>
              <a:off x="903" y="3600"/>
              <a:ext cx="9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From Processor</a:t>
              </a:r>
            </a:p>
          </p:txBody>
        </p:sp>
        <p:sp>
          <p:nvSpPr>
            <p:cNvPr id="18448" name="Line 12"/>
            <p:cNvSpPr>
              <a:spLocks noChangeShapeType="1"/>
            </p:cNvSpPr>
            <p:nvPr/>
          </p:nvSpPr>
          <p:spPr bwMode="auto">
            <a:xfrm>
              <a:off x="2888" y="3504"/>
              <a:ext cx="56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9" name="Rectangle 13"/>
            <p:cNvSpPr>
              <a:spLocks noChangeArrowheads="1"/>
            </p:cNvSpPr>
            <p:nvPr/>
          </p:nvSpPr>
          <p:spPr bwMode="auto">
            <a:xfrm>
              <a:off x="2356" y="3652"/>
              <a:ext cx="232" cy="232"/>
            </a:xfrm>
            <a:prstGeom prst="rect">
              <a:avLst/>
            </a:prstGeom>
            <a:solidFill>
              <a:schemeClr val="accent1"/>
            </a:solidFill>
            <a:ln w="12700">
              <a:solidFill>
                <a:schemeClr val="tx1"/>
              </a:solidFill>
              <a:miter lim="800000"/>
              <a:headEnd/>
              <a:tailEnd/>
            </a:ln>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8450" name="Rectangle 14"/>
            <p:cNvSpPr>
              <a:spLocks noChangeArrowheads="1"/>
            </p:cNvSpPr>
            <p:nvPr/>
          </p:nvSpPr>
          <p:spPr bwMode="auto">
            <a:xfrm>
              <a:off x="2295" y="3471"/>
              <a:ext cx="3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rPr>
                <a:t>Blk X</a:t>
              </a:r>
            </a:p>
          </p:txBody>
        </p:sp>
        <p:sp>
          <p:nvSpPr>
            <p:cNvPr id="18451" name="Rectangle 15"/>
            <p:cNvSpPr>
              <a:spLocks noChangeArrowheads="1"/>
            </p:cNvSpPr>
            <p:nvPr/>
          </p:nvSpPr>
          <p:spPr bwMode="auto">
            <a:xfrm>
              <a:off x="3748" y="3844"/>
              <a:ext cx="232" cy="232"/>
            </a:xfrm>
            <a:prstGeom prst="rect">
              <a:avLst/>
            </a:prstGeom>
            <a:solidFill>
              <a:schemeClr val="hlink"/>
            </a:solidFill>
            <a:ln w="12700">
              <a:solidFill>
                <a:schemeClr val="tx1"/>
              </a:solidFill>
              <a:miter lim="800000"/>
              <a:headEnd/>
              <a:tailEnd/>
            </a:ln>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8452" name="Rectangle 16"/>
            <p:cNvSpPr>
              <a:spLocks noChangeArrowheads="1"/>
            </p:cNvSpPr>
            <p:nvPr/>
          </p:nvSpPr>
          <p:spPr bwMode="auto">
            <a:xfrm>
              <a:off x="3687" y="3663"/>
              <a:ext cx="38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rPr>
                <a:t>Blk Y</a:t>
              </a:r>
            </a:p>
          </p:txBody>
        </p:sp>
      </p:grpSp>
    </p:spTree>
    <p:extLst>
      <p:ext uri="{BB962C8B-B14F-4D97-AF65-F5344CB8AC3E}">
        <p14:creationId xmlns:p14="http://schemas.microsoft.com/office/powerpoint/2010/main" val="2884105009"/>
      </p:ext>
    </p:extLst>
  </p:cSld>
  <p:clrMapOvr>
    <a:masterClrMapping/>
  </p:clrMapOvr>
  <p:transition spd="slow"/>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ChangeArrowheads="1"/>
          </p:cNvSpPr>
          <p:nvPr>
            <p:ph idx="1"/>
          </p:nvPr>
        </p:nvSpPr>
        <p:spPr>
          <a:xfrm>
            <a:off x="520700" y="1133475"/>
            <a:ext cx="7734300" cy="4738688"/>
          </a:xfrm>
        </p:spPr>
        <p:txBody>
          <a:bodyPr>
            <a:normAutofit fontScale="92500" lnSpcReduction="20000"/>
          </a:bodyPr>
          <a:lstStyle/>
          <a:p>
            <a:pPr eaLnBrk="1" hangingPunct="1"/>
            <a:r>
              <a:rPr lang="en-US" altLang="zh-CN" smtClean="0"/>
              <a:t>DDR: </a:t>
            </a:r>
          </a:p>
          <a:p>
            <a:pPr lvl="1" eaLnBrk="1" hangingPunct="1"/>
            <a:r>
              <a:rPr lang="en-US" altLang="zh-CN" smtClean="0"/>
              <a:t>DDR2</a:t>
            </a:r>
            <a:r>
              <a:rPr lang="zh-CN" altLang="en-US" smtClean="0"/>
              <a:t>：</a:t>
            </a:r>
            <a:r>
              <a:rPr lang="en-US" altLang="zh-CN" smtClean="0"/>
              <a:t>Lower power (2.5 V -&gt; 1.8 V)</a:t>
            </a:r>
            <a:r>
              <a:rPr lang="zh-CN" altLang="en-US" smtClean="0"/>
              <a:t>，</a:t>
            </a:r>
            <a:r>
              <a:rPr lang="en-US" altLang="zh-CN" smtClean="0"/>
              <a:t>Higher clock rates (266 MHz, 333 MHz, 400 MHz)</a:t>
            </a:r>
          </a:p>
          <a:p>
            <a:pPr lvl="1" eaLnBrk="1" hangingPunct="1"/>
            <a:r>
              <a:rPr lang="en-US" altLang="zh-CN" smtClean="0"/>
              <a:t>DDR3</a:t>
            </a:r>
            <a:r>
              <a:rPr lang="zh-CN" altLang="en-US" smtClean="0"/>
              <a:t>：</a:t>
            </a:r>
            <a:r>
              <a:rPr lang="en-US" altLang="zh-CN" smtClean="0"/>
              <a:t>1.5 V</a:t>
            </a:r>
            <a:r>
              <a:rPr lang="zh-CN" altLang="en-US" smtClean="0"/>
              <a:t>，</a:t>
            </a:r>
            <a:r>
              <a:rPr lang="en-US" altLang="zh-CN" smtClean="0"/>
              <a:t>800 MHz</a:t>
            </a:r>
          </a:p>
          <a:p>
            <a:pPr lvl="1" eaLnBrk="1" hangingPunct="1"/>
            <a:r>
              <a:rPr lang="en-US" altLang="zh-CN" smtClean="0"/>
              <a:t>DDR4</a:t>
            </a:r>
            <a:r>
              <a:rPr lang="zh-CN" altLang="en-US" smtClean="0"/>
              <a:t>：</a:t>
            </a:r>
            <a:r>
              <a:rPr lang="en-US" altLang="zh-CN" smtClean="0"/>
              <a:t>1-1.2 V</a:t>
            </a:r>
            <a:r>
              <a:rPr lang="zh-CN" altLang="en-US" smtClean="0"/>
              <a:t>，</a:t>
            </a:r>
            <a:r>
              <a:rPr lang="en-US" altLang="zh-CN" smtClean="0"/>
              <a:t>1600 MHz</a:t>
            </a:r>
          </a:p>
          <a:p>
            <a:pPr eaLnBrk="1" hangingPunct="1"/>
            <a:r>
              <a:rPr lang="en-US" altLang="zh-CN" smtClean="0"/>
              <a:t>GDDR5 is graphics memory based on DDR3</a:t>
            </a:r>
          </a:p>
          <a:p>
            <a:pPr eaLnBrk="1" hangingPunct="1"/>
            <a:r>
              <a:rPr lang="en-US" altLang="zh-CN" smtClean="0"/>
              <a:t>Graphics memory:</a:t>
            </a:r>
          </a:p>
          <a:p>
            <a:pPr lvl="1" eaLnBrk="1" hangingPunct="1"/>
            <a:r>
              <a:rPr lang="en-US" altLang="zh-CN" smtClean="0"/>
              <a:t>Achieve 2-5 X bandwidth per DRAM vs. DDR3</a:t>
            </a:r>
          </a:p>
          <a:p>
            <a:pPr lvl="2" eaLnBrk="1" hangingPunct="1"/>
            <a:r>
              <a:rPr lang="en-US" altLang="zh-CN" smtClean="0"/>
              <a:t>Wider interfaces (32 vs. 16 bit)</a:t>
            </a:r>
          </a:p>
          <a:p>
            <a:pPr lvl="2" eaLnBrk="1" hangingPunct="1"/>
            <a:r>
              <a:rPr lang="en-US" altLang="zh-CN" smtClean="0"/>
              <a:t>Higher clock rate</a:t>
            </a:r>
          </a:p>
        </p:txBody>
      </p:sp>
      <p:sp>
        <p:nvSpPr>
          <p:cNvPr id="2" name="日期占位符 1"/>
          <p:cNvSpPr>
            <a:spLocks noGrp="1"/>
          </p:cNvSpPr>
          <p:nvPr>
            <p:ph type="dt" sz="quarter" idx="10"/>
          </p:nvPr>
        </p:nvSpPr>
        <p:spPr/>
        <p:txBody>
          <a:bodyPr/>
          <a:lstStyle/>
          <a:p>
            <a:pPr>
              <a:defRPr/>
            </a:pPr>
            <a:fld id="{784788A0-2BA1-4D90-9530-BC1E61859D6A}"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3722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1B73D94-B1A5-4209-9B4E-8CAA7675BD9D}" type="slidenum">
              <a:rPr lang="zh-CN" altLang="en-US">
                <a:solidFill>
                  <a:srgbClr val="898989"/>
                </a:solidFill>
              </a:rPr>
              <a:pPr/>
              <a:t>130</a:t>
            </a:fld>
            <a:endParaRPr lang="zh-CN" altLang="en-US">
              <a:solidFill>
                <a:srgbClr val="898989"/>
              </a:solidFill>
            </a:endParaRPr>
          </a:p>
        </p:txBody>
      </p:sp>
      <p:sp>
        <p:nvSpPr>
          <p:cNvPr id="137222" name="标题 3"/>
          <p:cNvSpPr>
            <a:spLocks noGrp="1"/>
          </p:cNvSpPr>
          <p:nvPr>
            <p:ph type="title"/>
          </p:nvPr>
        </p:nvSpPr>
        <p:spPr>
          <a:xfrm>
            <a:off x="330200" y="365125"/>
            <a:ext cx="8466138" cy="795338"/>
          </a:xfrm>
        </p:spPr>
        <p:txBody>
          <a:bodyPr/>
          <a:lstStyle/>
          <a:p>
            <a:endParaRPr lang="zh-CN" altLang="en-US" smtClean="0"/>
          </a:p>
        </p:txBody>
      </p:sp>
    </p:spTree>
    <p:extLst>
      <p:ext uri="{BB962C8B-B14F-4D97-AF65-F5344CB8AC3E}">
        <p14:creationId xmlns:p14="http://schemas.microsoft.com/office/powerpoint/2010/main" val="383269606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Shape 2"/>
          <p:cNvSpPr txBox="1">
            <a:spLocks noChangeArrowheads="1"/>
          </p:cNvSpPr>
          <p:nvPr/>
        </p:nvSpPr>
        <p:spPr bwMode="auto">
          <a:xfrm>
            <a:off x="0" y="549275"/>
            <a:ext cx="9144000" cy="630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a:p>
            <a:r>
              <a:rPr lang="en-US" altLang="zh-CN">
                <a:solidFill>
                  <a:srgbClr val="000000"/>
                </a:solidFill>
              </a:rPr>
              <a:t>    </a:t>
            </a:r>
            <a:r>
              <a:rPr lang="en-US" altLang="zh-CN" sz="1400">
                <a:solidFill>
                  <a:srgbClr val="000000"/>
                </a:solidFill>
              </a:rPr>
              <a:t>           </a:t>
            </a:r>
            <a:endParaRPr lang="zh-CN" altLang="zh-CN"/>
          </a:p>
          <a:p>
            <a:endParaRPr lang="zh-CN" altLang="zh-CN"/>
          </a:p>
        </p:txBody>
      </p:sp>
      <p:pic>
        <p:nvPicPr>
          <p:cNvPr id="138243"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2413" y="1944688"/>
            <a:ext cx="4622800" cy="392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44"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89513" y="2470150"/>
            <a:ext cx="3895725"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45" name="标题 1"/>
          <p:cNvSpPr>
            <a:spLocks noGrp="1"/>
          </p:cNvSpPr>
          <p:nvPr>
            <p:ph type="title"/>
          </p:nvPr>
        </p:nvSpPr>
        <p:spPr>
          <a:xfrm>
            <a:off x="301625" y="549275"/>
            <a:ext cx="7886700" cy="1006475"/>
          </a:xfrm>
        </p:spPr>
        <p:txBody>
          <a:bodyPr>
            <a:normAutofit fontScale="90000"/>
          </a:bodyPr>
          <a:lstStyle/>
          <a:p>
            <a:r>
              <a:rPr lang="en-US" altLang="zh-CN" sz="3600" smtClean="0">
                <a:latin typeface="Calibri" panose="020F0502020204030204" pitchFamily="34" charset="0"/>
              </a:rPr>
              <a:t>3D-Stacked DRAM and Processing in Memory (PIM)</a:t>
            </a:r>
            <a:endParaRPr lang="zh-CN" altLang="en-US" sz="3600" smtClean="0"/>
          </a:p>
        </p:txBody>
      </p:sp>
    </p:spTree>
    <p:extLst>
      <p:ext uri="{BB962C8B-B14F-4D97-AF65-F5344CB8AC3E}">
        <p14:creationId xmlns:p14="http://schemas.microsoft.com/office/powerpoint/2010/main" val="363359535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398463" y="0"/>
            <a:ext cx="8393112" cy="792163"/>
          </a:xfrm>
        </p:spPr>
        <p:txBody>
          <a:bodyPr/>
          <a:lstStyle/>
          <a:p>
            <a:pPr eaLnBrk="1" hangingPunct="1"/>
            <a:r>
              <a:rPr lang="en-US" altLang="zh-CN" sz="3200" b="1" smtClean="0"/>
              <a:t>Memory </a:t>
            </a:r>
            <a:r>
              <a:rPr lang="zh-CN" altLang="en-US" sz="3200" b="1" smtClean="0"/>
              <a:t>功耗</a:t>
            </a:r>
            <a:endParaRPr lang="en-AU" altLang="zh-CN" sz="3200" b="1" smtClean="0"/>
          </a:p>
        </p:txBody>
      </p:sp>
      <p:sp>
        <p:nvSpPr>
          <p:cNvPr id="2" name="日期占位符 1"/>
          <p:cNvSpPr>
            <a:spLocks noGrp="1"/>
          </p:cNvSpPr>
          <p:nvPr>
            <p:ph type="dt" sz="quarter" idx="10"/>
          </p:nvPr>
        </p:nvSpPr>
        <p:spPr/>
        <p:txBody>
          <a:bodyPr/>
          <a:lstStyle/>
          <a:p>
            <a:pPr>
              <a:defRPr/>
            </a:pPr>
            <a:fld id="{D613B361-6DB7-44F0-923C-AAC0DD87D2F1}"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3926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CD52F94-079C-4AF0-AF8C-9EE8A2C7CC54}" type="slidenum">
              <a:rPr lang="zh-CN" altLang="en-US">
                <a:solidFill>
                  <a:srgbClr val="898989"/>
                </a:solidFill>
              </a:rPr>
              <a:pPr/>
              <a:t>132</a:t>
            </a:fld>
            <a:endParaRPr lang="zh-CN" altLang="en-US">
              <a:solidFill>
                <a:srgbClr val="898989"/>
              </a:solidFill>
            </a:endParaRPr>
          </a:p>
        </p:txBody>
      </p:sp>
      <p:pic>
        <p:nvPicPr>
          <p:cNvPr id="1392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38" y="1543050"/>
            <a:ext cx="6769100" cy="349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71" name="矩形 3"/>
          <p:cNvSpPr>
            <a:spLocks noChangeArrowheads="1"/>
          </p:cNvSpPr>
          <p:nvPr/>
        </p:nvSpPr>
        <p:spPr bwMode="auto">
          <a:xfrm>
            <a:off x="631825" y="727075"/>
            <a:ext cx="78009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800100" indent="-3429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t>Reducing power in SDRAMs:</a:t>
            </a:r>
          </a:p>
          <a:p>
            <a:pPr lvl="1" eaLnBrk="1" hangingPunct="1">
              <a:buFont typeface="Arial" panose="020B0604020202020204" pitchFamily="34" charset="0"/>
              <a:buChar char="•"/>
            </a:pPr>
            <a:r>
              <a:rPr lang="en-US" altLang="zh-CN" sz="2000"/>
              <a:t>Lower voltage</a:t>
            </a:r>
          </a:p>
          <a:p>
            <a:pPr lvl="1" eaLnBrk="1" hangingPunct="1">
              <a:buFont typeface="Arial" panose="020B0604020202020204" pitchFamily="34" charset="0"/>
              <a:buChar char="•"/>
            </a:pPr>
            <a:r>
              <a:rPr lang="en-US" altLang="zh-CN" sz="2000"/>
              <a:t>Low power mode (ignores clock, continues to refresh)</a:t>
            </a:r>
          </a:p>
        </p:txBody>
      </p:sp>
      <p:sp>
        <p:nvSpPr>
          <p:cNvPr id="139272" name="矩形 7"/>
          <p:cNvSpPr>
            <a:spLocks noChangeArrowheads="1"/>
          </p:cNvSpPr>
          <p:nvPr/>
        </p:nvSpPr>
        <p:spPr bwMode="auto">
          <a:xfrm>
            <a:off x="666750" y="4943475"/>
            <a:ext cx="847725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t>Figure 2.6 Power consumption for a DDR3 SDRAM operating under three conditions:</a:t>
            </a:r>
          </a:p>
          <a:p>
            <a:r>
              <a:rPr lang="en-US" altLang="zh-CN"/>
              <a:t>low-power (shutdown) mode, typical system mode (DRAM is active 30% of</a:t>
            </a:r>
          </a:p>
          <a:p>
            <a:r>
              <a:rPr lang="en-US" altLang="zh-CN"/>
              <a:t>the time for reads and 15% for writes), and fully active mode, where the DRAM is</a:t>
            </a:r>
          </a:p>
          <a:p>
            <a:r>
              <a:rPr lang="en-US" altLang="zh-CN"/>
              <a:t>continuously reading or writing. Reads and writes assume bursts of eight transfers.</a:t>
            </a:r>
          </a:p>
          <a:p>
            <a:r>
              <a:rPr lang="en-US" altLang="zh-CN"/>
              <a:t>These data are based on a Micron 1.5V 2GB DDR3-1066, although similar savings occur</a:t>
            </a:r>
          </a:p>
          <a:p>
            <a:r>
              <a:rPr lang="en-US" altLang="zh-CN"/>
              <a:t>in DDR4 SDRAMs</a:t>
            </a:r>
            <a:endParaRPr lang="zh-CN" altLang="en-US"/>
          </a:p>
        </p:txBody>
      </p:sp>
    </p:spTree>
    <p:extLst>
      <p:ext uri="{BB962C8B-B14F-4D97-AF65-F5344CB8AC3E}">
        <p14:creationId xmlns:p14="http://schemas.microsoft.com/office/powerpoint/2010/main" val="98838693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40290" name="Picture 3" descr="mem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188" y="404813"/>
            <a:ext cx="7712075"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291" name="Rectangle 6"/>
          <p:cNvSpPr>
            <a:spLocks noGrp="1" noChangeArrowheads="1"/>
          </p:cNvSpPr>
          <p:nvPr>
            <p:ph type="title"/>
          </p:nvPr>
        </p:nvSpPr>
        <p:spPr>
          <a:xfrm>
            <a:off x="484188" y="152400"/>
            <a:ext cx="8286750" cy="727075"/>
          </a:xfrm>
        </p:spPr>
        <p:txBody>
          <a:bodyPr/>
          <a:lstStyle/>
          <a:p>
            <a:pPr eaLnBrk="1" hangingPunct="1"/>
            <a:r>
              <a:rPr lang="zh-CN" altLang="en-US" sz="3200" b="1" smtClean="0"/>
              <a:t>三种存储器组织方式</a:t>
            </a:r>
            <a:endParaRPr lang="en-US" altLang="zh-CN" sz="3200" b="1" smtClean="0"/>
          </a:p>
        </p:txBody>
      </p:sp>
      <p:sp>
        <p:nvSpPr>
          <p:cNvPr id="140292" name="Rectangle 2"/>
          <p:cNvSpPr>
            <a:spLocks noGrp="1" noChangeArrowheads="1"/>
          </p:cNvSpPr>
          <p:nvPr>
            <p:ph idx="1"/>
          </p:nvPr>
        </p:nvSpPr>
        <p:spPr>
          <a:xfrm>
            <a:off x="177800" y="5235575"/>
            <a:ext cx="2959100" cy="815975"/>
          </a:xfrm>
        </p:spPr>
        <p:txBody>
          <a:bodyPr>
            <a:normAutofit fontScale="92500" lnSpcReduction="20000"/>
          </a:bodyPr>
          <a:lstStyle/>
          <a:p>
            <a:pPr marL="0" indent="0" eaLnBrk="1" hangingPunct="1">
              <a:buFont typeface="Arial" panose="020B0604020202020204" pitchFamily="34" charset="0"/>
              <a:buNone/>
            </a:pPr>
            <a:r>
              <a:rPr lang="en-US" altLang="zh-CN" sz="1600" b="1" i="1" smtClean="0">
                <a:solidFill>
                  <a:schemeClr val="hlink"/>
                </a:solidFill>
              </a:rPr>
              <a:t>Simple</a:t>
            </a:r>
            <a:r>
              <a:rPr lang="en-US" altLang="zh-CN" sz="1600" b="1" smtClean="0"/>
              <a:t>: </a:t>
            </a:r>
          </a:p>
          <a:p>
            <a:pPr marL="455613" lvl="1" indent="0" eaLnBrk="1" hangingPunct="1">
              <a:buFont typeface="Arial" panose="020B0604020202020204" pitchFamily="34" charset="0"/>
              <a:buNone/>
            </a:pPr>
            <a:r>
              <a:rPr lang="en-US" altLang="zh-CN" sz="1400" b="1" smtClean="0"/>
              <a:t>CPU, Cache, Bus, Memory same width </a:t>
            </a:r>
            <a:br>
              <a:rPr lang="en-US" altLang="zh-CN" sz="1400" b="1" smtClean="0"/>
            </a:br>
            <a:r>
              <a:rPr lang="en-US" altLang="zh-CN" sz="1400" b="1" smtClean="0"/>
              <a:t>(32 bits)</a:t>
            </a:r>
          </a:p>
        </p:txBody>
      </p:sp>
      <p:sp>
        <p:nvSpPr>
          <p:cNvPr id="2" name="日期占位符 1"/>
          <p:cNvSpPr>
            <a:spLocks noGrp="1"/>
          </p:cNvSpPr>
          <p:nvPr>
            <p:ph type="dt" sz="quarter" idx="10"/>
          </p:nvPr>
        </p:nvSpPr>
        <p:spPr/>
        <p:txBody>
          <a:bodyPr/>
          <a:lstStyle/>
          <a:p>
            <a:pPr>
              <a:defRPr/>
            </a:pPr>
            <a:fld id="{22E07C45-F20C-4020-8B41-85A1F6CF5370}"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4029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A773230-7C54-4F7B-8B24-9B413E158381}" type="slidenum">
              <a:rPr lang="zh-CN" altLang="en-US">
                <a:solidFill>
                  <a:srgbClr val="898989"/>
                </a:solidFill>
              </a:rPr>
              <a:pPr/>
              <a:t>133</a:t>
            </a:fld>
            <a:endParaRPr lang="zh-CN" altLang="en-US">
              <a:solidFill>
                <a:srgbClr val="898989"/>
              </a:solidFill>
            </a:endParaRPr>
          </a:p>
        </p:txBody>
      </p:sp>
      <p:sp>
        <p:nvSpPr>
          <p:cNvPr id="140296" name="Rectangle 4"/>
          <p:cNvSpPr>
            <a:spLocks noChangeArrowheads="1"/>
          </p:cNvSpPr>
          <p:nvPr/>
        </p:nvSpPr>
        <p:spPr bwMode="auto">
          <a:xfrm>
            <a:off x="5048250" y="3898900"/>
            <a:ext cx="3981450"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a:solidFill>
                  <a:schemeClr val="tx1"/>
                </a:solidFill>
                <a:latin typeface="Calibri" panose="020F0502020204030204" pitchFamily="34" charset="0"/>
                <a:ea typeface="宋体" panose="02010600030101010101" pitchFamily="2" charset="-122"/>
              </a:defRPr>
            </a:lvl1pPr>
            <a:lvl2pPr marL="493713">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75000"/>
              </a:lnSpc>
              <a:spcBef>
                <a:spcPct val="65000"/>
              </a:spcBef>
              <a:buFont typeface="Wingdings" panose="05000000000000000000" pitchFamily="2" charset="2"/>
              <a:buNone/>
            </a:pPr>
            <a:r>
              <a:rPr lang="en-US" altLang="zh-CN" sz="1600" b="1" i="1">
                <a:solidFill>
                  <a:schemeClr val="hlink"/>
                </a:solidFill>
                <a:latin typeface="Arial" panose="020B0604020202020204" pitchFamily="34" charset="0"/>
              </a:rPr>
              <a:t>Interleaved</a:t>
            </a:r>
            <a:r>
              <a:rPr lang="en-US" altLang="zh-CN" sz="1600" b="1">
                <a:latin typeface="Arial" panose="020B0604020202020204" pitchFamily="34" charset="0"/>
              </a:rPr>
              <a:t>: </a:t>
            </a:r>
          </a:p>
          <a:p>
            <a:pPr lvl="1" eaLnBrk="1" hangingPunct="1">
              <a:lnSpc>
                <a:spcPct val="85000"/>
              </a:lnSpc>
              <a:spcBef>
                <a:spcPct val="40000"/>
              </a:spcBef>
            </a:pPr>
            <a:r>
              <a:rPr lang="en-US" altLang="zh-CN" sz="1400" b="1">
                <a:latin typeface="Arial" panose="020B0604020202020204" pitchFamily="34" charset="0"/>
              </a:rPr>
              <a:t>CPU, Cache, Bus 1 word: Memory N Modules</a:t>
            </a:r>
            <a:br>
              <a:rPr lang="en-US" altLang="zh-CN" sz="1400" b="1">
                <a:latin typeface="Arial" panose="020B0604020202020204" pitchFamily="34" charset="0"/>
              </a:rPr>
            </a:br>
            <a:r>
              <a:rPr lang="en-US" altLang="zh-CN" sz="1400" b="1">
                <a:latin typeface="Arial" panose="020B0604020202020204" pitchFamily="34" charset="0"/>
              </a:rPr>
              <a:t>(4 Modules); example is </a:t>
            </a:r>
            <a:r>
              <a:rPr lang="en-US" altLang="zh-CN" sz="1400" b="1" i="1">
                <a:latin typeface="Arial" panose="020B0604020202020204" pitchFamily="34" charset="0"/>
              </a:rPr>
              <a:t>word interleaved</a:t>
            </a:r>
          </a:p>
        </p:txBody>
      </p:sp>
      <p:sp>
        <p:nvSpPr>
          <p:cNvPr id="140297" name="Rectangle 5"/>
          <p:cNvSpPr>
            <a:spLocks noChangeArrowheads="1"/>
          </p:cNvSpPr>
          <p:nvPr/>
        </p:nvSpPr>
        <p:spPr bwMode="auto">
          <a:xfrm>
            <a:off x="2057400" y="3898900"/>
            <a:ext cx="32004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a:solidFill>
                  <a:schemeClr val="tx1"/>
                </a:solidFill>
                <a:latin typeface="Calibri" panose="020F0502020204030204" pitchFamily="34" charset="0"/>
                <a:ea typeface="宋体" panose="02010600030101010101" pitchFamily="2" charset="-122"/>
              </a:defRPr>
            </a:lvl1pPr>
            <a:lvl2pPr marL="493713">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75000"/>
              </a:lnSpc>
              <a:spcBef>
                <a:spcPct val="65000"/>
              </a:spcBef>
              <a:buFont typeface="Wingdings" panose="05000000000000000000" pitchFamily="2" charset="2"/>
              <a:buNone/>
            </a:pPr>
            <a:r>
              <a:rPr lang="en-US" altLang="zh-CN" sz="1600" b="1" i="1">
                <a:solidFill>
                  <a:schemeClr val="hlink"/>
                </a:solidFill>
                <a:latin typeface="Arial" panose="020B0604020202020204" pitchFamily="34" charset="0"/>
              </a:rPr>
              <a:t>Wide</a:t>
            </a:r>
            <a:r>
              <a:rPr lang="en-US" altLang="zh-CN" sz="1600" b="1">
                <a:latin typeface="Arial" panose="020B0604020202020204" pitchFamily="34" charset="0"/>
              </a:rPr>
              <a:t>:</a:t>
            </a:r>
            <a:r>
              <a:rPr lang="en-US" altLang="zh-CN" sz="2400" b="1">
                <a:latin typeface="Arial" panose="020B0604020202020204" pitchFamily="34" charset="0"/>
              </a:rPr>
              <a:t> </a:t>
            </a:r>
          </a:p>
          <a:p>
            <a:pPr lvl="1" eaLnBrk="1" hangingPunct="1">
              <a:lnSpc>
                <a:spcPct val="85000"/>
              </a:lnSpc>
              <a:spcBef>
                <a:spcPct val="40000"/>
              </a:spcBef>
            </a:pPr>
            <a:r>
              <a:rPr lang="en-US" altLang="zh-CN" sz="1400" b="1">
                <a:latin typeface="Arial" panose="020B0604020202020204" pitchFamily="34" charset="0"/>
              </a:rPr>
              <a:t>CPU/Mux 1 word; Mux/Cache, Bus, Memory N words (Alpha: 64 bits &amp; 256 bits)</a:t>
            </a:r>
            <a:endParaRPr lang="en-US" altLang="zh-CN" sz="1400" b="1" i="1">
              <a:latin typeface="Arial" panose="020B0604020202020204" pitchFamily="34" charset="0"/>
            </a:endParaRPr>
          </a:p>
        </p:txBody>
      </p:sp>
    </p:spTree>
    <p:extLst>
      <p:ext uri="{BB962C8B-B14F-4D97-AF65-F5344CB8AC3E}">
        <p14:creationId xmlns:p14="http://schemas.microsoft.com/office/powerpoint/2010/main" val="2137842405"/>
      </p:ext>
    </p:extLst>
  </p:cSld>
  <p:clrMapOvr>
    <a:masterClrMapping/>
  </p:clrMapOvr>
  <p:transition spd="slow"/>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501650" y="365125"/>
            <a:ext cx="8405813" cy="1006475"/>
          </a:xfrm>
        </p:spPr>
        <p:txBody>
          <a:bodyPr>
            <a:normAutofit fontScale="90000"/>
          </a:bodyPr>
          <a:lstStyle/>
          <a:p>
            <a:pPr eaLnBrk="1" hangingPunct="1"/>
            <a:r>
              <a:rPr lang="zh-CN" altLang="en-US" sz="3200" b="1" smtClean="0"/>
              <a:t>提高主存性能的方法</a:t>
            </a:r>
            <a:r>
              <a:rPr lang="en-US" altLang="zh-CN" sz="3200" b="1" smtClean="0"/>
              <a:t>-</a:t>
            </a:r>
            <a:r>
              <a:rPr lang="zh-CN" altLang="en-US" sz="3200" b="1" smtClean="0"/>
              <a:t>增大存储器的宽度（并行访问存储器）</a:t>
            </a:r>
            <a:endParaRPr lang="en-US" altLang="zh-CN" sz="3200" b="1" smtClean="0"/>
          </a:p>
        </p:txBody>
      </p:sp>
      <p:sp>
        <p:nvSpPr>
          <p:cNvPr id="119811" name="Rectangle 3"/>
          <p:cNvSpPr>
            <a:spLocks noGrp="1" noChangeArrowheads="1"/>
          </p:cNvSpPr>
          <p:nvPr>
            <p:ph idx="1"/>
          </p:nvPr>
        </p:nvSpPr>
        <p:spPr>
          <a:xfrm>
            <a:off x="501650" y="1482725"/>
            <a:ext cx="8140700" cy="4940300"/>
          </a:xfrm>
        </p:spPr>
        <p:txBody>
          <a:bodyPr rtlCol="0">
            <a:normAutofit fontScale="55000" lnSpcReduction="20000"/>
          </a:bodyPr>
          <a:lstStyle/>
          <a:p>
            <a:pPr eaLnBrk="1" fontAlgn="auto" hangingPunct="1">
              <a:lnSpc>
                <a:spcPct val="120000"/>
              </a:lnSpc>
              <a:spcAft>
                <a:spcPts val="0"/>
              </a:spcAft>
              <a:defRPr/>
            </a:pPr>
            <a:r>
              <a:rPr lang="zh-CN" altLang="en-US" dirty="0" smtClean="0"/>
              <a:t>最简单直接的方法</a:t>
            </a:r>
          </a:p>
          <a:p>
            <a:pPr eaLnBrk="1" fontAlgn="auto" hangingPunct="1">
              <a:lnSpc>
                <a:spcPct val="120000"/>
              </a:lnSpc>
              <a:spcAft>
                <a:spcPts val="0"/>
              </a:spcAft>
              <a:defRPr/>
            </a:pPr>
            <a:r>
              <a:rPr lang="zh-CN" altLang="en-US" dirty="0" smtClean="0"/>
              <a:t>优点：简单、直接，可有效增加带宽</a:t>
            </a:r>
          </a:p>
          <a:p>
            <a:pPr eaLnBrk="1" fontAlgn="auto" hangingPunct="1">
              <a:lnSpc>
                <a:spcPct val="120000"/>
              </a:lnSpc>
              <a:spcAft>
                <a:spcPts val="0"/>
              </a:spcAft>
              <a:defRPr/>
            </a:pPr>
            <a:r>
              <a:rPr lang="zh-CN" altLang="en-US" dirty="0" smtClean="0"/>
              <a:t>缺点</a:t>
            </a:r>
          </a:p>
          <a:p>
            <a:pPr lvl="1" eaLnBrk="1" fontAlgn="auto" hangingPunct="1">
              <a:lnSpc>
                <a:spcPct val="120000"/>
              </a:lnSpc>
              <a:spcAft>
                <a:spcPts val="0"/>
              </a:spcAft>
              <a:defRPr/>
            </a:pPr>
            <a:r>
              <a:rPr lang="zh-CN" altLang="en-US" dirty="0" smtClean="0"/>
              <a:t>增加了</a:t>
            </a:r>
            <a:r>
              <a:rPr lang="en-US" altLang="zh-CN" dirty="0" smtClean="0"/>
              <a:t>CPU</a:t>
            </a:r>
            <a:r>
              <a:rPr lang="zh-CN" altLang="en-US" dirty="0" smtClean="0"/>
              <a:t>与存储器之间的连接通路的宽度，实现代价提高</a:t>
            </a:r>
          </a:p>
          <a:p>
            <a:pPr lvl="1" eaLnBrk="1" fontAlgn="auto" hangingPunct="1">
              <a:lnSpc>
                <a:spcPct val="120000"/>
              </a:lnSpc>
              <a:spcAft>
                <a:spcPts val="0"/>
              </a:spcAft>
              <a:defRPr/>
            </a:pPr>
            <a:r>
              <a:rPr lang="zh-CN" altLang="en-US" dirty="0" smtClean="0"/>
              <a:t>主存容量扩充时，增量应该是存储器的宽度</a:t>
            </a:r>
          </a:p>
          <a:p>
            <a:pPr lvl="1" eaLnBrk="1" fontAlgn="auto" hangingPunct="1">
              <a:lnSpc>
                <a:spcPct val="120000"/>
              </a:lnSpc>
              <a:spcAft>
                <a:spcPts val="0"/>
              </a:spcAft>
              <a:defRPr/>
            </a:pPr>
            <a:r>
              <a:rPr lang="zh-CN" altLang="en-US" dirty="0" smtClean="0"/>
              <a:t>写操作问题（部分写操作）</a:t>
            </a:r>
          </a:p>
          <a:p>
            <a:pPr eaLnBrk="1" fontAlgn="auto" hangingPunct="1">
              <a:lnSpc>
                <a:spcPct val="120000"/>
              </a:lnSpc>
              <a:spcAft>
                <a:spcPts val="0"/>
              </a:spcAft>
              <a:defRPr/>
            </a:pPr>
            <a:r>
              <a:rPr lang="zh-CN" altLang="en-US" dirty="0" smtClean="0"/>
              <a:t>冲突问题</a:t>
            </a:r>
          </a:p>
          <a:p>
            <a:pPr lvl="1" eaLnBrk="1" fontAlgn="auto" hangingPunct="1">
              <a:lnSpc>
                <a:spcPct val="120000"/>
              </a:lnSpc>
              <a:spcAft>
                <a:spcPts val="0"/>
              </a:spcAft>
              <a:defRPr/>
            </a:pPr>
            <a:r>
              <a:rPr lang="zh-CN" altLang="en-US" dirty="0" smtClean="0"/>
              <a:t>取指令冲突，遇到程序转移时，一个存储周期中读出的</a:t>
            </a:r>
            <a:r>
              <a:rPr lang="en-US" altLang="zh-CN" dirty="0" smtClean="0"/>
              <a:t>n</a:t>
            </a:r>
            <a:r>
              <a:rPr lang="zh-CN" altLang="en-US" dirty="0" smtClean="0"/>
              <a:t>条指令中，后面的指令将无用</a:t>
            </a:r>
          </a:p>
          <a:p>
            <a:pPr lvl="1" eaLnBrk="1" fontAlgn="auto" hangingPunct="1">
              <a:lnSpc>
                <a:spcPct val="120000"/>
              </a:lnSpc>
              <a:spcAft>
                <a:spcPts val="0"/>
              </a:spcAft>
              <a:defRPr/>
            </a:pPr>
            <a:r>
              <a:rPr lang="zh-CN" altLang="en-US" dirty="0" smtClean="0"/>
              <a:t>读操作数冲突。一次同时读出的几个操作数，不一定都有用</a:t>
            </a:r>
          </a:p>
          <a:p>
            <a:pPr lvl="1" eaLnBrk="1" fontAlgn="auto" hangingPunct="1">
              <a:lnSpc>
                <a:spcPct val="120000"/>
              </a:lnSpc>
              <a:spcAft>
                <a:spcPts val="0"/>
              </a:spcAft>
              <a:defRPr/>
            </a:pPr>
            <a:r>
              <a:rPr lang="zh-CN" altLang="en-US" dirty="0" smtClean="0"/>
              <a:t>写操作冲突。这种并行访问，必须凑齐</a:t>
            </a:r>
            <a:r>
              <a:rPr lang="en-US" altLang="zh-CN" dirty="0" smtClean="0"/>
              <a:t>n</a:t>
            </a:r>
            <a:r>
              <a:rPr lang="zh-CN" altLang="en-US" dirty="0" smtClean="0"/>
              <a:t>个字之后一起写入。如果只写一个字，必须先把属于同一个存储字的数据读到数据寄存器中，然后在地址码的控制下修改其中一个字，最后一起写。</a:t>
            </a:r>
          </a:p>
          <a:p>
            <a:pPr lvl="1" eaLnBrk="1" fontAlgn="auto" hangingPunct="1">
              <a:lnSpc>
                <a:spcPct val="120000"/>
              </a:lnSpc>
              <a:spcAft>
                <a:spcPts val="0"/>
              </a:spcAft>
              <a:defRPr/>
            </a:pPr>
            <a:r>
              <a:rPr lang="zh-CN" altLang="en-US" dirty="0" smtClean="0"/>
              <a:t>读写冲突。当要读写的字在同一个存储字内时，无法并行操作。</a:t>
            </a:r>
          </a:p>
          <a:p>
            <a:pPr eaLnBrk="1" fontAlgn="auto" hangingPunct="1">
              <a:lnSpc>
                <a:spcPct val="120000"/>
              </a:lnSpc>
              <a:spcAft>
                <a:spcPts val="0"/>
              </a:spcAft>
              <a:defRPr/>
            </a:pPr>
            <a:r>
              <a:rPr lang="zh-CN" altLang="en-US" dirty="0" smtClean="0"/>
              <a:t>冲突的原因</a:t>
            </a:r>
          </a:p>
          <a:p>
            <a:pPr lvl="1" eaLnBrk="1" fontAlgn="auto" hangingPunct="1">
              <a:lnSpc>
                <a:spcPct val="120000"/>
              </a:lnSpc>
              <a:spcAft>
                <a:spcPts val="0"/>
              </a:spcAft>
              <a:defRPr/>
            </a:pPr>
            <a:r>
              <a:rPr lang="zh-CN" altLang="en-US" dirty="0" smtClean="0"/>
              <a:t>从存储器本身看，主要是地址寄存器和控制逻辑只有一套。</a:t>
            </a:r>
          </a:p>
        </p:txBody>
      </p:sp>
      <p:sp>
        <p:nvSpPr>
          <p:cNvPr id="2" name="日期占位符 1"/>
          <p:cNvSpPr>
            <a:spLocks noGrp="1"/>
          </p:cNvSpPr>
          <p:nvPr>
            <p:ph type="dt" sz="quarter" idx="10"/>
          </p:nvPr>
        </p:nvSpPr>
        <p:spPr/>
        <p:txBody>
          <a:bodyPr/>
          <a:lstStyle/>
          <a:p>
            <a:pPr>
              <a:defRPr/>
            </a:pPr>
            <a:fld id="{EDD98EF3-1DC2-4FCC-80A8-3CBFC80A5D61}"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4131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A37B58E-93B0-43A6-9643-6896EDA6E0E5}" type="slidenum">
              <a:rPr lang="zh-CN" altLang="en-US">
                <a:solidFill>
                  <a:srgbClr val="898989"/>
                </a:solidFill>
              </a:rPr>
              <a:pPr/>
              <a:t>134</a:t>
            </a:fld>
            <a:endParaRPr lang="zh-CN" altLang="en-US">
              <a:solidFill>
                <a:srgbClr val="898989"/>
              </a:solidFill>
            </a:endParaRPr>
          </a:p>
        </p:txBody>
      </p:sp>
    </p:spTree>
    <p:extLst>
      <p:ext uri="{BB962C8B-B14F-4D97-AF65-F5344CB8AC3E}">
        <p14:creationId xmlns:p14="http://schemas.microsoft.com/office/powerpoint/2010/main" val="3425937960"/>
      </p:ext>
    </p:extLst>
  </p:cSld>
  <p:clrMapOvr>
    <a:masterClrMapping/>
  </p:clrMapOvr>
  <p:transition spd="slow"/>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57200" y="188913"/>
            <a:ext cx="8259763" cy="950912"/>
          </a:xfrm>
        </p:spPr>
        <p:txBody>
          <a:bodyPr/>
          <a:lstStyle/>
          <a:p>
            <a:pPr eaLnBrk="1" hangingPunct="1"/>
            <a:r>
              <a:rPr lang="zh-CN" altLang="en-US" sz="3200" b="1" smtClean="0"/>
              <a:t>采用简单的多体交叉存储器</a:t>
            </a:r>
          </a:p>
        </p:txBody>
      </p:sp>
      <p:sp>
        <p:nvSpPr>
          <p:cNvPr id="120835" name="Rectangle 3"/>
          <p:cNvSpPr>
            <a:spLocks noGrp="1" noChangeArrowheads="1"/>
          </p:cNvSpPr>
          <p:nvPr>
            <p:ph idx="1"/>
          </p:nvPr>
        </p:nvSpPr>
        <p:spPr>
          <a:xfrm>
            <a:off x="266700" y="1287463"/>
            <a:ext cx="8583613" cy="5183187"/>
          </a:xfrm>
        </p:spPr>
        <p:txBody>
          <a:bodyPr rtlCol="0">
            <a:normAutofit fontScale="70000" lnSpcReduction="20000"/>
          </a:bodyPr>
          <a:lstStyle/>
          <a:p>
            <a:pPr eaLnBrk="1" fontAlgn="auto" hangingPunct="1">
              <a:lnSpc>
                <a:spcPct val="120000"/>
              </a:lnSpc>
              <a:spcBef>
                <a:spcPct val="0"/>
              </a:spcBef>
              <a:spcAft>
                <a:spcPts val="0"/>
              </a:spcAft>
              <a:defRPr/>
            </a:pPr>
            <a:r>
              <a:rPr lang="zh-CN" altLang="en-US" dirty="0" smtClean="0"/>
              <a:t>一套地址寄存器和控制逻辑</a:t>
            </a:r>
          </a:p>
          <a:p>
            <a:pPr eaLnBrk="1" fontAlgn="auto" hangingPunct="1">
              <a:lnSpc>
                <a:spcPct val="120000"/>
              </a:lnSpc>
              <a:spcBef>
                <a:spcPct val="0"/>
              </a:spcBef>
              <a:spcAft>
                <a:spcPts val="0"/>
              </a:spcAft>
              <a:defRPr/>
            </a:pPr>
            <a:r>
              <a:rPr lang="zh-CN" altLang="en-US" dirty="0" smtClean="0"/>
              <a:t>存储器组织为多个体（</a:t>
            </a:r>
            <a:r>
              <a:rPr lang="en-US" altLang="zh-CN" dirty="0" smtClean="0"/>
              <a:t>Bank）</a:t>
            </a:r>
          </a:p>
          <a:p>
            <a:pPr eaLnBrk="1" fontAlgn="auto" hangingPunct="1">
              <a:lnSpc>
                <a:spcPct val="120000"/>
              </a:lnSpc>
              <a:spcBef>
                <a:spcPct val="0"/>
              </a:spcBef>
              <a:spcAft>
                <a:spcPts val="0"/>
              </a:spcAft>
              <a:defRPr/>
            </a:pPr>
            <a:r>
              <a:rPr lang="zh-CN" altLang="en-US" dirty="0" smtClean="0"/>
              <a:t>存储体的宽度，通常为一个字，不需要改变总线的宽度</a:t>
            </a:r>
          </a:p>
          <a:p>
            <a:pPr eaLnBrk="1" fontAlgn="auto" hangingPunct="1">
              <a:lnSpc>
                <a:spcPct val="120000"/>
              </a:lnSpc>
              <a:spcBef>
                <a:spcPct val="0"/>
              </a:spcBef>
              <a:spcAft>
                <a:spcPts val="0"/>
              </a:spcAft>
              <a:defRPr/>
            </a:pPr>
            <a:r>
              <a:rPr lang="zh-CN" altLang="en-US" dirty="0" smtClean="0"/>
              <a:t>目的：在总线宽度不变的情况下，完成多个字的并行读写</a:t>
            </a:r>
          </a:p>
          <a:p>
            <a:pPr eaLnBrk="1" fontAlgn="auto" hangingPunct="1">
              <a:lnSpc>
                <a:spcPct val="120000"/>
              </a:lnSpc>
              <a:spcBef>
                <a:spcPct val="0"/>
              </a:spcBef>
              <a:spcAft>
                <a:spcPts val="0"/>
              </a:spcAft>
              <a:buFont typeface="Wingdings" panose="05000000000000000000" pitchFamily="2" charset="2"/>
              <a:buNone/>
              <a:defRPr/>
            </a:pPr>
            <a:endParaRPr lang="zh-CN" altLang="en-US" dirty="0" smtClean="0"/>
          </a:p>
          <a:p>
            <a:pPr eaLnBrk="1" fontAlgn="auto" hangingPunct="1">
              <a:lnSpc>
                <a:spcPct val="120000"/>
              </a:lnSpc>
              <a:spcBef>
                <a:spcPct val="0"/>
              </a:spcBef>
              <a:spcAft>
                <a:spcPts val="0"/>
              </a:spcAft>
              <a:defRPr/>
            </a:pPr>
            <a:r>
              <a:rPr lang="zh-CN" altLang="en-US" dirty="0" smtClean="0"/>
              <a:t>存储</a:t>
            </a:r>
            <a:r>
              <a:rPr lang="zh-CN" altLang="en-US" dirty="0"/>
              <a:t>模块</a:t>
            </a:r>
            <a:r>
              <a:rPr lang="zh-CN" altLang="en-US" dirty="0" smtClean="0"/>
              <a:t>中所包含的体数，为避免访问冲突，基本原则为</a:t>
            </a:r>
            <a:r>
              <a:rPr lang="en-US" altLang="zh-CN" dirty="0" smtClean="0"/>
              <a:t>：</a:t>
            </a:r>
          </a:p>
          <a:p>
            <a:pPr lvl="1" eaLnBrk="1" fontAlgn="auto" hangingPunct="1">
              <a:lnSpc>
                <a:spcPct val="120000"/>
              </a:lnSpc>
              <a:spcBef>
                <a:spcPct val="0"/>
              </a:spcBef>
              <a:spcAft>
                <a:spcPts val="0"/>
              </a:spcAft>
              <a:buFontTx/>
              <a:buNone/>
              <a:defRPr/>
            </a:pPr>
            <a:r>
              <a:rPr lang="zh-CN" altLang="en-US" dirty="0">
                <a:solidFill>
                  <a:schemeClr val="accent1"/>
                </a:solidFill>
              </a:rPr>
              <a:t>体的数目 &gt;= 访问体中一个字所需的时钟周期数</a:t>
            </a:r>
          </a:p>
          <a:p>
            <a:pPr lvl="1" eaLnBrk="1" fontAlgn="auto" hangingPunct="1">
              <a:lnSpc>
                <a:spcPct val="120000"/>
              </a:lnSpc>
              <a:spcBef>
                <a:spcPct val="0"/>
              </a:spcBef>
              <a:spcAft>
                <a:spcPts val="0"/>
              </a:spcAft>
              <a:buFontTx/>
              <a:buNone/>
              <a:defRPr/>
            </a:pPr>
            <a:r>
              <a:rPr lang="zh-CN" altLang="en-US" dirty="0" smtClean="0"/>
              <a:t>例如：某一向量机的存储系统，</a:t>
            </a:r>
            <a:r>
              <a:rPr lang="en-US" altLang="zh-CN" dirty="0" smtClean="0"/>
              <a:t>CPU</a:t>
            </a:r>
            <a:r>
              <a:rPr lang="zh-CN" altLang="en-US" dirty="0" smtClean="0"/>
              <a:t>发出访存请求10个时钟周期后，</a:t>
            </a:r>
            <a:r>
              <a:rPr lang="en-US" altLang="zh-CN" dirty="0" smtClean="0"/>
              <a:t>CPU</a:t>
            </a:r>
            <a:r>
              <a:rPr lang="zh-CN" altLang="en-US" dirty="0" smtClean="0"/>
              <a:t>将从存储体0得到一个字，随后体0开始读该存储体的下一个字，而</a:t>
            </a:r>
            <a:r>
              <a:rPr lang="en-US" altLang="zh-CN" dirty="0" smtClean="0"/>
              <a:t>CPU</a:t>
            </a:r>
            <a:r>
              <a:rPr lang="zh-CN" altLang="en-US" dirty="0" smtClean="0"/>
              <a:t>依次从其余7个存储体中得到后继的7个字。在第18个周期，</a:t>
            </a:r>
            <a:r>
              <a:rPr lang="en-US" altLang="zh-CN" dirty="0" smtClean="0"/>
              <a:t>CPU </a:t>
            </a:r>
            <a:r>
              <a:rPr lang="zh-CN" altLang="en-US" dirty="0" smtClean="0"/>
              <a:t>将需要存储体0提供下一个字，但该字要到第20个时钟周期才被读出，</a:t>
            </a:r>
            <a:r>
              <a:rPr lang="en-US" altLang="zh-CN" dirty="0" smtClean="0"/>
              <a:t>CPU</a:t>
            </a:r>
            <a:r>
              <a:rPr lang="zh-CN" altLang="en-US" dirty="0" smtClean="0"/>
              <a:t>只好等待。</a:t>
            </a:r>
          </a:p>
          <a:p>
            <a:pPr eaLnBrk="1" fontAlgn="auto" hangingPunct="1">
              <a:lnSpc>
                <a:spcPct val="120000"/>
              </a:lnSpc>
              <a:spcBef>
                <a:spcPct val="0"/>
              </a:spcBef>
              <a:spcAft>
                <a:spcPts val="0"/>
              </a:spcAft>
              <a:defRPr/>
            </a:pPr>
            <a:r>
              <a:rPr lang="zh-CN" altLang="en-US" dirty="0" smtClean="0"/>
              <a:t>缺陷：不能对单个体单独访问，对解决冲突没有帮助，逻辑上是一种宽存储器，对各个存储体的访问被安排在不同的时间段</a:t>
            </a:r>
          </a:p>
        </p:txBody>
      </p:sp>
      <p:sp>
        <p:nvSpPr>
          <p:cNvPr id="2" name="日期占位符 1"/>
          <p:cNvSpPr>
            <a:spLocks noGrp="1"/>
          </p:cNvSpPr>
          <p:nvPr>
            <p:ph type="dt" sz="quarter" idx="10"/>
          </p:nvPr>
        </p:nvSpPr>
        <p:spPr/>
        <p:txBody>
          <a:bodyPr/>
          <a:lstStyle/>
          <a:p>
            <a:pPr>
              <a:defRPr/>
            </a:pPr>
            <a:fld id="{721B0422-069F-4212-B0F5-88F367FF8F58}"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4234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F11588A-51FF-43EC-ABD3-7BC52DF828FE}" type="slidenum">
              <a:rPr lang="zh-CN" altLang="en-US">
                <a:solidFill>
                  <a:srgbClr val="898989"/>
                </a:solidFill>
              </a:rPr>
              <a:pPr/>
              <a:t>135</a:t>
            </a:fld>
            <a:endParaRPr lang="zh-CN" altLang="en-US">
              <a:solidFill>
                <a:srgbClr val="898989"/>
              </a:solidFill>
            </a:endParaRPr>
          </a:p>
        </p:txBody>
      </p:sp>
    </p:spTree>
    <p:extLst>
      <p:ext uri="{BB962C8B-B14F-4D97-AF65-F5344CB8AC3E}">
        <p14:creationId xmlns:p14="http://schemas.microsoft.com/office/powerpoint/2010/main" val="2416637178"/>
      </p:ext>
    </p:extLst>
  </p:cSld>
  <p:clrMapOvr>
    <a:masterClrMapping/>
  </p:clrMapOvr>
  <p:transition spd="slow"/>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62" name="Group 2"/>
          <p:cNvGrpSpPr>
            <a:grpSpLocks/>
          </p:cNvGrpSpPr>
          <p:nvPr/>
        </p:nvGrpSpPr>
        <p:grpSpPr bwMode="auto">
          <a:xfrm>
            <a:off x="539750" y="1758950"/>
            <a:ext cx="3340100" cy="139700"/>
            <a:chOff x="340" y="1108"/>
            <a:chExt cx="2104" cy="88"/>
          </a:xfrm>
        </p:grpSpPr>
        <p:sp>
          <p:nvSpPr>
            <p:cNvPr id="143424" name="Rectangle 3"/>
            <p:cNvSpPr>
              <a:spLocks noChangeArrowheads="1"/>
            </p:cNvSpPr>
            <p:nvPr/>
          </p:nvSpPr>
          <p:spPr bwMode="auto">
            <a:xfrm>
              <a:off x="340" y="1108"/>
              <a:ext cx="520" cy="88"/>
            </a:xfrm>
            <a:prstGeom prst="rect">
              <a:avLst/>
            </a:prstGeom>
            <a:solidFill>
              <a:schemeClr val="accent1"/>
            </a:solidFill>
            <a:ln w="12700">
              <a:solidFill>
                <a:schemeClr val="tx1"/>
              </a:solidFill>
              <a:miter lim="800000"/>
              <a:headEnd/>
              <a:tailEnd/>
            </a:ln>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43425" name="Rectangle 4"/>
            <p:cNvSpPr>
              <a:spLocks noChangeArrowheads="1"/>
            </p:cNvSpPr>
            <p:nvPr/>
          </p:nvSpPr>
          <p:spPr bwMode="auto">
            <a:xfrm>
              <a:off x="340" y="1108"/>
              <a:ext cx="2104" cy="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grpSp>
      <p:sp>
        <p:nvSpPr>
          <p:cNvPr id="143363" name="Rectangle 5"/>
          <p:cNvSpPr>
            <a:spLocks noChangeArrowheads="1"/>
          </p:cNvSpPr>
          <p:nvPr/>
        </p:nvSpPr>
        <p:spPr bwMode="auto">
          <a:xfrm>
            <a:off x="290513" y="968375"/>
            <a:ext cx="37925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a:latin typeface="Times New Roman" panose="02020603050405020304" pitchFamily="18" charset="0"/>
              </a:rPr>
              <a:t>Access Pattern without Interleaving:</a:t>
            </a:r>
          </a:p>
        </p:txBody>
      </p:sp>
      <p:grpSp>
        <p:nvGrpSpPr>
          <p:cNvPr id="143364" name="Group 6"/>
          <p:cNvGrpSpPr>
            <a:grpSpLocks/>
          </p:cNvGrpSpPr>
          <p:nvPr/>
        </p:nvGrpSpPr>
        <p:grpSpPr bwMode="auto">
          <a:xfrm>
            <a:off x="3892550" y="1911350"/>
            <a:ext cx="3340100" cy="139700"/>
            <a:chOff x="2452" y="1204"/>
            <a:chExt cx="2104" cy="88"/>
          </a:xfrm>
        </p:grpSpPr>
        <p:sp>
          <p:nvSpPr>
            <p:cNvPr id="143422" name="Rectangle 7"/>
            <p:cNvSpPr>
              <a:spLocks noChangeArrowheads="1"/>
            </p:cNvSpPr>
            <p:nvPr/>
          </p:nvSpPr>
          <p:spPr bwMode="auto">
            <a:xfrm>
              <a:off x="2452" y="1204"/>
              <a:ext cx="520" cy="88"/>
            </a:xfrm>
            <a:prstGeom prst="rect">
              <a:avLst/>
            </a:prstGeom>
            <a:solidFill>
              <a:schemeClr val="accent1"/>
            </a:solidFill>
            <a:ln w="12700">
              <a:solidFill>
                <a:schemeClr val="tx1"/>
              </a:solidFill>
              <a:miter lim="800000"/>
              <a:headEnd/>
              <a:tailEnd/>
            </a:ln>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43423" name="Rectangle 8"/>
            <p:cNvSpPr>
              <a:spLocks noChangeArrowheads="1"/>
            </p:cNvSpPr>
            <p:nvPr/>
          </p:nvSpPr>
          <p:spPr bwMode="auto">
            <a:xfrm>
              <a:off x="2452" y="1204"/>
              <a:ext cx="2104" cy="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grpSp>
      <p:sp>
        <p:nvSpPr>
          <p:cNvPr id="143365" name="Line 9"/>
          <p:cNvSpPr>
            <a:spLocks noChangeShapeType="1"/>
          </p:cNvSpPr>
          <p:nvPr/>
        </p:nvSpPr>
        <p:spPr bwMode="auto">
          <a:xfrm>
            <a:off x="533400" y="1917700"/>
            <a:ext cx="0" cy="6604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66" name="Rectangle 10"/>
          <p:cNvSpPr>
            <a:spLocks noChangeArrowheads="1"/>
          </p:cNvSpPr>
          <p:nvPr/>
        </p:nvSpPr>
        <p:spPr bwMode="auto">
          <a:xfrm>
            <a:off x="519113" y="2438400"/>
            <a:ext cx="1862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Start Access for D1</a:t>
            </a:r>
          </a:p>
        </p:txBody>
      </p:sp>
      <p:sp>
        <p:nvSpPr>
          <p:cNvPr id="143367" name="Rectangle 11"/>
          <p:cNvSpPr>
            <a:spLocks noChangeArrowheads="1"/>
          </p:cNvSpPr>
          <p:nvPr/>
        </p:nvSpPr>
        <p:spPr bwMode="auto">
          <a:xfrm>
            <a:off x="5956300" y="1079500"/>
            <a:ext cx="660400"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43368" name="Rectangle 12"/>
          <p:cNvSpPr>
            <a:spLocks noChangeArrowheads="1"/>
          </p:cNvSpPr>
          <p:nvPr/>
        </p:nvSpPr>
        <p:spPr bwMode="auto">
          <a:xfrm>
            <a:off x="7404100" y="1079500"/>
            <a:ext cx="889000"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43369" name="Rectangle 13"/>
          <p:cNvSpPr>
            <a:spLocks noChangeArrowheads="1"/>
          </p:cNvSpPr>
          <p:nvPr/>
        </p:nvSpPr>
        <p:spPr bwMode="auto">
          <a:xfrm>
            <a:off x="6005513" y="1143000"/>
            <a:ext cx="603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CPU</a:t>
            </a:r>
          </a:p>
        </p:txBody>
      </p:sp>
      <p:sp>
        <p:nvSpPr>
          <p:cNvPr id="143370" name="Rectangle 14"/>
          <p:cNvSpPr>
            <a:spLocks noChangeArrowheads="1"/>
          </p:cNvSpPr>
          <p:nvPr/>
        </p:nvSpPr>
        <p:spPr bwMode="auto">
          <a:xfrm>
            <a:off x="7377113" y="1143000"/>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Memory</a:t>
            </a:r>
          </a:p>
        </p:txBody>
      </p:sp>
      <p:sp>
        <p:nvSpPr>
          <p:cNvPr id="143371" name="Line 15"/>
          <p:cNvSpPr>
            <a:spLocks noChangeShapeType="1"/>
          </p:cNvSpPr>
          <p:nvPr/>
        </p:nvSpPr>
        <p:spPr bwMode="auto">
          <a:xfrm>
            <a:off x="6642100" y="1295400"/>
            <a:ext cx="73660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72" name="Line 16"/>
          <p:cNvSpPr>
            <a:spLocks noChangeShapeType="1"/>
          </p:cNvSpPr>
          <p:nvPr/>
        </p:nvSpPr>
        <p:spPr bwMode="auto">
          <a:xfrm>
            <a:off x="3886200" y="2070100"/>
            <a:ext cx="0" cy="4318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73" name="Rectangle 17"/>
          <p:cNvSpPr>
            <a:spLocks noChangeArrowheads="1"/>
          </p:cNvSpPr>
          <p:nvPr/>
        </p:nvSpPr>
        <p:spPr bwMode="auto">
          <a:xfrm>
            <a:off x="3643313" y="2438400"/>
            <a:ext cx="1862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Start Access for D2</a:t>
            </a:r>
          </a:p>
        </p:txBody>
      </p:sp>
      <p:sp>
        <p:nvSpPr>
          <p:cNvPr id="143374" name="Line 18"/>
          <p:cNvSpPr>
            <a:spLocks noChangeShapeType="1"/>
          </p:cNvSpPr>
          <p:nvPr/>
        </p:nvSpPr>
        <p:spPr bwMode="auto">
          <a:xfrm>
            <a:off x="1371600" y="1917700"/>
            <a:ext cx="0" cy="3556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75" name="Rectangle 19"/>
          <p:cNvSpPr>
            <a:spLocks noChangeArrowheads="1"/>
          </p:cNvSpPr>
          <p:nvPr/>
        </p:nvSpPr>
        <p:spPr bwMode="auto">
          <a:xfrm>
            <a:off x="1357313" y="2133600"/>
            <a:ext cx="1273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D1 available</a:t>
            </a:r>
          </a:p>
        </p:txBody>
      </p:sp>
      <p:grpSp>
        <p:nvGrpSpPr>
          <p:cNvPr id="143376" name="Group 20"/>
          <p:cNvGrpSpPr>
            <a:grpSpLocks/>
          </p:cNvGrpSpPr>
          <p:nvPr/>
        </p:nvGrpSpPr>
        <p:grpSpPr bwMode="auto">
          <a:xfrm>
            <a:off x="692150" y="4121150"/>
            <a:ext cx="3340100" cy="139700"/>
            <a:chOff x="436" y="2596"/>
            <a:chExt cx="2104" cy="88"/>
          </a:xfrm>
        </p:grpSpPr>
        <p:sp>
          <p:nvSpPr>
            <p:cNvPr id="143420" name="Rectangle 21"/>
            <p:cNvSpPr>
              <a:spLocks noChangeArrowheads="1"/>
            </p:cNvSpPr>
            <p:nvPr/>
          </p:nvSpPr>
          <p:spPr bwMode="auto">
            <a:xfrm>
              <a:off x="436" y="2596"/>
              <a:ext cx="520" cy="88"/>
            </a:xfrm>
            <a:prstGeom prst="rect">
              <a:avLst/>
            </a:prstGeom>
            <a:solidFill>
              <a:schemeClr val="accent1"/>
            </a:solidFill>
            <a:ln w="12700">
              <a:solidFill>
                <a:schemeClr val="tx1"/>
              </a:solidFill>
              <a:miter lim="800000"/>
              <a:headEnd/>
              <a:tailEnd/>
            </a:ln>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43421" name="Rectangle 22"/>
            <p:cNvSpPr>
              <a:spLocks noChangeArrowheads="1"/>
            </p:cNvSpPr>
            <p:nvPr/>
          </p:nvSpPr>
          <p:spPr bwMode="auto">
            <a:xfrm>
              <a:off x="436" y="2596"/>
              <a:ext cx="2104" cy="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grpSp>
      <p:sp>
        <p:nvSpPr>
          <p:cNvPr id="143377" name="Rectangle 23"/>
          <p:cNvSpPr>
            <a:spLocks noChangeArrowheads="1"/>
          </p:cNvSpPr>
          <p:nvPr/>
        </p:nvSpPr>
        <p:spPr bwMode="auto">
          <a:xfrm>
            <a:off x="290513" y="3178175"/>
            <a:ext cx="41195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a:latin typeface="Times New Roman" panose="02020603050405020304" pitchFamily="18" charset="0"/>
              </a:rPr>
              <a:t>Access Pattern with 4-way Interleaving:</a:t>
            </a:r>
          </a:p>
        </p:txBody>
      </p:sp>
      <p:sp>
        <p:nvSpPr>
          <p:cNvPr id="143378" name="Line 24"/>
          <p:cNvSpPr>
            <a:spLocks noChangeShapeType="1"/>
          </p:cNvSpPr>
          <p:nvPr/>
        </p:nvSpPr>
        <p:spPr bwMode="auto">
          <a:xfrm>
            <a:off x="685800" y="4279900"/>
            <a:ext cx="0" cy="6604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3379" name="Group 25"/>
          <p:cNvGrpSpPr>
            <a:grpSpLocks/>
          </p:cNvGrpSpPr>
          <p:nvPr/>
        </p:nvGrpSpPr>
        <p:grpSpPr bwMode="auto">
          <a:xfrm>
            <a:off x="1530350" y="4425950"/>
            <a:ext cx="3340100" cy="139700"/>
            <a:chOff x="964" y="2788"/>
            <a:chExt cx="2104" cy="88"/>
          </a:xfrm>
        </p:grpSpPr>
        <p:sp>
          <p:nvSpPr>
            <p:cNvPr id="143418" name="Rectangle 26"/>
            <p:cNvSpPr>
              <a:spLocks noChangeArrowheads="1"/>
            </p:cNvSpPr>
            <p:nvPr/>
          </p:nvSpPr>
          <p:spPr bwMode="auto">
            <a:xfrm>
              <a:off x="964" y="2788"/>
              <a:ext cx="520" cy="88"/>
            </a:xfrm>
            <a:prstGeom prst="rect">
              <a:avLst/>
            </a:prstGeom>
            <a:solidFill>
              <a:schemeClr val="accent1"/>
            </a:solidFill>
            <a:ln w="12700">
              <a:solidFill>
                <a:schemeClr val="tx1"/>
              </a:solidFill>
              <a:miter lim="800000"/>
              <a:headEnd/>
              <a:tailEnd/>
            </a:ln>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43419" name="Rectangle 27"/>
            <p:cNvSpPr>
              <a:spLocks noChangeArrowheads="1"/>
            </p:cNvSpPr>
            <p:nvPr/>
          </p:nvSpPr>
          <p:spPr bwMode="auto">
            <a:xfrm>
              <a:off x="964" y="2788"/>
              <a:ext cx="2104" cy="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grpSp>
      <p:grpSp>
        <p:nvGrpSpPr>
          <p:cNvPr id="143380" name="Group 28"/>
          <p:cNvGrpSpPr>
            <a:grpSpLocks/>
          </p:cNvGrpSpPr>
          <p:nvPr/>
        </p:nvGrpSpPr>
        <p:grpSpPr bwMode="auto">
          <a:xfrm>
            <a:off x="2444750" y="4730750"/>
            <a:ext cx="3340100" cy="139700"/>
            <a:chOff x="1540" y="2980"/>
            <a:chExt cx="2104" cy="88"/>
          </a:xfrm>
        </p:grpSpPr>
        <p:sp>
          <p:nvSpPr>
            <p:cNvPr id="143416" name="Rectangle 29"/>
            <p:cNvSpPr>
              <a:spLocks noChangeArrowheads="1"/>
            </p:cNvSpPr>
            <p:nvPr/>
          </p:nvSpPr>
          <p:spPr bwMode="auto">
            <a:xfrm>
              <a:off x="1540" y="2980"/>
              <a:ext cx="520" cy="88"/>
            </a:xfrm>
            <a:prstGeom prst="rect">
              <a:avLst/>
            </a:prstGeom>
            <a:solidFill>
              <a:schemeClr val="accent1"/>
            </a:solidFill>
            <a:ln w="12700">
              <a:solidFill>
                <a:schemeClr val="tx1"/>
              </a:solidFill>
              <a:miter lim="800000"/>
              <a:headEnd/>
              <a:tailEnd/>
            </a:ln>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43417" name="Rectangle 30"/>
            <p:cNvSpPr>
              <a:spLocks noChangeArrowheads="1"/>
            </p:cNvSpPr>
            <p:nvPr/>
          </p:nvSpPr>
          <p:spPr bwMode="auto">
            <a:xfrm>
              <a:off x="1540" y="2980"/>
              <a:ext cx="2104" cy="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grpSp>
      <p:grpSp>
        <p:nvGrpSpPr>
          <p:cNvPr id="143381" name="Group 31"/>
          <p:cNvGrpSpPr>
            <a:grpSpLocks/>
          </p:cNvGrpSpPr>
          <p:nvPr/>
        </p:nvGrpSpPr>
        <p:grpSpPr bwMode="auto">
          <a:xfrm>
            <a:off x="3282950" y="5035550"/>
            <a:ext cx="3340100" cy="139700"/>
            <a:chOff x="2068" y="3172"/>
            <a:chExt cx="2104" cy="88"/>
          </a:xfrm>
        </p:grpSpPr>
        <p:sp>
          <p:nvSpPr>
            <p:cNvPr id="143414" name="Rectangle 32"/>
            <p:cNvSpPr>
              <a:spLocks noChangeArrowheads="1"/>
            </p:cNvSpPr>
            <p:nvPr/>
          </p:nvSpPr>
          <p:spPr bwMode="auto">
            <a:xfrm>
              <a:off x="2068" y="3172"/>
              <a:ext cx="520" cy="88"/>
            </a:xfrm>
            <a:prstGeom prst="rect">
              <a:avLst/>
            </a:prstGeom>
            <a:solidFill>
              <a:schemeClr val="accent1"/>
            </a:solidFill>
            <a:ln w="12700">
              <a:solidFill>
                <a:schemeClr val="tx1"/>
              </a:solidFill>
              <a:miter lim="800000"/>
              <a:headEnd/>
              <a:tailEnd/>
            </a:ln>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43415" name="Rectangle 33"/>
            <p:cNvSpPr>
              <a:spLocks noChangeArrowheads="1"/>
            </p:cNvSpPr>
            <p:nvPr/>
          </p:nvSpPr>
          <p:spPr bwMode="auto">
            <a:xfrm>
              <a:off x="2068" y="3172"/>
              <a:ext cx="2104" cy="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grpSp>
      <p:grpSp>
        <p:nvGrpSpPr>
          <p:cNvPr id="143382" name="Group 34"/>
          <p:cNvGrpSpPr>
            <a:grpSpLocks/>
          </p:cNvGrpSpPr>
          <p:nvPr/>
        </p:nvGrpSpPr>
        <p:grpSpPr bwMode="auto">
          <a:xfrm>
            <a:off x="4121150" y="5340350"/>
            <a:ext cx="3340100" cy="139700"/>
            <a:chOff x="2596" y="3364"/>
            <a:chExt cx="2104" cy="88"/>
          </a:xfrm>
        </p:grpSpPr>
        <p:sp>
          <p:nvSpPr>
            <p:cNvPr id="143412" name="Rectangle 35"/>
            <p:cNvSpPr>
              <a:spLocks noChangeArrowheads="1"/>
            </p:cNvSpPr>
            <p:nvPr/>
          </p:nvSpPr>
          <p:spPr bwMode="auto">
            <a:xfrm>
              <a:off x="2596" y="3364"/>
              <a:ext cx="520" cy="88"/>
            </a:xfrm>
            <a:prstGeom prst="rect">
              <a:avLst/>
            </a:prstGeom>
            <a:solidFill>
              <a:schemeClr val="accent1"/>
            </a:solidFill>
            <a:ln w="12700">
              <a:solidFill>
                <a:schemeClr val="tx1"/>
              </a:solidFill>
              <a:miter lim="800000"/>
              <a:headEnd/>
              <a:tailEnd/>
            </a:ln>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43413" name="Rectangle 36"/>
            <p:cNvSpPr>
              <a:spLocks noChangeArrowheads="1"/>
            </p:cNvSpPr>
            <p:nvPr/>
          </p:nvSpPr>
          <p:spPr bwMode="auto">
            <a:xfrm>
              <a:off x="2596" y="3364"/>
              <a:ext cx="2104" cy="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grpSp>
      <p:sp>
        <p:nvSpPr>
          <p:cNvPr id="143383" name="Rectangle 37"/>
          <p:cNvSpPr>
            <a:spLocks noChangeArrowheads="1"/>
          </p:cNvSpPr>
          <p:nvPr/>
        </p:nvSpPr>
        <p:spPr bwMode="auto">
          <a:xfrm rot="-5400000">
            <a:off x="-96837" y="5407025"/>
            <a:ext cx="1435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Access Bank 0</a:t>
            </a:r>
          </a:p>
        </p:txBody>
      </p:sp>
      <p:sp>
        <p:nvSpPr>
          <p:cNvPr id="143384" name="Line 38"/>
          <p:cNvSpPr>
            <a:spLocks noChangeShapeType="1"/>
          </p:cNvSpPr>
          <p:nvPr/>
        </p:nvSpPr>
        <p:spPr bwMode="auto">
          <a:xfrm>
            <a:off x="1539875" y="4584700"/>
            <a:ext cx="0" cy="6604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85" name="Rectangle 39"/>
          <p:cNvSpPr>
            <a:spLocks noChangeArrowheads="1"/>
          </p:cNvSpPr>
          <p:nvPr/>
        </p:nvSpPr>
        <p:spPr bwMode="auto">
          <a:xfrm>
            <a:off x="839788" y="5257800"/>
            <a:ext cx="1436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Access Bank 1</a:t>
            </a:r>
          </a:p>
        </p:txBody>
      </p:sp>
      <p:sp>
        <p:nvSpPr>
          <p:cNvPr id="143386" name="Line 40"/>
          <p:cNvSpPr>
            <a:spLocks noChangeShapeType="1"/>
          </p:cNvSpPr>
          <p:nvPr/>
        </p:nvSpPr>
        <p:spPr bwMode="auto">
          <a:xfrm>
            <a:off x="2454275" y="4889500"/>
            <a:ext cx="0" cy="6604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87" name="Rectangle 41"/>
          <p:cNvSpPr>
            <a:spLocks noChangeArrowheads="1"/>
          </p:cNvSpPr>
          <p:nvPr/>
        </p:nvSpPr>
        <p:spPr bwMode="auto">
          <a:xfrm>
            <a:off x="1754188" y="5562600"/>
            <a:ext cx="1436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Access Bank 2</a:t>
            </a:r>
          </a:p>
        </p:txBody>
      </p:sp>
      <p:sp>
        <p:nvSpPr>
          <p:cNvPr id="143388" name="Line 42"/>
          <p:cNvSpPr>
            <a:spLocks noChangeShapeType="1"/>
          </p:cNvSpPr>
          <p:nvPr/>
        </p:nvSpPr>
        <p:spPr bwMode="auto">
          <a:xfrm>
            <a:off x="3292475" y="5194300"/>
            <a:ext cx="0" cy="6604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89" name="Rectangle 43"/>
          <p:cNvSpPr>
            <a:spLocks noChangeArrowheads="1"/>
          </p:cNvSpPr>
          <p:nvPr/>
        </p:nvSpPr>
        <p:spPr bwMode="auto">
          <a:xfrm>
            <a:off x="2668588" y="5867400"/>
            <a:ext cx="1436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Access Bank 3</a:t>
            </a:r>
          </a:p>
        </p:txBody>
      </p:sp>
      <p:sp>
        <p:nvSpPr>
          <p:cNvPr id="143390" name="Line 44"/>
          <p:cNvSpPr>
            <a:spLocks noChangeShapeType="1"/>
          </p:cNvSpPr>
          <p:nvPr/>
        </p:nvSpPr>
        <p:spPr bwMode="auto">
          <a:xfrm>
            <a:off x="4130675" y="5499100"/>
            <a:ext cx="0" cy="6604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91" name="Rectangle 45"/>
          <p:cNvSpPr>
            <a:spLocks noChangeArrowheads="1"/>
          </p:cNvSpPr>
          <p:nvPr/>
        </p:nvSpPr>
        <p:spPr bwMode="auto">
          <a:xfrm>
            <a:off x="3506788" y="6172200"/>
            <a:ext cx="2651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We can Access Bank 0 again</a:t>
            </a:r>
          </a:p>
        </p:txBody>
      </p:sp>
      <p:sp>
        <p:nvSpPr>
          <p:cNvPr id="143392" name="Rectangle 46"/>
          <p:cNvSpPr>
            <a:spLocks noChangeArrowheads="1"/>
          </p:cNvSpPr>
          <p:nvPr/>
        </p:nvSpPr>
        <p:spPr bwMode="auto">
          <a:xfrm>
            <a:off x="5803900" y="3898900"/>
            <a:ext cx="660400"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43393" name="Rectangle 47"/>
          <p:cNvSpPr>
            <a:spLocks noChangeArrowheads="1"/>
          </p:cNvSpPr>
          <p:nvPr/>
        </p:nvSpPr>
        <p:spPr bwMode="auto">
          <a:xfrm>
            <a:off x="7708900" y="3594100"/>
            <a:ext cx="889000"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43394" name="Rectangle 48"/>
          <p:cNvSpPr>
            <a:spLocks noChangeArrowheads="1"/>
          </p:cNvSpPr>
          <p:nvPr/>
        </p:nvSpPr>
        <p:spPr bwMode="auto">
          <a:xfrm>
            <a:off x="5853113" y="3962400"/>
            <a:ext cx="603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CPU</a:t>
            </a:r>
          </a:p>
        </p:txBody>
      </p:sp>
      <p:sp>
        <p:nvSpPr>
          <p:cNvPr id="143395" name="Rectangle 49"/>
          <p:cNvSpPr>
            <a:spLocks noChangeArrowheads="1"/>
          </p:cNvSpPr>
          <p:nvPr/>
        </p:nvSpPr>
        <p:spPr bwMode="auto">
          <a:xfrm>
            <a:off x="7675563" y="3581400"/>
            <a:ext cx="93662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Memory</a:t>
            </a:r>
          </a:p>
          <a:p>
            <a:pPr algn="ctr" eaLnBrk="1" hangingPunct="1"/>
            <a:r>
              <a:rPr lang="en-US" altLang="zh-CN" sz="1600" b="1">
                <a:latin typeface="Times New Roman" panose="02020603050405020304" pitchFamily="18" charset="0"/>
              </a:rPr>
              <a:t>Bank 1</a:t>
            </a:r>
          </a:p>
        </p:txBody>
      </p:sp>
      <p:sp>
        <p:nvSpPr>
          <p:cNvPr id="143396" name="Rectangle 50"/>
          <p:cNvSpPr>
            <a:spLocks noChangeArrowheads="1"/>
          </p:cNvSpPr>
          <p:nvPr/>
        </p:nvSpPr>
        <p:spPr bwMode="auto">
          <a:xfrm>
            <a:off x="7708900" y="2984500"/>
            <a:ext cx="889000"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43397" name="Rectangle 51"/>
          <p:cNvSpPr>
            <a:spLocks noChangeArrowheads="1"/>
          </p:cNvSpPr>
          <p:nvPr/>
        </p:nvSpPr>
        <p:spPr bwMode="auto">
          <a:xfrm>
            <a:off x="7675563" y="2971800"/>
            <a:ext cx="93662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Memory</a:t>
            </a:r>
          </a:p>
          <a:p>
            <a:pPr algn="ctr" eaLnBrk="1" hangingPunct="1"/>
            <a:r>
              <a:rPr lang="en-US" altLang="zh-CN" sz="1600" b="1">
                <a:latin typeface="Times New Roman" panose="02020603050405020304" pitchFamily="18" charset="0"/>
              </a:rPr>
              <a:t>Bank 0</a:t>
            </a:r>
          </a:p>
        </p:txBody>
      </p:sp>
      <p:sp>
        <p:nvSpPr>
          <p:cNvPr id="143398" name="Rectangle 52"/>
          <p:cNvSpPr>
            <a:spLocks noChangeArrowheads="1"/>
          </p:cNvSpPr>
          <p:nvPr/>
        </p:nvSpPr>
        <p:spPr bwMode="auto">
          <a:xfrm>
            <a:off x="7708900" y="4813300"/>
            <a:ext cx="889000"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43399" name="Rectangle 53"/>
          <p:cNvSpPr>
            <a:spLocks noChangeArrowheads="1"/>
          </p:cNvSpPr>
          <p:nvPr/>
        </p:nvSpPr>
        <p:spPr bwMode="auto">
          <a:xfrm>
            <a:off x="7675563" y="4800600"/>
            <a:ext cx="93662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Memory</a:t>
            </a:r>
          </a:p>
          <a:p>
            <a:pPr algn="ctr" eaLnBrk="1" hangingPunct="1"/>
            <a:r>
              <a:rPr lang="en-US" altLang="zh-CN" sz="1600" b="1">
                <a:latin typeface="Times New Roman" panose="02020603050405020304" pitchFamily="18" charset="0"/>
              </a:rPr>
              <a:t>Bank 3</a:t>
            </a:r>
          </a:p>
        </p:txBody>
      </p:sp>
      <p:sp>
        <p:nvSpPr>
          <p:cNvPr id="143400" name="Rectangle 54"/>
          <p:cNvSpPr>
            <a:spLocks noChangeArrowheads="1"/>
          </p:cNvSpPr>
          <p:nvPr/>
        </p:nvSpPr>
        <p:spPr bwMode="auto">
          <a:xfrm>
            <a:off x="7708900" y="4203700"/>
            <a:ext cx="889000" cy="50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43401" name="Rectangle 55"/>
          <p:cNvSpPr>
            <a:spLocks noChangeArrowheads="1"/>
          </p:cNvSpPr>
          <p:nvPr/>
        </p:nvSpPr>
        <p:spPr bwMode="auto">
          <a:xfrm>
            <a:off x="7675563" y="4191000"/>
            <a:ext cx="93662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Memory</a:t>
            </a:r>
          </a:p>
          <a:p>
            <a:pPr algn="ctr" eaLnBrk="1" hangingPunct="1"/>
            <a:r>
              <a:rPr lang="en-US" altLang="zh-CN" sz="1600" b="1">
                <a:latin typeface="Times New Roman" panose="02020603050405020304" pitchFamily="18" charset="0"/>
              </a:rPr>
              <a:t>Bank 2</a:t>
            </a:r>
          </a:p>
        </p:txBody>
      </p:sp>
      <p:sp>
        <p:nvSpPr>
          <p:cNvPr id="143402" name="Line 56"/>
          <p:cNvSpPr>
            <a:spLocks noChangeShapeType="1"/>
          </p:cNvSpPr>
          <p:nvPr/>
        </p:nvSpPr>
        <p:spPr bwMode="auto">
          <a:xfrm>
            <a:off x="7251700" y="3276600"/>
            <a:ext cx="431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03" name="Line 57"/>
          <p:cNvSpPr>
            <a:spLocks noChangeShapeType="1"/>
          </p:cNvSpPr>
          <p:nvPr/>
        </p:nvSpPr>
        <p:spPr bwMode="auto">
          <a:xfrm>
            <a:off x="7251700" y="3886200"/>
            <a:ext cx="431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04" name="Line 58"/>
          <p:cNvSpPr>
            <a:spLocks noChangeShapeType="1"/>
          </p:cNvSpPr>
          <p:nvPr/>
        </p:nvSpPr>
        <p:spPr bwMode="auto">
          <a:xfrm>
            <a:off x="7251700" y="4495800"/>
            <a:ext cx="431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05" name="Line 59"/>
          <p:cNvSpPr>
            <a:spLocks noChangeShapeType="1"/>
          </p:cNvSpPr>
          <p:nvPr/>
        </p:nvSpPr>
        <p:spPr bwMode="auto">
          <a:xfrm>
            <a:off x="7251700" y="5105400"/>
            <a:ext cx="431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06" name="Line 60"/>
          <p:cNvSpPr>
            <a:spLocks noChangeShapeType="1"/>
          </p:cNvSpPr>
          <p:nvPr/>
        </p:nvSpPr>
        <p:spPr bwMode="auto">
          <a:xfrm flipV="1">
            <a:off x="7239000" y="3263900"/>
            <a:ext cx="0" cy="1854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07" name="Line 61"/>
          <p:cNvSpPr>
            <a:spLocks noChangeShapeType="1"/>
          </p:cNvSpPr>
          <p:nvPr/>
        </p:nvSpPr>
        <p:spPr bwMode="auto">
          <a:xfrm flipH="1">
            <a:off x="6464300" y="4191000"/>
            <a:ext cx="787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08" name="Rectangle 62"/>
          <p:cNvSpPr>
            <a:spLocks noGrp="1" noChangeArrowheads="1"/>
          </p:cNvSpPr>
          <p:nvPr>
            <p:ph type="title"/>
          </p:nvPr>
        </p:nvSpPr>
        <p:spPr>
          <a:xfrm>
            <a:off x="290513" y="365125"/>
            <a:ext cx="9539287" cy="576263"/>
          </a:xfrm>
        </p:spPr>
        <p:txBody>
          <a:bodyPr>
            <a:normAutofit fontScale="90000"/>
          </a:bodyPr>
          <a:lstStyle/>
          <a:p>
            <a:pPr eaLnBrk="1" hangingPunct="1"/>
            <a:r>
              <a:rPr lang="en-US" altLang="zh-CN" sz="3200" b="1" smtClean="0"/>
              <a:t>Increasing Bandwidth - Interleaving</a:t>
            </a:r>
            <a:endParaRPr lang="zh-CN" altLang="en-US" sz="3200" b="1" smtClean="0"/>
          </a:p>
        </p:txBody>
      </p:sp>
      <p:sp>
        <p:nvSpPr>
          <p:cNvPr id="2" name="日期占位符 1"/>
          <p:cNvSpPr>
            <a:spLocks noGrp="1"/>
          </p:cNvSpPr>
          <p:nvPr>
            <p:ph type="dt" sz="quarter" idx="10"/>
          </p:nvPr>
        </p:nvSpPr>
        <p:spPr/>
        <p:txBody>
          <a:bodyPr/>
          <a:lstStyle/>
          <a:p>
            <a:pPr>
              <a:defRPr/>
            </a:pPr>
            <a:fld id="{E6E04FC6-B290-40E3-A857-EBB120A2087F}"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4341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42282F4-9F91-4F97-B37D-DFCD0D544A47}" type="slidenum">
              <a:rPr lang="zh-CN" altLang="en-US">
                <a:solidFill>
                  <a:srgbClr val="898989"/>
                </a:solidFill>
              </a:rPr>
              <a:pPr/>
              <a:t>136</a:t>
            </a:fld>
            <a:endParaRPr lang="zh-CN" altLang="en-US">
              <a:solidFill>
                <a:srgbClr val="898989"/>
              </a:solidFill>
            </a:endParaRPr>
          </a:p>
        </p:txBody>
      </p:sp>
    </p:spTree>
    <p:extLst>
      <p:ext uri="{BB962C8B-B14F-4D97-AF65-F5344CB8AC3E}">
        <p14:creationId xmlns:p14="http://schemas.microsoft.com/office/powerpoint/2010/main" val="2438089284"/>
      </p:ext>
    </p:extLst>
  </p:cSld>
  <p:clrMapOvr>
    <a:masterClrMapping/>
  </p:clrMapOvr>
  <p:transition spd="slow"/>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p:cNvSpPr>
          <p:nvPr>
            <p:ph type="title"/>
          </p:nvPr>
        </p:nvSpPr>
        <p:spPr>
          <a:xfrm>
            <a:off x="338138" y="368300"/>
            <a:ext cx="8467725" cy="793750"/>
          </a:xfrm>
        </p:spPr>
        <p:txBody>
          <a:bodyPr/>
          <a:lstStyle/>
          <a:p>
            <a:endParaRPr lang="zh-CN" altLang="en-US" smtClean="0"/>
          </a:p>
        </p:txBody>
      </p:sp>
      <p:sp>
        <p:nvSpPr>
          <p:cNvPr id="144387" name="内容占位符 2"/>
          <p:cNvSpPr>
            <a:spLocks noGrp="1"/>
          </p:cNvSpPr>
          <p:nvPr>
            <p:ph idx="1"/>
          </p:nvPr>
        </p:nvSpPr>
        <p:spPr>
          <a:xfrm>
            <a:off x="330200" y="1252538"/>
            <a:ext cx="8466138" cy="4924425"/>
          </a:xfrm>
        </p:spPr>
        <p:txBody>
          <a:bodyPr/>
          <a:lstStyle/>
          <a:p>
            <a:endParaRPr lang="zh-CN" altLang="en-US" smtClean="0"/>
          </a:p>
        </p:txBody>
      </p:sp>
      <p:sp>
        <p:nvSpPr>
          <p:cNvPr id="4" name="日期占位符 3"/>
          <p:cNvSpPr>
            <a:spLocks noGrp="1"/>
          </p:cNvSpPr>
          <p:nvPr>
            <p:ph type="dt" sz="quarter" idx="10"/>
          </p:nvPr>
        </p:nvSpPr>
        <p:spPr/>
        <p:txBody>
          <a:bodyPr/>
          <a:lstStyle/>
          <a:p>
            <a:pPr>
              <a:defRPr/>
            </a:pPr>
            <a:fld id="{2404CA80-C545-4EFB-9DEE-03BAAAB931AD}" type="datetime1">
              <a:rPr lang="zh-CN" altLang="en-US" smtClean="0"/>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4439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46C79DE-E9A9-4E12-A0BF-CE9B450AE22F}" type="slidenum">
              <a:rPr lang="zh-CN" altLang="en-US">
                <a:solidFill>
                  <a:srgbClr val="898989"/>
                </a:solidFill>
              </a:rPr>
              <a:pPr/>
              <a:t>137</a:t>
            </a:fld>
            <a:endParaRPr lang="zh-CN" altLang="en-US">
              <a:solidFill>
                <a:srgbClr val="898989"/>
              </a:solidFill>
            </a:endParaRPr>
          </a:p>
        </p:txBody>
      </p:sp>
      <p:pic>
        <p:nvPicPr>
          <p:cNvPr id="144391" name="Picture 2" descr="https://upload.wikimedia.org/wikipedia/commons/thumb/b/b9/Interleaving.gif/220px-Interleaving.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312863" y="1866900"/>
            <a:ext cx="61214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694065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301625" y="217488"/>
            <a:ext cx="8540750" cy="785812"/>
          </a:xfrm>
        </p:spPr>
        <p:txBody>
          <a:bodyPr/>
          <a:lstStyle/>
          <a:p>
            <a:pPr eaLnBrk="1" hangingPunct="1"/>
            <a:r>
              <a:rPr lang="zh-CN" altLang="en-US" sz="3200" b="1" smtClean="0"/>
              <a:t>地址映射方法 </a:t>
            </a:r>
            <a:r>
              <a:rPr lang="en-US" altLang="zh-CN" sz="2800" b="1" smtClean="0"/>
              <a:t>( m</a:t>
            </a:r>
            <a:r>
              <a:rPr lang="zh-CN" altLang="en-US" sz="2800" b="1" smtClean="0"/>
              <a:t>个存储体，每个存储体容量为</a:t>
            </a:r>
            <a:r>
              <a:rPr lang="en-US" altLang="zh-CN" sz="2800" b="1" smtClean="0"/>
              <a:t>n)</a:t>
            </a:r>
            <a:endParaRPr lang="en-US" altLang="zh-CN" sz="3200" b="1" smtClean="0"/>
          </a:p>
        </p:txBody>
      </p:sp>
      <p:sp>
        <p:nvSpPr>
          <p:cNvPr id="123907" name="Rectangle 3"/>
          <p:cNvSpPr>
            <a:spLocks noGrp="1" noRot="1" noChangeAspect="1" noMove="1" noResize="1" noEditPoints="1" noAdjustHandles="1" noChangeArrowheads="1" noChangeShapeType="1" noTextEdit="1"/>
          </p:cNvSpPr>
          <p:nvPr>
            <p:ph idx="1"/>
          </p:nvPr>
        </p:nvSpPr>
        <p:spPr>
          <a:xfrm>
            <a:off x="301625" y="1169988"/>
            <a:ext cx="8540750" cy="5018087"/>
          </a:xfrm>
          <a:blipFill rotWithShape="0">
            <a:blip r:embed="rId3"/>
            <a:stretch>
              <a:fillRect l="-785" t="-729" b="-1094"/>
            </a:stretch>
          </a:blipFill>
          <a:ln>
            <a:miter lim="800000"/>
            <a:headEnd/>
            <a:tailEnd/>
          </a:ln>
          <a:extLst/>
        </p:spPr>
        <p:txBody>
          <a:bodyPr/>
          <a:lstStyle/>
          <a:p>
            <a:pPr>
              <a:defRPr/>
            </a:pPr>
            <a:r>
              <a:rPr lang="zh-CN" altLang="en-US">
                <a:noFill/>
              </a:rPr>
              <a:t> </a:t>
            </a:r>
          </a:p>
        </p:txBody>
      </p:sp>
      <p:sp>
        <p:nvSpPr>
          <p:cNvPr id="2" name="日期占位符 1"/>
          <p:cNvSpPr>
            <a:spLocks noGrp="1"/>
          </p:cNvSpPr>
          <p:nvPr>
            <p:ph type="dt" sz="quarter" idx="10"/>
          </p:nvPr>
        </p:nvSpPr>
        <p:spPr/>
        <p:txBody>
          <a:bodyPr/>
          <a:lstStyle/>
          <a:p>
            <a:pPr>
              <a:defRPr/>
            </a:pPr>
            <a:fld id="{0E3869B5-E9C1-46D8-8B66-DA2451E30AB1}"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4541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D191043-A1F8-405F-9E26-0C76E1EF0338}" type="slidenum">
              <a:rPr lang="zh-CN" altLang="en-US">
                <a:solidFill>
                  <a:srgbClr val="898989"/>
                </a:solidFill>
              </a:rPr>
              <a:pPr/>
              <a:t>138</a:t>
            </a:fld>
            <a:endParaRPr lang="zh-CN" altLang="en-US">
              <a:solidFill>
                <a:srgbClr val="898989"/>
              </a:solidFill>
            </a:endParaRPr>
          </a:p>
        </p:txBody>
      </p:sp>
    </p:spTree>
    <p:extLst>
      <p:ext uri="{BB962C8B-B14F-4D97-AF65-F5344CB8AC3E}">
        <p14:creationId xmlns:p14="http://schemas.microsoft.com/office/powerpoint/2010/main" val="2370001690"/>
      </p:ext>
    </p:extLst>
  </p:cSld>
  <p:clrMapOvr>
    <a:masterClrMapping/>
  </p:clrMapOvr>
  <p:transition spd="slow"/>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330200" y="365125"/>
            <a:ext cx="8466138" cy="795338"/>
          </a:xfrm>
        </p:spPr>
        <p:txBody>
          <a:bodyPr/>
          <a:lstStyle/>
          <a:p>
            <a:pPr eaLnBrk="1" hangingPunct="1"/>
            <a:r>
              <a:rPr lang="zh-CN" altLang="en-US" sz="3200" b="1" smtClean="0"/>
              <a:t>例题：</a:t>
            </a:r>
          </a:p>
        </p:txBody>
      </p:sp>
      <p:sp>
        <p:nvSpPr>
          <p:cNvPr id="126979" name="Rectangle 3"/>
          <p:cNvSpPr>
            <a:spLocks noGrp="1" noChangeArrowheads="1"/>
          </p:cNvSpPr>
          <p:nvPr>
            <p:ph idx="1"/>
          </p:nvPr>
        </p:nvSpPr>
        <p:spPr>
          <a:xfrm>
            <a:off x="628650" y="1368425"/>
            <a:ext cx="7886700" cy="4794250"/>
          </a:xfrm>
        </p:spPr>
        <p:txBody>
          <a:bodyPr rtlCol="0">
            <a:normAutofit fontScale="70000" lnSpcReduction="20000"/>
          </a:bodyPr>
          <a:lstStyle/>
          <a:p>
            <a:pPr eaLnBrk="1" fontAlgn="auto" hangingPunct="1">
              <a:lnSpc>
                <a:spcPct val="120000"/>
              </a:lnSpc>
              <a:spcAft>
                <a:spcPts val="0"/>
              </a:spcAft>
              <a:defRPr/>
            </a:pPr>
            <a:r>
              <a:rPr lang="zh-CN" altLang="en-US" dirty="0" smtClean="0"/>
              <a:t>举例：假设某台机器的特性及其</a:t>
            </a:r>
            <a:r>
              <a:rPr lang="en-US" altLang="zh-CN" dirty="0" smtClean="0"/>
              <a:t>Cache</a:t>
            </a:r>
            <a:r>
              <a:rPr lang="zh-CN" altLang="en-US" dirty="0" smtClean="0"/>
              <a:t>的性能为：</a:t>
            </a:r>
          </a:p>
          <a:p>
            <a:pPr lvl="1" eaLnBrk="1" fontAlgn="auto" hangingPunct="1">
              <a:lnSpc>
                <a:spcPct val="120000"/>
              </a:lnSpc>
              <a:spcAft>
                <a:spcPts val="0"/>
              </a:spcAft>
              <a:defRPr/>
            </a:pPr>
            <a:r>
              <a:rPr lang="zh-CN" altLang="en-US" dirty="0" smtClean="0"/>
              <a:t>块大小为</a:t>
            </a:r>
            <a:r>
              <a:rPr lang="en-US" altLang="zh-CN" dirty="0" smtClean="0"/>
              <a:t>1</a:t>
            </a:r>
            <a:r>
              <a:rPr lang="zh-CN" altLang="en-US" dirty="0" smtClean="0"/>
              <a:t>个字</a:t>
            </a:r>
          </a:p>
          <a:p>
            <a:pPr lvl="1" eaLnBrk="1" fontAlgn="auto" hangingPunct="1">
              <a:lnSpc>
                <a:spcPct val="120000"/>
              </a:lnSpc>
              <a:spcAft>
                <a:spcPts val="0"/>
              </a:spcAft>
              <a:defRPr/>
            </a:pPr>
            <a:r>
              <a:rPr lang="zh-CN" altLang="en-US" dirty="0" smtClean="0"/>
              <a:t>存储器总线宽度为</a:t>
            </a:r>
            <a:r>
              <a:rPr lang="en-US" altLang="zh-CN" dirty="0" smtClean="0"/>
              <a:t>1</a:t>
            </a:r>
            <a:r>
              <a:rPr lang="zh-CN" altLang="en-US" dirty="0" smtClean="0"/>
              <a:t>个字</a:t>
            </a:r>
          </a:p>
          <a:p>
            <a:pPr lvl="1" eaLnBrk="1" fontAlgn="auto" hangingPunct="1">
              <a:lnSpc>
                <a:spcPct val="120000"/>
              </a:lnSpc>
              <a:spcAft>
                <a:spcPts val="0"/>
              </a:spcAft>
              <a:defRPr/>
            </a:pPr>
            <a:r>
              <a:rPr lang="en-US" altLang="zh-CN" dirty="0" smtClean="0"/>
              <a:t>Cache</a:t>
            </a:r>
            <a:r>
              <a:rPr lang="zh-CN" altLang="en-US" dirty="0" smtClean="0"/>
              <a:t>失效率为</a:t>
            </a:r>
            <a:r>
              <a:rPr lang="en-US" altLang="zh-CN" dirty="0" smtClean="0"/>
              <a:t>3%</a:t>
            </a:r>
          </a:p>
          <a:p>
            <a:pPr lvl="1" eaLnBrk="1" fontAlgn="auto" hangingPunct="1">
              <a:lnSpc>
                <a:spcPct val="120000"/>
              </a:lnSpc>
              <a:spcAft>
                <a:spcPts val="0"/>
              </a:spcAft>
              <a:defRPr/>
            </a:pPr>
            <a:r>
              <a:rPr lang="zh-CN" altLang="en-US" dirty="0" smtClean="0"/>
              <a:t>平均每条指令访存</a:t>
            </a:r>
            <a:r>
              <a:rPr lang="en-US" altLang="zh-CN" dirty="0" smtClean="0"/>
              <a:t>1.2</a:t>
            </a:r>
            <a:r>
              <a:rPr lang="zh-CN" altLang="en-US" dirty="0" smtClean="0"/>
              <a:t>次</a:t>
            </a:r>
          </a:p>
          <a:p>
            <a:pPr lvl="1" eaLnBrk="1" fontAlgn="auto" hangingPunct="1">
              <a:lnSpc>
                <a:spcPct val="120000"/>
              </a:lnSpc>
              <a:spcAft>
                <a:spcPts val="0"/>
              </a:spcAft>
              <a:defRPr/>
            </a:pPr>
            <a:r>
              <a:rPr lang="en-US" altLang="zh-CN" dirty="0" smtClean="0"/>
              <a:t>Cache</a:t>
            </a:r>
            <a:r>
              <a:rPr lang="zh-CN" altLang="en-US" dirty="0" smtClean="0"/>
              <a:t>失效开销为</a:t>
            </a:r>
            <a:r>
              <a:rPr lang="en-US" altLang="zh-CN" dirty="0" smtClean="0"/>
              <a:t>32</a:t>
            </a:r>
            <a:r>
              <a:rPr lang="zh-CN" altLang="en-US" dirty="0" smtClean="0"/>
              <a:t>个时钟周期</a:t>
            </a:r>
          </a:p>
          <a:p>
            <a:pPr lvl="1" eaLnBrk="1" fontAlgn="auto" hangingPunct="1">
              <a:lnSpc>
                <a:spcPct val="120000"/>
              </a:lnSpc>
              <a:spcAft>
                <a:spcPts val="0"/>
              </a:spcAft>
              <a:defRPr/>
            </a:pPr>
            <a:r>
              <a:rPr lang="zh-CN" altLang="en-US" dirty="0" smtClean="0"/>
              <a:t>平均</a:t>
            </a:r>
            <a:r>
              <a:rPr lang="en-US" altLang="zh-CN" dirty="0" smtClean="0"/>
              <a:t>CPI</a:t>
            </a:r>
            <a:r>
              <a:rPr lang="zh-CN" altLang="en-US" dirty="0" smtClean="0"/>
              <a:t>（忽略</a:t>
            </a:r>
            <a:r>
              <a:rPr lang="en-US" altLang="zh-CN" dirty="0" smtClean="0"/>
              <a:t>Cache</a:t>
            </a:r>
            <a:r>
              <a:rPr lang="zh-CN" altLang="en-US" dirty="0" smtClean="0"/>
              <a:t>失效）为</a:t>
            </a:r>
            <a:r>
              <a:rPr lang="en-US" altLang="zh-CN" dirty="0" smtClean="0"/>
              <a:t>2</a:t>
            </a:r>
          </a:p>
          <a:p>
            <a:pPr eaLnBrk="1" fontAlgn="auto" hangingPunct="1">
              <a:lnSpc>
                <a:spcPct val="120000"/>
              </a:lnSpc>
              <a:spcAft>
                <a:spcPts val="0"/>
              </a:spcAft>
              <a:defRPr/>
            </a:pPr>
            <a:r>
              <a:rPr lang="zh-CN" altLang="en-US" dirty="0" smtClean="0"/>
              <a:t>试问多体交叉和增加存储器宽度对提高性能各有何作用？</a:t>
            </a:r>
          </a:p>
          <a:p>
            <a:pPr eaLnBrk="1" fontAlgn="auto" hangingPunct="1">
              <a:lnSpc>
                <a:spcPct val="120000"/>
              </a:lnSpc>
              <a:spcBef>
                <a:spcPct val="0"/>
              </a:spcBef>
              <a:spcAft>
                <a:spcPts val="0"/>
              </a:spcAft>
              <a:defRPr/>
            </a:pPr>
            <a:endParaRPr lang="en-US" altLang="zh-CN" dirty="0" smtClean="0"/>
          </a:p>
          <a:p>
            <a:pPr eaLnBrk="1" fontAlgn="auto" hangingPunct="1">
              <a:lnSpc>
                <a:spcPct val="120000"/>
              </a:lnSpc>
              <a:spcBef>
                <a:spcPct val="0"/>
              </a:spcBef>
              <a:spcAft>
                <a:spcPts val="0"/>
              </a:spcAft>
              <a:defRPr/>
            </a:pPr>
            <a:r>
              <a:rPr lang="zh-CN" altLang="en-US" dirty="0" smtClean="0"/>
              <a:t>假设：送地址：</a:t>
            </a:r>
            <a:r>
              <a:rPr lang="en-US" altLang="zh-CN" dirty="0" smtClean="0"/>
              <a:t>4cycles, </a:t>
            </a:r>
          </a:p>
          <a:p>
            <a:pPr eaLnBrk="1" fontAlgn="auto" hangingPunct="1">
              <a:lnSpc>
                <a:spcPct val="120000"/>
              </a:lnSpc>
              <a:spcBef>
                <a:spcPct val="0"/>
              </a:spcBef>
              <a:spcAft>
                <a:spcPts val="0"/>
              </a:spcAft>
              <a:buFont typeface="Wingdings" panose="05000000000000000000" pitchFamily="2" charset="2"/>
              <a:buNone/>
              <a:defRPr/>
            </a:pPr>
            <a:r>
              <a:rPr lang="zh-CN" altLang="en-US" dirty="0" smtClean="0"/>
              <a:t>              每个字的访问时间（存取周期）为</a:t>
            </a:r>
            <a:r>
              <a:rPr lang="en-US" altLang="zh-CN" dirty="0" smtClean="0"/>
              <a:t>24cycles,</a:t>
            </a:r>
          </a:p>
          <a:p>
            <a:pPr eaLnBrk="1" fontAlgn="auto" hangingPunct="1">
              <a:lnSpc>
                <a:spcPct val="120000"/>
              </a:lnSpc>
              <a:spcBef>
                <a:spcPct val="0"/>
              </a:spcBef>
              <a:spcAft>
                <a:spcPts val="0"/>
              </a:spcAft>
              <a:buFont typeface="Wingdings" panose="05000000000000000000" pitchFamily="2" charset="2"/>
              <a:buNone/>
              <a:defRPr/>
            </a:pPr>
            <a:r>
              <a:rPr lang="zh-CN" altLang="en-US" dirty="0" smtClean="0"/>
              <a:t>              传送一个字的数据需要</a:t>
            </a:r>
            <a:r>
              <a:rPr lang="en-US" altLang="zh-CN" dirty="0" smtClean="0"/>
              <a:t>4cycles</a:t>
            </a:r>
            <a:endParaRPr lang="zh-CN" altLang="en-US" dirty="0" smtClean="0"/>
          </a:p>
        </p:txBody>
      </p:sp>
      <p:sp>
        <p:nvSpPr>
          <p:cNvPr id="2" name="日期占位符 1"/>
          <p:cNvSpPr>
            <a:spLocks noGrp="1"/>
          </p:cNvSpPr>
          <p:nvPr>
            <p:ph type="dt" sz="quarter" idx="10"/>
          </p:nvPr>
        </p:nvSpPr>
        <p:spPr/>
        <p:txBody>
          <a:bodyPr/>
          <a:lstStyle/>
          <a:p>
            <a:pPr>
              <a:defRPr/>
            </a:pPr>
            <a:fld id="{224E7FDC-66D2-4D35-AFF8-9DC39504B676}"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4643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651500E-416E-4BD8-B580-1A3D28AF6574}" type="slidenum">
              <a:rPr lang="zh-CN" altLang="en-US">
                <a:solidFill>
                  <a:srgbClr val="898989"/>
                </a:solidFill>
              </a:rPr>
              <a:pPr/>
              <a:t>139</a:t>
            </a:fld>
            <a:endParaRPr lang="zh-CN" altLang="en-US">
              <a:solidFill>
                <a:srgbClr val="898989"/>
              </a:solidFill>
            </a:endParaRPr>
          </a:p>
        </p:txBody>
      </p:sp>
    </p:spTree>
    <p:extLst>
      <p:ext uri="{BB962C8B-B14F-4D97-AF65-F5344CB8AC3E}">
        <p14:creationId xmlns:p14="http://schemas.microsoft.com/office/powerpoint/2010/main" val="2898891409"/>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smtClean="0"/>
              <a:t>存储层次的性能参数 (2/2)</a:t>
            </a:r>
          </a:p>
        </p:txBody>
      </p:sp>
      <p:sp>
        <p:nvSpPr>
          <p:cNvPr id="19459" name="Rectangle 3"/>
          <p:cNvSpPr>
            <a:spLocks noGrp="1" noChangeArrowheads="1"/>
          </p:cNvSpPr>
          <p:nvPr>
            <p:ph idx="1"/>
          </p:nvPr>
        </p:nvSpPr>
        <p:spPr/>
        <p:txBody>
          <a:bodyPr>
            <a:normAutofit fontScale="62500" lnSpcReduction="20000"/>
          </a:bodyPr>
          <a:lstStyle/>
          <a:p>
            <a:r>
              <a:rPr lang="zh-CN" altLang="en-US" smtClean="0"/>
              <a:t>存储层次的平均每位价格</a:t>
            </a:r>
            <a:r>
              <a:rPr lang="en-US" altLang="zh-CN" smtClean="0"/>
              <a:t>C</a:t>
            </a:r>
          </a:p>
          <a:p>
            <a:pPr lvl="1"/>
            <a:r>
              <a:rPr lang="en-US" altLang="zh-CN" smtClean="0"/>
              <a:t>C=(C1*S1+C2*S2)/(S1+S2) </a:t>
            </a:r>
          </a:p>
          <a:p>
            <a:r>
              <a:rPr lang="zh-CN" altLang="en-US" smtClean="0"/>
              <a:t>命中</a:t>
            </a:r>
            <a:r>
              <a:rPr lang="en-US" altLang="zh-CN" smtClean="0"/>
              <a:t>(Hit</a:t>
            </a:r>
            <a:r>
              <a:rPr lang="zh-CN" altLang="en-US" smtClean="0"/>
              <a:t>): 访问的块在存储系统的较高层次上</a:t>
            </a:r>
          </a:p>
          <a:p>
            <a:pPr lvl="1"/>
            <a:r>
              <a:rPr lang="zh-CN" altLang="en-US" smtClean="0"/>
              <a:t>若一组程序对存储器的访问，其中</a:t>
            </a:r>
            <a:r>
              <a:rPr lang="en-US" altLang="zh-CN" smtClean="0"/>
              <a:t>N1</a:t>
            </a:r>
            <a:r>
              <a:rPr lang="zh-CN" altLang="en-US" smtClean="0"/>
              <a:t>次在</a:t>
            </a:r>
            <a:r>
              <a:rPr lang="en-US" altLang="zh-CN" smtClean="0"/>
              <a:t>M1</a:t>
            </a:r>
            <a:r>
              <a:rPr lang="zh-CN" altLang="en-US" smtClean="0"/>
              <a:t>中找到所需数据，</a:t>
            </a:r>
            <a:r>
              <a:rPr lang="en-US" altLang="zh-CN" smtClean="0"/>
              <a:t>N2</a:t>
            </a:r>
            <a:r>
              <a:rPr lang="zh-CN" altLang="en-US" smtClean="0"/>
              <a:t>次在</a:t>
            </a:r>
            <a:r>
              <a:rPr lang="en-US" altLang="zh-CN" smtClean="0"/>
              <a:t>M2</a:t>
            </a:r>
            <a:r>
              <a:rPr lang="zh-CN" altLang="en-US" smtClean="0"/>
              <a:t>中找到数据 则</a:t>
            </a:r>
          </a:p>
          <a:p>
            <a:pPr lvl="1"/>
            <a:r>
              <a:rPr lang="en-US" altLang="zh-CN" smtClean="0"/>
              <a:t>Hit Rate（</a:t>
            </a:r>
            <a:r>
              <a:rPr lang="zh-CN" altLang="en-US" smtClean="0"/>
              <a:t>命中率）: 存储器访问在较高层命中的比例 </a:t>
            </a:r>
            <a:r>
              <a:rPr lang="en-US" altLang="zh-CN" smtClean="0"/>
              <a:t>H= N1/(N1+N2) </a:t>
            </a:r>
          </a:p>
          <a:p>
            <a:pPr lvl="1"/>
            <a:r>
              <a:rPr lang="en-US" altLang="zh-CN" smtClean="0"/>
              <a:t>Hit Time（</a:t>
            </a:r>
            <a:r>
              <a:rPr lang="zh-CN" altLang="en-US" smtClean="0"/>
              <a:t>命中时间）:访问较高层的时间，</a:t>
            </a:r>
            <a:r>
              <a:rPr lang="en-US" altLang="zh-CN" smtClean="0"/>
              <a:t>TA1</a:t>
            </a:r>
          </a:p>
          <a:p>
            <a:r>
              <a:rPr lang="zh-CN" altLang="en-US" smtClean="0"/>
              <a:t>失效</a:t>
            </a:r>
            <a:r>
              <a:rPr lang="en-US" altLang="zh-CN" smtClean="0"/>
              <a:t>(Miss):</a:t>
            </a:r>
            <a:r>
              <a:rPr lang="zh-CN" altLang="en-US" smtClean="0"/>
              <a:t>访问的块不在存储系统的较高层次上</a:t>
            </a:r>
            <a:endParaRPr lang="en-US" altLang="zh-CN" smtClean="0"/>
          </a:p>
          <a:p>
            <a:pPr lvl="1"/>
            <a:r>
              <a:rPr lang="en-US" altLang="zh-CN" smtClean="0"/>
              <a:t>Miss Rate  （</a:t>
            </a:r>
            <a:r>
              <a:rPr lang="zh-CN" altLang="en-US" smtClean="0"/>
              <a:t>失效）= 1 - (</a:t>
            </a:r>
            <a:r>
              <a:rPr lang="en-US" altLang="zh-CN" smtClean="0"/>
              <a:t>Hit Rate) = 1 – H ＝ N2/(N1+N2)</a:t>
            </a:r>
          </a:p>
          <a:p>
            <a:pPr lvl="1"/>
            <a:r>
              <a:rPr lang="zh-CN" altLang="en-US" smtClean="0"/>
              <a:t>当在</a:t>
            </a:r>
            <a:r>
              <a:rPr lang="en-US" altLang="zh-CN" smtClean="0"/>
              <a:t>M1</a:t>
            </a:r>
            <a:r>
              <a:rPr lang="zh-CN" altLang="en-US" smtClean="0"/>
              <a:t>中没有命中时：一般必须从</a:t>
            </a:r>
            <a:r>
              <a:rPr lang="en-US" altLang="zh-CN" smtClean="0"/>
              <a:t>M2</a:t>
            </a:r>
            <a:r>
              <a:rPr lang="zh-CN" altLang="en-US" smtClean="0"/>
              <a:t>中将所访问的数据所在块搬到</a:t>
            </a:r>
            <a:r>
              <a:rPr lang="en-US" altLang="zh-CN" smtClean="0"/>
              <a:t>M1</a:t>
            </a:r>
            <a:r>
              <a:rPr lang="zh-CN" altLang="en-US" smtClean="0"/>
              <a:t>中，然后</a:t>
            </a:r>
            <a:r>
              <a:rPr lang="en-US" altLang="zh-CN" smtClean="0"/>
              <a:t>CPU</a:t>
            </a:r>
            <a:r>
              <a:rPr lang="zh-CN" altLang="en-US" smtClean="0"/>
              <a:t>才能在</a:t>
            </a:r>
            <a:r>
              <a:rPr lang="en-US" altLang="zh-CN" smtClean="0"/>
              <a:t>M1</a:t>
            </a:r>
            <a:r>
              <a:rPr lang="zh-CN" altLang="en-US" smtClean="0"/>
              <a:t>中访问。</a:t>
            </a:r>
          </a:p>
          <a:p>
            <a:pPr lvl="1"/>
            <a:r>
              <a:rPr lang="zh-CN" altLang="en-US" smtClean="0"/>
              <a:t>设传送一个块的时间为</a:t>
            </a:r>
            <a:r>
              <a:rPr lang="en-US" altLang="zh-CN" smtClean="0"/>
              <a:t>TB,</a:t>
            </a:r>
            <a:r>
              <a:rPr lang="zh-CN" altLang="en-US" smtClean="0"/>
              <a:t>即不命中时的访问时间为：</a:t>
            </a:r>
            <a:r>
              <a:rPr lang="en-US" altLang="zh-CN" smtClean="0"/>
              <a:t>TA2+TB+TA1 = TA1+TM</a:t>
            </a:r>
          </a:p>
          <a:p>
            <a:pPr lvl="1"/>
            <a:r>
              <a:rPr lang="en-US" altLang="zh-CN" smtClean="0"/>
              <a:t>     TM </a:t>
            </a:r>
            <a:r>
              <a:rPr lang="zh-CN" altLang="en-US" smtClean="0"/>
              <a:t>通常称为失效开销</a:t>
            </a:r>
            <a:endParaRPr lang="en-US" altLang="zh-CN" smtClean="0"/>
          </a:p>
          <a:p>
            <a:r>
              <a:rPr lang="zh-CN" altLang="en-US" smtClean="0"/>
              <a:t>平均访存时间:</a:t>
            </a:r>
          </a:p>
          <a:p>
            <a:pPr lvl="1"/>
            <a:r>
              <a:rPr lang="zh-CN" altLang="en-US" smtClean="0"/>
              <a:t>平均访存时间  </a:t>
            </a:r>
            <a:r>
              <a:rPr lang="en-US" altLang="zh-CN" smtClean="0"/>
              <a:t>TA = HTA1+(1-H)(TA1+TM) = TA1+(1-H)TM</a:t>
            </a:r>
            <a:endParaRPr lang="zh-CN" altLang="en-US" smtClean="0"/>
          </a:p>
        </p:txBody>
      </p:sp>
      <p:sp>
        <p:nvSpPr>
          <p:cNvPr id="2" name="日期占位符 1"/>
          <p:cNvSpPr>
            <a:spLocks noGrp="1"/>
          </p:cNvSpPr>
          <p:nvPr>
            <p:ph type="dt" sz="half" idx="10"/>
          </p:nvPr>
        </p:nvSpPr>
        <p:spPr/>
        <p:txBody>
          <a:bodyPr/>
          <a:lstStyle/>
          <a:p>
            <a:fld id="{C50E683D-D3B1-44EA-8987-49EA3B81F3D7}" type="datetime1">
              <a:rPr lang="zh-CN" altLang="en-US" smtClean="0"/>
              <a:pPr/>
              <a:t>2019/3/19</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19462" name="灯片编号占位符 3"/>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E436240-DC8F-4127-80A6-92E1CC49E5FF}" type="slidenum">
              <a:rPr lang="zh-CN" altLang="en-US" smtClean="0"/>
              <a:pPr/>
              <a:t>14</a:t>
            </a:fld>
            <a:endParaRPr lang="zh-CN" altLang="en-US"/>
          </a:p>
        </p:txBody>
      </p:sp>
    </p:spTree>
    <p:extLst>
      <p:ext uri="{BB962C8B-B14F-4D97-AF65-F5344CB8AC3E}">
        <p14:creationId xmlns:p14="http://schemas.microsoft.com/office/powerpoint/2010/main" val="605256533"/>
      </p:ext>
    </p:extLst>
  </p:cSld>
  <p:clrMapOvr>
    <a:masterClrMapping/>
  </p:clrMapOvr>
  <p:transition spd="slow"/>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p:cNvSpPr>
            <a:spLocks noGrp="1"/>
          </p:cNvSpPr>
          <p:nvPr>
            <p:ph type="title"/>
          </p:nvPr>
        </p:nvSpPr>
        <p:spPr>
          <a:xfrm>
            <a:off x="750888" y="390525"/>
            <a:ext cx="7529512" cy="523875"/>
          </a:xfrm>
        </p:spPr>
        <p:txBody>
          <a:bodyPr>
            <a:normAutofit fontScale="90000"/>
          </a:bodyPr>
          <a:lstStyle/>
          <a:p>
            <a:pPr eaLnBrk="1" hangingPunct="1"/>
            <a:endParaRPr lang="zh-CN" altLang="en-US" sz="3200" b="1" smtClean="0"/>
          </a:p>
        </p:txBody>
      </p:sp>
      <p:sp>
        <p:nvSpPr>
          <p:cNvPr id="147459" name="内容占位符 2"/>
          <p:cNvSpPr>
            <a:spLocks noGrp="1"/>
          </p:cNvSpPr>
          <p:nvPr>
            <p:ph idx="1"/>
          </p:nvPr>
        </p:nvSpPr>
        <p:spPr>
          <a:xfrm>
            <a:off x="465138" y="1282700"/>
            <a:ext cx="8213725" cy="4670425"/>
          </a:xfrm>
        </p:spPr>
        <p:txBody>
          <a:bodyPr>
            <a:normAutofit fontScale="92500"/>
          </a:bodyPr>
          <a:lstStyle/>
          <a:p>
            <a:pPr marL="0" indent="0" eaLnBrk="1" hangingPunct="1">
              <a:buFont typeface="Arial" panose="020B0604020202020204" pitchFamily="34" charset="0"/>
              <a:buNone/>
            </a:pPr>
            <a:r>
              <a:rPr kumimoji="1" lang="zh-CN" altLang="en-US" b="1" smtClean="0">
                <a:solidFill>
                  <a:srgbClr val="003366"/>
                </a:solidFill>
                <a:latin typeface="Times New Roman" panose="02020603050405020304" pitchFamily="18" charset="0"/>
                <a:ea typeface="华文中宋" panose="02010600040101010101" pitchFamily="2" charset="-122"/>
              </a:rPr>
              <a:t>如果当把</a:t>
            </a:r>
            <a:r>
              <a:rPr kumimoji="1" lang="en-US" altLang="zh-CN" b="1" smtClean="0">
                <a:solidFill>
                  <a:srgbClr val="003366"/>
                </a:solidFill>
                <a:latin typeface="Times New Roman" panose="02020603050405020304" pitchFamily="18" charset="0"/>
                <a:ea typeface="华文中宋" panose="02010600040101010101" pitchFamily="2" charset="-122"/>
              </a:rPr>
              <a:t>Cache</a:t>
            </a:r>
            <a:r>
              <a:rPr kumimoji="1" lang="zh-CN" altLang="en-US" b="1" smtClean="0">
                <a:solidFill>
                  <a:srgbClr val="003366"/>
                </a:solidFill>
                <a:latin typeface="Times New Roman" panose="02020603050405020304" pitchFamily="18" charset="0"/>
                <a:ea typeface="华文中宋" panose="02010600040101010101" pitchFamily="2" charset="-122"/>
              </a:rPr>
              <a:t>块大小变为</a:t>
            </a:r>
            <a:r>
              <a:rPr kumimoji="1" lang="en-US" altLang="zh-CN" b="1" smtClean="0">
                <a:solidFill>
                  <a:srgbClr val="003366"/>
                </a:solidFill>
                <a:latin typeface="Times New Roman" panose="02020603050405020304" pitchFamily="18" charset="0"/>
                <a:ea typeface="华文中宋" panose="02010600040101010101" pitchFamily="2" charset="-122"/>
              </a:rPr>
              <a:t>2</a:t>
            </a:r>
            <a:r>
              <a:rPr kumimoji="1" lang="zh-CN" altLang="en-US" b="1" smtClean="0">
                <a:solidFill>
                  <a:srgbClr val="003366"/>
                </a:solidFill>
                <a:latin typeface="Times New Roman" panose="02020603050405020304" pitchFamily="18" charset="0"/>
                <a:ea typeface="华文中宋" panose="02010600040101010101" pitchFamily="2" charset="-122"/>
              </a:rPr>
              <a:t>个字时，失效率降为</a:t>
            </a:r>
            <a:r>
              <a:rPr kumimoji="1" lang="en-US" altLang="zh-CN" b="1" smtClean="0">
                <a:solidFill>
                  <a:srgbClr val="003366"/>
                </a:solidFill>
                <a:latin typeface="Times New Roman" panose="02020603050405020304" pitchFamily="18" charset="0"/>
                <a:ea typeface="华文中宋" panose="02010600040101010101" pitchFamily="2" charset="-122"/>
              </a:rPr>
              <a:t>2%</a:t>
            </a:r>
            <a:r>
              <a:rPr kumimoji="1" lang="zh-CN" altLang="en-US" b="1" smtClean="0">
                <a:solidFill>
                  <a:srgbClr val="003366"/>
                </a:solidFill>
                <a:latin typeface="Times New Roman" panose="02020603050405020304" pitchFamily="18" charset="0"/>
                <a:ea typeface="华文中宋" panose="02010600040101010101" pitchFamily="2" charset="-122"/>
              </a:rPr>
              <a:t>；块大小变为</a:t>
            </a:r>
            <a:r>
              <a:rPr kumimoji="1" lang="en-US" altLang="zh-CN" b="1" smtClean="0">
                <a:solidFill>
                  <a:srgbClr val="003366"/>
                </a:solidFill>
                <a:latin typeface="Times New Roman" panose="02020603050405020304" pitchFamily="18" charset="0"/>
                <a:ea typeface="华文中宋" panose="02010600040101010101" pitchFamily="2" charset="-122"/>
              </a:rPr>
              <a:t>4</a:t>
            </a:r>
            <a:r>
              <a:rPr kumimoji="1" lang="zh-CN" altLang="en-US" b="1" smtClean="0">
                <a:solidFill>
                  <a:srgbClr val="003366"/>
                </a:solidFill>
                <a:latin typeface="Times New Roman" panose="02020603050405020304" pitchFamily="18" charset="0"/>
                <a:ea typeface="华文中宋" panose="02010600040101010101" pitchFamily="2" charset="-122"/>
              </a:rPr>
              <a:t>个字时，失效率降为</a:t>
            </a:r>
            <a:r>
              <a:rPr kumimoji="1" lang="en-US" altLang="zh-CN" b="1" smtClean="0">
                <a:solidFill>
                  <a:srgbClr val="003366"/>
                </a:solidFill>
                <a:latin typeface="Times New Roman" panose="02020603050405020304" pitchFamily="18" charset="0"/>
                <a:ea typeface="华文中宋" panose="02010600040101010101" pitchFamily="2" charset="-122"/>
              </a:rPr>
              <a:t>1%</a:t>
            </a:r>
            <a:r>
              <a:rPr kumimoji="1" lang="zh-CN" altLang="en-US" b="1" smtClean="0">
                <a:solidFill>
                  <a:srgbClr val="003366"/>
                </a:solidFill>
                <a:latin typeface="Times New Roman" panose="02020603050405020304" pitchFamily="18" charset="0"/>
                <a:ea typeface="华文中宋" panose="02010600040101010101" pitchFamily="2" charset="-122"/>
              </a:rPr>
              <a:t>。</a:t>
            </a:r>
            <a:br>
              <a:rPr kumimoji="1" lang="zh-CN" altLang="en-US" b="1" smtClean="0">
                <a:solidFill>
                  <a:srgbClr val="003366"/>
                </a:solidFill>
                <a:latin typeface="Times New Roman" panose="02020603050405020304" pitchFamily="18" charset="0"/>
                <a:ea typeface="华文中宋" panose="02010600040101010101" pitchFamily="2" charset="-122"/>
              </a:rPr>
            </a:br>
            <a:r>
              <a:rPr kumimoji="1" lang="zh-CN" altLang="en-US" b="1" smtClean="0">
                <a:solidFill>
                  <a:srgbClr val="003366"/>
                </a:solidFill>
                <a:latin typeface="Times New Roman" panose="02020603050405020304" pitchFamily="18" charset="0"/>
                <a:ea typeface="华文中宋" panose="02010600040101010101" pitchFamily="2" charset="-122"/>
              </a:rPr>
              <a:t>根据前面给出的访问时间，求在采用</a:t>
            </a:r>
            <a:r>
              <a:rPr kumimoji="1" lang="en-US" altLang="zh-CN" b="1" smtClean="0">
                <a:solidFill>
                  <a:srgbClr val="003366"/>
                </a:solidFill>
                <a:latin typeface="Times New Roman" panose="02020603050405020304" pitchFamily="18" charset="0"/>
                <a:ea typeface="华文中宋" panose="02010600040101010101" pitchFamily="2" charset="-122"/>
              </a:rPr>
              <a:t>2</a:t>
            </a:r>
            <a:r>
              <a:rPr kumimoji="1" lang="zh-CN" altLang="en-US" b="1" smtClean="0">
                <a:solidFill>
                  <a:srgbClr val="003366"/>
                </a:solidFill>
                <a:latin typeface="Times New Roman" panose="02020603050405020304" pitchFamily="18" charset="0"/>
                <a:ea typeface="华文中宋" panose="02010600040101010101" pitchFamily="2" charset="-122"/>
              </a:rPr>
              <a:t>路、</a:t>
            </a:r>
            <a:r>
              <a:rPr kumimoji="1" lang="en-US" altLang="zh-CN" b="1" smtClean="0">
                <a:solidFill>
                  <a:srgbClr val="003366"/>
                </a:solidFill>
                <a:latin typeface="Times New Roman" panose="02020603050405020304" pitchFamily="18" charset="0"/>
                <a:ea typeface="华文中宋" panose="02010600040101010101" pitchFamily="2" charset="-122"/>
              </a:rPr>
              <a:t>4</a:t>
            </a:r>
            <a:r>
              <a:rPr kumimoji="1" lang="zh-CN" altLang="en-US" b="1" smtClean="0">
                <a:solidFill>
                  <a:srgbClr val="003366"/>
                </a:solidFill>
                <a:latin typeface="Times New Roman" panose="02020603050405020304" pitchFamily="18" charset="0"/>
                <a:ea typeface="华文中宋" panose="02010600040101010101" pitchFamily="2" charset="-122"/>
              </a:rPr>
              <a:t>路多体交叉存取以及将存储器和总线宽度增加一倍时，性能分别提高多少？</a:t>
            </a:r>
          </a:p>
          <a:p>
            <a:pPr marL="0" indent="0" eaLnBrk="1" hangingPunct="1">
              <a:lnSpc>
                <a:spcPct val="120000"/>
              </a:lnSpc>
              <a:buFont typeface="Arial" panose="020B0604020202020204" pitchFamily="34" charset="0"/>
              <a:buNone/>
            </a:pPr>
            <a:r>
              <a:rPr kumimoji="1" lang="zh-CN" altLang="en-US" b="1" smtClean="0">
                <a:solidFill>
                  <a:srgbClr val="003366"/>
                </a:solidFill>
                <a:latin typeface="楷体_GB2312"/>
                <a:ea typeface="楷体_GB2312"/>
                <a:cs typeface="楷体_GB2312"/>
              </a:rPr>
              <a:t>在改变前的机器中，</a:t>
            </a:r>
            <a:r>
              <a:rPr kumimoji="1" lang="en-US" altLang="zh-CN" b="1" smtClean="0">
                <a:solidFill>
                  <a:srgbClr val="003366"/>
                </a:solidFill>
                <a:latin typeface="楷体_GB2312"/>
                <a:ea typeface="楷体_GB2312"/>
                <a:cs typeface="楷体_GB2312"/>
              </a:rPr>
              <a:t>Cache</a:t>
            </a:r>
            <a:r>
              <a:rPr kumimoji="1" lang="zh-CN" altLang="en-US" b="1" smtClean="0">
                <a:solidFill>
                  <a:srgbClr val="003366"/>
                </a:solidFill>
                <a:latin typeface="楷体_GB2312"/>
                <a:ea typeface="楷体_GB2312"/>
                <a:cs typeface="楷体_GB2312"/>
              </a:rPr>
              <a:t>块大小为一个字，其</a:t>
            </a:r>
            <a:r>
              <a:rPr kumimoji="1" lang="en-US" altLang="zh-CN" b="1" smtClean="0">
                <a:solidFill>
                  <a:srgbClr val="003366"/>
                </a:solidFill>
                <a:latin typeface="楷体_GB2312"/>
                <a:ea typeface="楷体_GB2312"/>
                <a:cs typeface="楷体_GB2312"/>
              </a:rPr>
              <a:t>CPI</a:t>
            </a:r>
            <a:r>
              <a:rPr kumimoji="1" lang="zh-CN" altLang="en-US" b="1" smtClean="0">
                <a:solidFill>
                  <a:srgbClr val="003366"/>
                </a:solidFill>
                <a:latin typeface="楷体_GB2312"/>
                <a:ea typeface="楷体_GB2312"/>
                <a:cs typeface="楷体_GB2312"/>
              </a:rPr>
              <a:t>为：</a:t>
            </a:r>
          </a:p>
          <a:p>
            <a:pPr marL="0" indent="0" eaLnBrk="1" hangingPunct="1">
              <a:lnSpc>
                <a:spcPct val="120000"/>
              </a:lnSpc>
              <a:buFont typeface="Arial" panose="020B0604020202020204" pitchFamily="34" charset="0"/>
              <a:buNone/>
            </a:pPr>
            <a:r>
              <a:rPr kumimoji="1" lang="zh-CN" altLang="en-US" b="1" smtClean="0">
                <a:solidFill>
                  <a:srgbClr val="003366"/>
                </a:solidFill>
                <a:latin typeface="楷体_GB2312"/>
                <a:ea typeface="楷体_GB2312"/>
                <a:cs typeface="楷体_GB2312"/>
              </a:rPr>
              <a:t>          </a:t>
            </a:r>
            <a:r>
              <a:rPr kumimoji="1" lang="en-US" altLang="zh-CN" b="1" smtClean="0">
                <a:solidFill>
                  <a:srgbClr val="003366"/>
                </a:solidFill>
                <a:latin typeface="楷体_GB2312"/>
                <a:ea typeface="楷体_GB2312"/>
                <a:cs typeface="楷体_GB2312"/>
              </a:rPr>
              <a:t>2</a:t>
            </a:r>
            <a:r>
              <a:rPr kumimoji="1" lang="zh-CN" altLang="en-US" b="1" smtClean="0">
                <a:solidFill>
                  <a:srgbClr val="003366"/>
                </a:solidFill>
                <a:latin typeface="楷体_GB2312"/>
                <a:ea typeface="楷体_GB2312"/>
                <a:cs typeface="楷体_GB2312"/>
              </a:rPr>
              <a:t>＋</a:t>
            </a:r>
            <a:r>
              <a:rPr kumimoji="1" lang="en-US" altLang="zh-CN" b="1" smtClean="0">
                <a:solidFill>
                  <a:srgbClr val="003366"/>
                </a:solidFill>
                <a:latin typeface="楷体_GB2312"/>
                <a:ea typeface="楷体_GB2312"/>
                <a:cs typeface="楷体_GB2312"/>
              </a:rPr>
              <a:t>(1.2×3%×</a:t>
            </a:r>
            <a:r>
              <a:rPr kumimoji="1" lang="zh-CN" altLang="en-US" b="1" smtClean="0">
                <a:solidFill>
                  <a:srgbClr val="003366"/>
                </a:solidFill>
                <a:latin typeface="楷体_GB2312"/>
                <a:ea typeface="楷体_GB2312"/>
                <a:cs typeface="楷体_GB2312"/>
              </a:rPr>
              <a:t>（</a:t>
            </a:r>
            <a:r>
              <a:rPr kumimoji="1" lang="en-US" altLang="zh-CN" b="1" smtClean="0">
                <a:solidFill>
                  <a:srgbClr val="003366"/>
                </a:solidFill>
                <a:latin typeface="楷体_GB2312"/>
                <a:ea typeface="楷体_GB2312"/>
                <a:cs typeface="楷体_GB2312"/>
              </a:rPr>
              <a:t>4+24+4</a:t>
            </a:r>
            <a:r>
              <a:rPr kumimoji="1" lang="zh-CN" altLang="en-US" b="1" smtClean="0">
                <a:solidFill>
                  <a:srgbClr val="003366"/>
                </a:solidFill>
                <a:latin typeface="楷体_GB2312"/>
                <a:ea typeface="楷体_GB2312"/>
                <a:cs typeface="楷体_GB2312"/>
              </a:rPr>
              <a:t>）</a:t>
            </a:r>
            <a:r>
              <a:rPr kumimoji="1" lang="en-US" altLang="zh-CN" b="1" smtClean="0">
                <a:solidFill>
                  <a:srgbClr val="003366"/>
                </a:solidFill>
                <a:latin typeface="楷体_GB2312"/>
                <a:ea typeface="楷体_GB2312"/>
                <a:cs typeface="楷体_GB2312"/>
              </a:rPr>
              <a:t>)</a:t>
            </a:r>
            <a:r>
              <a:rPr kumimoji="1" lang="zh-CN" altLang="en-US" b="1" smtClean="0">
                <a:solidFill>
                  <a:srgbClr val="003366"/>
                </a:solidFill>
                <a:latin typeface="楷体_GB2312"/>
                <a:ea typeface="楷体_GB2312"/>
                <a:cs typeface="楷体_GB2312"/>
              </a:rPr>
              <a:t>＝</a:t>
            </a:r>
            <a:r>
              <a:rPr kumimoji="1" lang="en-US" altLang="zh-CN" b="1" smtClean="0">
                <a:solidFill>
                  <a:srgbClr val="003366"/>
                </a:solidFill>
                <a:latin typeface="楷体_GB2312"/>
                <a:ea typeface="楷体_GB2312"/>
                <a:cs typeface="楷体_GB2312"/>
              </a:rPr>
              <a:t>3.15</a:t>
            </a:r>
          </a:p>
          <a:p>
            <a:pPr marL="0" indent="0" eaLnBrk="1" hangingPunct="1">
              <a:buFont typeface="Arial" panose="020B0604020202020204" pitchFamily="34" charset="0"/>
              <a:buNone/>
            </a:pPr>
            <a:endParaRPr lang="zh-CN" altLang="en-US" smtClean="0"/>
          </a:p>
        </p:txBody>
      </p:sp>
      <p:sp>
        <p:nvSpPr>
          <p:cNvPr id="4" name="日期占位符 3"/>
          <p:cNvSpPr>
            <a:spLocks noGrp="1"/>
          </p:cNvSpPr>
          <p:nvPr>
            <p:ph type="dt" sz="quarter" idx="10"/>
          </p:nvPr>
        </p:nvSpPr>
        <p:spPr/>
        <p:txBody>
          <a:bodyPr/>
          <a:lstStyle/>
          <a:p>
            <a:pPr>
              <a:defRPr/>
            </a:pPr>
            <a:fld id="{FED272C0-44CC-4A77-BF15-E54BE1F4A203}" type="datetime1">
              <a:rPr lang="zh-CN" altLang="en-US"/>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4746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0F8D48D-9601-4796-8E74-9DD84AC81765}" type="slidenum">
              <a:rPr lang="zh-CN" altLang="en-US">
                <a:solidFill>
                  <a:srgbClr val="898989"/>
                </a:solidFill>
              </a:rPr>
              <a:pPr/>
              <a:t>140</a:t>
            </a:fld>
            <a:endParaRPr lang="zh-CN" altLang="en-US">
              <a:solidFill>
                <a:srgbClr val="898989"/>
              </a:solidFill>
            </a:endParaRPr>
          </a:p>
        </p:txBody>
      </p:sp>
    </p:spTree>
    <p:extLst>
      <p:ext uri="{BB962C8B-B14F-4D97-AF65-F5344CB8AC3E}">
        <p14:creationId xmlns:p14="http://schemas.microsoft.com/office/powerpoint/2010/main" val="4150431255"/>
      </p:ext>
    </p:extLst>
  </p:cSld>
  <p:clrMapOvr>
    <a:masterClrMapping/>
  </p:clrMapOvr>
  <p:transition spd="slow"/>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标题 1"/>
          <p:cNvSpPr>
            <a:spLocks noGrp="1"/>
          </p:cNvSpPr>
          <p:nvPr>
            <p:ph type="title"/>
          </p:nvPr>
        </p:nvSpPr>
        <p:spPr>
          <a:xfrm>
            <a:off x="1139825" y="476250"/>
            <a:ext cx="6651625" cy="701675"/>
          </a:xfrm>
        </p:spPr>
        <p:txBody>
          <a:bodyPr/>
          <a:lstStyle/>
          <a:p>
            <a:pPr eaLnBrk="1" hangingPunct="1"/>
            <a:endParaRPr lang="zh-CN" altLang="en-US" sz="3200" b="1" smtClean="0"/>
          </a:p>
        </p:txBody>
      </p:sp>
      <p:sp>
        <p:nvSpPr>
          <p:cNvPr id="3" name="内容占位符 2"/>
          <p:cNvSpPr>
            <a:spLocks noGrp="1"/>
          </p:cNvSpPr>
          <p:nvPr>
            <p:ph idx="1"/>
          </p:nvPr>
        </p:nvSpPr>
        <p:spPr>
          <a:xfrm>
            <a:off x="501650" y="1435100"/>
            <a:ext cx="8318500" cy="4351338"/>
          </a:xfrm>
        </p:spPr>
        <p:txBody>
          <a:bodyPr rtlCol="0">
            <a:normAutofit fontScale="77500" lnSpcReduction="20000"/>
          </a:bodyPr>
          <a:lstStyle/>
          <a:p>
            <a:pPr marL="0" indent="0" eaLnBrk="1" fontAlgn="auto" hangingPunct="1">
              <a:lnSpc>
                <a:spcPct val="120000"/>
              </a:lnSpc>
              <a:spcAft>
                <a:spcPts val="0"/>
              </a:spcAft>
              <a:buFont typeface="Arial" panose="020B0604020202020204" pitchFamily="34" charset="0"/>
              <a:buNone/>
              <a:defRPr/>
            </a:pPr>
            <a:r>
              <a:rPr kumimoji="1" lang="zh-CN" altLang="en-US" b="1" dirty="0">
                <a:solidFill>
                  <a:srgbClr val="003366"/>
                </a:solidFill>
                <a:latin typeface="楷体_GB2312" pitchFamily="49" charset="-122"/>
                <a:ea typeface="楷体_GB2312" pitchFamily="49" charset="-122"/>
              </a:rPr>
              <a:t>当将块大小增加为</a:t>
            </a:r>
            <a:r>
              <a:rPr kumimoji="1" lang="en-US" altLang="zh-CN" b="1" dirty="0">
                <a:solidFill>
                  <a:srgbClr val="003366"/>
                </a:solidFill>
                <a:latin typeface="楷体_GB2312" pitchFamily="49" charset="-122"/>
                <a:ea typeface="楷体_GB2312" pitchFamily="49" charset="-122"/>
              </a:rPr>
              <a:t>2</a:t>
            </a:r>
            <a:r>
              <a:rPr kumimoji="1" lang="zh-CN" altLang="en-US" b="1" dirty="0">
                <a:solidFill>
                  <a:srgbClr val="003366"/>
                </a:solidFill>
                <a:latin typeface="楷体_GB2312" pitchFamily="49" charset="-122"/>
                <a:ea typeface="楷体_GB2312" pitchFamily="49" charset="-122"/>
              </a:rPr>
              <a:t>个字时，在下面三种情况下的</a:t>
            </a:r>
            <a:r>
              <a:rPr kumimoji="1" lang="en-US" altLang="zh-CN" b="1" dirty="0">
                <a:solidFill>
                  <a:srgbClr val="003366"/>
                </a:solidFill>
                <a:latin typeface="楷体_GB2312" pitchFamily="49" charset="-122"/>
                <a:ea typeface="楷体_GB2312" pitchFamily="49" charset="-122"/>
              </a:rPr>
              <a:t>CPI</a:t>
            </a:r>
            <a:r>
              <a:rPr kumimoji="1" lang="zh-CN" altLang="en-US" b="1" dirty="0">
                <a:solidFill>
                  <a:srgbClr val="003366"/>
                </a:solidFill>
                <a:latin typeface="楷体_GB2312" pitchFamily="49" charset="-122"/>
                <a:ea typeface="楷体_GB2312" pitchFamily="49" charset="-122"/>
              </a:rPr>
              <a:t>分别为：</a:t>
            </a:r>
          </a:p>
          <a:p>
            <a:pPr marL="0" indent="0" eaLnBrk="1" fontAlgn="auto" hangingPunct="1">
              <a:lnSpc>
                <a:spcPct val="120000"/>
              </a:lnSpc>
              <a:spcAft>
                <a:spcPts val="0"/>
              </a:spcAft>
              <a:buFont typeface="Arial" panose="020B0604020202020204" pitchFamily="34" charset="0"/>
              <a:buNone/>
              <a:defRPr/>
            </a:pPr>
            <a:r>
              <a:rPr kumimoji="1" lang="en-US" altLang="zh-CN" b="1" dirty="0">
                <a:solidFill>
                  <a:srgbClr val="003366"/>
                </a:solidFill>
                <a:latin typeface="楷体_GB2312" pitchFamily="49" charset="-122"/>
                <a:ea typeface="楷体_GB2312" pitchFamily="49" charset="-122"/>
              </a:rPr>
              <a:t>32</a:t>
            </a:r>
            <a:r>
              <a:rPr kumimoji="1" lang="zh-CN" altLang="en-US" b="1" dirty="0">
                <a:solidFill>
                  <a:srgbClr val="003366"/>
                </a:solidFill>
                <a:latin typeface="楷体_GB2312" pitchFamily="49" charset="-122"/>
                <a:ea typeface="楷体_GB2312" pitchFamily="49" charset="-122"/>
              </a:rPr>
              <a:t>位总线和存储器，不采用多体交叉： </a:t>
            </a:r>
            <a:br>
              <a:rPr kumimoji="1" lang="zh-CN" altLang="en-US" b="1" dirty="0">
                <a:solidFill>
                  <a:srgbClr val="003366"/>
                </a:solidFill>
                <a:latin typeface="楷体_GB2312" pitchFamily="49" charset="-122"/>
                <a:ea typeface="楷体_GB2312" pitchFamily="49" charset="-122"/>
              </a:rPr>
            </a:br>
            <a:r>
              <a:rPr kumimoji="1" lang="zh-CN" altLang="en-US" b="1" dirty="0">
                <a:solidFill>
                  <a:srgbClr val="003366"/>
                </a:solidFill>
                <a:latin typeface="楷体_GB2312" pitchFamily="49" charset="-122"/>
                <a:ea typeface="楷体_GB2312" pitchFamily="49" charset="-122"/>
              </a:rPr>
              <a:t>    </a:t>
            </a:r>
            <a:r>
              <a:rPr kumimoji="1" lang="en-US" altLang="zh-CN" b="1" dirty="0">
                <a:solidFill>
                  <a:srgbClr val="003366"/>
                </a:solidFill>
                <a:latin typeface="楷体_GB2312" pitchFamily="49" charset="-122"/>
                <a:ea typeface="楷体_GB2312" pitchFamily="49" charset="-122"/>
              </a:rPr>
              <a:t>2</a:t>
            </a:r>
            <a:r>
              <a:rPr kumimoji="1" lang="zh-CN" altLang="en-US" b="1" dirty="0">
                <a:solidFill>
                  <a:srgbClr val="003366"/>
                </a:solidFill>
                <a:latin typeface="楷体_GB2312" pitchFamily="49" charset="-122"/>
                <a:ea typeface="楷体_GB2312" pitchFamily="49" charset="-122"/>
              </a:rPr>
              <a:t>＋</a:t>
            </a:r>
            <a:r>
              <a:rPr kumimoji="1" lang="en-US" altLang="zh-CN" b="1" dirty="0">
                <a:solidFill>
                  <a:srgbClr val="003366"/>
                </a:solidFill>
                <a:latin typeface="楷体_GB2312" pitchFamily="49" charset="-122"/>
                <a:ea typeface="楷体_GB2312" pitchFamily="49" charset="-122"/>
              </a:rPr>
              <a:t>(1.2×2%×</a:t>
            </a:r>
            <a:r>
              <a:rPr kumimoji="1" lang="en-US" altLang="zh-CN" b="1" dirty="0">
                <a:solidFill>
                  <a:srgbClr val="FF0000"/>
                </a:solidFill>
                <a:latin typeface="楷体_GB2312" pitchFamily="49" charset="-122"/>
                <a:ea typeface="楷体_GB2312" pitchFamily="49" charset="-122"/>
              </a:rPr>
              <a:t>2</a:t>
            </a:r>
            <a:r>
              <a:rPr kumimoji="1" lang="en-US" altLang="zh-CN" b="1" dirty="0">
                <a:solidFill>
                  <a:srgbClr val="003366"/>
                </a:solidFill>
                <a:latin typeface="楷体_GB2312" pitchFamily="49" charset="-122"/>
                <a:ea typeface="楷体_GB2312" pitchFamily="49" charset="-122"/>
              </a:rPr>
              <a:t>×32)</a:t>
            </a:r>
            <a:r>
              <a:rPr kumimoji="1" lang="zh-CN" altLang="en-US" b="1" dirty="0">
                <a:solidFill>
                  <a:srgbClr val="003366"/>
                </a:solidFill>
                <a:latin typeface="楷体_GB2312" pitchFamily="49" charset="-122"/>
                <a:ea typeface="楷体_GB2312" pitchFamily="49" charset="-122"/>
              </a:rPr>
              <a:t>＝</a:t>
            </a:r>
            <a:r>
              <a:rPr kumimoji="1" lang="en-US" altLang="zh-CN" b="1" dirty="0">
                <a:solidFill>
                  <a:srgbClr val="003366"/>
                </a:solidFill>
                <a:latin typeface="楷体_GB2312" pitchFamily="49" charset="-122"/>
                <a:ea typeface="楷体_GB2312" pitchFamily="49" charset="-122"/>
              </a:rPr>
              <a:t>3.54</a:t>
            </a:r>
          </a:p>
          <a:p>
            <a:pPr marL="0" indent="0" eaLnBrk="1" fontAlgn="auto" hangingPunct="1">
              <a:lnSpc>
                <a:spcPct val="120000"/>
              </a:lnSpc>
              <a:spcAft>
                <a:spcPts val="0"/>
              </a:spcAft>
              <a:buFont typeface="Arial" panose="020B0604020202020204" pitchFamily="34" charset="0"/>
              <a:buNone/>
              <a:defRPr/>
            </a:pPr>
            <a:r>
              <a:rPr kumimoji="1" lang="en-US" altLang="zh-CN" b="1" dirty="0">
                <a:solidFill>
                  <a:srgbClr val="003366"/>
                </a:solidFill>
                <a:latin typeface="楷体_GB2312" pitchFamily="49" charset="-122"/>
                <a:ea typeface="楷体_GB2312" pitchFamily="49" charset="-122"/>
              </a:rPr>
              <a:t>32</a:t>
            </a:r>
            <a:r>
              <a:rPr kumimoji="1" lang="zh-CN" altLang="en-US" b="1" dirty="0">
                <a:solidFill>
                  <a:srgbClr val="003366"/>
                </a:solidFill>
                <a:latin typeface="楷体_GB2312" pitchFamily="49" charset="-122"/>
                <a:ea typeface="楷体_GB2312" pitchFamily="49" charset="-122"/>
              </a:rPr>
              <a:t>位总线和存储器，采用多体交叉：</a:t>
            </a:r>
            <a:br>
              <a:rPr kumimoji="1" lang="zh-CN" altLang="en-US" b="1" dirty="0">
                <a:solidFill>
                  <a:srgbClr val="003366"/>
                </a:solidFill>
                <a:latin typeface="楷体_GB2312" pitchFamily="49" charset="-122"/>
                <a:ea typeface="楷体_GB2312" pitchFamily="49" charset="-122"/>
              </a:rPr>
            </a:br>
            <a:r>
              <a:rPr kumimoji="1" lang="zh-CN" altLang="en-US" b="1" dirty="0">
                <a:solidFill>
                  <a:srgbClr val="003366"/>
                </a:solidFill>
                <a:latin typeface="楷体_GB2312" pitchFamily="49" charset="-122"/>
                <a:ea typeface="楷体_GB2312" pitchFamily="49" charset="-122"/>
              </a:rPr>
              <a:t>    </a:t>
            </a:r>
            <a:r>
              <a:rPr kumimoji="1" lang="en-US" altLang="zh-CN" b="1" dirty="0">
                <a:solidFill>
                  <a:srgbClr val="003366"/>
                </a:solidFill>
                <a:latin typeface="楷体_GB2312" pitchFamily="49" charset="-122"/>
                <a:ea typeface="楷体_GB2312" pitchFamily="49" charset="-122"/>
              </a:rPr>
              <a:t>2</a:t>
            </a:r>
            <a:r>
              <a:rPr kumimoji="1" lang="zh-CN" altLang="en-US" b="1" dirty="0">
                <a:solidFill>
                  <a:srgbClr val="003366"/>
                </a:solidFill>
                <a:latin typeface="楷体_GB2312" pitchFamily="49" charset="-122"/>
                <a:ea typeface="楷体_GB2312" pitchFamily="49" charset="-122"/>
              </a:rPr>
              <a:t>＋</a:t>
            </a:r>
            <a:r>
              <a:rPr kumimoji="1" lang="en-US" altLang="zh-CN" b="1" dirty="0">
                <a:solidFill>
                  <a:srgbClr val="003366"/>
                </a:solidFill>
                <a:latin typeface="楷体_GB2312" pitchFamily="49" charset="-122"/>
                <a:ea typeface="楷体_GB2312" pitchFamily="49" charset="-122"/>
              </a:rPr>
              <a:t>(1.2×2%×(4</a:t>
            </a:r>
            <a:r>
              <a:rPr kumimoji="1" lang="zh-CN" altLang="en-US" b="1" dirty="0">
                <a:solidFill>
                  <a:srgbClr val="003366"/>
                </a:solidFill>
                <a:latin typeface="楷体_GB2312" pitchFamily="49" charset="-122"/>
                <a:ea typeface="楷体_GB2312" pitchFamily="49" charset="-122"/>
              </a:rPr>
              <a:t>＋</a:t>
            </a:r>
            <a:r>
              <a:rPr kumimoji="1" lang="en-US" altLang="zh-CN" b="1" dirty="0">
                <a:solidFill>
                  <a:srgbClr val="003366"/>
                </a:solidFill>
                <a:latin typeface="楷体_GB2312" pitchFamily="49" charset="-122"/>
                <a:ea typeface="楷体_GB2312" pitchFamily="49" charset="-122"/>
              </a:rPr>
              <a:t>24</a:t>
            </a:r>
            <a:r>
              <a:rPr kumimoji="1" lang="zh-CN" altLang="en-US" b="1" dirty="0" smtClean="0">
                <a:solidFill>
                  <a:srgbClr val="003366"/>
                </a:solidFill>
                <a:latin typeface="楷体_GB2312" pitchFamily="49" charset="-122"/>
                <a:ea typeface="楷体_GB2312" pitchFamily="49" charset="-122"/>
              </a:rPr>
              <a:t>＋</a:t>
            </a:r>
            <a:r>
              <a:rPr kumimoji="1" lang="en-US" altLang="zh-CN" b="1" dirty="0" smtClean="0">
                <a:solidFill>
                  <a:srgbClr val="FF0000"/>
                </a:solidFill>
                <a:latin typeface="楷体_GB2312" pitchFamily="49" charset="-122"/>
                <a:ea typeface="楷体_GB2312" pitchFamily="49" charset="-122"/>
              </a:rPr>
              <a:t>2</a:t>
            </a:r>
            <a:r>
              <a:rPr kumimoji="1" lang="en-US" altLang="zh-CN" b="1" dirty="0" smtClean="0">
                <a:solidFill>
                  <a:srgbClr val="003366"/>
                </a:solidFill>
                <a:latin typeface="楷体_GB2312" pitchFamily="49" charset="-122"/>
                <a:ea typeface="楷体_GB2312" pitchFamily="49" charset="-122"/>
              </a:rPr>
              <a:t>×4))</a:t>
            </a:r>
            <a:r>
              <a:rPr kumimoji="1" lang="zh-CN" altLang="en-US" b="1" dirty="0">
                <a:solidFill>
                  <a:srgbClr val="003366"/>
                </a:solidFill>
                <a:latin typeface="楷体_GB2312" pitchFamily="49" charset="-122"/>
                <a:ea typeface="楷体_GB2312" pitchFamily="49" charset="-122"/>
              </a:rPr>
              <a:t>＝</a:t>
            </a:r>
            <a:r>
              <a:rPr kumimoji="1" lang="en-US" altLang="zh-CN" b="1" dirty="0">
                <a:solidFill>
                  <a:srgbClr val="003366"/>
                </a:solidFill>
                <a:latin typeface="楷体_GB2312" pitchFamily="49" charset="-122"/>
                <a:ea typeface="楷体_GB2312" pitchFamily="49" charset="-122"/>
              </a:rPr>
              <a:t>2.86</a:t>
            </a:r>
          </a:p>
          <a:p>
            <a:pPr marL="0" indent="0" eaLnBrk="1" fontAlgn="auto" hangingPunct="1">
              <a:lnSpc>
                <a:spcPct val="120000"/>
              </a:lnSpc>
              <a:spcAft>
                <a:spcPts val="0"/>
              </a:spcAft>
              <a:buFont typeface="Arial" panose="020B0604020202020204" pitchFamily="34" charset="0"/>
              <a:buNone/>
              <a:defRPr/>
            </a:pPr>
            <a:r>
              <a:rPr kumimoji="1" lang="en-US" altLang="zh-CN" b="1" dirty="0">
                <a:solidFill>
                  <a:srgbClr val="003366"/>
                </a:solidFill>
                <a:latin typeface="楷体_GB2312" pitchFamily="49" charset="-122"/>
                <a:ea typeface="楷体_GB2312" pitchFamily="49" charset="-122"/>
              </a:rPr>
              <a:t>    </a:t>
            </a:r>
            <a:r>
              <a:rPr kumimoji="1" lang="zh-CN" altLang="en-US" b="1" dirty="0">
                <a:solidFill>
                  <a:srgbClr val="3333FF"/>
                </a:solidFill>
                <a:latin typeface="楷体_GB2312" pitchFamily="49" charset="-122"/>
                <a:ea typeface="楷体_GB2312" pitchFamily="49" charset="-122"/>
              </a:rPr>
              <a:t>性能提高了</a:t>
            </a:r>
            <a:r>
              <a:rPr kumimoji="1" lang="en-US" altLang="zh-CN" b="1" dirty="0">
                <a:solidFill>
                  <a:srgbClr val="3333FF"/>
                </a:solidFill>
                <a:latin typeface="楷体_GB2312" pitchFamily="49" charset="-122"/>
                <a:ea typeface="楷体_GB2312" pitchFamily="49" charset="-122"/>
              </a:rPr>
              <a:t>10%</a:t>
            </a:r>
          </a:p>
          <a:p>
            <a:pPr marL="0" indent="0" eaLnBrk="1" fontAlgn="auto" hangingPunct="1">
              <a:lnSpc>
                <a:spcPct val="120000"/>
              </a:lnSpc>
              <a:spcAft>
                <a:spcPts val="0"/>
              </a:spcAft>
              <a:buFont typeface="Arial" panose="020B0604020202020204" pitchFamily="34" charset="0"/>
              <a:buNone/>
              <a:defRPr/>
            </a:pPr>
            <a:r>
              <a:rPr kumimoji="1" lang="en-US" altLang="zh-CN" b="1" dirty="0">
                <a:solidFill>
                  <a:srgbClr val="003366"/>
                </a:solidFill>
                <a:latin typeface="楷体_GB2312" pitchFamily="49" charset="-122"/>
                <a:ea typeface="楷体_GB2312" pitchFamily="49" charset="-122"/>
              </a:rPr>
              <a:t>64</a:t>
            </a:r>
            <a:r>
              <a:rPr kumimoji="1" lang="zh-CN" altLang="en-US" b="1" dirty="0">
                <a:solidFill>
                  <a:srgbClr val="003366"/>
                </a:solidFill>
                <a:latin typeface="楷体_GB2312" pitchFamily="49" charset="-122"/>
                <a:ea typeface="楷体_GB2312" pitchFamily="49" charset="-122"/>
              </a:rPr>
              <a:t>位总线和存储器，不采用多体交叉： </a:t>
            </a:r>
            <a:br>
              <a:rPr kumimoji="1" lang="zh-CN" altLang="en-US" b="1" dirty="0">
                <a:solidFill>
                  <a:srgbClr val="003366"/>
                </a:solidFill>
                <a:latin typeface="楷体_GB2312" pitchFamily="49" charset="-122"/>
                <a:ea typeface="楷体_GB2312" pitchFamily="49" charset="-122"/>
              </a:rPr>
            </a:br>
            <a:r>
              <a:rPr kumimoji="1" lang="zh-CN" altLang="en-US" b="1" dirty="0">
                <a:solidFill>
                  <a:srgbClr val="003366"/>
                </a:solidFill>
                <a:latin typeface="楷体_GB2312" pitchFamily="49" charset="-122"/>
                <a:ea typeface="楷体_GB2312" pitchFamily="49" charset="-122"/>
              </a:rPr>
              <a:t>    </a:t>
            </a:r>
            <a:r>
              <a:rPr kumimoji="1" lang="en-US" altLang="zh-CN" b="1" dirty="0">
                <a:solidFill>
                  <a:srgbClr val="003366"/>
                </a:solidFill>
                <a:latin typeface="楷体_GB2312" pitchFamily="49" charset="-122"/>
                <a:ea typeface="楷体_GB2312" pitchFamily="49" charset="-122"/>
              </a:rPr>
              <a:t>2</a:t>
            </a:r>
            <a:r>
              <a:rPr kumimoji="1" lang="zh-CN" altLang="en-US" b="1" dirty="0">
                <a:solidFill>
                  <a:srgbClr val="003366"/>
                </a:solidFill>
                <a:latin typeface="楷体_GB2312" pitchFamily="49" charset="-122"/>
                <a:ea typeface="楷体_GB2312" pitchFamily="49" charset="-122"/>
              </a:rPr>
              <a:t>＋</a:t>
            </a:r>
            <a:r>
              <a:rPr kumimoji="1" lang="en-US" altLang="zh-CN" b="1" dirty="0">
                <a:solidFill>
                  <a:srgbClr val="003366"/>
                </a:solidFill>
                <a:latin typeface="楷体_GB2312" pitchFamily="49" charset="-122"/>
                <a:ea typeface="楷体_GB2312" pitchFamily="49" charset="-122"/>
              </a:rPr>
              <a:t>(1.2×2%×1×32)</a:t>
            </a:r>
            <a:r>
              <a:rPr kumimoji="1" lang="zh-CN" altLang="en-US" b="1" dirty="0">
                <a:solidFill>
                  <a:srgbClr val="003366"/>
                </a:solidFill>
                <a:latin typeface="楷体_GB2312" pitchFamily="49" charset="-122"/>
                <a:ea typeface="楷体_GB2312" pitchFamily="49" charset="-122"/>
              </a:rPr>
              <a:t>＝</a:t>
            </a:r>
            <a:r>
              <a:rPr kumimoji="1" lang="en-US" altLang="zh-CN" b="1" dirty="0">
                <a:solidFill>
                  <a:srgbClr val="003366"/>
                </a:solidFill>
                <a:latin typeface="楷体_GB2312" pitchFamily="49" charset="-122"/>
                <a:ea typeface="楷体_GB2312" pitchFamily="49" charset="-122"/>
              </a:rPr>
              <a:t>2.77</a:t>
            </a:r>
          </a:p>
          <a:p>
            <a:pPr marL="0" indent="0" eaLnBrk="1" fontAlgn="auto" hangingPunct="1">
              <a:lnSpc>
                <a:spcPct val="120000"/>
              </a:lnSpc>
              <a:spcAft>
                <a:spcPts val="0"/>
              </a:spcAft>
              <a:buFont typeface="Arial" panose="020B0604020202020204" pitchFamily="34" charset="0"/>
              <a:buNone/>
              <a:defRPr/>
            </a:pPr>
            <a:r>
              <a:rPr kumimoji="1" lang="en-US" altLang="zh-CN" b="1" dirty="0">
                <a:solidFill>
                  <a:srgbClr val="003366"/>
                </a:solidFill>
                <a:latin typeface="楷体_GB2312" pitchFamily="49" charset="-122"/>
                <a:ea typeface="楷体_GB2312" pitchFamily="49" charset="-122"/>
              </a:rPr>
              <a:t>    </a:t>
            </a:r>
            <a:r>
              <a:rPr kumimoji="1" lang="zh-CN" altLang="en-US" b="1" dirty="0">
                <a:solidFill>
                  <a:srgbClr val="3333FF"/>
                </a:solidFill>
                <a:latin typeface="楷体_GB2312" pitchFamily="49" charset="-122"/>
                <a:ea typeface="楷体_GB2312" pitchFamily="49" charset="-122"/>
              </a:rPr>
              <a:t>性能提高了</a:t>
            </a:r>
            <a:r>
              <a:rPr kumimoji="1" lang="en-US" altLang="zh-CN" b="1" dirty="0">
                <a:solidFill>
                  <a:srgbClr val="3333FF"/>
                </a:solidFill>
                <a:latin typeface="楷体_GB2312" pitchFamily="49" charset="-122"/>
                <a:ea typeface="楷体_GB2312" pitchFamily="49" charset="-122"/>
              </a:rPr>
              <a:t>14%</a:t>
            </a:r>
          </a:p>
          <a:p>
            <a:pPr marL="0" indent="0" eaLnBrk="1" fontAlgn="auto" hangingPunct="1">
              <a:spcAft>
                <a:spcPts val="0"/>
              </a:spcAft>
              <a:buFont typeface="Arial" panose="020B0604020202020204" pitchFamily="34" charset="0"/>
              <a:buNone/>
              <a:defRPr/>
            </a:pPr>
            <a:endParaRPr lang="zh-CN" altLang="en-US" dirty="0"/>
          </a:p>
        </p:txBody>
      </p:sp>
      <p:sp>
        <p:nvSpPr>
          <p:cNvPr id="4" name="日期占位符 3"/>
          <p:cNvSpPr>
            <a:spLocks noGrp="1"/>
          </p:cNvSpPr>
          <p:nvPr>
            <p:ph type="dt" sz="quarter" idx="10"/>
          </p:nvPr>
        </p:nvSpPr>
        <p:spPr/>
        <p:txBody>
          <a:bodyPr/>
          <a:lstStyle/>
          <a:p>
            <a:pPr>
              <a:defRPr/>
            </a:pPr>
            <a:fld id="{E91B5C75-AA0D-43AF-9F4D-C1D66FBA0C7A}" type="datetime1">
              <a:rPr lang="zh-CN" altLang="en-US"/>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4848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31E365B-2538-4221-9684-E9873DF33962}" type="slidenum">
              <a:rPr lang="zh-CN" altLang="en-US">
                <a:solidFill>
                  <a:srgbClr val="898989"/>
                </a:solidFill>
              </a:rPr>
              <a:pPr/>
              <a:t>141</a:t>
            </a:fld>
            <a:endParaRPr lang="zh-CN" altLang="en-US">
              <a:solidFill>
                <a:srgbClr val="898989"/>
              </a:solidFill>
            </a:endParaRPr>
          </a:p>
        </p:txBody>
      </p:sp>
    </p:spTree>
    <p:extLst>
      <p:ext uri="{BB962C8B-B14F-4D97-AF65-F5344CB8AC3E}">
        <p14:creationId xmlns:p14="http://schemas.microsoft.com/office/powerpoint/2010/main" val="3294856570"/>
      </p:ext>
    </p:extLst>
  </p:cSld>
  <p:clrMapOvr>
    <a:masterClrMapping/>
  </p:clrMapOvr>
  <p:transition spd="slow"/>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标题 3"/>
          <p:cNvSpPr>
            <a:spLocks noGrp="1"/>
          </p:cNvSpPr>
          <p:nvPr>
            <p:ph type="title"/>
          </p:nvPr>
        </p:nvSpPr>
        <p:spPr>
          <a:xfrm>
            <a:off x="330200" y="365125"/>
            <a:ext cx="8466138" cy="795338"/>
          </a:xfrm>
        </p:spPr>
        <p:txBody>
          <a:bodyPr/>
          <a:lstStyle/>
          <a:p>
            <a:pPr eaLnBrk="1" hangingPunct="1"/>
            <a:endParaRPr lang="zh-CN" altLang="en-US" smtClean="0"/>
          </a:p>
        </p:txBody>
      </p:sp>
      <p:sp>
        <p:nvSpPr>
          <p:cNvPr id="3" name="内容占位符 2"/>
          <p:cNvSpPr>
            <a:spLocks noGrp="1"/>
          </p:cNvSpPr>
          <p:nvPr>
            <p:ph idx="1"/>
          </p:nvPr>
        </p:nvSpPr>
        <p:spPr>
          <a:xfrm>
            <a:off x="628650" y="1416050"/>
            <a:ext cx="7886700" cy="4351338"/>
          </a:xfrm>
        </p:spPr>
        <p:txBody>
          <a:bodyPr rtlCol="0">
            <a:normAutofit fontScale="77500" lnSpcReduction="20000"/>
          </a:bodyPr>
          <a:lstStyle/>
          <a:p>
            <a:pPr marL="0" indent="0" eaLnBrk="1" fontAlgn="auto" hangingPunct="1">
              <a:lnSpc>
                <a:spcPct val="140000"/>
              </a:lnSpc>
              <a:spcAft>
                <a:spcPct val="20000"/>
              </a:spcAft>
              <a:buFont typeface="Arial" panose="020B0604020202020204" pitchFamily="34" charset="0"/>
              <a:buNone/>
              <a:defRPr/>
            </a:pPr>
            <a:r>
              <a:rPr kumimoji="1" lang="zh-CN" altLang="en-US" dirty="0">
                <a:solidFill>
                  <a:srgbClr val="003366"/>
                </a:solidFill>
                <a:latin typeface="楷体_GB2312" pitchFamily="49" charset="-122"/>
                <a:ea typeface="楷体_GB2312" pitchFamily="49" charset="-122"/>
              </a:rPr>
              <a:t>如果将块大小增加到</a:t>
            </a:r>
            <a:r>
              <a:rPr kumimoji="1" lang="en-US" altLang="zh-CN" dirty="0">
                <a:solidFill>
                  <a:srgbClr val="003366"/>
                </a:solidFill>
                <a:latin typeface="楷体_GB2312" pitchFamily="49" charset="-122"/>
                <a:ea typeface="楷体_GB2312" pitchFamily="49" charset="-122"/>
              </a:rPr>
              <a:t>4</a:t>
            </a:r>
            <a:r>
              <a:rPr kumimoji="1" lang="zh-CN" altLang="en-US" dirty="0">
                <a:solidFill>
                  <a:srgbClr val="003366"/>
                </a:solidFill>
                <a:latin typeface="楷体_GB2312" pitchFamily="49" charset="-122"/>
                <a:ea typeface="楷体_GB2312" pitchFamily="49" charset="-122"/>
              </a:rPr>
              <a:t>个字，则：</a:t>
            </a:r>
          </a:p>
          <a:p>
            <a:pPr marL="0" indent="0" eaLnBrk="1" fontAlgn="auto" hangingPunct="1">
              <a:lnSpc>
                <a:spcPct val="120000"/>
              </a:lnSpc>
              <a:spcAft>
                <a:spcPts val="0"/>
              </a:spcAft>
              <a:buFont typeface="Arial" panose="020B0604020202020204" pitchFamily="34" charset="0"/>
              <a:buNone/>
              <a:defRPr/>
            </a:pPr>
            <a:r>
              <a:rPr kumimoji="1" lang="en-US" altLang="zh-CN" dirty="0">
                <a:solidFill>
                  <a:srgbClr val="003366"/>
                </a:solidFill>
                <a:latin typeface="楷体_GB2312" pitchFamily="49" charset="-122"/>
                <a:ea typeface="楷体_GB2312" pitchFamily="49" charset="-122"/>
              </a:rPr>
              <a:t>32</a:t>
            </a:r>
            <a:r>
              <a:rPr kumimoji="1" lang="zh-CN" altLang="en-US" dirty="0">
                <a:solidFill>
                  <a:srgbClr val="003366"/>
                </a:solidFill>
                <a:latin typeface="楷体_GB2312" pitchFamily="49" charset="-122"/>
                <a:ea typeface="楷体_GB2312" pitchFamily="49" charset="-122"/>
              </a:rPr>
              <a:t>位总线和存储器，不采用多体交叉： </a:t>
            </a:r>
            <a:br>
              <a:rPr kumimoji="1" lang="zh-CN" altLang="en-US" dirty="0">
                <a:solidFill>
                  <a:srgbClr val="003366"/>
                </a:solidFill>
                <a:latin typeface="楷体_GB2312" pitchFamily="49" charset="-122"/>
                <a:ea typeface="楷体_GB2312" pitchFamily="49" charset="-122"/>
              </a:rPr>
            </a:br>
            <a:r>
              <a:rPr kumimoji="1" lang="zh-CN" altLang="en-US" dirty="0">
                <a:solidFill>
                  <a:srgbClr val="003366"/>
                </a:solidFill>
                <a:latin typeface="楷体_GB2312" pitchFamily="49" charset="-122"/>
                <a:ea typeface="楷体_GB2312" pitchFamily="49" charset="-122"/>
              </a:rPr>
              <a:t>    </a:t>
            </a:r>
            <a:r>
              <a:rPr kumimoji="1" lang="en-US" altLang="zh-CN" dirty="0">
                <a:solidFill>
                  <a:srgbClr val="003366"/>
                </a:solidFill>
                <a:latin typeface="楷体_GB2312" pitchFamily="49" charset="-122"/>
                <a:ea typeface="楷体_GB2312" pitchFamily="49" charset="-122"/>
              </a:rPr>
              <a:t>2</a:t>
            </a:r>
            <a:r>
              <a:rPr kumimoji="1" lang="zh-CN" altLang="en-US" dirty="0">
                <a:solidFill>
                  <a:srgbClr val="003366"/>
                </a:solidFill>
                <a:latin typeface="楷体_GB2312" pitchFamily="49" charset="-122"/>
                <a:ea typeface="楷体_GB2312" pitchFamily="49" charset="-122"/>
              </a:rPr>
              <a:t>＋</a:t>
            </a:r>
            <a:r>
              <a:rPr kumimoji="1" lang="en-US" altLang="zh-CN" dirty="0">
                <a:solidFill>
                  <a:srgbClr val="003366"/>
                </a:solidFill>
                <a:latin typeface="楷体_GB2312" pitchFamily="49" charset="-122"/>
                <a:ea typeface="楷体_GB2312" pitchFamily="49" charset="-122"/>
              </a:rPr>
              <a:t>(1.2×1%×</a:t>
            </a:r>
            <a:r>
              <a:rPr kumimoji="1" lang="en-US" altLang="zh-CN" dirty="0">
                <a:solidFill>
                  <a:srgbClr val="FF0000"/>
                </a:solidFill>
                <a:latin typeface="楷体_GB2312" pitchFamily="49" charset="-122"/>
                <a:ea typeface="楷体_GB2312" pitchFamily="49" charset="-122"/>
              </a:rPr>
              <a:t>4</a:t>
            </a:r>
            <a:r>
              <a:rPr kumimoji="1" lang="en-US" altLang="zh-CN" dirty="0">
                <a:solidFill>
                  <a:srgbClr val="003366"/>
                </a:solidFill>
                <a:latin typeface="楷体_GB2312" pitchFamily="49" charset="-122"/>
                <a:ea typeface="楷体_GB2312" pitchFamily="49" charset="-122"/>
              </a:rPr>
              <a:t>×32)</a:t>
            </a:r>
            <a:r>
              <a:rPr kumimoji="1" lang="zh-CN" altLang="en-US" dirty="0">
                <a:solidFill>
                  <a:srgbClr val="003366"/>
                </a:solidFill>
                <a:latin typeface="楷体_GB2312" pitchFamily="49" charset="-122"/>
                <a:ea typeface="楷体_GB2312" pitchFamily="49" charset="-122"/>
              </a:rPr>
              <a:t>＝</a:t>
            </a:r>
            <a:r>
              <a:rPr kumimoji="1" lang="en-US" altLang="zh-CN" dirty="0">
                <a:solidFill>
                  <a:srgbClr val="003366"/>
                </a:solidFill>
                <a:latin typeface="楷体_GB2312" pitchFamily="49" charset="-122"/>
                <a:ea typeface="楷体_GB2312" pitchFamily="49" charset="-122"/>
              </a:rPr>
              <a:t>3.54</a:t>
            </a:r>
          </a:p>
          <a:p>
            <a:pPr marL="0" indent="0" eaLnBrk="1" fontAlgn="auto" hangingPunct="1">
              <a:lnSpc>
                <a:spcPct val="120000"/>
              </a:lnSpc>
              <a:spcAft>
                <a:spcPts val="0"/>
              </a:spcAft>
              <a:buFont typeface="Arial" panose="020B0604020202020204" pitchFamily="34" charset="0"/>
              <a:buNone/>
              <a:defRPr/>
            </a:pPr>
            <a:r>
              <a:rPr kumimoji="1" lang="en-US" altLang="zh-CN" dirty="0">
                <a:solidFill>
                  <a:srgbClr val="003366"/>
                </a:solidFill>
                <a:latin typeface="楷体_GB2312" pitchFamily="49" charset="-122"/>
                <a:ea typeface="楷体_GB2312" pitchFamily="49" charset="-122"/>
              </a:rPr>
              <a:t>32</a:t>
            </a:r>
            <a:r>
              <a:rPr kumimoji="1" lang="zh-CN" altLang="en-US" dirty="0">
                <a:solidFill>
                  <a:srgbClr val="003366"/>
                </a:solidFill>
                <a:latin typeface="楷体_GB2312" pitchFamily="49" charset="-122"/>
                <a:ea typeface="楷体_GB2312" pitchFamily="49" charset="-122"/>
              </a:rPr>
              <a:t>位总线和存储器，采用多体交叉： </a:t>
            </a:r>
            <a:br>
              <a:rPr kumimoji="1" lang="zh-CN" altLang="en-US" dirty="0">
                <a:solidFill>
                  <a:srgbClr val="003366"/>
                </a:solidFill>
                <a:latin typeface="楷体_GB2312" pitchFamily="49" charset="-122"/>
                <a:ea typeface="楷体_GB2312" pitchFamily="49" charset="-122"/>
              </a:rPr>
            </a:br>
            <a:r>
              <a:rPr kumimoji="1" lang="zh-CN" altLang="en-US" dirty="0">
                <a:solidFill>
                  <a:srgbClr val="003366"/>
                </a:solidFill>
                <a:latin typeface="楷体_GB2312" pitchFamily="49" charset="-122"/>
                <a:ea typeface="楷体_GB2312" pitchFamily="49" charset="-122"/>
              </a:rPr>
              <a:t>    </a:t>
            </a:r>
            <a:r>
              <a:rPr kumimoji="1" lang="en-US" altLang="zh-CN" dirty="0">
                <a:solidFill>
                  <a:srgbClr val="003366"/>
                </a:solidFill>
                <a:latin typeface="楷体_GB2312" pitchFamily="49" charset="-122"/>
                <a:ea typeface="楷体_GB2312" pitchFamily="49" charset="-122"/>
              </a:rPr>
              <a:t>2</a:t>
            </a:r>
            <a:r>
              <a:rPr kumimoji="1" lang="zh-CN" altLang="en-US" dirty="0">
                <a:solidFill>
                  <a:srgbClr val="003366"/>
                </a:solidFill>
                <a:latin typeface="楷体_GB2312" pitchFamily="49" charset="-122"/>
                <a:ea typeface="楷体_GB2312" pitchFamily="49" charset="-122"/>
              </a:rPr>
              <a:t>＋</a:t>
            </a:r>
            <a:r>
              <a:rPr kumimoji="1" lang="en-US" altLang="zh-CN" dirty="0">
                <a:solidFill>
                  <a:srgbClr val="003366"/>
                </a:solidFill>
                <a:latin typeface="楷体_GB2312" pitchFamily="49" charset="-122"/>
                <a:ea typeface="楷体_GB2312" pitchFamily="49" charset="-122"/>
              </a:rPr>
              <a:t>(1.2×1%×(4</a:t>
            </a:r>
            <a:r>
              <a:rPr kumimoji="1" lang="zh-CN" altLang="en-US" dirty="0">
                <a:solidFill>
                  <a:srgbClr val="003366"/>
                </a:solidFill>
                <a:latin typeface="楷体_GB2312" pitchFamily="49" charset="-122"/>
                <a:ea typeface="楷体_GB2312" pitchFamily="49" charset="-122"/>
              </a:rPr>
              <a:t>＋</a:t>
            </a:r>
            <a:r>
              <a:rPr kumimoji="1" lang="en-US" altLang="zh-CN" dirty="0">
                <a:solidFill>
                  <a:srgbClr val="003366"/>
                </a:solidFill>
                <a:latin typeface="楷体_GB2312" pitchFamily="49" charset="-122"/>
                <a:ea typeface="楷体_GB2312" pitchFamily="49" charset="-122"/>
              </a:rPr>
              <a:t>24</a:t>
            </a:r>
            <a:r>
              <a:rPr kumimoji="1" lang="zh-CN" altLang="en-US" dirty="0" smtClean="0">
                <a:solidFill>
                  <a:srgbClr val="003366"/>
                </a:solidFill>
                <a:latin typeface="楷体_GB2312" pitchFamily="49" charset="-122"/>
                <a:ea typeface="楷体_GB2312" pitchFamily="49" charset="-122"/>
              </a:rPr>
              <a:t>＋</a:t>
            </a:r>
            <a:r>
              <a:rPr kumimoji="1" lang="en-US" altLang="zh-CN" dirty="0" smtClean="0">
                <a:solidFill>
                  <a:srgbClr val="FF0000"/>
                </a:solidFill>
                <a:latin typeface="楷体_GB2312" pitchFamily="49" charset="-122"/>
                <a:ea typeface="楷体_GB2312" pitchFamily="49" charset="-122"/>
              </a:rPr>
              <a:t>4</a:t>
            </a:r>
            <a:r>
              <a:rPr kumimoji="1" lang="en-US" altLang="zh-CN" dirty="0" smtClean="0">
                <a:solidFill>
                  <a:srgbClr val="003366"/>
                </a:solidFill>
                <a:latin typeface="楷体_GB2312" pitchFamily="49" charset="-122"/>
                <a:ea typeface="楷体_GB2312" pitchFamily="49" charset="-122"/>
              </a:rPr>
              <a:t>×4)) </a:t>
            </a:r>
            <a:r>
              <a:rPr kumimoji="1" lang="zh-CN" altLang="en-US" dirty="0">
                <a:solidFill>
                  <a:srgbClr val="003366"/>
                </a:solidFill>
                <a:latin typeface="楷体_GB2312" pitchFamily="49" charset="-122"/>
                <a:ea typeface="楷体_GB2312" pitchFamily="49" charset="-122"/>
              </a:rPr>
              <a:t>＝</a:t>
            </a:r>
            <a:r>
              <a:rPr kumimoji="1" lang="en-US" altLang="zh-CN" dirty="0">
                <a:solidFill>
                  <a:srgbClr val="003366"/>
                </a:solidFill>
                <a:latin typeface="楷体_GB2312" pitchFamily="49" charset="-122"/>
                <a:ea typeface="楷体_GB2312" pitchFamily="49" charset="-122"/>
              </a:rPr>
              <a:t>2.53</a:t>
            </a:r>
          </a:p>
          <a:p>
            <a:pPr marL="0" indent="0" eaLnBrk="1" fontAlgn="auto" hangingPunct="1">
              <a:lnSpc>
                <a:spcPct val="120000"/>
              </a:lnSpc>
              <a:spcAft>
                <a:spcPts val="0"/>
              </a:spcAft>
              <a:buFont typeface="Arial" panose="020B0604020202020204" pitchFamily="34" charset="0"/>
              <a:buNone/>
              <a:defRPr/>
            </a:pPr>
            <a:r>
              <a:rPr kumimoji="1" lang="en-US" altLang="zh-CN" dirty="0">
                <a:solidFill>
                  <a:srgbClr val="003366"/>
                </a:solidFill>
                <a:latin typeface="楷体_GB2312" pitchFamily="49" charset="-122"/>
                <a:ea typeface="楷体_GB2312" pitchFamily="49" charset="-122"/>
              </a:rPr>
              <a:t>    </a:t>
            </a:r>
            <a:r>
              <a:rPr kumimoji="1" lang="zh-CN" altLang="en-US" dirty="0">
                <a:solidFill>
                  <a:srgbClr val="3333FF"/>
                </a:solidFill>
                <a:latin typeface="楷体_GB2312" pitchFamily="49" charset="-122"/>
                <a:ea typeface="楷体_GB2312" pitchFamily="49" charset="-122"/>
              </a:rPr>
              <a:t>性能提高了</a:t>
            </a:r>
            <a:r>
              <a:rPr kumimoji="1" lang="en-US" altLang="zh-CN" dirty="0">
                <a:solidFill>
                  <a:srgbClr val="3333FF"/>
                </a:solidFill>
                <a:latin typeface="楷体_GB2312" pitchFamily="49" charset="-122"/>
                <a:ea typeface="楷体_GB2312" pitchFamily="49" charset="-122"/>
              </a:rPr>
              <a:t>25%</a:t>
            </a:r>
          </a:p>
          <a:p>
            <a:pPr marL="0" indent="0" eaLnBrk="1" fontAlgn="auto" hangingPunct="1">
              <a:lnSpc>
                <a:spcPct val="120000"/>
              </a:lnSpc>
              <a:spcAft>
                <a:spcPts val="0"/>
              </a:spcAft>
              <a:buFont typeface="Arial" panose="020B0604020202020204" pitchFamily="34" charset="0"/>
              <a:buNone/>
              <a:defRPr/>
            </a:pPr>
            <a:r>
              <a:rPr kumimoji="1" lang="en-US" altLang="zh-CN" dirty="0">
                <a:solidFill>
                  <a:srgbClr val="003366"/>
                </a:solidFill>
                <a:latin typeface="楷体_GB2312" pitchFamily="49" charset="-122"/>
                <a:ea typeface="楷体_GB2312" pitchFamily="49" charset="-122"/>
              </a:rPr>
              <a:t>64</a:t>
            </a:r>
            <a:r>
              <a:rPr kumimoji="1" lang="zh-CN" altLang="en-US" dirty="0">
                <a:solidFill>
                  <a:srgbClr val="003366"/>
                </a:solidFill>
                <a:latin typeface="楷体_GB2312" pitchFamily="49" charset="-122"/>
                <a:ea typeface="楷体_GB2312" pitchFamily="49" charset="-122"/>
              </a:rPr>
              <a:t>位总线和存储器，不采用多体交叉： </a:t>
            </a:r>
            <a:br>
              <a:rPr kumimoji="1" lang="zh-CN" altLang="en-US" dirty="0">
                <a:solidFill>
                  <a:srgbClr val="003366"/>
                </a:solidFill>
                <a:latin typeface="楷体_GB2312" pitchFamily="49" charset="-122"/>
                <a:ea typeface="楷体_GB2312" pitchFamily="49" charset="-122"/>
              </a:rPr>
            </a:br>
            <a:r>
              <a:rPr kumimoji="1" lang="zh-CN" altLang="en-US" dirty="0">
                <a:solidFill>
                  <a:srgbClr val="003366"/>
                </a:solidFill>
                <a:latin typeface="楷体_GB2312" pitchFamily="49" charset="-122"/>
                <a:ea typeface="楷体_GB2312" pitchFamily="49" charset="-122"/>
              </a:rPr>
              <a:t>    </a:t>
            </a:r>
            <a:r>
              <a:rPr kumimoji="1" lang="en-US" altLang="zh-CN" dirty="0">
                <a:solidFill>
                  <a:srgbClr val="003366"/>
                </a:solidFill>
                <a:latin typeface="楷体_GB2312" pitchFamily="49" charset="-122"/>
                <a:ea typeface="楷体_GB2312" pitchFamily="49" charset="-122"/>
              </a:rPr>
              <a:t>2</a:t>
            </a:r>
            <a:r>
              <a:rPr kumimoji="1" lang="zh-CN" altLang="en-US" dirty="0">
                <a:solidFill>
                  <a:srgbClr val="003366"/>
                </a:solidFill>
                <a:latin typeface="楷体_GB2312" pitchFamily="49" charset="-122"/>
                <a:ea typeface="楷体_GB2312" pitchFamily="49" charset="-122"/>
              </a:rPr>
              <a:t>＋</a:t>
            </a:r>
            <a:r>
              <a:rPr kumimoji="1" lang="en-US" altLang="zh-CN" dirty="0">
                <a:solidFill>
                  <a:srgbClr val="003366"/>
                </a:solidFill>
                <a:latin typeface="楷体_GB2312" pitchFamily="49" charset="-122"/>
                <a:ea typeface="楷体_GB2312" pitchFamily="49" charset="-122"/>
              </a:rPr>
              <a:t>(1.2×1%×</a:t>
            </a:r>
            <a:r>
              <a:rPr kumimoji="1" lang="en-US" altLang="zh-CN" dirty="0">
                <a:solidFill>
                  <a:srgbClr val="FF0000"/>
                </a:solidFill>
                <a:latin typeface="楷体_GB2312" pitchFamily="49" charset="-122"/>
                <a:ea typeface="楷体_GB2312" pitchFamily="49" charset="-122"/>
              </a:rPr>
              <a:t>2</a:t>
            </a:r>
            <a:r>
              <a:rPr kumimoji="1" lang="en-US" altLang="zh-CN" dirty="0">
                <a:solidFill>
                  <a:srgbClr val="003366"/>
                </a:solidFill>
                <a:latin typeface="楷体_GB2312" pitchFamily="49" charset="-122"/>
                <a:ea typeface="楷体_GB2312" pitchFamily="49" charset="-122"/>
              </a:rPr>
              <a:t>×32)</a:t>
            </a:r>
            <a:r>
              <a:rPr kumimoji="1" lang="zh-CN" altLang="en-US" dirty="0">
                <a:solidFill>
                  <a:srgbClr val="003366"/>
                </a:solidFill>
                <a:latin typeface="楷体_GB2312" pitchFamily="49" charset="-122"/>
                <a:ea typeface="楷体_GB2312" pitchFamily="49" charset="-122"/>
              </a:rPr>
              <a:t>＝ </a:t>
            </a:r>
            <a:r>
              <a:rPr kumimoji="1" lang="en-US" altLang="zh-CN" dirty="0">
                <a:solidFill>
                  <a:srgbClr val="003366"/>
                </a:solidFill>
                <a:latin typeface="楷体_GB2312" pitchFamily="49" charset="-122"/>
                <a:ea typeface="楷体_GB2312" pitchFamily="49" charset="-122"/>
              </a:rPr>
              <a:t>2.77</a:t>
            </a:r>
          </a:p>
          <a:p>
            <a:pPr marL="0" indent="0" eaLnBrk="1" fontAlgn="auto" hangingPunct="1">
              <a:lnSpc>
                <a:spcPct val="120000"/>
              </a:lnSpc>
              <a:spcAft>
                <a:spcPts val="0"/>
              </a:spcAft>
              <a:buFont typeface="Arial" panose="020B0604020202020204" pitchFamily="34" charset="0"/>
              <a:buNone/>
              <a:defRPr/>
            </a:pPr>
            <a:r>
              <a:rPr kumimoji="1" lang="en-US" altLang="zh-CN" dirty="0">
                <a:solidFill>
                  <a:srgbClr val="003366"/>
                </a:solidFill>
                <a:latin typeface="楷体_GB2312" pitchFamily="49" charset="-122"/>
                <a:ea typeface="楷体_GB2312" pitchFamily="49" charset="-122"/>
              </a:rPr>
              <a:t>    </a:t>
            </a:r>
            <a:r>
              <a:rPr kumimoji="1" lang="zh-CN" altLang="en-US" dirty="0">
                <a:solidFill>
                  <a:srgbClr val="3333FF"/>
                </a:solidFill>
                <a:latin typeface="楷体_GB2312" pitchFamily="49" charset="-122"/>
                <a:ea typeface="楷体_GB2312" pitchFamily="49" charset="-122"/>
              </a:rPr>
              <a:t>性能提高了</a:t>
            </a:r>
            <a:r>
              <a:rPr kumimoji="1" lang="en-US" altLang="zh-CN" dirty="0">
                <a:solidFill>
                  <a:srgbClr val="3333FF"/>
                </a:solidFill>
                <a:latin typeface="楷体_GB2312" pitchFamily="49" charset="-122"/>
                <a:ea typeface="楷体_GB2312" pitchFamily="49" charset="-122"/>
              </a:rPr>
              <a:t>14%</a:t>
            </a:r>
          </a:p>
          <a:p>
            <a:pPr marL="0" indent="0" eaLnBrk="1" fontAlgn="auto" hangingPunct="1">
              <a:spcAft>
                <a:spcPts val="0"/>
              </a:spcAft>
              <a:buFont typeface="Arial" panose="020B0604020202020204" pitchFamily="34" charset="0"/>
              <a:buNone/>
              <a:defRPr/>
            </a:pPr>
            <a:endParaRPr lang="zh-CN" altLang="en-US" dirty="0"/>
          </a:p>
        </p:txBody>
      </p:sp>
      <p:sp>
        <p:nvSpPr>
          <p:cNvPr id="2" name="日期占位符 1"/>
          <p:cNvSpPr>
            <a:spLocks noGrp="1"/>
          </p:cNvSpPr>
          <p:nvPr>
            <p:ph type="dt" sz="quarter" idx="10"/>
          </p:nvPr>
        </p:nvSpPr>
        <p:spPr/>
        <p:txBody>
          <a:bodyPr/>
          <a:lstStyle/>
          <a:p>
            <a:pPr>
              <a:defRPr/>
            </a:pPr>
            <a:fld id="{5F0DA91D-46F6-49D2-9E8A-35BB8258A542}" type="datetime1">
              <a:rPr lang="zh-CN" altLang="en-US"/>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4951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62B5829-2137-4132-9072-DAFD24928FE6}" type="slidenum">
              <a:rPr lang="zh-CN" altLang="en-US">
                <a:solidFill>
                  <a:srgbClr val="898989"/>
                </a:solidFill>
              </a:rPr>
              <a:pPr/>
              <a:t>142</a:t>
            </a:fld>
            <a:endParaRPr lang="zh-CN" altLang="en-US">
              <a:solidFill>
                <a:srgbClr val="898989"/>
              </a:solidFill>
            </a:endParaRPr>
          </a:p>
        </p:txBody>
      </p:sp>
    </p:spTree>
    <p:extLst>
      <p:ext uri="{BB962C8B-B14F-4D97-AF65-F5344CB8AC3E}">
        <p14:creationId xmlns:p14="http://schemas.microsoft.com/office/powerpoint/2010/main" val="1970485189"/>
      </p:ext>
    </p:extLst>
  </p:cSld>
  <p:clrMapOvr>
    <a:masterClrMapping/>
  </p:clrMapOvr>
  <p:transition spd="slow"/>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28650" y="276225"/>
            <a:ext cx="7886700" cy="830263"/>
          </a:xfrm>
        </p:spPr>
        <p:txBody>
          <a:bodyPr/>
          <a:lstStyle/>
          <a:p>
            <a:pPr eaLnBrk="1" hangingPunct="1"/>
            <a:r>
              <a:rPr lang="en-US" altLang="zh-CN" sz="3200" b="1" smtClean="0"/>
              <a:t>4.6 </a:t>
            </a:r>
            <a:r>
              <a:rPr lang="zh-CN" altLang="en-US" sz="3200" b="1" smtClean="0"/>
              <a:t>虚拟存储器－基本原理</a:t>
            </a:r>
          </a:p>
        </p:txBody>
      </p:sp>
      <p:sp>
        <p:nvSpPr>
          <p:cNvPr id="132099" name="Rectangle 3"/>
          <p:cNvSpPr>
            <a:spLocks noGrp="1" noChangeArrowheads="1"/>
          </p:cNvSpPr>
          <p:nvPr>
            <p:ph idx="1"/>
          </p:nvPr>
        </p:nvSpPr>
        <p:spPr>
          <a:xfrm>
            <a:off x="628650" y="1379538"/>
            <a:ext cx="7886700" cy="4702175"/>
          </a:xfrm>
        </p:spPr>
        <p:txBody>
          <a:bodyPr rtlCol="0">
            <a:normAutofit fontScale="77500" lnSpcReduction="20000"/>
          </a:bodyPr>
          <a:lstStyle/>
          <a:p>
            <a:pPr eaLnBrk="1" fontAlgn="auto" hangingPunct="1">
              <a:lnSpc>
                <a:spcPct val="110000"/>
              </a:lnSpc>
              <a:spcAft>
                <a:spcPts val="0"/>
              </a:spcAft>
              <a:defRPr/>
            </a:pPr>
            <a:r>
              <a:rPr lang="zh-CN" altLang="en-US" dirty="0" smtClean="0"/>
              <a:t>允许应用程序的大小，超过主存容量。目的是提高存储系统的容量</a:t>
            </a:r>
          </a:p>
          <a:p>
            <a:pPr eaLnBrk="1" fontAlgn="auto" hangingPunct="1">
              <a:lnSpc>
                <a:spcPct val="110000"/>
              </a:lnSpc>
              <a:spcAft>
                <a:spcPts val="0"/>
              </a:spcAft>
              <a:defRPr/>
            </a:pPr>
            <a:r>
              <a:rPr lang="zh-CN" altLang="en-US" dirty="0" smtClean="0"/>
              <a:t>帮助</a:t>
            </a:r>
            <a:r>
              <a:rPr lang="en-US" altLang="zh-CN" dirty="0" smtClean="0"/>
              <a:t>OS</a:t>
            </a:r>
            <a:r>
              <a:rPr lang="zh-CN" altLang="en-US" dirty="0" smtClean="0"/>
              <a:t>进行多进程管理</a:t>
            </a:r>
          </a:p>
          <a:p>
            <a:pPr lvl="1" eaLnBrk="1" fontAlgn="auto" hangingPunct="1">
              <a:lnSpc>
                <a:spcPct val="110000"/>
              </a:lnSpc>
              <a:spcAft>
                <a:spcPts val="0"/>
              </a:spcAft>
              <a:defRPr/>
            </a:pPr>
            <a:r>
              <a:rPr lang="zh-CN" altLang="en-US" dirty="0" smtClean="0"/>
              <a:t>每个进程可以有自己的地址空间</a:t>
            </a:r>
          </a:p>
          <a:p>
            <a:pPr lvl="1" eaLnBrk="1" fontAlgn="auto" hangingPunct="1">
              <a:lnSpc>
                <a:spcPct val="110000"/>
              </a:lnSpc>
              <a:spcAft>
                <a:spcPts val="0"/>
              </a:spcAft>
              <a:defRPr/>
            </a:pPr>
            <a:r>
              <a:rPr lang="zh-CN" altLang="en-US" dirty="0" smtClean="0"/>
              <a:t>提供多个进程空间的保护</a:t>
            </a:r>
          </a:p>
          <a:p>
            <a:pPr lvl="1" eaLnBrk="1" fontAlgn="auto" hangingPunct="1">
              <a:lnSpc>
                <a:spcPct val="110000"/>
              </a:lnSpc>
              <a:spcAft>
                <a:spcPts val="0"/>
              </a:spcAft>
              <a:defRPr/>
            </a:pPr>
            <a:r>
              <a:rPr lang="zh-CN" altLang="en-US" dirty="0" smtClean="0"/>
              <a:t>可以将多个逻辑块映射到共享的物理存储器上</a:t>
            </a:r>
          </a:p>
          <a:p>
            <a:pPr lvl="1" eaLnBrk="1" fontAlgn="auto" hangingPunct="1">
              <a:lnSpc>
                <a:spcPct val="110000"/>
              </a:lnSpc>
              <a:spcAft>
                <a:spcPts val="0"/>
              </a:spcAft>
              <a:defRPr/>
            </a:pPr>
            <a:r>
              <a:rPr lang="zh-CN" altLang="en-US" dirty="0" smtClean="0"/>
              <a:t>静态重定位和动态重定位</a:t>
            </a:r>
          </a:p>
          <a:p>
            <a:pPr lvl="2" eaLnBrk="1" fontAlgn="auto" hangingPunct="1">
              <a:lnSpc>
                <a:spcPct val="110000"/>
              </a:lnSpc>
              <a:spcAft>
                <a:spcPts val="0"/>
              </a:spcAft>
              <a:defRPr/>
            </a:pPr>
            <a:r>
              <a:rPr lang="zh-CN" altLang="en-US" dirty="0" smtClean="0"/>
              <a:t>应用程序运行在虚地址空间</a:t>
            </a:r>
          </a:p>
          <a:p>
            <a:pPr lvl="2" eaLnBrk="1" fontAlgn="auto" hangingPunct="1">
              <a:lnSpc>
                <a:spcPct val="110000"/>
              </a:lnSpc>
              <a:spcAft>
                <a:spcPts val="0"/>
              </a:spcAft>
              <a:defRPr/>
            </a:pPr>
            <a:r>
              <a:rPr lang="zh-CN" altLang="en-US" dirty="0" smtClean="0"/>
              <a:t>虚实地址转换对用户是透明的</a:t>
            </a:r>
          </a:p>
          <a:p>
            <a:pPr eaLnBrk="1" fontAlgn="auto" hangingPunct="1">
              <a:lnSpc>
                <a:spcPct val="110000"/>
              </a:lnSpc>
              <a:spcAft>
                <a:spcPts val="0"/>
              </a:spcAft>
              <a:defRPr/>
            </a:pPr>
            <a:r>
              <a:rPr lang="zh-CN" altLang="en-US" dirty="0" smtClean="0"/>
              <a:t>虚拟存储管理的是主存－辅助存储器这个层面上</a:t>
            </a:r>
          </a:p>
          <a:p>
            <a:pPr lvl="1" eaLnBrk="1" fontAlgn="auto" hangingPunct="1">
              <a:lnSpc>
                <a:spcPct val="110000"/>
              </a:lnSpc>
              <a:spcAft>
                <a:spcPts val="0"/>
              </a:spcAft>
              <a:defRPr/>
            </a:pPr>
            <a:r>
              <a:rPr lang="zh-CN" altLang="en-US" dirty="0" smtClean="0"/>
              <a:t>失效：页失效或地址失效</a:t>
            </a:r>
          </a:p>
          <a:p>
            <a:pPr lvl="1" eaLnBrk="1" fontAlgn="auto" hangingPunct="1">
              <a:lnSpc>
                <a:spcPct val="110000"/>
              </a:lnSpc>
              <a:spcAft>
                <a:spcPts val="0"/>
              </a:spcAft>
              <a:defRPr/>
            </a:pPr>
            <a:r>
              <a:rPr lang="zh-CN" altLang="en-US" dirty="0" smtClean="0"/>
              <a:t>块：页或段</a:t>
            </a:r>
          </a:p>
        </p:txBody>
      </p:sp>
      <p:sp>
        <p:nvSpPr>
          <p:cNvPr id="2" name="日期占位符 1"/>
          <p:cNvSpPr>
            <a:spLocks noGrp="1"/>
          </p:cNvSpPr>
          <p:nvPr>
            <p:ph type="dt" sz="quarter" idx="10"/>
          </p:nvPr>
        </p:nvSpPr>
        <p:spPr/>
        <p:txBody>
          <a:bodyPr/>
          <a:lstStyle/>
          <a:p>
            <a:pPr>
              <a:defRPr/>
            </a:pPr>
            <a:fld id="{68FC9FC9-6C41-4464-A889-0B605E23FC63}"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5053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C502DEC-1E11-498C-A7E4-ADA23A6A01C8}" type="slidenum">
              <a:rPr lang="zh-CN" altLang="en-US">
                <a:solidFill>
                  <a:srgbClr val="898989"/>
                </a:solidFill>
              </a:rPr>
              <a:pPr/>
              <a:t>143</a:t>
            </a:fld>
            <a:endParaRPr lang="zh-CN" altLang="en-US">
              <a:solidFill>
                <a:srgbClr val="898989"/>
              </a:solidFill>
            </a:endParaRPr>
          </a:p>
        </p:txBody>
      </p:sp>
    </p:spTree>
    <p:extLst>
      <p:ext uri="{BB962C8B-B14F-4D97-AF65-F5344CB8AC3E}">
        <p14:creationId xmlns:p14="http://schemas.microsoft.com/office/powerpoint/2010/main" val="540370519"/>
      </p:ext>
    </p:extLst>
  </p:cSld>
  <p:clrMapOvr>
    <a:masterClrMapping/>
  </p:clrMapOvr>
  <p:transition spd="slow"/>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标题 1"/>
          <p:cNvSpPr>
            <a:spLocks noGrp="1"/>
          </p:cNvSpPr>
          <p:nvPr>
            <p:ph type="title"/>
          </p:nvPr>
        </p:nvSpPr>
        <p:spPr>
          <a:xfrm>
            <a:off x="330200" y="365125"/>
            <a:ext cx="8466138" cy="795338"/>
          </a:xfrm>
        </p:spPr>
        <p:txBody>
          <a:bodyPr/>
          <a:lstStyle/>
          <a:p>
            <a:pPr eaLnBrk="1" hangingPunct="1"/>
            <a:endParaRPr lang="zh-CN" altLang="en-US" smtClean="0"/>
          </a:p>
        </p:txBody>
      </p:sp>
      <p:sp>
        <p:nvSpPr>
          <p:cNvPr id="151555" name="内容占位符 2"/>
          <p:cNvSpPr>
            <a:spLocks noGrp="1"/>
          </p:cNvSpPr>
          <p:nvPr>
            <p:ph idx="1"/>
          </p:nvPr>
        </p:nvSpPr>
        <p:spPr>
          <a:xfrm>
            <a:off x="330200" y="1252538"/>
            <a:ext cx="8466138" cy="4924425"/>
          </a:xfrm>
        </p:spPr>
        <p:txBody>
          <a:bodyPr/>
          <a:lstStyle/>
          <a:p>
            <a:pPr eaLnBrk="1" hangingPunct="1"/>
            <a:endParaRPr lang="zh-CN" altLang="en-US" smtClean="0"/>
          </a:p>
        </p:txBody>
      </p:sp>
      <p:sp>
        <p:nvSpPr>
          <p:cNvPr id="4" name="日期占位符 3"/>
          <p:cNvSpPr>
            <a:spLocks noGrp="1"/>
          </p:cNvSpPr>
          <p:nvPr>
            <p:ph type="dt" sz="quarter" idx="10"/>
          </p:nvPr>
        </p:nvSpPr>
        <p:spPr/>
        <p:txBody>
          <a:bodyPr/>
          <a:lstStyle/>
          <a:p>
            <a:pPr>
              <a:defRPr/>
            </a:pPr>
            <a:fld id="{F476FF7A-501D-4781-8B0A-726521DB033F}" type="datetime1">
              <a:rPr lang="zh-CN" altLang="en-US"/>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5155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EFAA756-1E86-4D07-B708-EEB1CB8EE828}" type="slidenum">
              <a:rPr lang="zh-CN" altLang="en-US">
                <a:solidFill>
                  <a:srgbClr val="898989"/>
                </a:solidFill>
              </a:rPr>
              <a:pPr/>
              <a:t>144</a:t>
            </a:fld>
            <a:endParaRPr lang="zh-CN" altLang="en-US">
              <a:solidFill>
                <a:srgbClr val="898989"/>
              </a:solidFill>
            </a:endParaRPr>
          </a:p>
        </p:txBody>
      </p:sp>
      <p:pic>
        <p:nvPicPr>
          <p:cNvPr id="1515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762000"/>
            <a:ext cx="7620000" cy="550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272089462"/>
      </p:ext>
    </p:extLst>
  </p:cSld>
  <p:clrMapOvr>
    <a:masterClrMapping/>
  </p:clrMapOvr>
  <p:transition spd="slow"/>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368300" y="203200"/>
            <a:ext cx="8407400" cy="862013"/>
          </a:xfrm>
        </p:spPr>
        <p:txBody>
          <a:bodyPr/>
          <a:lstStyle/>
          <a:p>
            <a:pPr eaLnBrk="1" hangingPunct="1"/>
            <a:r>
              <a:rPr lang="en-US" altLang="zh-CN" sz="3200" b="1" smtClean="0"/>
              <a:t>Cache</a:t>
            </a:r>
            <a:r>
              <a:rPr lang="zh-CN" altLang="en-US" sz="3200" b="1" smtClean="0"/>
              <a:t>与</a:t>
            </a:r>
            <a:r>
              <a:rPr lang="en-US" altLang="zh-CN" sz="3200" b="1" smtClean="0"/>
              <a:t>VM</a:t>
            </a:r>
            <a:r>
              <a:rPr lang="zh-CN" altLang="en-US" sz="3200" b="1" smtClean="0"/>
              <a:t>的区别</a:t>
            </a:r>
          </a:p>
        </p:txBody>
      </p:sp>
      <p:sp>
        <p:nvSpPr>
          <p:cNvPr id="134147" name="Rectangle 3"/>
          <p:cNvSpPr>
            <a:spLocks noGrp="1" noChangeArrowheads="1"/>
          </p:cNvSpPr>
          <p:nvPr>
            <p:ph idx="1"/>
          </p:nvPr>
        </p:nvSpPr>
        <p:spPr>
          <a:xfrm>
            <a:off x="368300" y="1287463"/>
            <a:ext cx="8407400" cy="5006975"/>
          </a:xfrm>
        </p:spPr>
        <p:txBody>
          <a:bodyPr rtlCol="0">
            <a:normAutofit fontScale="62500" lnSpcReduction="20000"/>
          </a:bodyPr>
          <a:lstStyle/>
          <a:p>
            <a:pPr eaLnBrk="1" fontAlgn="auto" hangingPunct="1">
              <a:lnSpc>
                <a:spcPct val="120000"/>
              </a:lnSpc>
              <a:spcAft>
                <a:spcPts val="0"/>
              </a:spcAft>
              <a:defRPr/>
            </a:pPr>
            <a:r>
              <a:rPr lang="zh-CN" altLang="en-US" dirty="0" smtClean="0"/>
              <a:t>目的不同</a:t>
            </a:r>
          </a:p>
          <a:p>
            <a:pPr lvl="1" eaLnBrk="1" fontAlgn="auto" hangingPunct="1">
              <a:lnSpc>
                <a:spcPct val="120000"/>
              </a:lnSpc>
              <a:spcAft>
                <a:spcPts val="0"/>
              </a:spcAft>
              <a:defRPr/>
            </a:pPr>
            <a:r>
              <a:rPr lang="en-US" altLang="zh-CN" dirty="0" smtClean="0"/>
              <a:t>Cache</a:t>
            </a:r>
            <a:r>
              <a:rPr lang="zh-CN" altLang="en-US" dirty="0" smtClean="0"/>
              <a:t>是为了提高访存速度</a:t>
            </a:r>
          </a:p>
          <a:p>
            <a:pPr lvl="1" eaLnBrk="1" fontAlgn="auto" hangingPunct="1">
              <a:lnSpc>
                <a:spcPct val="120000"/>
              </a:lnSpc>
              <a:spcAft>
                <a:spcPts val="0"/>
              </a:spcAft>
              <a:defRPr/>
            </a:pPr>
            <a:r>
              <a:rPr lang="en-US" altLang="zh-CN" dirty="0" smtClean="0"/>
              <a:t>VM</a:t>
            </a:r>
            <a:r>
              <a:rPr lang="zh-CN" altLang="en-US" dirty="0" smtClean="0"/>
              <a:t>是为了提高存储容量</a:t>
            </a:r>
          </a:p>
          <a:p>
            <a:pPr eaLnBrk="1" fontAlgn="auto" hangingPunct="1">
              <a:lnSpc>
                <a:spcPct val="120000"/>
              </a:lnSpc>
              <a:spcAft>
                <a:spcPts val="0"/>
              </a:spcAft>
              <a:defRPr/>
            </a:pPr>
            <a:r>
              <a:rPr lang="zh-CN" altLang="en-US" dirty="0" smtClean="0"/>
              <a:t>替换的控制者不同</a:t>
            </a:r>
          </a:p>
          <a:p>
            <a:pPr lvl="1" eaLnBrk="1" fontAlgn="auto" hangingPunct="1">
              <a:lnSpc>
                <a:spcPct val="120000"/>
              </a:lnSpc>
              <a:spcAft>
                <a:spcPts val="0"/>
              </a:spcAft>
              <a:defRPr/>
            </a:pPr>
            <a:r>
              <a:rPr lang="en-US" altLang="zh-CN" dirty="0" smtClean="0"/>
              <a:t>Cache</a:t>
            </a:r>
            <a:r>
              <a:rPr lang="zh-CN" altLang="en-US" dirty="0" smtClean="0"/>
              <a:t>失效由硬件处理</a:t>
            </a:r>
          </a:p>
          <a:p>
            <a:pPr lvl="1" eaLnBrk="1" fontAlgn="auto" hangingPunct="1">
              <a:lnSpc>
                <a:spcPct val="120000"/>
              </a:lnSpc>
              <a:spcAft>
                <a:spcPts val="0"/>
              </a:spcAft>
              <a:defRPr/>
            </a:pPr>
            <a:r>
              <a:rPr lang="en-US" altLang="zh-CN" dirty="0" smtClean="0"/>
              <a:t>VM</a:t>
            </a:r>
            <a:r>
              <a:rPr lang="zh-CN" altLang="en-US" dirty="0" smtClean="0"/>
              <a:t>的页失效通常由</a:t>
            </a:r>
            <a:r>
              <a:rPr lang="en-US" altLang="zh-CN" dirty="0" smtClean="0"/>
              <a:t>OS</a:t>
            </a:r>
            <a:r>
              <a:rPr lang="zh-CN" altLang="en-US" dirty="0" smtClean="0"/>
              <a:t>处理</a:t>
            </a:r>
          </a:p>
          <a:p>
            <a:pPr lvl="2" eaLnBrk="1" fontAlgn="auto" hangingPunct="1">
              <a:lnSpc>
                <a:spcPct val="120000"/>
              </a:lnSpc>
              <a:spcAft>
                <a:spcPts val="0"/>
              </a:spcAft>
              <a:defRPr/>
            </a:pPr>
            <a:r>
              <a:rPr lang="zh-CN" altLang="en-US" dirty="0" smtClean="0"/>
              <a:t>一般页失效开销很大，因此替换算法非常重要</a:t>
            </a:r>
          </a:p>
          <a:p>
            <a:pPr eaLnBrk="1" fontAlgn="auto" hangingPunct="1">
              <a:lnSpc>
                <a:spcPct val="120000"/>
              </a:lnSpc>
              <a:spcAft>
                <a:spcPts val="0"/>
              </a:spcAft>
              <a:defRPr/>
            </a:pPr>
            <a:r>
              <a:rPr lang="zh-CN" altLang="en-US" dirty="0" smtClean="0"/>
              <a:t>地址空间</a:t>
            </a:r>
          </a:p>
          <a:p>
            <a:pPr lvl="1" eaLnBrk="1" fontAlgn="auto" hangingPunct="1">
              <a:lnSpc>
                <a:spcPct val="120000"/>
              </a:lnSpc>
              <a:spcAft>
                <a:spcPts val="0"/>
              </a:spcAft>
              <a:defRPr/>
            </a:pPr>
            <a:r>
              <a:rPr lang="en-US" altLang="zh-CN" dirty="0" smtClean="0"/>
              <a:t>VM</a:t>
            </a:r>
            <a:r>
              <a:rPr lang="zh-CN" altLang="en-US" dirty="0" smtClean="0"/>
              <a:t>空间由</a:t>
            </a:r>
            <a:r>
              <a:rPr lang="en-US" altLang="zh-CN" dirty="0" smtClean="0"/>
              <a:t>CPU</a:t>
            </a:r>
            <a:r>
              <a:rPr lang="zh-CN" altLang="en-US" dirty="0" smtClean="0"/>
              <a:t>的地址尺寸确定</a:t>
            </a:r>
          </a:p>
          <a:p>
            <a:pPr lvl="1" eaLnBrk="1" fontAlgn="auto" hangingPunct="1">
              <a:lnSpc>
                <a:spcPct val="120000"/>
              </a:lnSpc>
              <a:spcAft>
                <a:spcPts val="0"/>
              </a:spcAft>
              <a:defRPr/>
            </a:pPr>
            <a:r>
              <a:rPr lang="en-US" altLang="zh-CN" dirty="0" smtClean="0"/>
              <a:t>Cache</a:t>
            </a:r>
            <a:r>
              <a:rPr lang="zh-CN" altLang="en-US" dirty="0" smtClean="0"/>
              <a:t>的大小与</a:t>
            </a:r>
            <a:r>
              <a:rPr lang="en-US" altLang="zh-CN" dirty="0" smtClean="0"/>
              <a:t>CPU</a:t>
            </a:r>
            <a:r>
              <a:rPr lang="zh-CN" altLang="en-US" dirty="0" smtClean="0"/>
              <a:t>地址尺寸无关</a:t>
            </a:r>
          </a:p>
          <a:p>
            <a:pPr eaLnBrk="1" fontAlgn="auto" hangingPunct="1">
              <a:lnSpc>
                <a:spcPct val="120000"/>
              </a:lnSpc>
              <a:spcAft>
                <a:spcPts val="0"/>
              </a:spcAft>
              <a:defRPr/>
            </a:pPr>
            <a:r>
              <a:rPr lang="zh-CN" altLang="en-US" dirty="0" smtClean="0"/>
              <a:t>下一级存储器</a:t>
            </a:r>
          </a:p>
          <a:p>
            <a:pPr lvl="1" eaLnBrk="1" fontAlgn="auto" hangingPunct="1">
              <a:lnSpc>
                <a:spcPct val="120000"/>
              </a:lnSpc>
              <a:spcAft>
                <a:spcPts val="0"/>
              </a:spcAft>
              <a:defRPr/>
            </a:pPr>
            <a:r>
              <a:rPr lang="en-US" altLang="zh-CN" dirty="0" smtClean="0"/>
              <a:t>Cache</a:t>
            </a:r>
            <a:r>
              <a:rPr lang="zh-CN" altLang="en-US" dirty="0" smtClean="0"/>
              <a:t>下一级是主存</a:t>
            </a:r>
          </a:p>
          <a:p>
            <a:pPr lvl="1" eaLnBrk="1" fontAlgn="auto" hangingPunct="1">
              <a:lnSpc>
                <a:spcPct val="120000"/>
              </a:lnSpc>
              <a:spcAft>
                <a:spcPts val="0"/>
              </a:spcAft>
              <a:defRPr/>
            </a:pPr>
            <a:r>
              <a:rPr lang="en-US" altLang="zh-CN" dirty="0" smtClean="0"/>
              <a:t>VM</a:t>
            </a:r>
            <a:r>
              <a:rPr lang="zh-CN" altLang="en-US" dirty="0" smtClean="0"/>
              <a:t>下一级是磁盘，大多数磁盘含有文件系统，文件系统寻址与主存不同，它通常在</a:t>
            </a:r>
            <a:r>
              <a:rPr lang="en-US" altLang="zh-CN" dirty="0" smtClean="0"/>
              <a:t>I/O</a:t>
            </a:r>
            <a:r>
              <a:rPr lang="zh-CN" altLang="en-US" dirty="0" smtClean="0"/>
              <a:t>空间中，</a:t>
            </a:r>
            <a:r>
              <a:rPr lang="en-US" altLang="zh-CN" dirty="0" smtClean="0"/>
              <a:t>VM</a:t>
            </a:r>
            <a:r>
              <a:rPr lang="zh-CN" altLang="en-US" dirty="0" smtClean="0"/>
              <a:t>的下一级通常称为</a:t>
            </a:r>
            <a:r>
              <a:rPr lang="en-US" altLang="zh-CN" dirty="0" smtClean="0"/>
              <a:t>SWAP</a:t>
            </a:r>
            <a:r>
              <a:rPr lang="zh-CN" altLang="en-US" dirty="0" smtClean="0"/>
              <a:t>空间 </a:t>
            </a:r>
          </a:p>
        </p:txBody>
      </p:sp>
      <p:sp>
        <p:nvSpPr>
          <p:cNvPr id="2" name="日期占位符 1"/>
          <p:cNvSpPr>
            <a:spLocks noGrp="1"/>
          </p:cNvSpPr>
          <p:nvPr>
            <p:ph type="dt" sz="quarter" idx="10"/>
          </p:nvPr>
        </p:nvSpPr>
        <p:spPr/>
        <p:txBody>
          <a:bodyPr/>
          <a:lstStyle/>
          <a:p>
            <a:pPr>
              <a:defRPr/>
            </a:pPr>
            <a:fld id="{8896341C-F6DF-407C-AC35-7ADA7D996AC0}"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5258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ADAA567-C57E-495B-AA13-409B8026AD02}" type="slidenum">
              <a:rPr lang="zh-CN" altLang="en-US">
                <a:solidFill>
                  <a:srgbClr val="898989"/>
                </a:solidFill>
              </a:rPr>
              <a:pPr/>
              <a:t>145</a:t>
            </a:fld>
            <a:endParaRPr lang="zh-CN" altLang="en-US">
              <a:solidFill>
                <a:srgbClr val="898989"/>
              </a:solidFill>
            </a:endParaRPr>
          </a:p>
        </p:txBody>
      </p:sp>
    </p:spTree>
    <p:extLst>
      <p:ext uri="{BB962C8B-B14F-4D97-AF65-F5344CB8AC3E}">
        <p14:creationId xmlns:p14="http://schemas.microsoft.com/office/powerpoint/2010/main" val="3700185092"/>
      </p:ext>
    </p:extLst>
  </p:cSld>
  <p:clrMapOvr>
    <a:masterClrMapping/>
  </p:clrMapOvr>
  <p:transition spd="slow"/>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307975" y="365125"/>
            <a:ext cx="8775700" cy="862013"/>
          </a:xfrm>
        </p:spPr>
        <p:txBody>
          <a:bodyPr/>
          <a:lstStyle/>
          <a:p>
            <a:pPr eaLnBrk="1" hangingPunct="1"/>
            <a:r>
              <a:rPr lang="zh-CN" altLang="en-US" sz="3200" b="1" smtClean="0"/>
              <a:t>虚拟存储器页式管理的典型参数与</a:t>
            </a:r>
            <a:r>
              <a:rPr lang="en-US" altLang="zh-CN" sz="3200" b="1" smtClean="0"/>
              <a:t>Cache</a:t>
            </a:r>
            <a:r>
              <a:rPr lang="zh-CN" altLang="en-US" sz="3200" b="1" smtClean="0"/>
              <a:t>的比较</a:t>
            </a:r>
          </a:p>
        </p:txBody>
      </p:sp>
      <p:sp>
        <p:nvSpPr>
          <p:cNvPr id="153603" name="Rectangle 3"/>
          <p:cNvSpPr>
            <a:spLocks noGrp="1" noChangeArrowheads="1"/>
          </p:cNvSpPr>
          <p:nvPr>
            <p:ph idx="1"/>
          </p:nvPr>
        </p:nvSpPr>
        <p:spPr>
          <a:xfrm>
            <a:off x="628650" y="5491163"/>
            <a:ext cx="8116888" cy="1054100"/>
          </a:xfrm>
        </p:spPr>
        <p:txBody>
          <a:bodyPr>
            <a:normAutofit lnSpcReduction="10000"/>
          </a:bodyPr>
          <a:lstStyle/>
          <a:p>
            <a:pPr eaLnBrk="1" hangingPunct="1"/>
            <a:r>
              <a:rPr lang="zh-CN" altLang="en-US" smtClean="0"/>
              <a:t>从表中看 （与</a:t>
            </a:r>
            <a:r>
              <a:rPr lang="en-US" altLang="zh-CN" smtClean="0"/>
              <a:t>Cache</a:t>
            </a:r>
            <a:r>
              <a:rPr lang="zh-CN" altLang="en-US" smtClean="0"/>
              <a:t>参数相比）</a:t>
            </a:r>
          </a:p>
          <a:p>
            <a:pPr lvl="1" eaLnBrk="1" hangingPunct="1"/>
            <a:r>
              <a:rPr lang="zh-CN" altLang="en-US" smtClean="0"/>
              <a:t>除了失效率较低，其他参数都比</a:t>
            </a:r>
            <a:r>
              <a:rPr lang="en-US" altLang="zh-CN" smtClean="0"/>
              <a:t>Cache</a:t>
            </a:r>
            <a:r>
              <a:rPr lang="zh-CN" altLang="en-US" smtClean="0"/>
              <a:t>大</a:t>
            </a:r>
          </a:p>
        </p:txBody>
      </p:sp>
      <p:sp>
        <p:nvSpPr>
          <p:cNvPr id="2" name="日期占位符 1"/>
          <p:cNvSpPr>
            <a:spLocks noGrp="1"/>
          </p:cNvSpPr>
          <p:nvPr>
            <p:ph type="dt" sz="quarter" idx="10"/>
          </p:nvPr>
        </p:nvSpPr>
        <p:spPr/>
        <p:txBody>
          <a:bodyPr/>
          <a:lstStyle/>
          <a:p>
            <a:pPr>
              <a:defRPr/>
            </a:pPr>
            <a:fld id="{BFB1E39A-58EC-49DB-9332-B3267D35148B}"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5360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ED6E051-FA77-44FC-9FAF-CCB0947A24B3}" type="slidenum">
              <a:rPr lang="zh-CN" altLang="en-US">
                <a:solidFill>
                  <a:srgbClr val="898989"/>
                </a:solidFill>
              </a:rPr>
              <a:pPr/>
              <a:t>146</a:t>
            </a:fld>
            <a:endParaRPr lang="zh-CN" altLang="en-US">
              <a:solidFill>
                <a:srgbClr val="898989"/>
              </a:solidFill>
            </a:endParaRPr>
          </a:p>
        </p:txBody>
      </p:sp>
      <p:pic>
        <p:nvPicPr>
          <p:cNvPr id="15360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763" y="1004888"/>
            <a:ext cx="7824787"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2746108"/>
      </p:ext>
    </p:extLst>
  </p:cSld>
  <p:clrMapOvr>
    <a:masterClrMapping/>
  </p:clrMapOvr>
  <p:transition spd="slow"/>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412750" y="365125"/>
            <a:ext cx="8478838" cy="638175"/>
          </a:xfrm>
        </p:spPr>
        <p:txBody>
          <a:bodyPr/>
          <a:lstStyle/>
          <a:p>
            <a:pPr eaLnBrk="1" hangingPunct="1"/>
            <a:r>
              <a:rPr lang="zh-CN" altLang="en-US" sz="3200" b="1" smtClean="0"/>
              <a:t>页式管理和段式管理</a:t>
            </a:r>
          </a:p>
        </p:txBody>
      </p:sp>
      <p:sp>
        <p:nvSpPr>
          <p:cNvPr id="136195" name="Rectangle 3"/>
          <p:cNvSpPr>
            <a:spLocks noGrp="1" noChangeArrowheads="1"/>
          </p:cNvSpPr>
          <p:nvPr>
            <p:ph idx="1"/>
          </p:nvPr>
        </p:nvSpPr>
        <p:spPr>
          <a:xfrm>
            <a:off x="412750" y="5243513"/>
            <a:ext cx="8478838" cy="1279525"/>
          </a:xfrm>
        </p:spPr>
        <p:txBody>
          <a:bodyPr rtlCol="0">
            <a:normAutofit fontScale="70000" lnSpcReduction="20000"/>
          </a:bodyPr>
          <a:lstStyle/>
          <a:p>
            <a:pPr eaLnBrk="1" fontAlgn="auto" hangingPunct="1">
              <a:spcAft>
                <a:spcPts val="0"/>
              </a:spcAft>
              <a:defRPr/>
            </a:pPr>
            <a:r>
              <a:rPr lang="en-US" altLang="zh-CN" dirty="0" smtClean="0"/>
              <a:t>VM</a:t>
            </a:r>
            <a:r>
              <a:rPr lang="zh-CN" altLang="en-US" dirty="0" smtClean="0"/>
              <a:t>可分为两类：页式和段式</a:t>
            </a:r>
          </a:p>
          <a:p>
            <a:pPr lvl="1" eaLnBrk="1" fontAlgn="auto" hangingPunct="1">
              <a:spcAft>
                <a:spcPts val="0"/>
              </a:spcAft>
              <a:defRPr/>
            </a:pPr>
            <a:r>
              <a:rPr lang="zh-CN" altLang="en-US" dirty="0" smtClean="0"/>
              <a:t>页式：每页大小固定</a:t>
            </a:r>
          </a:p>
          <a:p>
            <a:pPr lvl="1" eaLnBrk="1" fontAlgn="auto" hangingPunct="1">
              <a:spcAft>
                <a:spcPts val="0"/>
              </a:spcAft>
              <a:defRPr/>
            </a:pPr>
            <a:r>
              <a:rPr lang="zh-CN" altLang="en-US" dirty="0" smtClean="0"/>
              <a:t>段式：每段大小不等</a:t>
            </a:r>
          </a:p>
          <a:p>
            <a:pPr lvl="1" eaLnBrk="1" fontAlgn="auto" hangingPunct="1">
              <a:spcAft>
                <a:spcPts val="0"/>
              </a:spcAft>
              <a:defRPr/>
            </a:pPr>
            <a:r>
              <a:rPr lang="zh-CN" altLang="en-US" dirty="0" smtClean="0"/>
              <a:t>两者区别：</a:t>
            </a:r>
            <a:endParaRPr lang="en-US" altLang="zh-CN" dirty="0" smtClean="0"/>
          </a:p>
        </p:txBody>
      </p:sp>
      <p:sp>
        <p:nvSpPr>
          <p:cNvPr id="2" name="日期占位符 1"/>
          <p:cNvSpPr>
            <a:spLocks noGrp="1"/>
          </p:cNvSpPr>
          <p:nvPr>
            <p:ph type="dt" sz="quarter" idx="10"/>
          </p:nvPr>
        </p:nvSpPr>
        <p:spPr/>
        <p:txBody>
          <a:bodyPr/>
          <a:lstStyle/>
          <a:p>
            <a:pPr>
              <a:defRPr/>
            </a:pPr>
            <a:fld id="{6FCD7BC9-4BD0-44B5-A159-1CAE7EC1D384}"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5463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1A9AC07-FCEA-45A8-8AEF-4316D79C9A2C}" type="slidenum">
              <a:rPr lang="zh-CN" altLang="en-US">
                <a:solidFill>
                  <a:srgbClr val="898989"/>
                </a:solidFill>
              </a:rPr>
              <a:pPr/>
              <a:t>147</a:t>
            </a:fld>
            <a:endParaRPr lang="zh-CN" altLang="en-US">
              <a:solidFill>
                <a:srgbClr val="898989"/>
              </a:solidFill>
            </a:endParaRPr>
          </a:p>
        </p:txBody>
      </p:sp>
      <p:pic>
        <p:nvPicPr>
          <p:cNvPr id="1546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1125538"/>
            <a:ext cx="83058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781246013"/>
      </p:ext>
    </p:extLst>
  </p:cSld>
  <p:clrMapOvr>
    <a:masterClrMapping/>
  </p:clrMapOvr>
  <p:transition spd="slow"/>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330200" y="365125"/>
            <a:ext cx="8466138" cy="795338"/>
          </a:xfrm>
        </p:spPr>
        <p:txBody>
          <a:bodyPr/>
          <a:lstStyle/>
          <a:p>
            <a:pPr eaLnBrk="1" hangingPunct="1"/>
            <a:endParaRPr lang="zh-CN" altLang="en-US" smtClean="0"/>
          </a:p>
        </p:txBody>
      </p:sp>
      <p:sp>
        <p:nvSpPr>
          <p:cNvPr id="2" name="日期占位符 1"/>
          <p:cNvSpPr>
            <a:spLocks noGrp="1"/>
          </p:cNvSpPr>
          <p:nvPr>
            <p:ph type="dt" sz="quarter" idx="10"/>
          </p:nvPr>
        </p:nvSpPr>
        <p:spPr/>
        <p:txBody>
          <a:bodyPr/>
          <a:lstStyle/>
          <a:p>
            <a:pPr>
              <a:defRPr/>
            </a:pPr>
            <a:fld id="{B102EEE0-EDE7-4252-BF63-4DA026D72A87}"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5565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F940915-9224-447D-B891-243A27FDEFEA}" type="slidenum">
              <a:rPr lang="zh-CN" altLang="en-US">
                <a:solidFill>
                  <a:srgbClr val="898989"/>
                </a:solidFill>
              </a:rPr>
              <a:pPr/>
              <a:t>148</a:t>
            </a:fld>
            <a:endParaRPr lang="zh-CN" altLang="en-US">
              <a:solidFill>
                <a:srgbClr val="898989"/>
              </a:solidFill>
            </a:endParaRPr>
          </a:p>
        </p:txBody>
      </p:sp>
      <p:pic>
        <p:nvPicPr>
          <p:cNvPr id="15565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581150"/>
            <a:ext cx="7848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796010525"/>
      </p:ext>
    </p:extLst>
  </p:cSld>
  <p:clrMapOvr>
    <a:masterClrMapping/>
  </p:clrMapOvr>
  <p:transition spd="slow"/>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295275" y="173038"/>
            <a:ext cx="8583613" cy="711200"/>
          </a:xfrm>
        </p:spPr>
        <p:txBody>
          <a:bodyPr/>
          <a:lstStyle/>
          <a:p>
            <a:pPr eaLnBrk="1" hangingPunct="1"/>
            <a:r>
              <a:rPr lang="en-US" altLang="zh-CN" sz="3200" b="1" smtClean="0"/>
              <a:t>VM</a:t>
            </a:r>
            <a:r>
              <a:rPr lang="zh-CN" altLang="en-US" sz="3200" b="1" smtClean="0"/>
              <a:t>的四个问题 (1/2)</a:t>
            </a:r>
          </a:p>
        </p:txBody>
      </p:sp>
      <p:sp>
        <p:nvSpPr>
          <p:cNvPr id="156675" name="Rectangle 3"/>
          <p:cNvSpPr>
            <a:spLocks noGrp="1" noChangeArrowheads="1"/>
          </p:cNvSpPr>
          <p:nvPr>
            <p:ph idx="1"/>
          </p:nvPr>
        </p:nvSpPr>
        <p:spPr>
          <a:xfrm>
            <a:off x="387350" y="884238"/>
            <a:ext cx="8397875" cy="5837237"/>
          </a:xfrm>
        </p:spPr>
        <p:txBody>
          <a:bodyPr/>
          <a:lstStyle/>
          <a:p>
            <a:pPr eaLnBrk="1" hangingPunct="1"/>
            <a:r>
              <a:rPr lang="zh-CN" altLang="en-US" sz="2400" smtClean="0"/>
              <a:t>映象规则</a:t>
            </a:r>
          </a:p>
          <a:p>
            <a:pPr lvl="1" eaLnBrk="1" hangingPunct="1"/>
            <a:r>
              <a:rPr lang="zh-CN" altLang="en-US" sz="2000" smtClean="0"/>
              <a:t>选择策略：低失效率和复杂的映象算法，还是简单的映射方法，高失效率</a:t>
            </a:r>
          </a:p>
          <a:p>
            <a:pPr lvl="2" eaLnBrk="1" hangingPunct="1"/>
            <a:r>
              <a:rPr lang="zh-CN" altLang="en-US" sz="1600" smtClean="0"/>
              <a:t>由于失效开销很大，一般选择低失效率方法，即全相联映射</a:t>
            </a:r>
          </a:p>
          <a:p>
            <a:pPr eaLnBrk="1" hangingPunct="1"/>
            <a:r>
              <a:rPr lang="zh-CN" altLang="en-US" sz="2400" smtClean="0"/>
              <a:t>查找算法－用附加数据结构</a:t>
            </a:r>
          </a:p>
          <a:p>
            <a:pPr lvl="1" eaLnBrk="1" hangingPunct="1"/>
            <a:r>
              <a:rPr lang="zh-CN" altLang="en-US" sz="2000" smtClean="0"/>
              <a:t>固定页大小－用页表</a:t>
            </a:r>
          </a:p>
          <a:p>
            <a:pPr lvl="2" eaLnBrk="1" hangingPunct="1"/>
            <a:r>
              <a:rPr lang="en-US" altLang="zh-CN" sz="1600" smtClean="0"/>
              <a:t>VPN －&gt; PPN</a:t>
            </a:r>
          </a:p>
          <a:p>
            <a:pPr lvl="2" eaLnBrk="1" hangingPunct="1"/>
            <a:r>
              <a:rPr lang="en-US" altLang="zh-CN" sz="1600" smtClean="0"/>
              <a:t>Tag</a:t>
            </a:r>
            <a:r>
              <a:rPr lang="zh-CN" altLang="en-US" sz="1600" smtClean="0"/>
              <a:t>标识该页是否在主存</a:t>
            </a:r>
          </a:p>
          <a:p>
            <a:pPr lvl="1" eaLnBrk="1" hangingPunct="1"/>
            <a:r>
              <a:rPr lang="zh-CN" altLang="en-US" sz="2000" smtClean="0"/>
              <a:t>可变长段 －段表</a:t>
            </a:r>
          </a:p>
          <a:p>
            <a:pPr lvl="2" eaLnBrk="1" hangingPunct="1"/>
            <a:r>
              <a:rPr lang="zh-CN" altLang="en-US" sz="1600" smtClean="0"/>
              <a:t>段表中存放所有可能的段信息</a:t>
            </a:r>
          </a:p>
          <a:p>
            <a:pPr lvl="2" eaLnBrk="1" hangingPunct="1"/>
            <a:r>
              <a:rPr lang="zh-CN" altLang="en-US" sz="1600" smtClean="0"/>
              <a:t>段号 －&gt;段基址  再加段内偏移量</a:t>
            </a:r>
          </a:p>
          <a:p>
            <a:pPr lvl="2" eaLnBrk="1" hangingPunct="1"/>
            <a:r>
              <a:rPr lang="zh-CN" altLang="en-US" sz="1600" smtClean="0"/>
              <a:t>可能存在许多小尺寸段</a:t>
            </a:r>
          </a:p>
          <a:p>
            <a:pPr lvl="1" eaLnBrk="1" hangingPunct="1"/>
            <a:r>
              <a:rPr lang="zh-CN" altLang="en-US" sz="2000" smtClean="0"/>
              <a:t>页表</a:t>
            </a:r>
          </a:p>
          <a:p>
            <a:pPr lvl="2" eaLnBrk="1" hangingPunct="1"/>
            <a:r>
              <a:rPr lang="zh-CN" altLang="en-US" sz="1600" smtClean="0"/>
              <a:t>页表中所含项数：一般为虚页的数量</a:t>
            </a:r>
          </a:p>
          <a:p>
            <a:pPr lvl="2" eaLnBrk="1" hangingPunct="1"/>
            <a:r>
              <a:rPr lang="zh-CN" altLang="en-US" sz="1600" smtClean="0"/>
              <a:t>功能: </a:t>
            </a:r>
            <a:r>
              <a:rPr lang="en-US" altLang="zh-CN" sz="1600" smtClean="0"/>
              <a:t>VPN－&gt;PPN，</a:t>
            </a:r>
            <a:r>
              <a:rPr lang="zh-CN" altLang="en-US" sz="1600" smtClean="0"/>
              <a:t>方便页重新分配，有一位标识该页是否在内存</a:t>
            </a:r>
          </a:p>
        </p:txBody>
      </p:sp>
      <p:sp>
        <p:nvSpPr>
          <p:cNvPr id="2" name="日期占位符 1"/>
          <p:cNvSpPr>
            <a:spLocks noGrp="1"/>
          </p:cNvSpPr>
          <p:nvPr>
            <p:ph type="dt" sz="quarter" idx="10"/>
          </p:nvPr>
        </p:nvSpPr>
        <p:spPr/>
        <p:txBody>
          <a:bodyPr/>
          <a:lstStyle/>
          <a:p>
            <a:pPr>
              <a:defRPr/>
            </a:pPr>
            <a:fld id="{E96F26B8-1210-4204-AE4C-8426048510D6}"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5667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FD27E0C-8BD8-4B9C-B752-FCED35EE918A}" type="slidenum">
              <a:rPr lang="zh-CN" altLang="en-US">
                <a:solidFill>
                  <a:srgbClr val="898989"/>
                </a:solidFill>
              </a:rPr>
              <a:pPr/>
              <a:t>149</a:t>
            </a:fld>
            <a:endParaRPr lang="zh-CN" altLang="en-US">
              <a:solidFill>
                <a:srgbClr val="898989"/>
              </a:solidFill>
            </a:endParaRPr>
          </a:p>
        </p:txBody>
      </p:sp>
    </p:spTree>
    <p:extLst>
      <p:ext uri="{BB962C8B-B14F-4D97-AF65-F5344CB8AC3E}">
        <p14:creationId xmlns:p14="http://schemas.microsoft.com/office/powerpoint/2010/main" val="567483436"/>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smtClean="0"/>
              <a:t>常见的存储层次的组织</a:t>
            </a:r>
          </a:p>
        </p:txBody>
      </p:sp>
      <p:sp>
        <p:nvSpPr>
          <p:cNvPr id="20483" name="Rectangle 3"/>
          <p:cNvSpPr>
            <a:spLocks noGrp="1" noChangeArrowheads="1"/>
          </p:cNvSpPr>
          <p:nvPr>
            <p:ph idx="1"/>
          </p:nvPr>
        </p:nvSpPr>
        <p:spPr/>
        <p:txBody>
          <a:bodyPr/>
          <a:lstStyle/>
          <a:p>
            <a:r>
              <a:rPr lang="en-US" altLang="zh-CN" smtClean="0"/>
              <a:t>Registers &lt;-&gt; Memory </a:t>
            </a:r>
          </a:p>
          <a:p>
            <a:pPr lvl="1"/>
            <a:r>
              <a:rPr lang="zh-CN" altLang="en-US" smtClean="0"/>
              <a:t>由编译器完成调度</a:t>
            </a:r>
            <a:endParaRPr lang="en-US" altLang="zh-CN" smtClean="0"/>
          </a:p>
          <a:p>
            <a:r>
              <a:rPr lang="en-US" altLang="zh-CN" smtClean="0"/>
              <a:t>cache &lt;-&gt; memory</a:t>
            </a:r>
          </a:p>
          <a:p>
            <a:pPr lvl="1"/>
            <a:r>
              <a:rPr lang="zh-CN" altLang="en-US" smtClean="0"/>
              <a:t>由硬件完成调度</a:t>
            </a:r>
          </a:p>
          <a:p>
            <a:r>
              <a:rPr lang="en-US" altLang="zh-CN" smtClean="0"/>
              <a:t>memory &lt;-&gt; disks</a:t>
            </a:r>
          </a:p>
          <a:p>
            <a:pPr lvl="1"/>
            <a:r>
              <a:rPr lang="zh-CN" altLang="en-US" smtClean="0"/>
              <a:t>由硬件和操作系统（虚拟管理）</a:t>
            </a:r>
          </a:p>
          <a:p>
            <a:pPr lvl="1"/>
            <a:r>
              <a:rPr lang="zh-CN" altLang="en-US" smtClean="0"/>
              <a:t>由程序员完成调度</a:t>
            </a:r>
          </a:p>
        </p:txBody>
      </p:sp>
      <p:sp>
        <p:nvSpPr>
          <p:cNvPr id="2" name="日期占位符 1"/>
          <p:cNvSpPr>
            <a:spLocks noGrp="1"/>
          </p:cNvSpPr>
          <p:nvPr>
            <p:ph type="dt" sz="half" idx="10"/>
          </p:nvPr>
        </p:nvSpPr>
        <p:spPr/>
        <p:txBody>
          <a:bodyPr/>
          <a:lstStyle/>
          <a:p>
            <a:fld id="{2E8FD740-23DA-4439-9247-0E9B7741AFD9}" type="datetime1">
              <a:rPr lang="zh-CN" altLang="en-US" smtClean="0"/>
              <a:pPr/>
              <a:t>2019/3/19</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20486" name="灯片编号占位符 3"/>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9FA88E5-8F93-48BA-9C65-6071A25662EE}" type="slidenum">
              <a:rPr lang="zh-CN" altLang="en-US" smtClean="0"/>
              <a:pPr/>
              <a:t>15</a:t>
            </a:fld>
            <a:endParaRPr lang="zh-CN" altLang="en-US"/>
          </a:p>
        </p:txBody>
      </p:sp>
    </p:spTree>
    <p:extLst>
      <p:ext uri="{BB962C8B-B14F-4D97-AF65-F5344CB8AC3E}">
        <p14:creationId xmlns:p14="http://schemas.microsoft.com/office/powerpoint/2010/main" val="3009553395"/>
      </p:ext>
    </p:extLst>
  </p:cSld>
  <p:clrMapOvr>
    <a:masterClrMapping/>
  </p:clrMapOvr>
  <p:transition spd="slow"/>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628650" y="144463"/>
            <a:ext cx="7886700" cy="696912"/>
          </a:xfrm>
        </p:spPr>
        <p:txBody>
          <a:bodyPr/>
          <a:lstStyle/>
          <a:p>
            <a:pPr eaLnBrk="1" hangingPunct="1"/>
            <a:r>
              <a:rPr lang="en-US" altLang="zh-CN" sz="3200" b="1" smtClean="0"/>
              <a:t>VM</a:t>
            </a:r>
            <a:r>
              <a:rPr lang="zh-CN" altLang="en-US" sz="3200" b="1" smtClean="0"/>
              <a:t>的四个问题（2/2)</a:t>
            </a:r>
          </a:p>
        </p:txBody>
      </p:sp>
      <p:sp>
        <p:nvSpPr>
          <p:cNvPr id="157699" name="Rectangle 3"/>
          <p:cNvSpPr>
            <a:spLocks noGrp="1" noChangeArrowheads="1"/>
          </p:cNvSpPr>
          <p:nvPr>
            <p:ph idx="1"/>
          </p:nvPr>
        </p:nvSpPr>
        <p:spPr>
          <a:xfrm>
            <a:off x="628650" y="1031875"/>
            <a:ext cx="7886700" cy="5145088"/>
          </a:xfrm>
        </p:spPr>
        <p:txBody>
          <a:bodyPr>
            <a:normAutofit fontScale="92500" lnSpcReduction="10000"/>
          </a:bodyPr>
          <a:lstStyle/>
          <a:p>
            <a:pPr eaLnBrk="1" hangingPunct="1"/>
            <a:r>
              <a:rPr lang="zh-CN" altLang="en-US" smtClean="0"/>
              <a:t>替换规则</a:t>
            </a:r>
          </a:p>
          <a:p>
            <a:pPr lvl="1" eaLnBrk="1" hangingPunct="1"/>
            <a:r>
              <a:rPr lang="en-US" altLang="zh-CN" smtClean="0"/>
              <a:t>LRU</a:t>
            </a:r>
            <a:r>
              <a:rPr lang="zh-CN" altLang="en-US" smtClean="0"/>
              <a:t>是最好的</a:t>
            </a:r>
          </a:p>
          <a:p>
            <a:pPr lvl="1" eaLnBrk="1" hangingPunct="1"/>
            <a:r>
              <a:rPr lang="zh-CN" altLang="en-US" smtClean="0"/>
              <a:t>但真正的</a:t>
            </a:r>
            <a:r>
              <a:rPr lang="en-US" altLang="zh-CN" smtClean="0"/>
              <a:t>LRU</a:t>
            </a:r>
            <a:r>
              <a:rPr lang="zh-CN" altLang="en-US" smtClean="0"/>
              <a:t>方法，硬件代价较大</a:t>
            </a:r>
          </a:p>
          <a:p>
            <a:pPr lvl="1" eaLnBrk="1" hangingPunct="1"/>
            <a:r>
              <a:rPr lang="zh-CN" altLang="en-US" smtClean="0"/>
              <a:t>用硬件简化，通过</a:t>
            </a:r>
            <a:r>
              <a:rPr lang="en-US" altLang="zh-CN" smtClean="0"/>
              <a:t>OS</a:t>
            </a:r>
            <a:r>
              <a:rPr lang="zh-CN" altLang="en-US" smtClean="0"/>
              <a:t>来完成</a:t>
            </a:r>
          </a:p>
          <a:p>
            <a:pPr lvl="2" eaLnBrk="1" hangingPunct="1"/>
            <a:r>
              <a:rPr lang="zh-CN" altLang="en-US" smtClean="0"/>
              <a:t>为了帮助</a:t>
            </a:r>
            <a:r>
              <a:rPr lang="en-US" altLang="zh-CN" smtClean="0"/>
              <a:t>OS</a:t>
            </a:r>
            <a:r>
              <a:rPr lang="zh-CN" altLang="en-US" smtClean="0"/>
              <a:t>寻找</a:t>
            </a:r>
            <a:r>
              <a:rPr lang="en-US" altLang="zh-CN" smtClean="0"/>
              <a:t>LRU</a:t>
            </a:r>
            <a:r>
              <a:rPr lang="zh-CN" altLang="en-US" smtClean="0"/>
              <a:t>页，每个页面设置一个 </a:t>
            </a:r>
            <a:r>
              <a:rPr lang="en-US" altLang="zh-CN" smtClean="0"/>
              <a:t>use bit</a:t>
            </a:r>
          </a:p>
          <a:p>
            <a:pPr lvl="2" eaLnBrk="1" hangingPunct="1"/>
            <a:r>
              <a:rPr lang="zh-CN" altLang="en-US" smtClean="0"/>
              <a:t>当访问主存中一个页面时，其</a:t>
            </a:r>
            <a:r>
              <a:rPr lang="en-US" altLang="zh-CN" smtClean="0"/>
              <a:t>use bit</a:t>
            </a:r>
            <a:r>
              <a:rPr lang="zh-CN" altLang="en-US" smtClean="0"/>
              <a:t>置位</a:t>
            </a:r>
          </a:p>
          <a:p>
            <a:pPr lvl="2" eaLnBrk="1" hangingPunct="1"/>
            <a:r>
              <a:rPr lang="en-US" altLang="zh-CN" smtClean="0"/>
              <a:t>OS</a:t>
            </a:r>
            <a:r>
              <a:rPr lang="zh-CN" altLang="en-US" smtClean="0"/>
              <a:t>定期复位所有使用位，这样每次复位之前，使用位的值就反映了从上次复位到现在的这段时间中，哪些页曾被访问过。</a:t>
            </a:r>
          </a:p>
          <a:p>
            <a:pPr lvl="2" eaLnBrk="1" hangingPunct="1"/>
            <a:r>
              <a:rPr lang="zh-CN" altLang="en-US" smtClean="0"/>
              <a:t>当有失效冲突时，由</a:t>
            </a:r>
            <a:r>
              <a:rPr lang="en-US" altLang="zh-CN" smtClean="0"/>
              <a:t>OS</a:t>
            </a:r>
            <a:r>
              <a:rPr lang="zh-CN" altLang="en-US" smtClean="0"/>
              <a:t>来决定哪些页将被换出去。</a:t>
            </a:r>
          </a:p>
          <a:p>
            <a:pPr eaLnBrk="1" hangingPunct="1"/>
            <a:r>
              <a:rPr lang="zh-CN" altLang="en-US" smtClean="0"/>
              <a:t>写策略</a:t>
            </a:r>
          </a:p>
          <a:p>
            <a:pPr lvl="1" eaLnBrk="1" hangingPunct="1"/>
            <a:r>
              <a:rPr lang="zh-CN" altLang="en-US" smtClean="0"/>
              <a:t>总是用写回法，因为访问硬盘速度很慢。</a:t>
            </a:r>
          </a:p>
          <a:p>
            <a:pPr eaLnBrk="1" hangingPunct="1"/>
            <a:endParaRPr lang="zh-CN" altLang="en-US" smtClean="0"/>
          </a:p>
        </p:txBody>
      </p:sp>
      <p:sp>
        <p:nvSpPr>
          <p:cNvPr id="2" name="日期占位符 1"/>
          <p:cNvSpPr>
            <a:spLocks noGrp="1"/>
          </p:cNvSpPr>
          <p:nvPr>
            <p:ph type="dt" sz="quarter" idx="10"/>
          </p:nvPr>
        </p:nvSpPr>
        <p:spPr/>
        <p:txBody>
          <a:bodyPr/>
          <a:lstStyle/>
          <a:p>
            <a:pPr>
              <a:defRPr/>
            </a:pPr>
            <a:fld id="{7BBC6BCF-BA8C-4A3E-8872-77BB326D9F03}"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5770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36C212A-CD4F-45F1-AB10-D8822AA9F8DF}" type="slidenum">
              <a:rPr lang="zh-CN" altLang="en-US">
                <a:solidFill>
                  <a:srgbClr val="898989"/>
                </a:solidFill>
              </a:rPr>
              <a:pPr/>
              <a:t>150</a:t>
            </a:fld>
            <a:endParaRPr lang="zh-CN" altLang="en-US">
              <a:solidFill>
                <a:srgbClr val="898989"/>
              </a:solidFill>
            </a:endParaRPr>
          </a:p>
        </p:txBody>
      </p:sp>
    </p:spTree>
    <p:extLst>
      <p:ext uri="{BB962C8B-B14F-4D97-AF65-F5344CB8AC3E}">
        <p14:creationId xmlns:p14="http://schemas.microsoft.com/office/powerpoint/2010/main" val="3177052874"/>
      </p:ext>
    </p:extLst>
  </p:cSld>
  <p:clrMapOvr>
    <a:masterClrMapping/>
  </p:clrMapOvr>
  <p:transition spd="slow"/>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330200" y="365125"/>
            <a:ext cx="8466138" cy="795338"/>
          </a:xfrm>
        </p:spPr>
        <p:txBody>
          <a:bodyPr/>
          <a:lstStyle/>
          <a:p>
            <a:pPr eaLnBrk="1" hangingPunct="1"/>
            <a:endParaRPr lang="zh-CN" altLang="en-US" smtClean="0"/>
          </a:p>
        </p:txBody>
      </p:sp>
      <p:sp>
        <p:nvSpPr>
          <p:cNvPr id="2" name="日期占位符 1"/>
          <p:cNvSpPr>
            <a:spLocks noGrp="1"/>
          </p:cNvSpPr>
          <p:nvPr>
            <p:ph type="dt" sz="quarter" idx="10"/>
          </p:nvPr>
        </p:nvSpPr>
        <p:spPr/>
        <p:txBody>
          <a:bodyPr/>
          <a:lstStyle/>
          <a:p>
            <a:pPr>
              <a:defRPr/>
            </a:pPr>
            <a:fld id="{1F113F20-954A-438D-835E-9B30748B6B72}"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5872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0E904EA-53AD-4990-8B86-42990C505870}" type="slidenum">
              <a:rPr lang="zh-CN" altLang="en-US">
                <a:solidFill>
                  <a:srgbClr val="898989"/>
                </a:solidFill>
              </a:rPr>
              <a:pPr/>
              <a:t>151</a:t>
            </a:fld>
            <a:endParaRPr lang="zh-CN" altLang="en-US">
              <a:solidFill>
                <a:srgbClr val="898989"/>
              </a:solidFill>
            </a:endParaRPr>
          </a:p>
        </p:txBody>
      </p:sp>
      <p:pic>
        <p:nvPicPr>
          <p:cNvPr id="15872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38200"/>
            <a:ext cx="7391400"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11172118"/>
      </p:ext>
    </p:extLst>
  </p:cSld>
  <p:clrMapOvr>
    <a:masterClrMapping/>
  </p:clrMapOvr>
  <p:transition spd="slow"/>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501650" y="365125"/>
            <a:ext cx="8140700" cy="725488"/>
          </a:xfrm>
        </p:spPr>
        <p:txBody>
          <a:bodyPr/>
          <a:lstStyle/>
          <a:p>
            <a:pPr eaLnBrk="1" hangingPunct="1"/>
            <a:r>
              <a:rPr lang="zh-CN" altLang="en-US" sz="3200" b="1" smtClean="0"/>
              <a:t>页面大小的选择</a:t>
            </a:r>
          </a:p>
        </p:txBody>
      </p:sp>
      <p:sp>
        <p:nvSpPr>
          <p:cNvPr id="159747" name="Rectangle 3"/>
          <p:cNvSpPr>
            <a:spLocks noGrp="1" noChangeArrowheads="1"/>
          </p:cNvSpPr>
          <p:nvPr>
            <p:ph idx="1"/>
          </p:nvPr>
        </p:nvSpPr>
        <p:spPr>
          <a:xfrm>
            <a:off x="339725" y="1547813"/>
            <a:ext cx="8464550" cy="4351337"/>
          </a:xfrm>
        </p:spPr>
        <p:txBody>
          <a:bodyPr/>
          <a:lstStyle/>
          <a:p>
            <a:pPr eaLnBrk="1" hangingPunct="1"/>
            <a:r>
              <a:rPr lang="zh-CN" altLang="en-US" smtClean="0"/>
              <a:t>页面选择较大的优点</a:t>
            </a:r>
          </a:p>
          <a:p>
            <a:pPr lvl="1" eaLnBrk="1" hangingPunct="1"/>
            <a:r>
              <a:rPr lang="zh-CN" altLang="en-US" smtClean="0"/>
              <a:t>减少了页表的大小</a:t>
            </a:r>
          </a:p>
          <a:p>
            <a:pPr lvl="1" eaLnBrk="1" hangingPunct="1"/>
            <a:r>
              <a:rPr lang="zh-CN" altLang="en-US" smtClean="0"/>
              <a:t>如果局部性较好，可以提高命中率</a:t>
            </a:r>
          </a:p>
          <a:p>
            <a:pPr eaLnBrk="1" hangingPunct="1"/>
            <a:r>
              <a:rPr lang="zh-CN" altLang="en-US" smtClean="0"/>
              <a:t>页面选择较大的缺点</a:t>
            </a:r>
          </a:p>
          <a:p>
            <a:pPr lvl="1" eaLnBrk="1" hangingPunct="1"/>
            <a:r>
              <a:rPr lang="zh-CN" altLang="en-US" smtClean="0"/>
              <a:t>内存中的碎片较多，内存利用率低</a:t>
            </a:r>
          </a:p>
          <a:p>
            <a:pPr lvl="1" eaLnBrk="1" hangingPunct="1"/>
            <a:r>
              <a:rPr lang="zh-CN" altLang="en-US" smtClean="0"/>
              <a:t>进程启动时间长</a:t>
            </a:r>
          </a:p>
          <a:p>
            <a:pPr lvl="1" eaLnBrk="1" hangingPunct="1"/>
            <a:r>
              <a:rPr lang="zh-CN" altLang="en-US" smtClean="0"/>
              <a:t>失效开销加大</a:t>
            </a:r>
          </a:p>
        </p:txBody>
      </p:sp>
      <p:sp>
        <p:nvSpPr>
          <p:cNvPr id="2" name="日期占位符 1"/>
          <p:cNvSpPr>
            <a:spLocks noGrp="1"/>
          </p:cNvSpPr>
          <p:nvPr>
            <p:ph type="dt" sz="quarter" idx="10"/>
          </p:nvPr>
        </p:nvSpPr>
        <p:spPr/>
        <p:txBody>
          <a:bodyPr/>
          <a:lstStyle/>
          <a:p>
            <a:pPr>
              <a:defRPr/>
            </a:pPr>
            <a:fld id="{213A10F2-2049-4CFB-9B8E-84879012DF1F}"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5975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DA975D0-AEE6-41EA-A60F-57F7E910C318}" type="slidenum">
              <a:rPr lang="zh-CN" altLang="en-US">
                <a:solidFill>
                  <a:srgbClr val="898989"/>
                </a:solidFill>
              </a:rPr>
              <a:pPr/>
              <a:t>152</a:t>
            </a:fld>
            <a:endParaRPr lang="zh-CN" altLang="en-US">
              <a:solidFill>
                <a:srgbClr val="898989"/>
              </a:solidFill>
            </a:endParaRPr>
          </a:p>
        </p:txBody>
      </p:sp>
    </p:spTree>
    <p:extLst>
      <p:ext uri="{BB962C8B-B14F-4D97-AF65-F5344CB8AC3E}">
        <p14:creationId xmlns:p14="http://schemas.microsoft.com/office/powerpoint/2010/main" val="693467507"/>
      </p:ext>
    </p:extLst>
  </p:cSld>
  <p:clrMapOvr>
    <a:masterClrMapping/>
  </p:clrMapOvr>
  <p:transition spd="slow"/>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330200" y="365125"/>
            <a:ext cx="8466138" cy="795338"/>
          </a:xfrm>
        </p:spPr>
        <p:txBody>
          <a:bodyPr/>
          <a:lstStyle/>
          <a:p>
            <a:pPr eaLnBrk="1" hangingPunct="1"/>
            <a:r>
              <a:rPr lang="en-US" altLang="zh-CN" smtClean="0"/>
              <a:t>Alpha VPN－&gt;PPN</a:t>
            </a:r>
          </a:p>
        </p:txBody>
      </p:sp>
      <p:sp>
        <p:nvSpPr>
          <p:cNvPr id="2" name="日期占位符 1"/>
          <p:cNvSpPr>
            <a:spLocks noGrp="1"/>
          </p:cNvSpPr>
          <p:nvPr>
            <p:ph type="dt" sz="quarter" idx="10"/>
          </p:nvPr>
        </p:nvSpPr>
        <p:spPr/>
        <p:txBody>
          <a:bodyPr/>
          <a:lstStyle/>
          <a:p>
            <a:pPr>
              <a:defRPr/>
            </a:pPr>
            <a:fld id="{E8CB49BB-96C0-42F9-BED7-A93671084A92}"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6077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0BED3D0-0BBD-4279-8079-FFE4DD16B157}" type="slidenum">
              <a:rPr lang="zh-CN" altLang="en-US">
                <a:solidFill>
                  <a:srgbClr val="898989"/>
                </a:solidFill>
              </a:rPr>
              <a:pPr/>
              <a:t>153</a:t>
            </a:fld>
            <a:endParaRPr lang="zh-CN" altLang="en-US">
              <a:solidFill>
                <a:srgbClr val="898989"/>
              </a:solidFill>
            </a:endParaRPr>
          </a:p>
        </p:txBody>
      </p:sp>
      <p:pic>
        <p:nvPicPr>
          <p:cNvPr id="16077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62000"/>
            <a:ext cx="8077200"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875474886"/>
      </p:ext>
    </p:extLst>
  </p:cSld>
  <p:clrMapOvr>
    <a:masterClrMapping/>
  </p:clrMapOvr>
  <p:transition spd="slow"/>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457200" y="354013"/>
            <a:ext cx="8553450" cy="641350"/>
          </a:xfrm>
        </p:spPr>
        <p:txBody>
          <a:bodyPr/>
          <a:lstStyle/>
          <a:p>
            <a:pPr eaLnBrk="1" hangingPunct="1"/>
            <a:r>
              <a:rPr lang="en-US" altLang="zh-CN" sz="3200" b="1" smtClean="0"/>
              <a:t>TLB （Translation look-aside Buffer)</a:t>
            </a:r>
          </a:p>
        </p:txBody>
      </p:sp>
      <p:sp>
        <p:nvSpPr>
          <p:cNvPr id="161795" name="Rectangle 3"/>
          <p:cNvSpPr>
            <a:spLocks noGrp="1" noChangeArrowheads="1"/>
          </p:cNvSpPr>
          <p:nvPr>
            <p:ph idx="1"/>
          </p:nvPr>
        </p:nvSpPr>
        <p:spPr>
          <a:xfrm>
            <a:off x="331788" y="1133475"/>
            <a:ext cx="8480425" cy="5084763"/>
          </a:xfrm>
        </p:spPr>
        <p:txBody>
          <a:bodyPr/>
          <a:lstStyle/>
          <a:p>
            <a:pPr eaLnBrk="1" hangingPunct="1"/>
            <a:r>
              <a:rPr lang="zh-CN" altLang="en-US" sz="2000" smtClean="0"/>
              <a:t>页表一般很大，存放在主存中。</a:t>
            </a:r>
          </a:p>
          <a:p>
            <a:pPr lvl="1" eaLnBrk="1" hangingPunct="1"/>
            <a:r>
              <a:rPr lang="zh-CN" altLang="en-US" sz="1800" smtClean="0"/>
              <a:t>导致每次访存可能要两次访问主存，一次读取页表项，一次读写数据</a:t>
            </a:r>
          </a:p>
          <a:p>
            <a:pPr lvl="1" eaLnBrk="1" hangingPunct="1"/>
            <a:r>
              <a:rPr lang="zh-CN" altLang="en-US" sz="1800" smtClean="0"/>
              <a:t>解决办法：采用 </a:t>
            </a:r>
            <a:r>
              <a:rPr lang="en-US" altLang="zh-CN" sz="1800" smtClean="0"/>
              <a:t>TLB</a:t>
            </a:r>
          </a:p>
          <a:p>
            <a:pPr eaLnBrk="1" hangingPunct="1"/>
            <a:r>
              <a:rPr lang="en-US" altLang="zh-CN" sz="2000" smtClean="0"/>
              <a:t>TLB</a:t>
            </a:r>
          </a:p>
          <a:p>
            <a:pPr lvl="1" eaLnBrk="1" hangingPunct="1"/>
            <a:r>
              <a:rPr lang="zh-CN" altLang="en-US" sz="1800" smtClean="0"/>
              <a:t>存放近期经常使用的页表项，是整个页表的部分内容的副本。</a:t>
            </a:r>
          </a:p>
          <a:p>
            <a:pPr lvl="1" eaLnBrk="1" hangingPunct="1"/>
            <a:r>
              <a:rPr lang="zh-CN" altLang="en-US" sz="1800" smtClean="0"/>
              <a:t>基本信息：</a:t>
            </a:r>
          </a:p>
          <a:p>
            <a:pPr lvl="1" eaLnBrk="1" hangingPunct="1">
              <a:buFontTx/>
              <a:buNone/>
            </a:pPr>
            <a:r>
              <a:rPr lang="zh-CN" altLang="en-US" sz="1800" smtClean="0"/>
              <a:t>     </a:t>
            </a:r>
            <a:r>
              <a:rPr lang="en-US" altLang="zh-CN" sz="1800" smtClean="0"/>
              <a:t>VPN##PPN##Protection Field##use bit ## dirty bit</a:t>
            </a:r>
          </a:p>
          <a:p>
            <a:pPr lvl="1" eaLnBrk="1" hangingPunct="1"/>
            <a:r>
              <a:rPr lang="en-US" altLang="zh-CN" sz="1800" smtClean="0"/>
              <a:t>OS</a:t>
            </a:r>
            <a:r>
              <a:rPr lang="zh-CN" altLang="en-US" sz="1800" smtClean="0"/>
              <a:t>修改页表项时，需要刷新</a:t>
            </a:r>
            <a:r>
              <a:rPr lang="en-US" altLang="zh-CN" sz="1800" smtClean="0"/>
              <a:t>TLB，</a:t>
            </a:r>
            <a:r>
              <a:rPr lang="zh-CN" altLang="en-US" sz="1800" smtClean="0"/>
              <a:t>或保证</a:t>
            </a:r>
            <a:r>
              <a:rPr lang="en-US" altLang="zh-CN" sz="1800" smtClean="0"/>
              <a:t>TLB</a:t>
            </a:r>
            <a:r>
              <a:rPr lang="zh-CN" altLang="en-US" sz="1800" smtClean="0"/>
              <a:t>中没有该页表项的副本</a:t>
            </a:r>
          </a:p>
          <a:p>
            <a:pPr lvl="1" eaLnBrk="1" hangingPunct="1"/>
            <a:r>
              <a:rPr lang="en-US" altLang="zh-CN" sz="1800" smtClean="0"/>
              <a:t>TLB</a:t>
            </a:r>
            <a:r>
              <a:rPr lang="zh-CN" altLang="en-US" sz="1800" smtClean="0"/>
              <a:t>必须在片内</a:t>
            </a:r>
          </a:p>
          <a:p>
            <a:pPr lvl="2" eaLnBrk="1" hangingPunct="1"/>
            <a:r>
              <a:rPr lang="zh-CN" altLang="en-US" sz="1600" smtClean="0">
                <a:latin typeface="Times New Roman" panose="02020603050405020304" pitchFamily="18" charset="0"/>
              </a:rPr>
              <a:t>速度至关重要</a:t>
            </a:r>
          </a:p>
          <a:p>
            <a:pPr lvl="2" eaLnBrk="1" hangingPunct="1"/>
            <a:r>
              <a:rPr lang="en-US" altLang="zh-CN" sz="1600" smtClean="0">
                <a:latin typeface="Times New Roman" panose="02020603050405020304" pitchFamily="18" charset="0"/>
              </a:rPr>
              <a:t>TLB</a:t>
            </a:r>
            <a:r>
              <a:rPr lang="zh-CN" altLang="en-US" sz="1600" smtClean="0">
                <a:latin typeface="Times New Roman" panose="02020603050405020304" pitchFamily="18" charset="0"/>
              </a:rPr>
              <a:t>过小，意义不大</a:t>
            </a:r>
          </a:p>
          <a:p>
            <a:pPr lvl="2" eaLnBrk="1" hangingPunct="1"/>
            <a:r>
              <a:rPr lang="en-US" altLang="zh-CN" sz="1600" smtClean="0">
                <a:latin typeface="Times New Roman" panose="02020603050405020304" pitchFamily="18" charset="0"/>
              </a:rPr>
              <a:t>TLB</a:t>
            </a:r>
            <a:r>
              <a:rPr lang="zh-CN" altLang="en-US" sz="1600" smtClean="0">
                <a:latin typeface="Times New Roman" panose="02020603050405020304" pitchFamily="18" charset="0"/>
              </a:rPr>
              <a:t>过大，代价较高</a:t>
            </a:r>
          </a:p>
          <a:p>
            <a:pPr lvl="2" eaLnBrk="1" hangingPunct="1"/>
            <a:r>
              <a:rPr lang="zh-CN" altLang="en-US" sz="1600" smtClean="0">
                <a:latin typeface="Times New Roman" panose="02020603050405020304" pitchFamily="18" charset="0"/>
              </a:rPr>
              <a:t>相联度较高（容量小）</a:t>
            </a:r>
            <a:endParaRPr lang="zh-CN" altLang="en-US" sz="1600" smtClean="0"/>
          </a:p>
        </p:txBody>
      </p:sp>
      <p:sp>
        <p:nvSpPr>
          <p:cNvPr id="2" name="日期占位符 1"/>
          <p:cNvSpPr>
            <a:spLocks noGrp="1"/>
          </p:cNvSpPr>
          <p:nvPr>
            <p:ph type="dt" sz="quarter" idx="10"/>
          </p:nvPr>
        </p:nvSpPr>
        <p:spPr/>
        <p:txBody>
          <a:bodyPr/>
          <a:lstStyle/>
          <a:p>
            <a:pPr>
              <a:defRPr/>
            </a:pPr>
            <a:fld id="{621436D7-72C2-4C97-847D-CCB8F5E4757D}"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6179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50A18EC-7A6A-4412-8517-90C88696A5C8}" type="slidenum">
              <a:rPr lang="zh-CN" altLang="en-US">
                <a:solidFill>
                  <a:srgbClr val="898989"/>
                </a:solidFill>
              </a:rPr>
              <a:pPr/>
              <a:t>154</a:t>
            </a:fld>
            <a:endParaRPr lang="zh-CN" altLang="en-US">
              <a:solidFill>
                <a:srgbClr val="898989"/>
              </a:solidFill>
            </a:endParaRPr>
          </a:p>
        </p:txBody>
      </p:sp>
    </p:spTree>
    <p:extLst>
      <p:ext uri="{BB962C8B-B14F-4D97-AF65-F5344CB8AC3E}">
        <p14:creationId xmlns:p14="http://schemas.microsoft.com/office/powerpoint/2010/main" val="1888957870"/>
      </p:ext>
    </p:extLst>
  </p:cSld>
  <p:clrMapOvr>
    <a:masterClrMapping/>
  </p:clrMapOvr>
  <p:transition spd="slow"/>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568325" y="411163"/>
            <a:ext cx="8048625" cy="769937"/>
          </a:xfrm>
        </p:spPr>
        <p:txBody>
          <a:bodyPr/>
          <a:lstStyle/>
          <a:p>
            <a:pPr eaLnBrk="1" hangingPunct="1"/>
            <a:r>
              <a:rPr lang="en-US" altLang="zh-CN" sz="3200" b="1" smtClean="0"/>
              <a:t>TLB</a:t>
            </a:r>
            <a:r>
              <a:rPr lang="zh-CN" altLang="en-US" sz="3200" b="1" smtClean="0"/>
              <a:t>的典型参数</a:t>
            </a:r>
          </a:p>
        </p:txBody>
      </p:sp>
      <p:sp>
        <p:nvSpPr>
          <p:cNvPr id="162819" name="Rectangle 3"/>
          <p:cNvSpPr>
            <a:spLocks noGrp="1" noChangeArrowheads="1"/>
          </p:cNvSpPr>
          <p:nvPr>
            <p:ph idx="1"/>
          </p:nvPr>
        </p:nvSpPr>
        <p:spPr>
          <a:xfrm>
            <a:off x="447675" y="1457325"/>
            <a:ext cx="8248650" cy="4622800"/>
          </a:xfrm>
        </p:spPr>
        <p:txBody>
          <a:bodyPr/>
          <a:lstStyle/>
          <a:p>
            <a:pPr eaLnBrk="1" hangingPunct="1"/>
            <a:r>
              <a:rPr lang="en-US" altLang="zh-CN" smtClean="0">
                <a:latin typeface="Times New Roman" panose="02020603050405020304" pitchFamily="18" charset="0"/>
              </a:rPr>
              <a:t>block size - same as a page table entry - 1 or 2 words</a:t>
            </a:r>
          </a:p>
          <a:p>
            <a:pPr eaLnBrk="1" hangingPunct="1"/>
            <a:r>
              <a:rPr lang="en-US" altLang="zh-CN" smtClean="0">
                <a:latin typeface="Times New Roman" panose="02020603050405020304" pitchFamily="18" charset="0"/>
              </a:rPr>
              <a:t>hit time - 1 cycle</a:t>
            </a:r>
          </a:p>
          <a:p>
            <a:pPr eaLnBrk="1" hangingPunct="1"/>
            <a:r>
              <a:rPr lang="en-US" altLang="zh-CN" smtClean="0">
                <a:latin typeface="Times New Roman" panose="02020603050405020304" pitchFamily="18" charset="0"/>
              </a:rPr>
              <a:t> miss penalty - 10 to 30 cycles</a:t>
            </a:r>
          </a:p>
          <a:p>
            <a:pPr eaLnBrk="1" hangingPunct="1"/>
            <a:r>
              <a:rPr lang="en-US" altLang="zh-CN" smtClean="0">
                <a:latin typeface="Times New Roman" panose="02020603050405020304" pitchFamily="18" charset="0"/>
              </a:rPr>
              <a:t> miss rate - .1% to 2%</a:t>
            </a:r>
          </a:p>
          <a:p>
            <a:pPr eaLnBrk="1" hangingPunct="1"/>
            <a:r>
              <a:rPr lang="en-US" altLang="zh-CN" smtClean="0">
                <a:latin typeface="Times New Roman" panose="02020603050405020304" pitchFamily="18" charset="0"/>
              </a:rPr>
              <a:t> TLB size - 32 B to 8 KB</a:t>
            </a:r>
          </a:p>
          <a:p>
            <a:pPr eaLnBrk="1" hangingPunct="1"/>
            <a:endParaRPr lang="zh-CN" altLang="en-US" smtClean="0"/>
          </a:p>
        </p:txBody>
      </p:sp>
      <p:sp>
        <p:nvSpPr>
          <p:cNvPr id="2" name="日期占位符 1"/>
          <p:cNvSpPr>
            <a:spLocks noGrp="1"/>
          </p:cNvSpPr>
          <p:nvPr>
            <p:ph type="dt" sz="quarter" idx="10"/>
          </p:nvPr>
        </p:nvSpPr>
        <p:spPr/>
        <p:txBody>
          <a:bodyPr/>
          <a:lstStyle/>
          <a:p>
            <a:pPr>
              <a:defRPr/>
            </a:pPr>
            <a:fld id="{4DBFB9ED-7F6C-4D3B-9783-9A2BAD5E3DDB}"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6282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3008F78-3E72-4C9E-9BC6-08A3CDC41FCA}" type="slidenum">
              <a:rPr lang="zh-CN" altLang="en-US">
                <a:solidFill>
                  <a:srgbClr val="898989"/>
                </a:solidFill>
              </a:rPr>
              <a:pPr/>
              <a:t>155</a:t>
            </a:fld>
            <a:endParaRPr lang="zh-CN" altLang="en-US">
              <a:solidFill>
                <a:srgbClr val="898989"/>
              </a:solidFill>
            </a:endParaRPr>
          </a:p>
        </p:txBody>
      </p:sp>
    </p:spTree>
    <p:extLst>
      <p:ext uri="{BB962C8B-B14F-4D97-AF65-F5344CB8AC3E}">
        <p14:creationId xmlns:p14="http://schemas.microsoft.com/office/powerpoint/2010/main" val="2834869492"/>
      </p:ext>
    </p:extLst>
  </p:cSld>
  <p:clrMapOvr>
    <a:masterClrMapping/>
  </p:clrMapOvr>
  <p:transition spd="slow"/>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398463" y="365125"/>
            <a:ext cx="8628062" cy="760413"/>
          </a:xfrm>
        </p:spPr>
        <p:txBody>
          <a:bodyPr/>
          <a:lstStyle/>
          <a:p>
            <a:pPr eaLnBrk="1" hangingPunct="1"/>
            <a:r>
              <a:rPr lang="zh-CN" altLang="en-US" smtClean="0"/>
              <a:t>举例：</a:t>
            </a:r>
            <a:r>
              <a:rPr lang="en-US" altLang="zh-CN" smtClean="0"/>
              <a:t>Alpha 21064</a:t>
            </a:r>
            <a:r>
              <a:rPr lang="zh-CN" altLang="en-US" smtClean="0"/>
              <a:t>的</a:t>
            </a:r>
            <a:r>
              <a:rPr lang="en-US" altLang="zh-CN" smtClean="0"/>
              <a:t>TLB</a:t>
            </a:r>
          </a:p>
        </p:txBody>
      </p:sp>
      <p:sp>
        <p:nvSpPr>
          <p:cNvPr id="2" name="日期占位符 1"/>
          <p:cNvSpPr>
            <a:spLocks noGrp="1"/>
          </p:cNvSpPr>
          <p:nvPr>
            <p:ph type="dt" sz="quarter" idx="10"/>
          </p:nvPr>
        </p:nvSpPr>
        <p:spPr/>
        <p:txBody>
          <a:bodyPr/>
          <a:lstStyle/>
          <a:p>
            <a:pPr>
              <a:defRPr/>
            </a:pPr>
            <a:fld id="{713D9B30-D97C-44C1-BC64-A47C7629111A}"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6384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C8C10D2-0408-4DC4-AFCC-49FAD92FC257}" type="slidenum">
              <a:rPr lang="zh-CN" altLang="en-US">
                <a:solidFill>
                  <a:srgbClr val="898989"/>
                </a:solidFill>
              </a:rPr>
              <a:pPr/>
              <a:t>156</a:t>
            </a:fld>
            <a:endParaRPr lang="zh-CN" altLang="en-US">
              <a:solidFill>
                <a:srgbClr val="898989"/>
              </a:solidFill>
            </a:endParaRPr>
          </a:p>
        </p:txBody>
      </p:sp>
      <p:pic>
        <p:nvPicPr>
          <p:cNvPr id="16384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125538"/>
            <a:ext cx="8559800"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11731117"/>
      </p:ext>
    </p:extLst>
  </p:cSld>
  <p:clrMapOvr>
    <a:masterClrMapping/>
  </p:clrMapOvr>
  <p:transition spd="slow"/>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339725" y="211138"/>
            <a:ext cx="8804275" cy="500062"/>
          </a:xfrm>
        </p:spPr>
        <p:txBody>
          <a:bodyPr>
            <a:normAutofit fontScale="90000"/>
          </a:bodyPr>
          <a:lstStyle/>
          <a:p>
            <a:pPr eaLnBrk="1" hangingPunct="1"/>
            <a:r>
              <a:rPr lang="en-US" altLang="zh-CN" sz="3200" b="1" smtClean="0"/>
              <a:t>Summary of Virtual Memory and Caches </a:t>
            </a:r>
          </a:p>
        </p:txBody>
      </p:sp>
      <p:sp>
        <p:nvSpPr>
          <p:cNvPr id="2" name="日期占位符 1"/>
          <p:cNvSpPr>
            <a:spLocks noGrp="1"/>
          </p:cNvSpPr>
          <p:nvPr>
            <p:ph type="dt" sz="quarter" idx="10"/>
          </p:nvPr>
        </p:nvSpPr>
        <p:spPr/>
        <p:txBody>
          <a:bodyPr/>
          <a:lstStyle/>
          <a:p>
            <a:pPr>
              <a:defRPr/>
            </a:pPr>
            <a:fld id="{C438D229-377B-4475-A2B6-62DE9DD79CF5}"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6486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5D8207F-8515-4D19-8B17-90F4A8079C12}" type="slidenum">
              <a:rPr lang="zh-CN" altLang="en-US">
                <a:solidFill>
                  <a:srgbClr val="898989"/>
                </a:solidFill>
              </a:rPr>
              <a:pPr/>
              <a:t>157</a:t>
            </a:fld>
            <a:endParaRPr lang="zh-CN" altLang="en-US">
              <a:solidFill>
                <a:srgbClr val="898989"/>
              </a:solidFill>
            </a:endParaRPr>
          </a:p>
        </p:txBody>
      </p:sp>
      <p:pic>
        <p:nvPicPr>
          <p:cNvPr id="13824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28650"/>
            <a:ext cx="6869113" cy="609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52466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8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86250" y="5210175"/>
            <a:ext cx="4697413" cy="145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1" name="标题 1"/>
          <p:cNvSpPr>
            <a:spLocks noGrp="1"/>
          </p:cNvSpPr>
          <p:nvPr>
            <p:ph type="title"/>
          </p:nvPr>
        </p:nvSpPr>
        <p:spPr>
          <a:xfrm>
            <a:off x="330200" y="365125"/>
            <a:ext cx="8466138" cy="795338"/>
          </a:xfrm>
        </p:spPr>
        <p:txBody>
          <a:bodyPr/>
          <a:lstStyle/>
          <a:p>
            <a:r>
              <a:rPr lang="en-US" altLang="zh-CN" b="1" smtClean="0"/>
              <a:t>DRAM</a:t>
            </a:r>
            <a:endParaRPr lang="zh-CN" altLang="en-US" smtClean="0"/>
          </a:p>
        </p:txBody>
      </p:sp>
      <p:sp>
        <p:nvSpPr>
          <p:cNvPr id="165892" name="内容占位符 2"/>
          <p:cNvSpPr>
            <a:spLocks noGrp="1"/>
          </p:cNvSpPr>
          <p:nvPr>
            <p:ph idx="1"/>
          </p:nvPr>
        </p:nvSpPr>
        <p:spPr>
          <a:xfrm>
            <a:off x="193675" y="1255713"/>
            <a:ext cx="5810250" cy="4351337"/>
          </a:xfrm>
        </p:spPr>
        <p:txBody>
          <a:bodyPr>
            <a:normAutofit lnSpcReduction="10000"/>
          </a:bodyPr>
          <a:lstStyle/>
          <a:p>
            <a:r>
              <a:rPr lang="en-US" altLang="zh-CN" sz="2000" b="1" smtClean="0"/>
              <a:t>DRAM</a:t>
            </a:r>
            <a:r>
              <a:rPr lang="zh-CN" altLang="en-US" sz="2000" b="1" smtClean="0"/>
              <a:t>是由单个信息位构成的阵列</a:t>
            </a:r>
            <a:endParaRPr lang="en-US" altLang="zh-CN" sz="2000" b="1" smtClean="0"/>
          </a:p>
          <a:p>
            <a:pPr lvl="1"/>
            <a:r>
              <a:rPr lang="zh-CN" altLang="en-US" sz="1800" b="1" smtClean="0"/>
              <a:t>通过行选择线和列选择线访问</a:t>
            </a:r>
            <a:endParaRPr lang="en-US" altLang="zh-CN" sz="1800" b="1" smtClean="0"/>
          </a:p>
          <a:p>
            <a:pPr lvl="1"/>
            <a:r>
              <a:rPr lang="zh-CN" altLang="en-US" sz="1800" b="1" smtClean="0"/>
              <a:t>所有</a:t>
            </a:r>
            <a:r>
              <a:rPr lang="en-US" altLang="zh-CN" sz="1800" b="1" smtClean="0"/>
              <a:t>DRAM</a:t>
            </a:r>
            <a:r>
              <a:rPr lang="zh-CN" altLang="en-US" sz="1800" b="1" smtClean="0"/>
              <a:t>都由这些阵列构成</a:t>
            </a:r>
            <a:endParaRPr lang="en-US" altLang="zh-CN" sz="1800" b="1" smtClean="0"/>
          </a:p>
          <a:p>
            <a:pPr lvl="1"/>
            <a:r>
              <a:rPr lang="zh-CN" altLang="en-US" sz="1800" b="1" smtClean="0"/>
              <a:t>不同的结构根据性能的需求选择的阵列数可能不同</a:t>
            </a:r>
            <a:endParaRPr lang="en-US" altLang="zh-CN" sz="1800" b="1" smtClean="0"/>
          </a:p>
          <a:p>
            <a:r>
              <a:rPr lang="zh-CN" altLang="en-US" sz="2000" b="1" smtClean="0"/>
              <a:t>所有</a:t>
            </a:r>
            <a:r>
              <a:rPr lang="en-US" altLang="zh-CN" sz="2000" b="1" smtClean="0"/>
              <a:t>DRAM</a:t>
            </a:r>
            <a:r>
              <a:rPr lang="zh-CN" altLang="en-US" sz="2000" b="1" smtClean="0"/>
              <a:t>的访问至少三个阶段</a:t>
            </a:r>
            <a:endParaRPr lang="en-US" altLang="zh-CN" sz="2000" b="1" smtClean="0"/>
          </a:p>
          <a:p>
            <a:pPr lvl="1"/>
            <a:r>
              <a:rPr lang="en-US" altLang="zh-CN" sz="1800" b="1" smtClean="0"/>
              <a:t>Precharge</a:t>
            </a:r>
            <a:r>
              <a:rPr lang="zh-CN" altLang="en-US" sz="1800" b="1" smtClean="0"/>
              <a:t>，</a:t>
            </a:r>
            <a:r>
              <a:rPr lang="en-US" altLang="zh-CN" sz="1800" b="1" smtClean="0"/>
              <a:t>row access, column access</a:t>
            </a:r>
          </a:p>
          <a:p>
            <a:r>
              <a:rPr lang="en-US" altLang="zh-CN" sz="2400" smtClean="0"/>
              <a:t>DRAM performance</a:t>
            </a:r>
          </a:p>
          <a:p>
            <a:pPr lvl="1"/>
            <a:r>
              <a:rPr lang="en-US" altLang="zh-CN" sz="2000" smtClean="0"/>
              <a:t>Latency</a:t>
            </a:r>
          </a:p>
          <a:p>
            <a:pPr lvl="2"/>
            <a:r>
              <a:rPr lang="zh-CN" altLang="en-US" sz="1600" smtClean="0"/>
              <a:t>处理器发出请求到所请求的第一组数据处理器输入引脚到达所需要的</a:t>
            </a:r>
            <a:r>
              <a:rPr lang="en-US" altLang="zh-CN" sz="1600" smtClean="0"/>
              <a:t>cycle</a:t>
            </a:r>
            <a:r>
              <a:rPr lang="zh-CN" altLang="en-US" sz="1600" smtClean="0"/>
              <a:t>数</a:t>
            </a:r>
            <a:endParaRPr lang="en-US" altLang="zh-CN" sz="1600" smtClean="0"/>
          </a:p>
          <a:p>
            <a:pPr lvl="1"/>
            <a:r>
              <a:rPr lang="en-US" altLang="zh-CN" sz="2000" smtClean="0"/>
              <a:t>Bandwidth</a:t>
            </a:r>
          </a:p>
          <a:p>
            <a:pPr lvl="2"/>
            <a:r>
              <a:rPr lang="zh-CN" altLang="en-US" sz="1600" smtClean="0"/>
              <a:t>第一组数据到达后，后续数据到达的速率</a:t>
            </a:r>
            <a:endParaRPr lang="en-US" altLang="zh-CN" sz="1600" smtClean="0"/>
          </a:p>
          <a:p>
            <a:pPr lvl="1"/>
            <a:endParaRPr lang="en-US" altLang="zh-CN" sz="1800" b="1" smtClean="0"/>
          </a:p>
        </p:txBody>
      </p:sp>
      <p:pic>
        <p:nvPicPr>
          <p:cNvPr id="165893" name="图片 13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1825" y="2554288"/>
            <a:ext cx="2979738"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442368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标题 1"/>
          <p:cNvSpPr>
            <a:spLocks noGrp="1"/>
          </p:cNvSpPr>
          <p:nvPr>
            <p:ph type="title"/>
          </p:nvPr>
        </p:nvSpPr>
        <p:spPr>
          <a:xfrm>
            <a:off x="330200" y="365125"/>
            <a:ext cx="8466138" cy="795338"/>
          </a:xfrm>
        </p:spPr>
        <p:txBody>
          <a:bodyPr/>
          <a:lstStyle/>
          <a:p>
            <a:r>
              <a:rPr lang="en-US" altLang="zh-CN" smtClean="0"/>
              <a:t>DRAM</a:t>
            </a:r>
            <a:r>
              <a:rPr lang="zh-CN" altLang="en-US" smtClean="0"/>
              <a:t>的演进</a:t>
            </a:r>
          </a:p>
        </p:txBody>
      </p:sp>
      <p:sp>
        <p:nvSpPr>
          <p:cNvPr id="166915" name="内容占位符 2"/>
          <p:cNvSpPr>
            <a:spLocks noGrp="1"/>
          </p:cNvSpPr>
          <p:nvPr>
            <p:ph idx="1"/>
          </p:nvPr>
        </p:nvSpPr>
        <p:spPr>
          <a:xfrm>
            <a:off x="330200" y="1252538"/>
            <a:ext cx="8466138" cy="4924425"/>
          </a:xfrm>
        </p:spPr>
        <p:txBody>
          <a:bodyPr>
            <a:normAutofit lnSpcReduction="10000"/>
          </a:bodyPr>
          <a:lstStyle/>
          <a:p>
            <a:r>
              <a:rPr lang="en-US" altLang="zh-CN" smtClean="0"/>
              <a:t>DRAM</a:t>
            </a:r>
          </a:p>
          <a:p>
            <a:r>
              <a:rPr lang="en-US" altLang="zh-CN" smtClean="0"/>
              <a:t>Fast-page-mode (FPM)</a:t>
            </a:r>
          </a:p>
          <a:p>
            <a:r>
              <a:rPr lang="en-US" altLang="zh-CN" smtClean="0"/>
              <a:t>Extended-data-out (EDO)</a:t>
            </a:r>
          </a:p>
          <a:p>
            <a:r>
              <a:rPr lang="en-US" altLang="zh-CN" smtClean="0"/>
              <a:t>Burst-EDO  (BEDO)</a:t>
            </a:r>
          </a:p>
          <a:p>
            <a:r>
              <a:rPr lang="en-US" altLang="zh-CN" smtClean="0"/>
              <a:t>Synchronous DRAM (SDRAM)</a:t>
            </a:r>
          </a:p>
          <a:p>
            <a:pPr lvl="1"/>
            <a:r>
              <a:rPr lang="en-US" altLang="zh-CN" smtClean="0"/>
              <a:t>Single-data-rate (SDR) SDRAM</a:t>
            </a:r>
          </a:p>
          <a:p>
            <a:pPr lvl="1"/>
            <a:r>
              <a:rPr lang="en-US" altLang="zh-CN" smtClean="0"/>
              <a:t>Double-data-rate (DDR) SDRAM, DDR2</a:t>
            </a:r>
          </a:p>
          <a:p>
            <a:pPr lvl="1"/>
            <a:r>
              <a:rPr lang="en-US" altLang="zh-CN" smtClean="0"/>
              <a:t>Rambus DRAM (RDRAM)</a:t>
            </a:r>
          </a:p>
          <a:p>
            <a:pPr lvl="1"/>
            <a:r>
              <a:rPr lang="en-US" altLang="zh-CN" smtClean="0"/>
              <a:t>Direct Rambus DRAM (DRDRAM)</a:t>
            </a:r>
            <a:endParaRPr lang="zh-CN" altLang="en-US" smtClean="0"/>
          </a:p>
        </p:txBody>
      </p:sp>
    </p:spTree>
    <p:extLst>
      <p:ext uri="{BB962C8B-B14F-4D97-AF65-F5344CB8AC3E}">
        <p14:creationId xmlns:p14="http://schemas.microsoft.com/office/powerpoint/2010/main" val="35507479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smtClean="0"/>
              <a:t>Cache Memory ?</a:t>
            </a:r>
            <a:endParaRPr lang="zh-CN" altLang="en-US" smtClean="0"/>
          </a:p>
        </p:txBody>
      </p:sp>
      <p:sp>
        <p:nvSpPr>
          <p:cNvPr id="21507" name="内容占位符 2"/>
          <p:cNvSpPr>
            <a:spLocks noGrp="1"/>
          </p:cNvSpPr>
          <p:nvPr>
            <p:ph idx="1"/>
          </p:nvPr>
        </p:nvSpPr>
        <p:spPr/>
        <p:txBody>
          <a:bodyPr>
            <a:normAutofit lnSpcReduction="10000"/>
          </a:bodyPr>
          <a:lstStyle/>
          <a:p>
            <a:r>
              <a:rPr lang="zh-CN" altLang="en-US" smtClean="0"/>
              <a:t>小而快（</a:t>
            </a:r>
            <a:r>
              <a:rPr lang="en-US" altLang="zh-CN" smtClean="0"/>
              <a:t>SRAM</a:t>
            </a:r>
            <a:r>
              <a:rPr lang="zh-CN" altLang="en-US" smtClean="0"/>
              <a:t>）的存储技术</a:t>
            </a:r>
            <a:endParaRPr lang="en-US" altLang="zh-CN" smtClean="0"/>
          </a:p>
          <a:p>
            <a:pPr lvl="1"/>
            <a:r>
              <a:rPr lang="zh-CN" altLang="en-US" smtClean="0"/>
              <a:t>存储正在访问的部分指令和数据</a:t>
            </a:r>
            <a:endParaRPr lang="en-US" altLang="zh-CN" smtClean="0"/>
          </a:p>
          <a:p>
            <a:r>
              <a:rPr lang="zh-CN" altLang="en-US" smtClean="0"/>
              <a:t>用于减少平均访存时间</a:t>
            </a:r>
            <a:endParaRPr lang="en-US" altLang="zh-CN" smtClean="0"/>
          </a:p>
          <a:p>
            <a:pPr lvl="1"/>
            <a:r>
              <a:rPr lang="zh-CN" altLang="en-US" smtClean="0"/>
              <a:t>通过保持最近访问的数据在处理器附近来挖掘时间局部性</a:t>
            </a:r>
            <a:endParaRPr lang="en-US" altLang="zh-CN" smtClean="0"/>
          </a:p>
          <a:p>
            <a:pPr lvl="1"/>
            <a:r>
              <a:rPr lang="zh-CN" altLang="en-US" smtClean="0"/>
              <a:t>通过以块为单位在不同层次移动数据来挖掘空间局部性</a:t>
            </a:r>
            <a:endParaRPr lang="en-US" altLang="zh-CN" smtClean="0"/>
          </a:p>
          <a:p>
            <a:r>
              <a:rPr lang="zh-CN" altLang="en-US" smtClean="0"/>
              <a:t>主要目标：</a:t>
            </a:r>
            <a:endParaRPr lang="en-US" altLang="zh-CN" smtClean="0"/>
          </a:p>
          <a:p>
            <a:pPr lvl="1"/>
            <a:r>
              <a:rPr lang="zh-CN" altLang="en-US" smtClean="0"/>
              <a:t>提高访存速度</a:t>
            </a:r>
            <a:endParaRPr lang="en-US" altLang="zh-CN" smtClean="0"/>
          </a:p>
          <a:p>
            <a:pPr lvl="1"/>
            <a:r>
              <a:rPr lang="zh-CN" altLang="en-US" smtClean="0"/>
              <a:t>降低存储系统成本</a:t>
            </a:r>
          </a:p>
        </p:txBody>
      </p:sp>
      <p:sp>
        <p:nvSpPr>
          <p:cNvPr id="4" name="日期占位符 3"/>
          <p:cNvSpPr>
            <a:spLocks noGrp="1"/>
          </p:cNvSpPr>
          <p:nvPr>
            <p:ph type="dt" sz="half" idx="10"/>
          </p:nvPr>
        </p:nvSpPr>
        <p:spPr/>
        <p:txBody>
          <a:bodyPr/>
          <a:lstStyle/>
          <a:p>
            <a:fld id="{1D265583-9EEE-426D-8A58-AA0F974FCFF0}" type="datetime1">
              <a:rPr lang="zh-CN" altLang="en-US" smtClean="0"/>
              <a:pPr/>
              <a:t>2019/3/19</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21510" name="灯片编号占位符 5"/>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25FF547-14AC-49E0-B76F-EA4770C6FC52}" type="slidenum">
              <a:rPr lang="zh-CN" altLang="en-US" smtClean="0"/>
              <a:pPr/>
              <a:t>16</a:t>
            </a:fld>
            <a:endParaRPr lang="zh-CN" altLang="en-US"/>
          </a:p>
        </p:txBody>
      </p:sp>
    </p:spTree>
    <p:extLst>
      <p:ext uri="{BB962C8B-B14F-4D97-AF65-F5344CB8AC3E}">
        <p14:creationId xmlns:p14="http://schemas.microsoft.com/office/powerpoint/2010/main" val="226364504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smtClean="0"/>
              <a:t>Acknowledgements</a:t>
            </a:r>
          </a:p>
        </p:txBody>
      </p:sp>
      <p:sp>
        <p:nvSpPr>
          <p:cNvPr id="198659" name="Rectangle 3"/>
          <p:cNvSpPr>
            <a:spLocks noGrp="1" noChangeArrowheads="1"/>
          </p:cNvSpPr>
          <p:nvPr>
            <p:ph idx="1"/>
          </p:nvPr>
        </p:nvSpPr>
        <p:spPr/>
        <p:txBody>
          <a:bodyPr>
            <a:normAutofit fontScale="92500" lnSpcReduction="20000"/>
          </a:bodyPr>
          <a:lstStyle/>
          <a:p>
            <a:r>
              <a:rPr lang="en-US" altLang="zh-CN" smtClean="0"/>
              <a:t>These slides contain material developed and copyright by:</a:t>
            </a:r>
          </a:p>
          <a:p>
            <a:pPr lvl="1"/>
            <a:r>
              <a:rPr lang="en-US" altLang="zh-CN" smtClean="0"/>
              <a:t>John Kubiatowicz (UCB)</a:t>
            </a:r>
          </a:p>
          <a:p>
            <a:pPr lvl="1"/>
            <a:r>
              <a:rPr lang="en-US" altLang="zh-CN" smtClean="0"/>
              <a:t>Krste Asanovic (UCB)</a:t>
            </a:r>
          </a:p>
          <a:p>
            <a:pPr lvl="1"/>
            <a:r>
              <a:rPr lang="en-US" altLang="zh-CN" smtClean="0"/>
              <a:t>John Hennessy (Standford)and David Patterson (UCB)</a:t>
            </a:r>
          </a:p>
          <a:p>
            <a:pPr lvl="1"/>
            <a:r>
              <a:rPr lang="en-US" altLang="zh-CN" smtClean="0"/>
              <a:t>Chenxi Zhang (Tongji)</a:t>
            </a:r>
          </a:p>
          <a:p>
            <a:pPr lvl="1"/>
            <a:r>
              <a:rPr lang="en-US" altLang="zh-CN" smtClean="0"/>
              <a:t>Muhamed Mudawar (KFUPM) </a:t>
            </a:r>
          </a:p>
          <a:p>
            <a:r>
              <a:rPr lang="en-US" altLang="zh-CN" smtClean="0"/>
              <a:t>UCB material derived from course CS152</a:t>
            </a:r>
            <a:r>
              <a:rPr lang="zh-CN" altLang="en-US" smtClean="0"/>
              <a:t>、</a:t>
            </a:r>
            <a:r>
              <a:rPr lang="en-US" altLang="zh-CN" smtClean="0"/>
              <a:t>CS252</a:t>
            </a:r>
            <a:r>
              <a:rPr lang="zh-CN" altLang="en-US" smtClean="0"/>
              <a:t>、</a:t>
            </a:r>
            <a:r>
              <a:rPr lang="en-US" altLang="zh-CN" smtClean="0"/>
              <a:t>CS61C</a:t>
            </a:r>
          </a:p>
          <a:p>
            <a:r>
              <a:rPr lang="en-US" altLang="zh-CN" smtClean="0"/>
              <a:t>KFUPM material derived from course COE501</a:t>
            </a:r>
            <a:r>
              <a:rPr lang="zh-CN" altLang="en-US" smtClean="0"/>
              <a:t>、</a:t>
            </a:r>
            <a:r>
              <a:rPr lang="en-US" altLang="zh-CN" smtClean="0"/>
              <a:t>COE502</a:t>
            </a:r>
          </a:p>
          <a:p>
            <a:endParaRPr lang="en-US" altLang="zh-CN" smtClean="0"/>
          </a:p>
        </p:txBody>
      </p:sp>
      <p:sp>
        <p:nvSpPr>
          <p:cNvPr id="198660" name="日期占位符 1"/>
          <p:cNvSpPr>
            <a:spLocks noGrp="1" noChangeArrowheads="1"/>
          </p:cNvSpPr>
          <p:nvPr>
            <p:ph type="dt" sz="half" idx="10"/>
          </p:nvPr>
        </p:nvSpPr>
        <p:spPr/>
        <p:txBody>
          <a:bodyPr/>
          <a:lstStyle/>
          <a:p>
            <a:fld id="{CC2A6961-CF2A-46C5-BAAB-10451B2E93C1}" type="datetime1">
              <a:rPr lang="en-US" altLang="zh-CN" smtClean="0"/>
              <a:pPr/>
              <a:t>3/19/2019</a:t>
            </a:fld>
            <a:endParaRPr lang="en-US" altLang="zh-CN" smtClean="0"/>
          </a:p>
        </p:txBody>
      </p:sp>
      <p:sp>
        <p:nvSpPr>
          <p:cNvPr id="198662" name="灯片编号占位符 1"/>
          <p:cNvSpPr>
            <a:spLocks noGrp="1" noChangeArrowheads="1"/>
          </p:cNvSpPr>
          <p:nvPr>
            <p:ph type="sldNum" sz="quarter" idx="12"/>
          </p:nvPr>
        </p:nvSpPr>
        <p:spPr/>
        <p:txBody>
          <a:bodyPr/>
          <a:lstStyle/>
          <a:p>
            <a:fld id="{6A70919B-D2CE-40DF-BCC3-2E3C4F3D2878}" type="slidenum">
              <a:rPr lang="en-US" altLang="zh-CN" smtClean="0"/>
              <a:pPr/>
              <a:t>160</a:t>
            </a:fld>
            <a:endParaRPr lang="en-US" altLang="zh-CN"/>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smtClean="0"/>
              <a:t>Cache </a:t>
            </a:r>
            <a:r>
              <a:rPr lang="zh-CN" altLang="en-US" smtClean="0"/>
              <a:t>无处不在</a:t>
            </a:r>
          </a:p>
        </p:txBody>
      </p:sp>
      <p:sp>
        <p:nvSpPr>
          <p:cNvPr id="22531" name="内容占位符 2"/>
          <p:cNvSpPr>
            <a:spLocks noGrp="1"/>
          </p:cNvSpPr>
          <p:nvPr>
            <p:ph idx="1"/>
          </p:nvPr>
        </p:nvSpPr>
        <p:spPr/>
        <p:txBody>
          <a:bodyPr/>
          <a:lstStyle/>
          <a:p>
            <a:r>
              <a:rPr lang="zh-CN" altLang="en-US" smtClean="0"/>
              <a:t>体系结构中，</a:t>
            </a:r>
            <a:r>
              <a:rPr lang="en-US" altLang="zh-CN" smtClean="0"/>
              <a:t>Cache</a:t>
            </a:r>
            <a:r>
              <a:rPr lang="zh-CN" altLang="en-US" smtClean="0"/>
              <a:t>无处不在</a:t>
            </a:r>
            <a:endParaRPr lang="en-US" altLang="zh-CN" smtClean="0"/>
          </a:p>
          <a:p>
            <a:r>
              <a:rPr lang="zh-CN" altLang="en-US" smtClean="0"/>
              <a:t>寄存器：</a:t>
            </a:r>
            <a:r>
              <a:rPr lang="en-US" altLang="zh-CN" smtClean="0"/>
              <a:t>Cache</a:t>
            </a:r>
            <a:r>
              <a:rPr lang="zh-CN" altLang="en-US" smtClean="0"/>
              <a:t> </a:t>
            </a:r>
            <a:r>
              <a:rPr lang="en-US" altLang="zh-CN" smtClean="0"/>
              <a:t>on variables </a:t>
            </a:r>
          </a:p>
          <a:p>
            <a:r>
              <a:rPr lang="zh-CN" altLang="en-US" smtClean="0"/>
              <a:t>一、二级</a:t>
            </a:r>
            <a:r>
              <a:rPr lang="en-US" altLang="zh-CN" smtClean="0"/>
              <a:t>Cache</a:t>
            </a:r>
            <a:r>
              <a:rPr lang="zh-CN" altLang="en-US" smtClean="0"/>
              <a:t>： </a:t>
            </a:r>
            <a:r>
              <a:rPr lang="en-US" altLang="zh-CN" smtClean="0"/>
              <a:t>Cache on memory</a:t>
            </a:r>
          </a:p>
          <a:p>
            <a:r>
              <a:rPr lang="en-US" altLang="zh-CN" smtClean="0"/>
              <a:t>Memory</a:t>
            </a:r>
            <a:r>
              <a:rPr lang="zh-CN" altLang="en-US" smtClean="0"/>
              <a:t>：</a:t>
            </a:r>
            <a:r>
              <a:rPr lang="en-US" altLang="zh-CN" smtClean="0"/>
              <a:t>Cache on hard disks</a:t>
            </a:r>
          </a:p>
          <a:p>
            <a:pPr lvl="1"/>
            <a:r>
              <a:rPr lang="zh-CN" altLang="en-US" smtClean="0"/>
              <a:t>存储最近执行的程序和数据</a:t>
            </a:r>
            <a:endParaRPr lang="en-US" altLang="zh-CN" smtClean="0"/>
          </a:p>
          <a:p>
            <a:pPr lvl="1"/>
            <a:r>
              <a:rPr lang="en-US" altLang="zh-CN" smtClean="0"/>
              <a:t>Hard disks</a:t>
            </a:r>
            <a:r>
              <a:rPr lang="zh-CN" altLang="en-US" smtClean="0"/>
              <a:t>可以视为主存的扩展（</a:t>
            </a:r>
            <a:r>
              <a:rPr lang="en-US" altLang="zh-CN" smtClean="0"/>
              <a:t>VM</a:t>
            </a:r>
            <a:r>
              <a:rPr lang="zh-CN" altLang="en-US" smtClean="0"/>
              <a:t>）</a:t>
            </a:r>
            <a:endParaRPr lang="en-US" altLang="zh-CN" smtClean="0"/>
          </a:p>
          <a:p>
            <a:r>
              <a:rPr lang="zh-CN" altLang="en-US" smtClean="0"/>
              <a:t>分支目标缓存及分支预测缓存</a:t>
            </a:r>
            <a:endParaRPr lang="en-US" altLang="zh-CN" smtClean="0"/>
          </a:p>
          <a:p>
            <a:pPr lvl="1"/>
            <a:r>
              <a:rPr lang="zh-CN" altLang="en-US" smtClean="0"/>
              <a:t>缓存分支目标及预测信息</a:t>
            </a:r>
            <a:endParaRPr lang="en-US" altLang="zh-CN" smtClean="0"/>
          </a:p>
          <a:p>
            <a:pPr lvl="1"/>
            <a:endParaRPr lang="en-US" altLang="zh-CN" smtClean="0"/>
          </a:p>
        </p:txBody>
      </p:sp>
      <p:sp>
        <p:nvSpPr>
          <p:cNvPr id="4" name="日期占位符 3"/>
          <p:cNvSpPr>
            <a:spLocks noGrp="1"/>
          </p:cNvSpPr>
          <p:nvPr>
            <p:ph type="dt" sz="half" idx="10"/>
          </p:nvPr>
        </p:nvSpPr>
        <p:spPr/>
        <p:txBody>
          <a:bodyPr/>
          <a:lstStyle/>
          <a:p>
            <a:fld id="{1D265583-9EEE-426D-8A58-AA0F974FCFF0}" type="datetime1">
              <a:rPr lang="zh-CN" altLang="en-US" smtClean="0"/>
              <a:pPr/>
              <a:t>2019/3/19</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22534" name="灯片编号占位符 5"/>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9F296D0-C290-4BE7-A554-8079A6F6A160}" type="slidenum">
              <a:rPr lang="zh-CN" altLang="en-US" smtClean="0"/>
              <a:pPr/>
              <a:t>17</a:t>
            </a:fld>
            <a:endParaRPr lang="zh-CN" altLang="en-US"/>
          </a:p>
        </p:txBody>
      </p:sp>
    </p:spTree>
    <p:extLst>
      <p:ext uri="{BB962C8B-B14F-4D97-AF65-F5344CB8AC3E}">
        <p14:creationId xmlns:p14="http://schemas.microsoft.com/office/powerpoint/2010/main" val="2569131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dirty="0" smtClean="0"/>
              <a:t>Cache</a:t>
            </a:r>
            <a:r>
              <a:rPr lang="zh-CN" altLang="en-US" dirty="0" smtClean="0"/>
              <a:t>基本知识</a:t>
            </a:r>
          </a:p>
        </p:txBody>
      </p:sp>
      <p:sp>
        <p:nvSpPr>
          <p:cNvPr id="3" name="日期占位符 2"/>
          <p:cNvSpPr>
            <a:spLocks noGrp="1"/>
          </p:cNvSpPr>
          <p:nvPr>
            <p:ph type="dt" sz="half" idx="10"/>
          </p:nvPr>
        </p:nvSpPr>
        <p:spPr/>
        <p:txBody>
          <a:bodyPr/>
          <a:lstStyle/>
          <a:p>
            <a:fld id="{0051173C-BB7A-4CD1-AC23-8B031099EEDC}" type="datetime1">
              <a:rPr lang="zh-CN" altLang="en-US" smtClean="0"/>
              <a:pPr/>
              <a:t>2019/3/19</a:t>
            </a:fld>
            <a:endParaRPr lang="zh-CN" altLang="en-US"/>
          </a:p>
        </p:txBody>
      </p:sp>
      <p:sp>
        <p:nvSpPr>
          <p:cNvPr id="4" name="页脚占位符 3"/>
          <p:cNvSpPr>
            <a:spLocks noGrp="1"/>
          </p:cNvSpPr>
          <p:nvPr>
            <p:ph type="ftr" sz="quarter" idx="11"/>
          </p:nvPr>
        </p:nvSpPr>
        <p:spPr/>
        <p:txBody>
          <a:bodyPr/>
          <a:lstStyle/>
          <a:p>
            <a:r>
              <a:rPr lang="zh-CN" altLang="en-US" smtClean="0"/>
              <a:t>计算机体系结构</a:t>
            </a:r>
            <a:endParaRPr lang="zh-CN" altLang="en-US"/>
          </a:p>
        </p:txBody>
      </p:sp>
      <p:sp>
        <p:nvSpPr>
          <p:cNvPr id="23557" name="灯片编号占位符 1"/>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771B14E-B64F-43DF-9960-BE669DB5CE1A}" type="slidenum">
              <a:rPr lang="zh-CN" altLang="en-US" smtClean="0"/>
              <a:pPr/>
              <a:t>18</a:t>
            </a:fld>
            <a:endParaRPr lang="zh-CN" altLang="en-US"/>
          </a:p>
        </p:txBody>
      </p:sp>
      <p:pic>
        <p:nvPicPr>
          <p:cNvPr id="2355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114425"/>
            <a:ext cx="7696200"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515872054"/>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p:txBody>
          <a:bodyPr/>
          <a:lstStyle/>
          <a:p>
            <a:r>
              <a:rPr lang="en-US" altLang="zh-CN" smtClean="0"/>
              <a:t>Q1：</a:t>
            </a:r>
            <a:r>
              <a:rPr lang="zh-CN" altLang="en-US" smtClean="0"/>
              <a:t>映象规则</a:t>
            </a:r>
          </a:p>
        </p:txBody>
      </p:sp>
      <p:sp>
        <p:nvSpPr>
          <p:cNvPr id="20483" name="Rectangle 1027"/>
          <p:cNvSpPr>
            <a:spLocks noGrp="1" noChangeArrowheads="1"/>
          </p:cNvSpPr>
          <p:nvPr>
            <p:ph idx="1"/>
          </p:nvPr>
        </p:nvSpPr>
        <p:spPr/>
        <p:txBody>
          <a:bodyPr>
            <a:normAutofit fontScale="62500" lnSpcReduction="20000"/>
          </a:bodyPr>
          <a:lstStyle/>
          <a:p>
            <a:pPr>
              <a:lnSpc>
                <a:spcPct val="120000"/>
              </a:lnSpc>
            </a:pPr>
            <a:r>
              <a:rPr lang="zh-CN" altLang="en-US" dirty="0" smtClean="0"/>
              <a:t>当要把一个块从主存调入</a:t>
            </a:r>
            <a:r>
              <a:rPr lang="en-US" altLang="zh-CN" dirty="0" smtClean="0"/>
              <a:t>Cache</a:t>
            </a:r>
            <a:r>
              <a:rPr lang="zh-CN" altLang="en-US" dirty="0" smtClean="0"/>
              <a:t>时，如何放置问题</a:t>
            </a:r>
          </a:p>
          <a:p>
            <a:pPr>
              <a:lnSpc>
                <a:spcPct val="120000"/>
              </a:lnSpc>
            </a:pPr>
            <a:r>
              <a:rPr lang="zh-CN" altLang="en-US" dirty="0" smtClean="0"/>
              <a:t>三种方式</a:t>
            </a:r>
          </a:p>
          <a:p>
            <a:pPr lvl="1">
              <a:lnSpc>
                <a:spcPct val="120000"/>
              </a:lnSpc>
            </a:pPr>
            <a:r>
              <a:rPr lang="zh-CN" altLang="en-US" dirty="0" smtClean="0"/>
              <a:t>全相联方式：即所调入的块可以放在</a:t>
            </a:r>
            <a:r>
              <a:rPr lang="en-US" altLang="zh-CN" dirty="0" smtClean="0"/>
              <a:t>cache</a:t>
            </a:r>
            <a:r>
              <a:rPr lang="zh-CN" altLang="en-US" dirty="0" smtClean="0"/>
              <a:t>中的任何位置</a:t>
            </a:r>
          </a:p>
          <a:p>
            <a:pPr lvl="1">
              <a:lnSpc>
                <a:spcPct val="120000"/>
              </a:lnSpc>
            </a:pPr>
            <a:r>
              <a:rPr lang="zh-CN" altLang="en-US" dirty="0" smtClean="0"/>
              <a:t>直接映象方式：主存中每一块只能存放在</a:t>
            </a:r>
            <a:r>
              <a:rPr lang="en-US" altLang="zh-CN" dirty="0" smtClean="0"/>
              <a:t>cache</a:t>
            </a:r>
            <a:r>
              <a:rPr lang="zh-CN" altLang="en-US" dirty="0" smtClean="0"/>
              <a:t>中的唯一位置</a:t>
            </a:r>
          </a:p>
          <a:p>
            <a:pPr lvl="1">
              <a:lnSpc>
                <a:spcPct val="120000"/>
              </a:lnSpc>
            </a:pPr>
            <a:r>
              <a:rPr lang="zh-CN" altLang="en-US" dirty="0" smtClean="0"/>
              <a:t>一般，主存块地址</a:t>
            </a:r>
            <a:r>
              <a:rPr lang="en-US" altLang="zh-CN" dirty="0" err="1" smtClean="0"/>
              <a:t>i</a:t>
            </a:r>
            <a:r>
              <a:rPr lang="en-US" altLang="zh-CN" dirty="0" smtClean="0"/>
              <a:t> </a:t>
            </a:r>
            <a:r>
              <a:rPr lang="zh-CN" altLang="en-US" dirty="0" smtClean="0"/>
              <a:t>与</a:t>
            </a:r>
            <a:r>
              <a:rPr lang="en-US" altLang="zh-CN" dirty="0" smtClean="0"/>
              <a:t>cache</a:t>
            </a:r>
            <a:r>
              <a:rPr lang="zh-CN" altLang="en-US" dirty="0" smtClean="0"/>
              <a:t>中块地址</a:t>
            </a:r>
            <a:r>
              <a:rPr lang="en-US" altLang="zh-CN" dirty="0" smtClean="0"/>
              <a:t>j </a:t>
            </a:r>
            <a:r>
              <a:rPr lang="zh-CN" altLang="en-US" dirty="0" smtClean="0"/>
              <a:t>的关系为：</a:t>
            </a:r>
          </a:p>
          <a:p>
            <a:pPr lvl="1">
              <a:lnSpc>
                <a:spcPct val="120000"/>
              </a:lnSpc>
            </a:pPr>
            <a:endParaRPr lang="zh-CN" altLang="en-US" dirty="0" smtClean="0"/>
          </a:p>
          <a:p>
            <a:pPr marL="457200" lvl="1" indent="0">
              <a:lnSpc>
                <a:spcPct val="120000"/>
              </a:lnSpc>
              <a:buNone/>
            </a:pPr>
            <a:r>
              <a:rPr lang="zh-CN" altLang="en-US" dirty="0" smtClean="0"/>
              <a:t>	</a:t>
            </a:r>
            <a:r>
              <a:rPr lang="en-US" altLang="zh-CN" dirty="0" smtClean="0"/>
              <a:t>j ＝ </a:t>
            </a:r>
            <a:r>
              <a:rPr lang="en-US" altLang="zh-CN" dirty="0" err="1" smtClean="0"/>
              <a:t>i</a:t>
            </a:r>
            <a:r>
              <a:rPr lang="en-US" altLang="zh-CN" dirty="0" smtClean="0"/>
              <a:t> mod （M) ，M</a:t>
            </a:r>
            <a:r>
              <a:rPr lang="zh-CN" altLang="en-US" dirty="0" smtClean="0"/>
              <a:t>为</a:t>
            </a:r>
            <a:r>
              <a:rPr lang="en-US" altLang="zh-CN" dirty="0" smtClean="0"/>
              <a:t>cache</a:t>
            </a:r>
            <a:r>
              <a:rPr lang="zh-CN" altLang="en-US" dirty="0" smtClean="0"/>
              <a:t>中的块数</a:t>
            </a:r>
          </a:p>
          <a:p>
            <a:pPr lvl="1">
              <a:lnSpc>
                <a:spcPct val="120000"/>
              </a:lnSpc>
            </a:pPr>
            <a:endParaRPr lang="zh-CN" altLang="en-US" dirty="0" smtClean="0"/>
          </a:p>
          <a:p>
            <a:pPr lvl="1">
              <a:lnSpc>
                <a:spcPct val="120000"/>
              </a:lnSpc>
            </a:pPr>
            <a:r>
              <a:rPr lang="zh-CN" altLang="en-US" dirty="0" smtClean="0"/>
              <a:t>组相联映象：主存中每一块可以被放置在</a:t>
            </a:r>
            <a:r>
              <a:rPr lang="en-US" altLang="zh-CN" dirty="0" smtClean="0"/>
              <a:t>Cache</a:t>
            </a:r>
            <a:r>
              <a:rPr lang="zh-CN" altLang="en-US" dirty="0" smtClean="0"/>
              <a:t>中唯一的一个组中的任意一个位置，组由若干块构成，若一组由</a:t>
            </a:r>
            <a:r>
              <a:rPr lang="en-US" altLang="zh-CN" dirty="0" smtClean="0"/>
              <a:t>n</a:t>
            </a:r>
            <a:r>
              <a:rPr lang="zh-CN" altLang="en-US" dirty="0" smtClean="0"/>
              <a:t>块构成，我们称</a:t>
            </a:r>
            <a:r>
              <a:rPr lang="en-US" altLang="zh-CN" dirty="0" smtClean="0"/>
              <a:t>N</a:t>
            </a:r>
            <a:r>
              <a:rPr lang="zh-CN" altLang="en-US" dirty="0" smtClean="0"/>
              <a:t>路组相联</a:t>
            </a:r>
          </a:p>
          <a:p>
            <a:pPr lvl="2">
              <a:lnSpc>
                <a:spcPct val="120000"/>
              </a:lnSpc>
            </a:pPr>
            <a:r>
              <a:rPr lang="zh-CN" altLang="en-US" dirty="0" smtClean="0"/>
              <a:t>组间直接映象</a:t>
            </a:r>
          </a:p>
          <a:p>
            <a:pPr lvl="2">
              <a:lnSpc>
                <a:spcPct val="120000"/>
              </a:lnSpc>
            </a:pPr>
            <a:r>
              <a:rPr lang="zh-CN" altLang="en-US" dirty="0" smtClean="0"/>
              <a:t>组内全相联</a:t>
            </a:r>
          </a:p>
          <a:p>
            <a:pPr lvl="2">
              <a:lnSpc>
                <a:spcPct val="120000"/>
              </a:lnSpc>
            </a:pPr>
            <a:r>
              <a:rPr lang="zh-CN" altLang="en-US" dirty="0" smtClean="0"/>
              <a:t>若</a:t>
            </a:r>
            <a:r>
              <a:rPr lang="en-US" altLang="zh-CN" dirty="0" smtClean="0"/>
              <a:t>cache</a:t>
            </a:r>
            <a:r>
              <a:rPr lang="zh-CN" altLang="en-US" dirty="0" smtClean="0"/>
              <a:t>中有</a:t>
            </a:r>
            <a:r>
              <a:rPr lang="en-US" altLang="zh-CN" dirty="0" smtClean="0"/>
              <a:t>G</a:t>
            </a:r>
            <a:r>
              <a:rPr lang="zh-CN" altLang="en-US" dirty="0" smtClean="0"/>
              <a:t>组，则主存中的第</a:t>
            </a:r>
            <a:r>
              <a:rPr lang="en-US" altLang="zh-CN" dirty="0" err="1" smtClean="0"/>
              <a:t>i</a:t>
            </a:r>
            <a:r>
              <a:rPr lang="en-US" altLang="zh-CN" dirty="0" smtClean="0"/>
              <a:t> </a:t>
            </a:r>
            <a:r>
              <a:rPr lang="zh-CN" altLang="en-US" dirty="0" smtClean="0"/>
              <a:t>块的组号</a:t>
            </a:r>
            <a:r>
              <a:rPr lang="en-US" altLang="zh-CN" dirty="0" smtClean="0"/>
              <a:t>K</a:t>
            </a:r>
          </a:p>
          <a:p>
            <a:pPr lvl="2">
              <a:lnSpc>
                <a:spcPct val="120000"/>
              </a:lnSpc>
            </a:pPr>
            <a:r>
              <a:rPr lang="en-US" altLang="zh-CN" dirty="0" smtClean="0"/>
              <a:t> K = </a:t>
            </a:r>
            <a:r>
              <a:rPr lang="en-US" altLang="zh-CN" dirty="0" err="1" smtClean="0"/>
              <a:t>i</a:t>
            </a:r>
            <a:r>
              <a:rPr lang="en-US" altLang="zh-CN" dirty="0" smtClean="0"/>
              <a:t> mod (G),</a:t>
            </a:r>
            <a:endParaRPr lang="zh-CN" altLang="en-US" dirty="0" smtClean="0"/>
          </a:p>
        </p:txBody>
      </p:sp>
      <p:sp>
        <p:nvSpPr>
          <p:cNvPr id="3" name="日期占位符 2"/>
          <p:cNvSpPr>
            <a:spLocks noGrp="1"/>
          </p:cNvSpPr>
          <p:nvPr>
            <p:ph type="dt" sz="half" idx="10"/>
          </p:nvPr>
        </p:nvSpPr>
        <p:spPr/>
        <p:txBody>
          <a:bodyPr/>
          <a:lstStyle/>
          <a:p>
            <a:fld id="{F42098CC-82C3-49B1-826D-0779A8F5530F}" type="datetime1">
              <a:rPr lang="zh-CN" altLang="en-US" smtClean="0"/>
              <a:pPr/>
              <a:t>2019/3/19</a:t>
            </a:fld>
            <a:endParaRPr lang="zh-CN" altLang="en-US"/>
          </a:p>
        </p:txBody>
      </p:sp>
      <p:sp>
        <p:nvSpPr>
          <p:cNvPr id="4" name="页脚占位符 3"/>
          <p:cNvSpPr>
            <a:spLocks noGrp="1"/>
          </p:cNvSpPr>
          <p:nvPr>
            <p:ph type="ftr" sz="quarter" idx="11"/>
          </p:nvPr>
        </p:nvSpPr>
        <p:spPr/>
        <p:txBody>
          <a:bodyPr/>
          <a:lstStyle/>
          <a:p>
            <a:r>
              <a:rPr lang="zh-CN" altLang="en-US" smtClean="0"/>
              <a:t>计算机体系结构</a:t>
            </a:r>
            <a:endParaRPr lang="zh-CN" altLang="en-US"/>
          </a:p>
        </p:txBody>
      </p:sp>
      <p:sp>
        <p:nvSpPr>
          <p:cNvPr id="24582" name="灯片编号占位符 1"/>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3FF9F92-C681-4219-8B42-F2B8526336F5}" type="slidenum">
              <a:rPr lang="zh-CN" altLang="en-US" smtClean="0"/>
              <a:pPr/>
              <a:t>19</a:t>
            </a:fld>
            <a:endParaRPr lang="zh-CN" altLang="en-US"/>
          </a:p>
        </p:txBody>
      </p:sp>
    </p:spTree>
    <p:extLst>
      <p:ext uri="{BB962C8B-B14F-4D97-AF65-F5344CB8AC3E}">
        <p14:creationId xmlns:p14="http://schemas.microsoft.com/office/powerpoint/2010/main" val="4249585684"/>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smtClean="0"/>
              <a:t>第</a:t>
            </a:r>
            <a:r>
              <a:rPr lang="en-US" altLang="zh-CN" smtClean="0"/>
              <a:t>4</a:t>
            </a:r>
            <a:r>
              <a:rPr lang="zh-CN" altLang="en-US" smtClean="0"/>
              <a:t>章   存储层次结构设计</a:t>
            </a:r>
          </a:p>
        </p:txBody>
      </p:sp>
      <p:sp>
        <p:nvSpPr>
          <p:cNvPr id="7171" name="内容占位符 2"/>
          <p:cNvSpPr>
            <a:spLocks noGrp="1"/>
          </p:cNvSpPr>
          <p:nvPr>
            <p:ph idx="1"/>
          </p:nvPr>
        </p:nvSpPr>
        <p:spPr/>
        <p:txBody>
          <a:bodyPr/>
          <a:lstStyle/>
          <a:p>
            <a:r>
              <a:rPr lang="zh-CN" altLang="en-US" dirty="0" smtClean="0"/>
              <a:t>存储</a:t>
            </a:r>
            <a:r>
              <a:rPr lang="zh-CN" altLang="en-US" dirty="0" smtClean="0"/>
              <a:t>层次结构</a:t>
            </a:r>
          </a:p>
          <a:p>
            <a:r>
              <a:rPr lang="en-US" altLang="zh-CN" dirty="0" smtClean="0"/>
              <a:t>Cache</a:t>
            </a:r>
            <a:r>
              <a:rPr lang="zh-CN" altLang="en-US" dirty="0" smtClean="0"/>
              <a:t>基本知识</a:t>
            </a:r>
            <a:endParaRPr lang="en-US" altLang="zh-CN" dirty="0" smtClean="0"/>
          </a:p>
          <a:p>
            <a:r>
              <a:rPr lang="zh-CN" altLang="en-US" dirty="0" smtClean="0"/>
              <a:t>基本</a:t>
            </a:r>
            <a:r>
              <a:rPr lang="zh-CN" altLang="en-US" dirty="0" smtClean="0"/>
              <a:t>的</a:t>
            </a:r>
            <a:r>
              <a:rPr lang="en-US" altLang="zh-CN" dirty="0" smtClean="0"/>
              <a:t>Cache</a:t>
            </a:r>
            <a:r>
              <a:rPr lang="zh-CN" altLang="en-US" dirty="0" smtClean="0"/>
              <a:t>优化方法</a:t>
            </a:r>
            <a:endParaRPr lang="en-US" altLang="zh-CN" dirty="0" smtClean="0"/>
          </a:p>
          <a:p>
            <a:r>
              <a:rPr lang="zh-CN" altLang="en-US" dirty="0" smtClean="0"/>
              <a:t>高级</a:t>
            </a:r>
            <a:r>
              <a:rPr lang="zh-CN" altLang="en-US" dirty="0" smtClean="0"/>
              <a:t>的</a:t>
            </a:r>
            <a:r>
              <a:rPr lang="en-US" altLang="zh-CN" dirty="0" smtClean="0"/>
              <a:t>Cache</a:t>
            </a:r>
            <a:r>
              <a:rPr lang="zh-CN" altLang="en-US" dirty="0" smtClean="0"/>
              <a:t>优化方法</a:t>
            </a:r>
            <a:endParaRPr lang="en-US" altLang="zh-CN" dirty="0" smtClean="0"/>
          </a:p>
          <a:p>
            <a:r>
              <a:rPr lang="zh-CN" altLang="en-US" dirty="0" smtClean="0"/>
              <a:t>存储器</a:t>
            </a:r>
            <a:r>
              <a:rPr lang="zh-CN" altLang="en-US" dirty="0" smtClean="0"/>
              <a:t>技术与优化</a:t>
            </a:r>
            <a:endParaRPr lang="en-US" altLang="zh-CN" dirty="0" smtClean="0"/>
          </a:p>
          <a:p>
            <a:r>
              <a:rPr lang="zh-CN" altLang="en-US" dirty="0" smtClean="0"/>
              <a:t>虚拟存储器</a:t>
            </a:r>
            <a:r>
              <a:rPr lang="zh-CN" altLang="en-US" dirty="0" smtClean="0"/>
              <a:t>－基本原理</a:t>
            </a:r>
          </a:p>
          <a:p>
            <a:endParaRPr lang="zh-CN" altLang="en-US" dirty="0" smtClean="0"/>
          </a:p>
        </p:txBody>
      </p:sp>
      <p:sp>
        <p:nvSpPr>
          <p:cNvPr id="4" name="日期占位符 3"/>
          <p:cNvSpPr>
            <a:spLocks noGrp="1"/>
          </p:cNvSpPr>
          <p:nvPr>
            <p:ph type="dt" sz="half" idx="10"/>
          </p:nvPr>
        </p:nvSpPr>
        <p:spPr/>
        <p:txBody>
          <a:bodyPr/>
          <a:lstStyle/>
          <a:p>
            <a:pPr>
              <a:defRPr/>
            </a:pPr>
            <a:fld id="{E3E1C91B-E2A8-479E-9538-1DDEF980FD90}" type="datetime1">
              <a:rPr lang="zh-CN" altLang="en-US" smtClean="0"/>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7174"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6403D45-89EA-4CC5-B2F9-594B9261BDE2}" type="slidenum">
              <a:rPr lang="zh-CN" altLang="en-US">
                <a:solidFill>
                  <a:srgbClr val="898989"/>
                </a:solidFill>
              </a:rPr>
              <a:pPr/>
              <a:t>2</a:t>
            </a:fld>
            <a:endParaRPr lang="zh-CN" altLang="en-US">
              <a:solidFill>
                <a:srgbClr val="898989"/>
              </a:solidFill>
            </a:endParaRPr>
          </a:p>
        </p:txBody>
      </p:sp>
    </p:spTree>
    <p:extLst>
      <p:ext uri="{BB962C8B-B14F-4D97-AF65-F5344CB8AC3E}">
        <p14:creationId xmlns:p14="http://schemas.microsoft.com/office/powerpoint/2010/main" val="2522883190"/>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03"/>
          <p:cNvSpPr>
            <a:spLocks noGrp="1" noChangeArrowheads="1"/>
          </p:cNvSpPr>
          <p:nvPr>
            <p:ph type="title"/>
          </p:nvPr>
        </p:nvSpPr>
        <p:spPr/>
        <p:txBody>
          <a:bodyPr>
            <a:normAutofit fontScale="90000"/>
          </a:bodyPr>
          <a:lstStyle/>
          <a:p>
            <a:r>
              <a:rPr lang="en-US" altLang="zh-CN" smtClean="0"/>
              <a:t>Q1: Where can a block be placed in the upper level?</a:t>
            </a:r>
          </a:p>
        </p:txBody>
      </p:sp>
      <p:sp>
        <p:nvSpPr>
          <p:cNvPr id="21506" name="Rectangle 1026"/>
          <p:cNvSpPr>
            <a:spLocks noGrp="1" noChangeArrowheads="1"/>
          </p:cNvSpPr>
          <p:nvPr>
            <p:ph idx="1"/>
          </p:nvPr>
        </p:nvSpPr>
        <p:spPr>
          <a:xfrm>
            <a:off x="457200" y="1258433"/>
            <a:ext cx="8229600" cy="713242"/>
          </a:xfrm>
        </p:spPr>
        <p:txBody>
          <a:bodyPr>
            <a:normAutofit fontScale="47500" lnSpcReduction="20000"/>
          </a:bodyPr>
          <a:lstStyle/>
          <a:p>
            <a:r>
              <a:rPr lang="en-US" altLang="zh-CN" dirty="0" smtClean="0"/>
              <a:t>Block 12 placed in 8 block cache:</a:t>
            </a:r>
          </a:p>
          <a:p>
            <a:pPr lvl="1"/>
            <a:r>
              <a:rPr lang="en-US" altLang="zh-CN" dirty="0" smtClean="0"/>
              <a:t>Fully associative, direct mapped, 2-way set associative</a:t>
            </a:r>
          </a:p>
          <a:p>
            <a:pPr lvl="1"/>
            <a:r>
              <a:rPr lang="en-US" altLang="zh-CN" dirty="0" smtClean="0"/>
              <a:t>S.A. Mapping = Block Number Modulo Number Sets</a:t>
            </a:r>
          </a:p>
        </p:txBody>
      </p:sp>
      <p:sp>
        <p:nvSpPr>
          <p:cNvPr id="3" name="日期占位符 2"/>
          <p:cNvSpPr>
            <a:spLocks noGrp="1"/>
          </p:cNvSpPr>
          <p:nvPr>
            <p:ph type="dt" sz="half" idx="10"/>
          </p:nvPr>
        </p:nvSpPr>
        <p:spPr/>
        <p:txBody>
          <a:bodyPr/>
          <a:lstStyle/>
          <a:p>
            <a:fld id="{87F5C577-EFFA-4B02-A7B1-78AC1020E40D}" type="datetime1">
              <a:rPr lang="zh-CN" altLang="en-US" smtClean="0"/>
              <a:pPr/>
              <a:t>2019/3/19</a:t>
            </a:fld>
            <a:endParaRPr lang="zh-CN" altLang="en-US"/>
          </a:p>
        </p:txBody>
      </p:sp>
      <p:sp>
        <p:nvSpPr>
          <p:cNvPr id="4" name="页脚占位符 3"/>
          <p:cNvSpPr>
            <a:spLocks noGrp="1"/>
          </p:cNvSpPr>
          <p:nvPr>
            <p:ph type="ftr" sz="quarter" idx="11"/>
          </p:nvPr>
        </p:nvSpPr>
        <p:spPr/>
        <p:txBody>
          <a:bodyPr/>
          <a:lstStyle/>
          <a:p>
            <a:r>
              <a:rPr lang="zh-CN" altLang="en-US" smtClean="0"/>
              <a:t>计算机体系结构</a:t>
            </a:r>
            <a:endParaRPr lang="zh-CN" altLang="en-US"/>
          </a:p>
        </p:txBody>
      </p:sp>
      <p:sp>
        <p:nvSpPr>
          <p:cNvPr id="25606" name="灯片编号占位符 1"/>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5917701-43FD-432F-B416-D539CEE820B3}" type="slidenum">
              <a:rPr lang="zh-CN" altLang="en-US" smtClean="0"/>
              <a:pPr/>
              <a:t>20</a:t>
            </a:fld>
            <a:endParaRPr lang="zh-CN" altLang="en-US"/>
          </a:p>
        </p:txBody>
      </p:sp>
      <p:sp>
        <p:nvSpPr>
          <p:cNvPr id="25607" name="Text Box 1027"/>
          <p:cNvSpPr txBox="1">
            <a:spLocks noChangeArrowheads="1"/>
          </p:cNvSpPr>
          <p:nvPr/>
        </p:nvSpPr>
        <p:spPr bwMode="auto">
          <a:xfrm>
            <a:off x="1371600" y="2971800"/>
            <a:ext cx="1327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Arial" panose="020B0604020202020204" pitchFamily="34" charset="0"/>
              </a:rPr>
              <a:t>0 1 2 3 4 5 6 7</a:t>
            </a:r>
            <a:endParaRPr lang="zh-CN" altLang="en-US">
              <a:latin typeface="Arial" panose="020B0604020202020204" pitchFamily="34" charset="0"/>
            </a:endParaRPr>
          </a:p>
        </p:txBody>
      </p:sp>
      <p:sp>
        <p:nvSpPr>
          <p:cNvPr id="37896" name="Rectangle 1028"/>
          <p:cNvSpPr>
            <a:spLocks noChangeArrowheads="1"/>
          </p:cNvSpPr>
          <p:nvPr/>
        </p:nvSpPr>
        <p:spPr bwMode="auto">
          <a:xfrm>
            <a:off x="1392238" y="3265488"/>
            <a:ext cx="152400" cy="9906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897" name="Rectangle 1029"/>
          <p:cNvSpPr>
            <a:spLocks noChangeArrowheads="1"/>
          </p:cNvSpPr>
          <p:nvPr/>
        </p:nvSpPr>
        <p:spPr bwMode="auto">
          <a:xfrm>
            <a:off x="1544638" y="3265488"/>
            <a:ext cx="152400" cy="9906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898" name="Rectangle 1030"/>
          <p:cNvSpPr>
            <a:spLocks noChangeArrowheads="1"/>
          </p:cNvSpPr>
          <p:nvPr/>
        </p:nvSpPr>
        <p:spPr bwMode="auto">
          <a:xfrm>
            <a:off x="1697038" y="3265488"/>
            <a:ext cx="152400" cy="9906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899" name="Rectangle 1031"/>
          <p:cNvSpPr>
            <a:spLocks noChangeArrowheads="1"/>
          </p:cNvSpPr>
          <p:nvPr/>
        </p:nvSpPr>
        <p:spPr bwMode="auto">
          <a:xfrm>
            <a:off x="1849438" y="3265488"/>
            <a:ext cx="152400" cy="9906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00" name="Rectangle 1032"/>
          <p:cNvSpPr>
            <a:spLocks noChangeArrowheads="1"/>
          </p:cNvSpPr>
          <p:nvPr/>
        </p:nvSpPr>
        <p:spPr bwMode="auto">
          <a:xfrm>
            <a:off x="2001838" y="3265488"/>
            <a:ext cx="152400" cy="9906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01" name="Rectangle 1033"/>
          <p:cNvSpPr>
            <a:spLocks noChangeArrowheads="1"/>
          </p:cNvSpPr>
          <p:nvPr/>
        </p:nvSpPr>
        <p:spPr bwMode="auto">
          <a:xfrm>
            <a:off x="2154238" y="3265488"/>
            <a:ext cx="152400" cy="9906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02" name="Rectangle 1034"/>
          <p:cNvSpPr>
            <a:spLocks noChangeArrowheads="1"/>
          </p:cNvSpPr>
          <p:nvPr/>
        </p:nvSpPr>
        <p:spPr bwMode="auto">
          <a:xfrm>
            <a:off x="2306638" y="3265488"/>
            <a:ext cx="152400" cy="9906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25615" name="Text Box 1035"/>
          <p:cNvSpPr txBox="1">
            <a:spLocks noChangeArrowheads="1"/>
          </p:cNvSpPr>
          <p:nvPr/>
        </p:nvSpPr>
        <p:spPr bwMode="auto">
          <a:xfrm>
            <a:off x="681038" y="2895600"/>
            <a:ext cx="6238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00">
                <a:latin typeface="Arial" panose="020B0604020202020204" pitchFamily="34" charset="0"/>
              </a:rPr>
              <a:t>Block</a:t>
            </a:r>
          </a:p>
          <a:p>
            <a:pPr algn="r" eaLnBrk="1" hangingPunct="1"/>
            <a:r>
              <a:rPr lang="en-US" altLang="zh-CN" sz="1400">
                <a:latin typeface="Arial" panose="020B0604020202020204" pitchFamily="34" charset="0"/>
              </a:rPr>
              <a:t>no.</a:t>
            </a:r>
          </a:p>
        </p:txBody>
      </p:sp>
      <p:sp>
        <p:nvSpPr>
          <p:cNvPr id="25616" name="Text Box 1036"/>
          <p:cNvSpPr txBox="1">
            <a:spLocks noChangeArrowheads="1"/>
          </p:cNvSpPr>
          <p:nvPr/>
        </p:nvSpPr>
        <p:spPr bwMode="auto">
          <a:xfrm>
            <a:off x="1295400" y="1981200"/>
            <a:ext cx="16922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Arial" panose="020B0604020202020204" pitchFamily="34" charset="0"/>
              </a:rPr>
              <a:t>Fully associative:</a:t>
            </a:r>
          </a:p>
          <a:p>
            <a:pPr eaLnBrk="1" hangingPunct="1"/>
            <a:r>
              <a:rPr lang="en-US" altLang="zh-CN" sz="1400">
                <a:latin typeface="Arial" panose="020B0604020202020204" pitchFamily="34" charset="0"/>
              </a:rPr>
              <a:t>block 12 can go anywhere</a:t>
            </a:r>
            <a:endParaRPr lang="en-US" altLang="zh-CN">
              <a:latin typeface="Arial" panose="020B0604020202020204" pitchFamily="34" charset="0"/>
            </a:endParaRPr>
          </a:p>
        </p:txBody>
      </p:sp>
      <p:grpSp>
        <p:nvGrpSpPr>
          <p:cNvPr id="25617" name="Group 1037"/>
          <p:cNvGrpSpPr>
            <a:grpSpLocks/>
          </p:cNvGrpSpPr>
          <p:nvPr/>
        </p:nvGrpSpPr>
        <p:grpSpPr bwMode="auto">
          <a:xfrm>
            <a:off x="3271838" y="1981200"/>
            <a:ext cx="2306637" cy="2274888"/>
            <a:chOff x="2205" y="1632"/>
            <a:chExt cx="1453" cy="1433"/>
          </a:xfrm>
        </p:grpSpPr>
        <p:sp>
          <p:nvSpPr>
            <p:cNvPr id="25671" name="Text Box 1038"/>
            <p:cNvSpPr txBox="1">
              <a:spLocks noChangeArrowheads="1"/>
            </p:cNvSpPr>
            <p:nvPr/>
          </p:nvSpPr>
          <p:spPr bwMode="auto">
            <a:xfrm>
              <a:off x="2640" y="2256"/>
              <a:ext cx="8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Arial" panose="020B0604020202020204" pitchFamily="34" charset="0"/>
                </a:rPr>
                <a:t>0 1 2 3 4 5 6 7</a:t>
              </a:r>
              <a:endParaRPr lang="zh-CN" altLang="en-US">
                <a:latin typeface="Arial" panose="020B0604020202020204" pitchFamily="34" charset="0"/>
              </a:endParaRPr>
            </a:p>
          </p:txBody>
        </p:sp>
        <p:grpSp>
          <p:nvGrpSpPr>
            <p:cNvPr id="25672" name="Group 1039"/>
            <p:cNvGrpSpPr>
              <a:grpSpLocks/>
            </p:cNvGrpSpPr>
            <p:nvPr/>
          </p:nvGrpSpPr>
          <p:grpSpPr bwMode="auto">
            <a:xfrm>
              <a:off x="2653" y="2441"/>
              <a:ext cx="768" cy="624"/>
              <a:chOff x="2653" y="2441"/>
              <a:chExt cx="768" cy="624"/>
            </a:xfrm>
          </p:grpSpPr>
          <p:sp>
            <p:nvSpPr>
              <p:cNvPr id="37963" name="Rectangle 1040"/>
              <p:cNvSpPr>
                <a:spLocks noChangeArrowheads="1"/>
              </p:cNvSpPr>
              <p:nvPr/>
            </p:nvSpPr>
            <p:spPr bwMode="auto">
              <a:xfrm>
                <a:off x="2653"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64" name="Rectangle 1041"/>
              <p:cNvSpPr>
                <a:spLocks noChangeArrowheads="1"/>
              </p:cNvSpPr>
              <p:nvPr/>
            </p:nvSpPr>
            <p:spPr bwMode="auto">
              <a:xfrm>
                <a:off x="2749"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65" name="Rectangle 1042"/>
              <p:cNvSpPr>
                <a:spLocks noChangeArrowheads="1"/>
              </p:cNvSpPr>
              <p:nvPr/>
            </p:nvSpPr>
            <p:spPr bwMode="auto">
              <a:xfrm>
                <a:off x="2845"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66" name="Rectangle 1043"/>
              <p:cNvSpPr>
                <a:spLocks noChangeArrowheads="1"/>
              </p:cNvSpPr>
              <p:nvPr/>
            </p:nvSpPr>
            <p:spPr bwMode="auto">
              <a:xfrm>
                <a:off x="2941"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67" name="Rectangle 1044"/>
              <p:cNvSpPr>
                <a:spLocks noChangeArrowheads="1"/>
              </p:cNvSpPr>
              <p:nvPr/>
            </p:nvSpPr>
            <p:spPr bwMode="auto">
              <a:xfrm>
                <a:off x="3037" y="2441"/>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68" name="Rectangle 1045"/>
              <p:cNvSpPr>
                <a:spLocks noChangeArrowheads="1"/>
              </p:cNvSpPr>
              <p:nvPr/>
            </p:nvSpPr>
            <p:spPr bwMode="auto">
              <a:xfrm>
                <a:off x="3133"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69" name="Rectangle 1046"/>
              <p:cNvSpPr>
                <a:spLocks noChangeArrowheads="1"/>
              </p:cNvSpPr>
              <p:nvPr/>
            </p:nvSpPr>
            <p:spPr bwMode="auto">
              <a:xfrm>
                <a:off x="3229"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70" name="Rectangle 1047"/>
              <p:cNvSpPr>
                <a:spLocks noChangeArrowheads="1"/>
              </p:cNvSpPr>
              <p:nvPr/>
            </p:nvSpPr>
            <p:spPr bwMode="auto">
              <a:xfrm>
                <a:off x="3325"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grpSp>
        <p:sp>
          <p:nvSpPr>
            <p:cNvPr id="25673" name="Text Box 1048"/>
            <p:cNvSpPr txBox="1">
              <a:spLocks noChangeArrowheads="1"/>
            </p:cNvSpPr>
            <p:nvPr/>
          </p:nvSpPr>
          <p:spPr bwMode="auto">
            <a:xfrm>
              <a:off x="2205" y="2208"/>
              <a:ext cx="39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00">
                  <a:latin typeface="Arial" panose="020B0604020202020204" pitchFamily="34" charset="0"/>
                </a:rPr>
                <a:t>Block</a:t>
              </a:r>
            </a:p>
            <a:p>
              <a:pPr algn="r" eaLnBrk="1" hangingPunct="1"/>
              <a:r>
                <a:rPr lang="en-US" altLang="zh-CN" sz="1400">
                  <a:latin typeface="Arial" panose="020B0604020202020204" pitchFamily="34" charset="0"/>
                </a:rPr>
                <a:t>no.</a:t>
              </a:r>
            </a:p>
          </p:txBody>
        </p:sp>
        <p:sp>
          <p:nvSpPr>
            <p:cNvPr id="25674" name="Text Box 1049"/>
            <p:cNvSpPr txBox="1">
              <a:spLocks noChangeArrowheads="1"/>
            </p:cNvSpPr>
            <p:nvPr/>
          </p:nvSpPr>
          <p:spPr bwMode="auto">
            <a:xfrm>
              <a:off x="2592" y="1632"/>
              <a:ext cx="1066"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Arial" panose="020B0604020202020204" pitchFamily="34" charset="0"/>
                </a:rPr>
                <a:t>Direct mapped:</a:t>
              </a:r>
            </a:p>
            <a:p>
              <a:pPr eaLnBrk="1" hangingPunct="1"/>
              <a:r>
                <a:rPr lang="en-US" altLang="zh-CN" sz="1400">
                  <a:latin typeface="Arial" panose="020B0604020202020204" pitchFamily="34" charset="0"/>
                </a:rPr>
                <a:t>block 12 can go only into block 4 (12 mod 8)</a:t>
              </a:r>
              <a:endParaRPr lang="en-US" altLang="zh-CN">
                <a:latin typeface="Arial" panose="020B0604020202020204" pitchFamily="34" charset="0"/>
              </a:endParaRPr>
            </a:p>
          </p:txBody>
        </p:sp>
      </p:grpSp>
      <p:grpSp>
        <p:nvGrpSpPr>
          <p:cNvPr id="25618" name="Group 1050"/>
          <p:cNvGrpSpPr>
            <a:grpSpLocks/>
          </p:cNvGrpSpPr>
          <p:nvPr/>
        </p:nvGrpSpPr>
        <p:grpSpPr bwMode="auto">
          <a:xfrm>
            <a:off x="5786438" y="1981200"/>
            <a:ext cx="2306637" cy="2886075"/>
            <a:chOff x="3885" y="1728"/>
            <a:chExt cx="1453" cy="1818"/>
          </a:xfrm>
        </p:grpSpPr>
        <p:sp>
          <p:nvSpPr>
            <p:cNvPr id="25656" name="Text Box 1051"/>
            <p:cNvSpPr txBox="1">
              <a:spLocks noChangeArrowheads="1"/>
            </p:cNvSpPr>
            <p:nvPr/>
          </p:nvSpPr>
          <p:spPr bwMode="auto">
            <a:xfrm>
              <a:off x="4320" y="2352"/>
              <a:ext cx="8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Arial" panose="020B0604020202020204" pitchFamily="34" charset="0"/>
                </a:rPr>
                <a:t>0 1 2 3 4 5 6 7</a:t>
              </a:r>
              <a:endParaRPr lang="zh-CN" altLang="en-US">
                <a:latin typeface="Arial" panose="020B0604020202020204" pitchFamily="34" charset="0"/>
              </a:endParaRPr>
            </a:p>
          </p:txBody>
        </p:sp>
        <p:sp>
          <p:nvSpPr>
            <p:cNvPr id="37945" name="Rectangle 1052"/>
            <p:cNvSpPr>
              <a:spLocks noChangeArrowheads="1"/>
            </p:cNvSpPr>
            <p:nvPr/>
          </p:nvSpPr>
          <p:spPr bwMode="auto">
            <a:xfrm>
              <a:off x="4333" y="253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46" name="Rectangle 1053"/>
            <p:cNvSpPr>
              <a:spLocks noChangeArrowheads="1"/>
            </p:cNvSpPr>
            <p:nvPr/>
          </p:nvSpPr>
          <p:spPr bwMode="auto">
            <a:xfrm>
              <a:off x="4429" y="253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47" name="Rectangle 1054"/>
            <p:cNvSpPr>
              <a:spLocks noChangeArrowheads="1"/>
            </p:cNvSpPr>
            <p:nvPr/>
          </p:nvSpPr>
          <p:spPr bwMode="auto">
            <a:xfrm>
              <a:off x="4525" y="253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48" name="Rectangle 1055"/>
            <p:cNvSpPr>
              <a:spLocks noChangeArrowheads="1"/>
            </p:cNvSpPr>
            <p:nvPr/>
          </p:nvSpPr>
          <p:spPr bwMode="auto">
            <a:xfrm>
              <a:off x="4621" y="253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49" name="Rectangle 1056"/>
            <p:cNvSpPr>
              <a:spLocks noChangeArrowheads="1"/>
            </p:cNvSpPr>
            <p:nvPr/>
          </p:nvSpPr>
          <p:spPr bwMode="auto">
            <a:xfrm>
              <a:off x="4717" y="253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50" name="Rectangle 1057"/>
            <p:cNvSpPr>
              <a:spLocks noChangeArrowheads="1"/>
            </p:cNvSpPr>
            <p:nvPr/>
          </p:nvSpPr>
          <p:spPr bwMode="auto">
            <a:xfrm>
              <a:off x="4813" y="253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51" name="Rectangle 1058"/>
            <p:cNvSpPr>
              <a:spLocks noChangeArrowheads="1"/>
            </p:cNvSpPr>
            <p:nvPr/>
          </p:nvSpPr>
          <p:spPr bwMode="auto">
            <a:xfrm>
              <a:off x="4909" y="253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52" name="Rectangle 1059"/>
            <p:cNvSpPr>
              <a:spLocks noChangeArrowheads="1"/>
            </p:cNvSpPr>
            <p:nvPr/>
          </p:nvSpPr>
          <p:spPr bwMode="auto">
            <a:xfrm>
              <a:off x="5005" y="253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25665" name="Text Box 1060"/>
            <p:cNvSpPr txBox="1">
              <a:spLocks noChangeArrowheads="1"/>
            </p:cNvSpPr>
            <p:nvPr/>
          </p:nvSpPr>
          <p:spPr bwMode="auto">
            <a:xfrm>
              <a:off x="3885" y="2304"/>
              <a:ext cx="39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00">
                  <a:latin typeface="Arial" panose="020B0604020202020204" pitchFamily="34" charset="0"/>
                </a:rPr>
                <a:t>Block</a:t>
              </a:r>
            </a:p>
            <a:p>
              <a:pPr algn="r" eaLnBrk="1" hangingPunct="1"/>
              <a:r>
                <a:rPr lang="en-US" altLang="zh-CN" sz="1400">
                  <a:latin typeface="Arial" panose="020B0604020202020204" pitchFamily="34" charset="0"/>
                </a:rPr>
                <a:t>no.</a:t>
              </a:r>
            </a:p>
          </p:txBody>
        </p:sp>
        <p:sp>
          <p:nvSpPr>
            <p:cNvPr id="25666" name="Text Box 1061"/>
            <p:cNvSpPr txBox="1">
              <a:spLocks noChangeArrowheads="1"/>
            </p:cNvSpPr>
            <p:nvPr/>
          </p:nvSpPr>
          <p:spPr bwMode="auto">
            <a:xfrm>
              <a:off x="4272" y="1728"/>
              <a:ext cx="1066"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Arial" panose="020B0604020202020204" pitchFamily="34" charset="0"/>
                </a:rPr>
                <a:t>Set associative:</a:t>
              </a:r>
            </a:p>
            <a:p>
              <a:pPr eaLnBrk="1" hangingPunct="1"/>
              <a:r>
                <a:rPr lang="en-US" altLang="zh-CN" sz="1400">
                  <a:latin typeface="Arial" panose="020B0604020202020204" pitchFamily="34" charset="0"/>
                </a:rPr>
                <a:t>block 12 can go anywhere in set 0 (12 mod 4)</a:t>
              </a:r>
              <a:endParaRPr lang="en-US" altLang="zh-CN">
                <a:latin typeface="Arial" panose="020B0604020202020204" pitchFamily="34" charset="0"/>
              </a:endParaRPr>
            </a:p>
          </p:txBody>
        </p:sp>
        <p:sp>
          <p:nvSpPr>
            <p:cNvPr id="25667" name="Text Box 1062"/>
            <p:cNvSpPr txBox="1">
              <a:spLocks noChangeArrowheads="1"/>
            </p:cNvSpPr>
            <p:nvPr/>
          </p:nvSpPr>
          <p:spPr bwMode="auto">
            <a:xfrm>
              <a:off x="4272" y="3216"/>
              <a:ext cx="28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400">
                  <a:latin typeface="Arial" panose="020B0604020202020204" pitchFamily="34" charset="0"/>
                </a:rPr>
                <a:t>Set</a:t>
              </a:r>
            </a:p>
            <a:p>
              <a:pPr algn="ctr" eaLnBrk="1" hangingPunct="1"/>
              <a:r>
                <a:rPr lang="en-US" altLang="zh-CN" sz="1400">
                  <a:latin typeface="Arial" panose="020B0604020202020204" pitchFamily="34" charset="0"/>
                </a:rPr>
                <a:t>0</a:t>
              </a:r>
              <a:endParaRPr lang="en-US" altLang="zh-CN">
                <a:latin typeface="Arial" panose="020B0604020202020204" pitchFamily="34" charset="0"/>
              </a:endParaRPr>
            </a:p>
          </p:txBody>
        </p:sp>
        <p:sp>
          <p:nvSpPr>
            <p:cNvPr id="25668" name="Text Box 1063"/>
            <p:cNvSpPr txBox="1">
              <a:spLocks noChangeArrowheads="1"/>
            </p:cNvSpPr>
            <p:nvPr/>
          </p:nvSpPr>
          <p:spPr bwMode="auto">
            <a:xfrm>
              <a:off x="4464" y="3216"/>
              <a:ext cx="28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400">
                  <a:latin typeface="Arial" panose="020B0604020202020204" pitchFamily="34" charset="0"/>
                </a:rPr>
                <a:t>Set</a:t>
              </a:r>
            </a:p>
            <a:p>
              <a:pPr algn="ctr" eaLnBrk="1" hangingPunct="1"/>
              <a:r>
                <a:rPr lang="en-US" altLang="zh-CN" sz="1400">
                  <a:latin typeface="Arial" panose="020B0604020202020204" pitchFamily="34" charset="0"/>
                </a:rPr>
                <a:t>1</a:t>
              </a:r>
              <a:endParaRPr lang="en-US" altLang="zh-CN">
                <a:latin typeface="Arial" panose="020B0604020202020204" pitchFamily="34" charset="0"/>
              </a:endParaRPr>
            </a:p>
          </p:txBody>
        </p:sp>
        <p:sp>
          <p:nvSpPr>
            <p:cNvPr id="25669" name="Text Box 1064"/>
            <p:cNvSpPr txBox="1">
              <a:spLocks noChangeArrowheads="1"/>
            </p:cNvSpPr>
            <p:nvPr/>
          </p:nvSpPr>
          <p:spPr bwMode="auto">
            <a:xfrm>
              <a:off x="4656" y="3216"/>
              <a:ext cx="28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400">
                  <a:latin typeface="Arial" panose="020B0604020202020204" pitchFamily="34" charset="0"/>
                </a:rPr>
                <a:t>Set</a:t>
              </a:r>
            </a:p>
            <a:p>
              <a:pPr algn="ctr" eaLnBrk="1" hangingPunct="1"/>
              <a:r>
                <a:rPr lang="en-US" altLang="zh-CN" sz="1400">
                  <a:latin typeface="Arial" panose="020B0604020202020204" pitchFamily="34" charset="0"/>
                </a:rPr>
                <a:t>2</a:t>
              </a:r>
              <a:endParaRPr lang="en-US" altLang="zh-CN">
                <a:latin typeface="Arial" panose="020B0604020202020204" pitchFamily="34" charset="0"/>
              </a:endParaRPr>
            </a:p>
          </p:txBody>
        </p:sp>
        <p:sp>
          <p:nvSpPr>
            <p:cNvPr id="25670" name="Text Box 1065"/>
            <p:cNvSpPr txBox="1">
              <a:spLocks noChangeArrowheads="1"/>
            </p:cNvSpPr>
            <p:nvPr/>
          </p:nvSpPr>
          <p:spPr bwMode="auto">
            <a:xfrm>
              <a:off x="4848" y="3216"/>
              <a:ext cx="28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400">
                  <a:latin typeface="Arial" panose="020B0604020202020204" pitchFamily="34" charset="0"/>
                </a:rPr>
                <a:t>Set</a:t>
              </a:r>
            </a:p>
            <a:p>
              <a:pPr algn="ctr" eaLnBrk="1" hangingPunct="1"/>
              <a:r>
                <a:rPr lang="en-US" altLang="zh-CN" sz="1400">
                  <a:latin typeface="Arial" panose="020B0604020202020204" pitchFamily="34" charset="0"/>
                </a:rPr>
                <a:t>3</a:t>
              </a:r>
              <a:endParaRPr lang="en-US" altLang="zh-CN">
                <a:latin typeface="Arial" panose="020B0604020202020204" pitchFamily="34" charset="0"/>
              </a:endParaRPr>
            </a:p>
          </p:txBody>
        </p:sp>
      </p:grpSp>
      <p:sp>
        <p:nvSpPr>
          <p:cNvPr id="37907" name="Rectangle 1066"/>
          <p:cNvSpPr>
            <a:spLocks noChangeArrowheads="1"/>
          </p:cNvSpPr>
          <p:nvPr/>
        </p:nvSpPr>
        <p:spPr bwMode="auto">
          <a:xfrm>
            <a:off x="2459038" y="3265488"/>
            <a:ext cx="152400" cy="9906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grpSp>
        <p:nvGrpSpPr>
          <p:cNvPr id="25620" name="Group 1067"/>
          <p:cNvGrpSpPr>
            <a:grpSpLocks/>
          </p:cNvGrpSpPr>
          <p:nvPr/>
        </p:nvGrpSpPr>
        <p:grpSpPr bwMode="auto">
          <a:xfrm>
            <a:off x="909638" y="4495800"/>
            <a:ext cx="5595937" cy="1984375"/>
            <a:chOff x="381" y="2784"/>
            <a:chExt cx="3525" cy="1250"/>
          </a:xfrm>
        </p:grpSpPr>
        <p:sp>
          <p:nvSpPr>
            <p:cNvPr id="37909" name="Rectangle 1068"/>
            <p:cNvSpPr>
              <a:spLocks noChangeArrowheads="1"/>
            </p:cNvSpPr>
            <p:nvPr/>
          </p:nvSpPr>
          <p:spPr bwMode="auto">
            <a:xfrm>
              <a:off x="816"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10" name="Rectangle 1069"/>
            <p:cNvSpPr>
              <a:spLocks noChangeArrowheads="1"/>
            </p:cNvSpPr>
            <p:nvPr/>
          </p:nvSpPr>
          <p:spPr bwMode="auto">
            <a:xfrm>
              <a:off x="912"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11" name="Rectangle 1070"/>
            <p:cNvSpPr>
              <a:spLocks noChangeArrowheads="1"/>
            </p:cNvSpPr>
            <p:nvPr/>
          </p:nvSpPr>
          <p:spPr bwMode="auto">
            <a:xfrm>
              <a:off x="1008"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12" name="Rectangle 1071"/>
            <p:cNvSpPr>
              <a:spLocks noChangeArrowheads="1"/>
            </p:cNvSpPr>
            <p:nvPr/>
          </p:nvSpPr>
          <p:spPr bwMode="auto">
            <a:xfrm>
              <a:off x="1104"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13" name="Rectangle 1072"/>
            <p:cNvSpPr>
              <a:spLocks noChangeArrowheads="1"/>
            </p:cNvSpPr>
            <p:nvPr/>
          </p:nvSpPr>
          <p:spPr bwMode="auto">
            <a:xfrm>
              <a:off x="1200"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14" name="Rectangle 1073"/>
            <p:cNvSpPr>
              <a:spLocks noChangeArrowheads="1"/>
            </p:cNvSpPr>
            <p:nvPr/>
          </p:nvSpPr>
          <p:spPr bwMode="auto">
            <a:xfrm>
              <a:off x="1296"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15" name="Rectangle 1074"/>
            <p:cNvSpPr>
              <a:spLocks noChangeArrowheads="1"/>
            </p:cNvSpPr>
            <p:nvPr/>
          </p:nvSpPr>
          <p:spPr bwMode="auto">
            <a:xfrm>
              <a:off x="1392"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16" name="Rectangle 1075"/>
            <p:cNvSpPr>
              <a:spLocks noChangeArrowheads="1"/>
            </p:cNvSpPr>
            <p:nvPr/>
          </p:nvSpPr>
          <p:spPr bwMode="auto">
            <a:xfrm>
              <a:off x="1488"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17" name="Rectangle 1076"/>
            <p:cNvSpPr>
              <a:spLocks noChangeArrowheads="1"/>
            </p:cNvSpPr>
            <p:nvPr/>
          </p:nvSpPr>
          <p:spPr bwMode="auto">
            <a:xfrm>
              <a:off x="1584"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18" name="Rectangle 1077"/>
            <p:cNvSpPr>
              <a:spLocks noChangeArrowheads="1"/>
            </p:cNvSpPr>
            <p:nvPr/>
          </p:nvSpPr>
          <p:spPr bwMode="auto">
            <a:xfrm>
              <a:off x="1680"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19" name="Rectangle 1078"/>
            <p:cNvSpPr>
              <a:spLocks noChangeArrowheads="1"/>
            </p:cNvSpPr>
            <p:nvPr/>
          </p:nvSpPr>
          <p:spPr bwMode="auto">
            <a:xfrm>
              <a:off x="1776"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20" name="Rectangle 1079"/>
            <p:cNvSpPr>
              <a:spLocks noChangeArrowheads="1"/>
            </p:cNvSpPr>
            <p:nvPr/>
          </p:nvSpPr>
          <p:spPr bwMode="auto">
            <a:xfrm>
              <a:off x="1872"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21" name="Rectangle 1080"/>
            <p:cNvSpPr>
              <a:spLocks noChangeArrowheads="1"/>
            </p:cNvSpPr>
            <p:nvPr/>
          </p:nvSpPr>
          <p:spPr bwMode="auto">
            <a:xfrm>
              <a:off x="1968" y="3024"/>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22" name="Rectangle 1081"/>
            <p:cNvSpPr>
              <a:spLocks noChangeArrowheads="1"/>
            </p:cNvSpPr>
            <p:nvPr/>
          </p:nvSpPr>
          <p:spPr bwMode="auto">
            <a:xfrm>
              <a:off x="2064"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23" name="Rectangle 1082"/>
            <p:cNvSpPr>
              <a:spLocks noChangeArrowheads="1"/>
            </p:cNvSpPr>
            <p:nvPr/>
          </p:nvSpPr>
          <p:spPr bwMode="auto">
            <a:xfrm>
              <a:off x="2160"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24" name="Rectangle 1083"/>
            <p:cNvSpPr>
              <a:spLocks noChangeArrowheads="1"/>
            </p:cNvSpPr>
            <p:nvPr/>
          </p:nvSpPr>
          <p:spPr bwMode="auto">
            <a:xfrm>
              <a:off x="2256"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25" name="Rectangle 1084"/>
            <p:cNvSpPr>
              <a:spLocks noChangeArrowheads="1"/>
            </p:cNvSpPr>
            <p:nvPr/>
          </p:nvSpPr>
          <p:spPr bwMode="auto">
            <a:xfrm>
              <a:off x="2352"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26" name="Rectangle 1085"/>
            <p:cNvSpPr>
              <a:spLocks noChangeArrowheads="1"/>
            </p:cNvSpPr>
            <p:nvPr/>
          </p:nvSpPr>
          <p:spPr bwMode="auto">
            <a:xfrm>
              <a:off x="2448"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27" name="Rectangle 1086"/>
            <p:cNvSpPr>
              <a:spLocks noChangeArrowheads="1"/>
            </p:cNvSpPr>
            <p:nvPr/>
          </p:nvSpPr>
          <p:spPr bwMode="auto">
            <a:xfrm>
              <a:off x="2544"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28" name="Rectangle 1087"/>
            <p:cNvSpPr>
              <a:spLocks noChangeArrowheads="1"/>
            </p:cNvSpPr>
            <p:nvPr/>
          </p:nvSpPr>
          <p:spPr bwMode="auto">
            <a:xfrm>
              <a:off x="2640"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29" name="Rectangle 1088"/>
            <p:cNvSpPr>
              <a:spLocks noChangeArrowheads="1"/>
            </p:cNvSpPr>
            <p:nvPr/>
          </p:nvSpPr>
          <p:spPr bwMode="auto">
            <a:xfrm>
              <a:off x="2736"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30" name="Rectangle 1089"/>
            <p:cNvSpPr>
              <a:spLocks noChangeArrowheads="1"/>
            </p:cNvSpPr>
            <p:nvPr/>
          </p:nvSpPr>
          <p:spPr bwMode="auto">
            <a:xfrm>
              <a:off x="2832"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31" name="Rectangle 1090"/>
            <p:cNvSpPr>
              <a:spLocks noChangeArrowheads="1"/>
            </p:cNvSpPr>
            <p:nvPr/>
          </p:nvSpPr>
          <p:spPr bwMode="auto">
            <a:xfrm>
              <a:off x="2928"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32" name="Rectangle 1091"/>
            <p:cNvSpPr>
              <a:spLocks noChangeArrowheads="1"/>
            </p:cNvSpPr>
            <p:nvPr/>
          </p:nvSpPr>
          <p:spPr bwMode="auto">
            <a:xfrm>
              <a:off x="3024"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33" name="Rectangle 1092"/>
            <p:cNvSpPr>
              <a:spLocks noChangeArrowheads="1"/>
            </p:cNvSpPr>
            <p:nvPr/>
          </p:nvSpPr>
          <p:spPr bwMode="auto">
            <a:xfrm>
              <a:off x="3120"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34" name="Rectangle 1093"/>
            <p:cNvSpPr>
              <a:spLocks noChangeArrowheads="1"/>
            </p:cNvSpPr>
            <p:nvPr/>
          </p:nvSpPr>
          <p:spPr bwMode="auto">
            <a:xfrm>
              <a:off x="3216"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35" name="Rectangle 1094"/>
            <p:cNvSpPr>
              <a:spLocks noChangeArrowheads="1"/>
            </p:cNvSpPr>
            <p:nvPr/>
          </p:nvSpPr>
          <p:spPr bwMode="auto">
            <a:xfrm>
              <a:off x="3312"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36" name="Rectangle 1095"/>
            <p:cNvSpPr>
              <a:spLocks noChangeArrowheads="1"/>
            </p:cNvSpPr>
            <p:nvPr/>
          </p:nvSpPr>
          <p:spPr bwMode="auto">
            <a:xfrm>
              <a:off x="3408"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37" name="Rectangle 1096"/>
            <p:cNvSpPr>
              <a:spLocks noChangeArrowheads="1"/>
            </p:cNvSpPr>
            <p:nvPr/>
          </p:nvSpPr>
          <p:spPr bwMode="auto">
            <a:xfrm>
              <a:off x="3504"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38" name="Rectangle 1097"/>
            <p:cNvSpPr>
              <a:spLocks noChangeArrowheads="1"/>
            </p:cNvSpPr>
            <p:nvPr/>
          </p:nvSpPr>
          <p:spPr bwMode="auto">
            <a:xfrm>
              <a:off x="3600"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37939" name="Rectangle 1098"/>
            <p:cNvSpPr>
              <a:spLocks noChangeArrowheads="1"/>
            </p:cNvSpPr>
            <p:nvPr/>
          </p:nvSpPr>
          <p:spPr bwMode="auto">
            <a:xfrm>
              <a:off x="3696"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25652" name="Text Box 1099"/>
            <p:cNvSpPr txBox="1">
              <a:spLocks noChangeArrowheads="1"/>
            </p:cNvSpPr>
            <p:nvPr/>
          </p:nvSpPr>
          <p:spPr bwMode="auto">
            <a:xfrm>
              <a:off x="816" y="3840"/>
              <a:ext cx="30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Arial" panose="020B0604020202020204" pitchFamily="34" charset="0"/>
                </a:rPr>
                <a:t>0 1 2 3 4 5 6 7 8 9 0 1 2 3 4 5 6 7 8 9 0 1 2 3 4 5 6 7 8 9 0 1</a:t>
              </a:r>
            </a:p>
          </p:txBody>
        </p:sp>
        <p:sp>
          <p:nvSpPr>
            <p:cNvPr id="25653" name="Text Box 1100"/>
            <p:cNvSpPr txBox="1">
              <a:spLocks noChangeArrowheads="1"/>
            </p:cNvSpPr>
            <p:nvPr/>
          </p:nvSpPr>
          <p:spPr bwMode="auto">
            <a:xfrm>
              <a:off x="768" y="2784"/>
              <a:ext cx="115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Arial" panose="020B0604020202020204" pitchFamily="34" charset="0"/>
                </a:rPr>
                <a:t>Block-frame address</a:t>
              </a:r>
              <a:endParaRPr lang="en-US" altLang="zh-CN">
                <a:latin typeface="Arial" panose="020B0604020202020204" pitchFamily="34" charset="0"/>
              </a:endParaRPr>
            </a:p>
          </p:txBody>
        </p:sp>
        <p:sp>
          <p:nvSpPr>
            <p:cNvPr id="25654" name="Text Box 1101"/>
            <p:cNvSpPr txBox="1">
              <a:spLocks noChangeArrowheads="1"/>
            </p:cNvSpPr>
            <p:nvPr/>
          </p:nvSpPr>
          <p:spPr bwMode="auto">
            <a:xfrm>
              <a:off x="1728" y="3696"/>
              <a:ext cx="215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Arial" panose="020B0604020202020204" pitchFamily="34" charset="0"/>
                </a:rPr>
                <a:t>1 1 1 1 1 1 1 1 1 1 2 2 2 2 2 2 2 2 2 2 3 3</a:t>
              </a:r>
              <a:endParaRPr lang="zh-CN" altLang="en-US">
                <a:latin typeface="Arial" panose="020B0604020202020204" pitchFamily="34" charset="0"/>
              </a:endParaRPr>
            </a:p>
          </p:txBody>
        </p:sp>
        <p:sp>
          <p:nvSpPr>
            <p:cNvPr id="25655" name="Text Box 1102"/>
            <p:cNvSpPr txBox="1">
              <a:spLocks noChangeArrowheads="1"/>
            </p:cNvSpPr>
            <p:nvPr/>
          </p:nvSpPr>
          <p:spPr bwMode="auto">
            <a:xfrm>
              <a:off x="381" y="3648"/>
              <a:ext cx="39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00">
                  <a:latin typeface="Arial" panose="020B0604020202020204" pitchFamily="34" charset="0"/>
                </a:rPr>
                <a:t>Block</a:t>
              </a:r>
            </a:p>
            <a:p>
              <a:pPr algn="r" eaLnBrk="1" hangingPunct="1"/>
              <a:r>
                <a:rPr lang="en-US" altLang="zh-CN" sz="1400">
                  <a:latin typeface="Arial" panose="020B0604020202020204" pitchFamily="34" charset="0"/>
                </a:rPr>
                <a:t>no.</a:t>
              </a:r>
              <a:endParaRPr lang="en-US" altLang="zh-CN">
                <a:latin typeface="Arial" panose="020B0604020202020204" pitchFamily="34" charset="0"/>
              </a:endParaRPr>
            </a:p>
          </p:txBody>
        </p:sp>
      </p:grpSp>
    </p:spTree>
    <p:extLst>
      <p:ext uri="{BB962C8B-B14F-4D97-AF65-F5344CB8AC3E}">
        <p14:creationId xmlns:p14="http://schemas.microsoft.com/office/powerpoint/2010/main" val="4110628635"/>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mtClean="0"/>
              <a:t>Q1</a:t>
            </a:r>
            <a:r>
              <a:rPr lang="zh-CN" altLang="en-US" smtClean="0"/>
              <a:t>的讨论</a:t>
            </a:r>
          </a:p>
        </p:txBody>
      </p:sp>
      <p:sp>
        <p:nvSpPr>
          <p:cNvPr id="22531" name="Rectangle 3"/>
          <p:cNvSpPr>
            <a:spLocks noGrp="1" noChangeArrowheads="1"/>
          </p:cNvSpPr>
          <p:nvPr>
            <p:ph idx="1"/>
          </p:nvPr>
        </p:nvSpPr>
        <p:spPr>
          <a:xfrm>
            <a:off x="581890" y="1304517"/>
            <a:ext cx="8229600" cy="5051833"/>
          </a:xfrm>
        </p:spPr>
        <p:txBody>
          <a:bodyPr>
            <a:normAutofit fontScale="70000" lnSpcReduction="20000"/>
          </a:bodyPr>
          <a:lstStyle/>
          <a:p>
            <a:pPr>
              <a:lnSpc>
                <a:spcPct val="120000"/>
              </a:lnSpc>
            </a:pPr>
            <a:r>
              <a:rPr lang="en-US" altLang="zh-CN" dirty="0" smtClean="0"/>
              <a:t>N-Way</a:t>
            </a:r>
            <a:r>
              <a:rPr lang="zh-CN" altLang="en-US" dirty="0" smtClean="0"/>
              <a:t>组相联：如果每组由</a:t>
            </a:r>
            <a:r>
              <a:rPr lang="en-US" altLang="zh-CN" dirty="0" smtClean="0"/>
              <a:t>N</a:t>
            </a:r>
            <a:r>
              <a:rPr lang="zh-CN" altLang="en-US" dirty="0" smtClean="0"/>
              <a:t>个块构成，</a:t>
            </a:r>
            <a:r>
              <a:rPr lang="en-US" altLang="zh-CN" dirty="0" smtClean="0"/>
              <a:t>cache</a:t>
            </a:r>
            <a:r>
              <a:rPr lang="zh-CN" altLang="en-US" dirty="0" smtClean="0"/>
              <a:t>的块数为</a:t>
            </a:r>
            <a:r>
              <a:rPr lang="en-US" altLang="zh-CN" dirty="0" smtClean="0"/>
              <a:t>M，</a:t>
            </a:r>
            <a:r>
              <a:rPr lang="zh-CN" altLang="en-US" dirty="0" smtClean="0"/>
              <a:t>则</a:t>
            </a:r>
            <a:r>
              <a:rPr lang="en-US" altLang="zh-CN" dirty="0" smtClean="0"/>
              <a:t>cache</a:t>
            </a:r>
            <a:r>
              <a:rPr lang="zh-CN" altLang="en-US" dirty="0" smtClean="0"/>
              <a:t>的组数</a:t>
            </a:r>
            <a:r>
              <a:rPr lang="en-US" altLang="zh-CN" dirty="0" smtClean="0"/>
              <a:t>G</a:t>
            </a:r>
            <a:r>
              <a:rPr lang="zh-CN" altLang="en-US" dirty="0" smtClean="0"/>
              <a:t>为</a:t>
            </a:r>
            <a:r>
              <a:rPr lang="en-US" altLang="zh-CN" dirty="0" smtClean="0"/>
              <a:t>M/N</a:t>
            </a:r>
          </a:p>
          <a:p>
            <a:pPr>
              <a:lnSpc>
                <a:spcPct val="120000"/>
              </a:lnSpc>
            </a:pPr>
            <a:r>
              <a:rPr lang="zh-CN" altLang="en-US" dirty="0" smtClean="0"/>
              <a:t>不同相联度下的路数和组数</a:t>
            </a:r>
          </a:p>
          <a:p>
            <a:pPr marL="0" indent="0">
              <a:lnSpc>
                <a:spcPct val="120000"/>
              </a:lnSpc>
              <a:buNone/>
            </a:pPr>
            <a:r>
              <a:rPr lang="zh-CN" altLang="en-US" dirty="0" smtClean="0"/>
              <a:t>	                       路数                                      组数</a:t>
            </a:r>
            <a:endParaRPr lang="en-US" altLang="zh-CN" dirty="0" smtClean="0"/>
          </a:p>
          <a:p>
            <a:pPr marL="0" indent="0">
              <a:lnSpc>
                <a:spcPct val="120000"/>
              </a:lnSpc>
              <a:buNone/>
            </a:pPr>
            <a:r>
              <a:rPr lang="zh-CN" altLang="en-US" dirty="0" smtClean="0"/>
              <a:t>	全相联               </a:t>
            </a:r>
            <a:r>
              <a:rPr lang="en-US" altLang="zh-CN" dirty="0" smtClean="0"/>
              <a:t>M                                           1</a:t>
            </a:r>
          </a:p>
          <a:p>
            <a:pPr marL="0" indent="0">
              <a:lnSpc>
                <a:spcPct val="120000"/>
              </a:lnSpc>
              <a:buNone/>
            </a:pPr>
            <a:r>
              <a:rPr lang="en-US" altLang="zh-CN" dirty="0" smtClean="0"/>
              <a:t>      </a:t>
            </a:r>
            <a:r>
              <a:rPr lang="zh-CN" altLang="en-US" dirty="0" smtClean="0"/>
              <a:t>直接相联                 1                                          </a:t>
            </a:r>
            <a:r>
              <a:rPr lang="en-US" altLang="zh-CN" dirty="0" smtClean="0"/>
              <a:t>M</a:t>
            </a:r>
          </a:p>
          <a:p>
            <a:pPr marL="0" indent="0">
              <a:lnSpc>
                <a:spcPct val="120000"/>
              </a:lnSpc>
              <a:buNone/>
            </a:pPr>
            <a:r>
              <a:rPr lang="en-US" altLang="zh-CN" dirty="0" smtClean="0"/>
              <a:t>      </a:t>
            </a:r>
            <a:r>
              <a:rPr lang="zh-CN" altLang="en-US" dirty="0" smtClean="0"/>
              <a:t>其他组相联    1 &lt; </a:t>
            </a:r>
            <a:r>
              <a:rPr lang="en-US" altLang="zh-CN" dirty="0" smtClean="0"/>
              <a:t>N &lt;M                              1 &lt; G &lt; M</a:t>
            </a:r>
          </a:p>
          <a:p>
            <a:pPr lvl="1">
              <a:lnSpc>
                <a:spcPct val="120000"/>
              </a:lnSpc>
            </a:pPr>
            <a:r>
              <a:rPr lang="zh-CN" altLang="en-US" dirty="0" smtClean="0"/>
              <a:t>相联度越高，</a:t>
            </a:r>
            <a:r>
              <a:rPr lang="en-US" altLang="zh-CN" dirty="0" smtClean="0"/>
              <a:t>cache</a:t>
            </a:r>
            <a:r>
              <a:rPr lang="zh-CN" altLang="en-US" dirty="0" smtClean="0"/>
              <a:t>空间利用率就越高，块冲突概率就越小，失效率就越低</a:t>
            </a:r>
          </a:p>
          <a:p>
            <a:pPr lvl="1">
              <a:lnSpc>
                <a:spcPct val="120000"/>
              </a:lnSpc>
            </a:pPr>
            <a:r>
              <a:rPr lang="en-US" altLang="zh-CN" dirty="0" smtClean="0"/>
              <a:t>N</a:t>
            </a:r>
            <a:r>
              <a:rPr lang="zh-CN" altLang="en-US" dirty="0" smtClean="0"/>
              <a:t>值越大，失效率就越低，但</a:t>
            </a:r>
            <a:r>
              <a:rPr lang="en-US" altLang="zh-CN" dirty="0" smtClean="0"/>
              <a:t>Cache</a:t>
            </a:r>
            <a:r>
              <a:rPr lang="zh-CN" altLang="en-US" dirty="0" smtClean="0"/>
              <a:t>的实现就越复杂，代价越大</a:t>
            </a:r>
          </a:p>
          <a:p>
            <a:pPr lvl="1">
              <a:lnSpc>
                <a:spcPct val="120000"/>
              </a:lnSpc>
            </a:pPr>
            <a:r>
              <a:rPr lang="zh-CN" altLang="en-US" dirty="0" smtClean="0"/>
              <a:t>现代大多数计算机都采用直接映象，两路或四路组相联。</a:t>
            </a:r>
          </a:p>
        </p:txBody>
      </p:sp>
      <p:sp>
        <p:nvSpPr>
          <p:cNvPr id="3" name="日期占位符 2"/>
          <p:cNvSpPr>
            <a:spLocks noGrp="1"/>
          </p:cNvSpPr>
          <p:nvPr>
            <p:ph type="dt" sz="half" idx="10"/>
          </p:nvPr>
        </p:nvSpPr>
        <p:spPr/>
        <p:txBody>
          <a:bodyPr/>
          <a:lstStyle/>
          <a:p>
            <a:fld id="{CE361343-52E7-4872-9AF2-8AB7EA02E411}" type="datetime1">
              <a:rPr lang="zh-CN" altLang="en-US" smtClean="0"/>
              <a:pPr/>
              <a:t>2019/3/19</a:t>
            </a:fld>
            <a:endParaRPr lang="zh-CN" altLang="en-US"/>
          </a:p>
        </p:txBody>
      </p:sp>
      <p:sp>
        <p:nvSpPr>
          <p:cNvPr id="4" name="页脚占位符 3"/>
          <p:cNvSpPr>
            <a:spLocks noGrp="1"/>
          </p:cNvSpPr>
          <p:nvPr>
            <p:ph type="ftr" sz="quarter" idx="11"/>
          </p:nvPr>
        </p:nvSpPr>
        <p:spPr/>
        <p:txBody>
          <a:bodyPr/>
          <a:lstStyle/>
          <a:p>
            <a:r>
              <a:rPr lang="zh-CN" altLang="en-US" smtClean="0"/>
              <a:t>计算机体系结构</a:t>
            </a:r>
            <a:endParaRPr lang="zh-CN" altLang="en-US"/>
          </a:p>
        </p:txBody>
      </p:sp>
      <p:sp>
        <p:nvSpPr>
          <p:cNvPr id="26630" name="灯片编号占位符 1"/>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05C41E7-4A3D-4B17-BA33-328340267265}" type="slidenum">
              <a:rPr lang="zh-CN" altLang="en-US" smtClean="0"/>
              <a:pPr/>
              <a:t>21</a:t>
            </a:fld>
            <a:endParaRPr lang="zh-CN" altLang="en-US"/>
          </a:p>
        </p:txBody>
      </p:sp>
    </p:spTree>
    <p:extLst>
      <p:ext uri="{BB962C8B-B14F-4D97-AF65-F5344CB8AC3E}">
        <p14:creationId xmlns:p14="http://schemas.microsoft.com/office/powerpoint/2010/main" val="3502892464"/>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smtClean="0"/>
              <a:t>Q2(1/2): </a:t>
            </a:r>
            <a:r>
              <a:rPr lang="zh-CN" altLang="en-US" smtClean="0"/>
              <a:t>查找方法</a:t>
            </a:r>
          </a:p>
        </p:txBody>
      </p:sp>
      <p:sp>
        <p:nvSpPr>
          <p:cNvPr id="27651" name="Rectangle 3"/>
          <p:cNvSpPr>
            <a:spLocks noGrp="1" noChangeArrowheads="1"/>
          </p:cNvSpPr>
          <p:nvPr>
            <p:ph idx="1"/>
          </p:nvPr>
        </p:nvSpPr>
        <p:spPr>
          <a:xfrm>
            <a:off x="457200" y="1258432"/>
            <a:ext cx="8229600" cy="2919869"/>
          </a:xfrm>
        </p:spPr>
        <p:txBody>
          <a:bodyPr>
            <a:normAutofit fontScale="85000" lnSpcReduction="20000"/>
          </a:bodyPr>
          <a:lstStyle/>
          <a:p>
            <a:r>
              <a:rPr lang="zh-CN" altLang="en-US" dirty="0" smtClean="0"/>
              <a:t>在</a:t>
            </a:r>
            <a:r>
              <a:rPr lang="en-US" altLang="zh-CN" dirty="0" smtClean="0"/>
              <a:t>CACHE</a:t>
            </a:r>
            <a:r>
              <a:rPr lang="zh-CN" altLang="en-US" dirty="0" smtClean="0"/>
              <a:t>中每一</a:t>
            </a:r>
            <a:r>
              <a:rPr lang="en-US" altLang="zh-CN" dirty="0" smtClean="0"/>
              <a:t>block</a:t>
            </a:r>
            <a:r>
              <a:rPr lang="zh-CN" altLang="en-US" dirty="0" smtClean="0"/>
              <a:t>都带有</a:t>
            </a:r>
            <a:r>
              <a:rPr lang="en-US" altLang="zh-CN" dirty="0" smtClean="0"/>
              <a:t>tag</a:t>
            </a:r>
            <a:r>
              <a:rPr lang="zh-CN" altLang="en-US" dirty="0" smtClean="0"/>
              <a:t>域（标记域），标记分为两类</a:t>
            </a:r>
          </a:p>
          <a:p>
            <a:pPr lvl="1"/>
            <a:r>
              <a:rPr lang="en-US" altLang="zh-CN" dirty="0" smtClean="0"/>
              <a:t>Address Tags：</a:t>
            </a:r>
            <a:r>
              <a:rPr lang="zh-CN" altLang="en-US" dirty="0" smtClean="0"/>
              <a:t>标记所访问的单元在哪一块中，这样物理地址就分为三部分： </a:t>
            </a:r>
            <a:r>
              <a:rPr lang="en-US" altLang="zh-CN" dirty="0" smtClean="0"/>
              <a:t>Address Tags ## Block index## block Offset</a:t>
            </a:r>
          </a:p>
          <a:p>
            <a:pPr lvl="1"/>
            <a:r>
              <a:rPr lang="en-US" altLang="zh-CN" dirty="0" smtClean="0"/>
              <a:t>   </a:t>
            </a:r>
            <a:r>
              <a:rPr lang="zh-CN" altLang="en-US" dirty="0" smtClean="0"/>
              <a:t>全相联映象时，没有</a:t>
            </a:r>
            <a:r>
              <a:rPr lang="en-US" altLang="zh-CN" dirty="0" smtClean="0"/>
              <a:t>Block Index</a:t>
            </a:r>
          </a:p>
          <a:p>
            <a:pPr lvl="1"/>
            <a:r>
              <a:rPr lang="en-US" altLang="zh-CN" dirty="0" smtClean="0"/>
              <a:t>   </a:t>
            </a:r>
            <a:r>
              <a:rPr lang="zh-CN" altLang="en-US" dirty="0" smtClean="0"/>
              <a:t>显然 </a:t>
            </a:r>
            <a:r>
              <a:rPr lang="en-US" altLang="zh-CN" dirty="0" smtClean="0"/>
              <a:t>Address tag</a:t>
            </a:r>
            <a:r>
              <a:rPr lang="zh-CN" altLang="en-US" dirty="0" smtClean="0"/>
              <a:t>越短，查找所需代价就越小</a:t>
            </a:r>
          </a:p>
          <a:p>
            <a:pPr lvl="1"/>
            <a:r>
              <a:rPr lang="en-US" altLang="zh-CN" dirty="0" smtClean="0"/>
              <a:t>Status Tags：</a:t>
            </a:r>
            <a:r>
              <a:rPr lang="zh-CN" altLang="en-US" dirty="0" smtClean="0"/>
              <a:t>标记该块的状态，如</a:t>
            </a:r>
            <a:r>
              <a:rPr lang="en-US" altLang="zh-CN" dirty="0" smtClean="0"/>
              <a:t>Valid, Dirty</a:t>
            </a:r>
            <a:r>
              <a:rPr lang="zh-CN" altLang="en-US" dirty="0" smtClean="0"/>
              <a:t>等</a:t>
            </a:r>
          </a:p>
        </p:txBody>
      </p:sp>
      <p:sp>
        <p:nvSpPr>
          <p:cNvPr id="3" name="日期占位符 2"/>
          <p:cNvSpPr>
            <a:spLocks noGrp="1"/>
          </p:cNvSpPr>
          <p:nvPr>
            <p:ph type="dt" sz="half" idx="10"/>
          </p:nvPr>
        </p:nvSpPr>
        <p:spPr/>
        <p:txBody>
          <a:bodyPr/>
          <a:lstStyle/>
          <a:p>
            <a:fld id="{8B1B5665-E541-46DC-A5CB-2104FA0BD672}" type="datetime1">
              <a:rPr lang="zh-CN" altLang="en-US" smtClean="0"/>
              <a:pPr/>
              <a:t>2019/3/19</a:t>
            </a:fld>
            <a:endParaRPr lang="zh-CN" altLang="en-US"/>
          </a:p>
        </p:txBody>
      </p:sp>
      <p:sp>
        <p:nvSpPr>
          <p:cNvPr id="4" name="页脚占位符 3"/>
          <p:cNvSpPr>
            <a:spLocks noGrp="1"/>
          </p:cNvSpPr>
          <p:nvPr>
            <p:ph type="ftr" sz="quarter" idx="11"/>
          </p:nvPr>
        </p:nvSpPr>
        <p:spPr/>
        <p:txBody>
          <a:bodyPr/>
          <a:lstStyle/>
          <a:p>
            <a:r>
              <a:rPr lang="zh-CN" altLang="en-US" smtClean="0"/>
              <a:t>计算机体系结构</a:t>
            </a:r>
            <a:endParaRPr lang="zh-CN" altLang="en-US"/>
          </a:p>
        </p:txBody>
      </p:sp>
      <p:sp>
        <p:nvSpPr>
          <p:cNvPr id="27654" name="灯片编号占位符 1"/>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DD7484D-D1C0-41C5-B97D-91102CEC81D3}" type="slidenum">
              <a:rPr lang="zh-CN" altLang="en-US" smtClean="0"/>
              <a:pPr/>
              <a:t>22</a:t>
            </a:fld>
            <a:endParaRPr lang="zh-CN" altLang="en-US"/>
          </a:p>
        </p:txBody>
      </p:sp>
      <p:grpSp>
        <p:nvGrpSpPr>
          <p:cNvPr id="27655" name="Group 4"/>
          <p:cNvGrpSpPr>
            <a:grpSpLocks/>
          </p:cNvGrpSpPr>
          <p:nvPr/>
        </p:nvGrpSpPr>
        <p:grpSpPr bwMode="auto">
          <a:xfrm>
            <a:off x="628650" y="4491038"/>
            <a:ext cx="8229600" cy="2366962"/>
            <a:chOff x="288" y="816"/>
            <a:chExt cx="5184" cy="1491"/>
          </a:xfrm>
        </p:grpSpPr>
        <p:grpSp>
          <p:nvGrpSpPr>
            <p:cNvPr id="27656" name="Group 5"/>
            <p:cNvGrpSpPr>
              <a:grpSpLocks/>
            </p:cNvGrpSpPr>
            <p:nvPr/>
          </p:nvGrpSpPr>
          <p:grpSpPr bwMode="auto">
            <a:xfrm>
              <a:off x="288" y="816"/>
              <a:ext cx="5184" cy="720"/>
              <a:chOff x="288" y="624"/>
              <a:chExt cx="5184" cy="720"/>
            </a:xfrm>
          </p:grpSpPr>
          <p:sp>
            <p:nvSpPr>
              <p:cNvPr id="39950" name="Rectangle 6"/>
              <p:cNvSpPr>
                <a:spLocks noChangeArrowheads="1"/>
              </p:cNvSpPr>
              <p:nvPr/>
            </p:nvSpPr>
            <p:spPr bwMode="auto">
              <a:xfrm>
                <a:off x="288" y="624"/>
                <a:ext cx="5184" cy="72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grpSp>
            <p:nvGrpSpPr>
              <p:cNvPr id="27663" name="Group 7"/>
              <p:cNvGrpSpPr>
                <a:grpSpLocks/>
              </p:cNvGrpSpPr>
              <p:nvPr/>
            </p:nvGrpSpPr>
            <p:grpSpPr bwMode="auto">
              <a:xfrm>
                <a:off x="912" y="768"/>
                <a:ext cx="3792" cy="341"/>
                <a:chOff x="1056" y="2041"/>
                <a:chExt cx="3792" cy="341"/>
              </a:xfrm>
            </p:grpSpPr>
            <p:sp>
              <p:nvSpPr>
                <p:cNvPr id="39952" name="Rectangle 8"/>
                <p:cNvSpPr>
                  <a:spLocks noChangeArrowheads="1"/>
                </p:cNvSpPr>
                <p:nvPr/>
              </p:nvSpPr>
              <p:spPr bwMode="auto">
                <a:xfrm>
                  <a:off x="1056" y="2064"/>
                  <a:ext cx="3792" cy="288"/>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endParaRPr lang="zh-CN" altLang="en-US">
                    <a:latin typeface="Arial" pitchFamily="34" charset="0"/>
                  </a:endParaRPr>
                </a:p>
              </p:txBody>
            </p:sp>
            <p:sp>
              <p:nvSpPr>
                <p:cNvPr id="27665" name="Rectangle 9"/>
                <p:cNvSpPr>
                  <a:spLocks noChangeArrowheads="1"/>
                </p:cNvSpPr>
                <p:nvPr/>
              </p:nvSpPr>
              <p:spPr bwMode="auto">
                <a:xfrm>
                  <a:off x="1056" y="2208"/>
                  <a:ext cx="3120"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latin typeface="Arial" panose="020B0604020202020204" pitchFamily="34" charset="0"/>
                  </a:endParaRPr>
                </a:p>
              </p:txBody>
            </p:sp>
            <p:sp>
              <p:nvSpPr>
                <p:cNvPr id="27666" name="Rectangle 10"/>
                <p:cNvSpPr>
                  <a:spLocks noChangeArrowheads="1"/>
                </p:cNvSpPr>
                <p:nvPr/>
              </p:nvSpPr>
              <p:spPr bwMode="auto">
                <a:xfrm>
                  <a:off x="3120" y="2208"/>
                  <a:ext cx="1056"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27667" name="Rectangle 11"/>
                <p:cNvSpPr>
                  <a:spLocks noChangeArrowheads="1"/>
                </p:cNvSpPr>
                <p:nvPr/>
              </p:nvSpPr>
              <p:spPr bwMode="auto">
                <a:xfrm>
                  <a:off x="4176" y="2064"/>
                  <a:ext cx="672" cy="2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27668" name="Text Box 12"/>
                <p:cNvSpPr txBox="1">
                  <a:spLocks noChangeArrowheads="1"/>
                </p:cNvSpPr>
                <p:nvPr/>
              </p:nvSpPr>
              <p:spPr bwMode="auto">
                <a:xfrm>
                  <a:off x="4318" y="2064"/>
                  <a:ext cx="393"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90000"/>
                    </a:lnSpc>
                  </a:pPr>
                  <a:r>
                    <a:rPr lang="en-US" altLang="zh-CN" sz="1400">
                      <a:latin typeface="Arial" panose="020B0604020202020204" pitchFamily="34" charset="0"/>
                    </a:rPr>
                    <a:t>Block</a:t>
                  </a:r>
                </a:p>
                <a:p>
                  <a:pPr algn="ctr" eaLnBrk="1" hangingPunct="1">
                    <a:lnSpc>
                      <a:spcPct val="90000"/>
                    </a:lnSpc>
                  </a:pPr>
                  <a:r>
                    <a:rPr lang="en-US" altLang="zh-CN" sz="1400">
                      <a:latin typeface="Arial" panose="020B0604020202020204" pitchFamily="34" charset="0"/>
                    </a:rPr>
                    <a:t>offset</a:t>
                  </a:r>
                </a:p>
              </p:txBody>
            </p:sp>
            <p:sp>
              <p:nvSpPr>
                <p:cNvPr id="27669" name="Text Box 13"/>
                <p:cNvSpPr txBox="1">
                  <a:spLocks noChangeArrowheads="1"/>
                </p:cNvSpPr>
                <p:nvPr/>
              </p:nvSpPr>
              <p:spPr bwMode="auto">
                <a:xfrm>
                  <a:off x="2227" y="2041"/>
                  <a:ext cx="83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Arial" panose="020B0604020202020204" pitchFamily="34" charset="0"/>
                    </a:rPr>
                    <a:t>Block Address</a:t>
                  </a:r>
                </a:p>
              </p:txBody>
            </p:sp>
            <p:sp>
              <p:nvSpPr>
                <p:cNvPr id="27670" name="Text Box 14"/>
                <p:cNvSpPr txBox="1">
                  <a:spLocks noChangeArrowheads="1"/>
                </p:cNvSpPr>
                <p:nvPr/>
              </p:nvSpPr>
              <p:spPr bwMode="auto">
                <a:xfrm>
                  <a:off x="1860" y="2188"/>
                  <a:ext cx="29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Arial" panose="020B0604020202020204" pitchFamily="34" charset="0"/>
                    </a:rPr>
                    <a:t>Tag</a:t>
                  </a:r>
                  <a:endParaRPr lang="en-US" altLang="zh-CN">
                    <a:latin typeface="Arial" panose="020B0604020202020204" pitchFamily="34" charset="0"/>
                  </a:endParaRPr>
                </a:p>
              </p:txBody>
            </p:sp>
            <p:sp>
              <p:nvSpPr>
                <p:cNvPr id="27671" name="Text Box 15"/>
                <p:cNvSpPr txBox="1">
                  <a:spLocks noChangeArrowheads="1"/>
                </p:cNvSpPr>
                <p:nvPr/>
              </p:nvSpPr>
              <p:spPr bwMode="auto">
                <a:xfrm>
                  <a:off x="3350" y="2179"/>
                  <a:ext cx="39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Arial" panose="020B0604020202020204" pitchFamily="34" charset="0"/>
                    </a:rPr>
                    <a:t>Index</a:t>
                  </a:r>
                </a:p>
              </p:txBody>
            </p:sp>
          </p:grpSp>
        </p:grpSp>
        <p:sp>
          <p:nvSpPr>
            <p:cNvPr id="27657" name="AutoShape 16"/>
            <p:cNvSpPr>
              <a:spLocks/>
            </p:cNvSpPr>
            <p:nvPr/>
          </p:nvSpPr>
          <p:spPr bwMode="auto">
            <a:xfrm rot="5400000">
              <a:off x="3384" y="936"/>
              <a:ext cx="240" cy="1056"/>
            </a:xfrm>
            <a:prstGeom prst="rightBrace">
              <a:avLst>
                <a:gd name="adj1" fmla="val 36667"/>
                <a:gd name="adj2" fmla="val 50000"/>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27658" name="Text Box 17"/>
            <p:cNvSpPr txBox="1">
              <a:spLocks noChangeArrowheads="1"/>
            </p:cNvSpPr>
            <p:nvPr/>
          </p:nvSpPr>
          <p:spPr bwMode="auto">
            <a:xfrm>
              <a:off x="3024" y="1632"/>
              <a:ext cx="100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latin typeface="Arial" panose="020B0604020202020204" pitchFamily="34" charset="0"/>
                </a:rPr>
                <a:t>Set Select</a:t>
              </a:r>
            </a:p>
          </p:txBody>
        </p:sp>
        <p:sp>
          <p:nvSpPr>
            <p:cNvPr id="27659" name="AutoShape 18"/>
            <p:cNvSpPr>
              <a:spLocks/>
            </p:cNvSpPr>
            <p:nvPr/>
          </p:nvSpPr>
          <p:spPr bwMode="auto">
            <a:xfrm rot="5400000">
              <a:off x="4268" y="1165"/>
              <a:ext cx="240" cy="615"/>
            </a:xfrm>
            <a:prstGeom prst="rightBrace">
              <a:avLst>
                <a:gd name="adj1" fmla="val 21354"/>
                <a:gd name="adj2" fmla="val 50000"/>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27660" name="Text Box 19"/>
            <p:cNvSpPr txBox="1">
              <a:spLocks noChangeArrowheads="1"/>
            </p:cNvSpPr>
            <p:nvPr/>
          </p:nvSpPr>
          <p:spPr bwMode="auto">
            <a:xfrm>
              <a:off x="3835" y="2016"/>
              <a:ext cx="111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a:latin typeface="Arial" panose="020B0604020202020204" pitchFamily="34" charset="0"/>
                </a:rPr>
                <a:t>Data Select</a:t>
              </a:r>
            </a:p>
          </p:txBody>
        </p:sp>
        <p:sp>
          <p:nvSpPr>
            <p:cNvPr id="27661" name="Line 20"/>
            <p:cNvSpPr>
              <a:spLocks noChangeShapeType="1"/>
            </p:cNvSpPr>
            <p:nvPr/>
          </p:nvSpPr>
          <p:spPr bwMode="auto">
            <a:xfrm>
              <a:off x="4388" y="1592"/>
              <a:ext cx="0" cy="432"/>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332307812"/>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lstStyle/>
          <a:p>
            <a:r>
              <a:rPr lang="en-US" altLang="zh-CN" smtClean="0"/>
              <a:t>Q2（2/2)</a:t>
            </a:r>
            <a:r>
              <a:rPr lang="zh-CN" altLang="en-US" smtClean="0"/>
              <a:t>查找方法</a:t>
            </a:r>
          </a:p>
        </p:txBody>
      </p:sp>
      <p:sp>
        <p:nvSpPr>
          <p:cNvPr id="28675" name="Rectangle 1027"/>
          <p:cNvSpPr>
            <a:spLocks noGrp="1" noChangeArrowheads="1"/>
          </p:cNvSpPr>
          <p:nvPr>
            <p:ph idx="1"/>
          </p:nvPr>
        </p:nvSpPr>
        <p:spPr/>
        <p:txBody>
          <a:bodyPr/>
          <a:lstStyle/>
          <a:p>
            <a:r>
              <a:rPr lang="zh-CN" altLang="en-US" smtClean="0"/>
              <a:t>原则：所有可能的标记并行查找，</a:t>
            </a:r>
            <a:r>
              <a:rPr lang="en-US" altLang="zh-CN" smtClean="0"/>
              <a:t>cache</a:t>
            </a:r>
            <a:r>
              <a:rPr lang="zh-CN" altLang="en-US" smtClean="0"/>
              <a:t>的速度至关重要，即并行查找</a:t>
            </a:r>
          </a:p>
          <a:p>
            <a:r>
              <a:rPr lang="zh-CN" altLang="en-US" smtClean="0"/>
              <a:t>并行查找的方法</a:t>
            </a:r>
          </a:p>
          <a:p>
            <a:pPr lvl="1"/>
            <a:r>
              <a:rPr lang="zh-CN" altLang="en-US" smtClean="0"/>
              <a:t>用相联存储器实现，按内容检索</a:t>
            </a:r>
          </a:p>
          <a:p>
            <a:pPr lvl="1"/>
            <a:r>
              <a:rPr lang="zh-CN" altLang="en-US" smtClean="0"/>
              <a:t>用单体多字存储器和比较器实现</a:t>
            </a:r>
          </a:p>
          <a:p>
            <a:r>
              <a:rPr lang="zh-CN" altLang="en-US" smtClean="0"/>
              <a:t>显然相联度 </a:t>
            </a:r>
            <a:r>
              <a:rPr lang="en-US" altLang="zh-CN" smtClean="0"/>
              <a:t>N</a:t>
            </a:r>
            <a:r>
              <a:rPr lang="zh-CN" altLang="en-US" smtClean="0"/>
              <a:t>越大，实现查找的机制就越复杂，代价就越高</a:t>
            </a:r>
          </a:p>
          <a:p>
            <a:r>
              <a:rPr lang="zh-CN" altLang="en-US" smtClean="0"/>
              <a:t>无论直接映象还是组相联，查找时，只需比较 </a:t>
            </a:r>
            <a:r>
              <a:rPr lang="en-US" altLang="zh-CN" smtClean="0"/>
              <a:t>tag，index</a:t>
            </a:r>
            <a:r>
              <a:rPr lang="zh-CN" altLang="en-US" smtClean="0"/>
              <a:t>无需参加比较</a:t>
            </a:r>
          </a:p>
        </p:txBody>
      </p:sp>
      <p:sp>
        <p:nvSpPr>
          <p:cNvPr id="3" name="日期占位符 2"/>
          <p:cNvSpPr>
            <a:spLocks noGrp="1"/>
          </p:cNvSpPr>
          <p:nvPr>
            <p:ph type="dt" sz="half" idx="10"/>
          </p:nvPr>
        </p:nvSpPr>
        <p:spPr/>
        <p:txBody>
          <a:bodyPr/>
          <a:lstStyle/>
          <a:p>
            <a:fld id="{B5FF3E26-2506-4349-975A-F3FB187DAD2F}" type="datetime1">
              <a:rPr lang="zh-CN" altLang="en-US" smtClean="0"/>
              <a:pPr/>
              <a:t>2019/3/19</a:t>
            </a:fld>
            <a:endParaRPr lang="zh-CN" altLang="en-US"/>
          </a:p>
        </p:txBody>
      </p:sp>
      <p:sp>
        <p:nvSpPr>
          <p:cNvPr id="4" name="页脚占位符 3"/>
          <p:cNvSpPr>
            <a:spLocks noGrp="1"/>
          </p:cNvSpPr>
          <p:nvPr>
            <p:ph type="ftr" sz="quarter" idx="11"/>
          </p:nvPr>
        </p:nvSpPr>
        <p:spPr/>
        <p:txBody>
          <a:bodyPr/>
          <a:lstStyle/>
          <a:p>
            <a:r>
              <a:rPr lang="zh-CN" altLang="en-US" smtClean="0"/>
              <a:t>计算机体系结构</a:t>
            </a:r>
            <a:endParaRPr lang="zh-CN" altLang="en-US"/>
          </a:p>
        </p:txBody>
      </p:sp>
      <p:sp>
        <p:nvSpPr>
          <p:cNvPr id="28678" name="灯片编号占位符 1"/>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2B2CEE0-1CFA-46DA-8BC8-020F47EDEF11}" type="slidenum">
              <a:rPr lang="zh-CN" altLang="en-US" smtClean="0"/>
              <a:pPr/>
              <a:t>23</a:t>
            </a:fld>
            <a:endParaRPr lang="zh-CN" altLang="en-US"/>
          </a:p>
        </p:txBody>
      </p:sp>
    </p:spTree>
    <p:extLst>
      <p:ext uri="{BB962C8B-B14F-4D97-AF65-F5344CB8AC3E}">
        <p14:creationId xmlns:p14="http://schemas.microsoft.com/office/powerpoint/2010/main" val="685751800"/>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smtClean="0"/>
              <a:t>Tag</a:t>
            </a:r>
            <a:r>
              <a:rPr lang="zh-CN" altLang="en-US" smtClean="0"/>
              <a:t>和数据阵列并行访问的逻辑结构</a:t>
            </a:r>
          </a:p>
        </p:txBody>
      </p:sp>
      <p:sp>
        <p:nvSpPr>
          <p:cNvPr id="4" name="日期占位符 3"/>
          <p:cNvSpPr>
            <a:spLocks noGrp="1"/>
          </p:cNvSpPr>
          <p:nvPr>
            <p:ph type="dt" sz="half" idx="10"/>
          </p:nvPr>
        </p:nvSpPr>
        <p:spPr/>
        <p:txBody>
          <a:bodyPr/>
          <a:lstStyle/>
          <a:p>
            <a:fld id="{32739830-5A82-463E-B461-06636230AC31}" type="datetime1">
              <a:rPr lang="zh-CN" altLang="en-US" smtClean="0"/>
              <a:pPr/>
              <a:t>2019/3/19</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29702" name="灯片编号占位符 5"/>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95435E7-45E5-4569-A89C-880CABD61295}" type="slidenum">
              <a:rPr lang="zh-CN" altLang="en-US" smtClean="0"/>
              <a:pPr/>
              <a:t>24</a:t>
            </a:fld>
            <a:endParaRPr lang="zh-CN" altLang="en-US"/>
          </a:p>
        </p:txBody>
      </p:sp>
      <p:pic>
        <p:nvPicPr>
          <p:cNvPr id="29703"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608138"/>
            <a:ext cx="7507288"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51889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smtClean="0"/>
              <a:t>Tag </a:t>
            </a:r>
            <a:r>
              <a:rPr lang="zh-CN" altLang="en-US" smtClean="0"/>
              <a:t>和数据阵列并行访问的流水线模式</a:t>
            </a:r>
          </a:p>
        </p:txBody>
      </p:sp>
      <p:sp>
        <p:nvSpPr>
          <p:cNvPr id="4" name="日期占位符 3"/>
          <p:cNvSpPr>
            <a:spLocks noGrp="1"/>
          </p:cNvSpPr>
          <p:nvPr>
            <p:ph type="dt" sz="half" idx="10"/>
          </p:nvPr>
        </p:nvSpPr>
        <p:spPr/>
        <p:txBody>
          <a:bodyPr/>
          <a:lstStyle/>
          <a:p>
            <a:fld id="{32739830-5A82-463E-B461-06636230AC31}" type="datetime1">
              <a:rPr lang="zh-CN" altLang="en-US" smtClean="0"/>
              <a:pPr/>
              <a:t>2019/3/19</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30726" name="灯片编号占位符 5"/>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C1754B7-2814-4D59-998B-5E7FAA714046}" type="slidenum">
              <a:rPr lang="zh-CN" altLang="en-US" smtClean="0"/>
              <a:pPr/>
              <a:t>25</a:t>
            </a:fld>
            <a:endParaRPr lang="zh-CN" altLang="en-US"/>
          </a:p>
        </p:txBody>
      </p:sp>
      <p:pic>
        <p:nvPicPr>
          <p:cNvPr id="30727"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9175" y="1630363"/>
            <a:ext cx="7312025" cy="431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28628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smtClean="0"/>
              <a:t>Tag</a:t>
            </a:r>
            <a:r>
              <a:rPr lang="zh-CN" altLang="en-US" smtClean="0"/>
              <a:t>和数据阵列串行访问的逻辑结构</a:t>
            </a:r>
          </a:p>
        </p:txBody>
      </p:sp>
      <p:sp>
        <p:nvSpPr>
          <p:cNvPr id="4" name="日期占位符 3"/>
          <p:cNvSpPr>
            <a:spLocks noGrp="1"/>
          </p:cNvSpPr>
          <p:nvPr>
            <p:ph type="dt" sz="half" idx="10"/>
          </p:nvPr>
        </p:nvSpPr>
        <p:spPr/>
        <p:txBody>
          <a:bodyPr/>
          <a:lstStyle/>
          <a:p>
            <a:fld id="{32739830-5A82-463E-B461-06636230AC31}" type="datetime1">
              <a:rPr lang="zh-CN" altLang="en-US" smtClean="0"/>
              <a:pPr/>
              <a:t>2019/3/19</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31750" name="灯片编号占位符 5"/>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13494CC-5C13-44A3-A1D2-A3BA359DBDB9}" type="slidenum">
              <a:rPr lang="zh-CN" altLang="en-US" smtClean="0"/>
              <a:pPr/>
              <a:t>26</a:t>
            </a:fld>
            <a:endParaRPr lang="zh-CN" altLang="en-US"/>
          </a:p>
        </p:txBody>
      </p:sp>
      <p:pic>
        <p:nvPicPr>
          <p:cNvPr id="31751"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392613"/>
            <a:ext cx="7489103" cy="4557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88119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smtClean="0"/>
              <a:t>Tag </a:t>
            </a:r>
            <a:r>
              <a:rPr lang="zh-CN" altLang="en-US" smtClean="0"/>
              <a:t>和数据阵列串行访问的流水线模式</a:t>
            </a:r>
          </a:p>
        </p:txBody>
      </p:sp>
      <p:sp>
        <p:nvSpPr>
          <p:cNvPr id="4" name="日期占位符 3"/>
          <p:cNvSpPr>
            <a:spLocks noGrp="1"/>
          </p:cNvSpPr>
          <p:nvPr>
            <p:ph type="dt" sz="half" idx="10"/>
          </p:nvPr>
        </p:nvSpPr>
        <p:spPr/>
        <p:txBody>
          <a:bodyPr/>
          <a:lstStyle/>
          <a:p>
            <a:fld id="{32739830-5A82-463E-B461-06636230AC31}" type="datetime1">
              <a:rPr lang="zh-CN" altLang="en-US" smtClean="0"/>
              <a:pPr/>
              <a:t>2019/3/19</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32774" name="灯片编号占位符 5"/>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A6C6790-CE0A-49BD-BAD8-DE78A7667006}" type="slidenum">
              <a:rPr lang="zh-CN" altLang="en-US" smtClean="0"/>
              <a:pPr/>
              <a:t>27</a:t>
            </a:fld>
            <a:endParaRPr lang="zh-CN" altLang="en-US"/>
          </a:p>
        </p:txBody>
      </p:sp>
      <p:pic>
        <p:nvPicPr>
          <p:cNvPr id="32775"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9588" y="2014538"/>
            <a:ext cx="7978775" cy="404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64653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128713"/>
            <a:ext cx="887095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标题 1"/>
          <p:cNvSpPr>
            <a:spLocks noGrp="1"/>
          </p:cNvSpPr>
          <p:nvPr>
            <p:ph type="title"/>
          </p:nvPr>
        </p:nvSpPr>
        <p:spPr/>
        <p:txBody>
          <a:bodyPr>
            <a:normAutofit/>
          </a:bodyPr>
          <a:lstStyle/>
          <a:p>
            <a:pPr eaLnBrk="1" hangingPunct="1"/>
            <a:r>
              <a:rPr lang="zh-CN" altLang="en-US" sz="3200" b="1" smtClean="0"/>
              <a:t>直接映像</a:t>
            </a:r>
            <a:r>
              <a:rPr lang="en-US" altLang="zh-CN" sz="3200" b="1" smtClean="0"/>
              <a:t>Cache</a:t>
            </a:r>
            <a:r>
              <a:rPr lang="zh-CN" altLang="en-US" sz="3200" b="1" smtClean="0"/>
              <a:t>查找过程</a:t>
            </a:r>
          </a:p>
        </p:txBody>
      </p:sp>
      <p:sp>
        <p:nvSpPr>
          <p:cNvPr id="4" name="日期占位符 3"/>
          <p:cNvSpPr>
            <a:spLocks noGrp="1"/>
          </p:cNvSpPr>
          <p:nvPr>
            <p:ph type="dt" sz="half" idx="10"/>
          </p:nvPr>
        </p:nvSpPr>
        <p:spPr/>
        <p:txBody>
          <a:bodyPr/>
          <a:lstStyle/>
          <a:p>
            <a:pPr>
              <a:defRPr/>
            </a:pPr>
            <a:fld id="{A8CB2106-4011-4ACA-BCB2-D9083E0B6A73}" type="datetime1">
              <a:rPr lang="zh-CN" altLang="en-US" smtClean="0"/>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3379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FBBB837-2292-457E-84AB-EEB5B3516317}" type="slidenum">
              <a:rPr lang="zh-CN" altLang="en-US">
                <a:solidFill>
                  <a:srgbClr val="898989"/>
                </a:solidFill>
              </a:rPr>
              <a:pPr/>
              <a:t>28</a:t>
            </a:fld>
            <a:endParaRPr lang="zh-CN" altLang="en-US">
              <a:solidFill>
                <a:srgbClr val="898989"/>
              </a:solidFill>
            </a:endParaRPr>
          </a:p>
        </p:txBody>
      </p:sp>
    </p:spTree>
    <p:extLst>
      <p:ext uri="{BB962C8B-B14F-4D97-AF65-F5344CB8AC3E}">
        <p14:creationId xmlns:p14="http://schemas.microsoft.com/office/powerpoint/2010/main" val="40612572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9888" y="1179513"/>
            <a:ext cx="8504237" cy="517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标题 1"/>
          <p:cNvSpPr>
            <a:spLocks noGrp="1"/>
          </p:cNvSpPr>
          <p:nvPr>
            <p:ph type="title"/>
          </p:nvPr>
        </p:nvSpPr>
        <p:spPr/>
        <p:txBody>
          <a:bodyPr/>
          <a:lstStyle/>
          <a:p>
            <a:r>
              <a:rPr lang="zh-CN" altLang="en-US" smtClean="0"/>
              <a:t>全相联</a:t>
            </a:r>
            <a:r>
              <a:rPr lang="en-US" altLang="zh-CN" smtClean="0"/>
              <a:t>Cache</a:t>
            </a:r>
            <a:r>
              <a:rPr lang="zh-CN" altLang="en-US" smtClean="0"/>
              <a:t>查找过程</a:t>
            </a:r>
          </a:p>
        </p:txBody>
      </p:sp>
      <p:sp>
        <p:nvSpPr>
          <p:cNvPr id="4" name="日期占位符 3"/>
          <p:cNvSpPr>
            <a:spLocks noGrp="1"/>
          </p:cNvSpPr>
          <p:nvPr>
            <p:ph type="dt" sz="half" idx="10"/>
          </p:nvPr>
        </p:nvSpPr>
        <p:spPr/>
        <p:txBody>
          <a:bodyPr/>
          <a:lstStyle/>
          <a:p>
            <a:fld id="{A8CB2106-4011-4ACA-BCB2-D9083E0B6A73}" type="datetime1">
              <a:rPr lang="zh-CN" altLang="en-US" smtClean="0"/>
              <a:pPr/>
              <a:t>2019/3/19</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34822" name="灯片编号占位符 5"/>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A1F2F5E-B41A-401E-B67F-2231F42000B6}" type="slidenum">
              <a:rPr lang="zh-CN" altLang="en-US" smtClean="0"/>
              <a:pPr/>
              <a:t>29</a:t>
            </a:fld>
            <a:endParaRPr lang="zh-CN" altLang="en-US"/>
          </a:p>
        </p:txBody>
      </p:sp>
    </p:spTree>
    <p:extLst>
      <p:ext uri="{BB962C8B-B14F-4D97-AF65-F5344CB8AC3E}">
        <p14:creationId xmlns:p14="http://schemas.microsoft.com/office/powerpoint/2010/main" val="1693836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p:txBody>
          <a:bodyPr/>
          <a:lstStyle/>
          <a:p>
            <a:r>
              <a:rPr lang="zh-CN" altLang="en-US" dirty="0" smtClean="0"/>
              <a:t>存储</a:t>
            </a:r>
            <a:r>
              <a:rPr lang="zh-CN" altLang="en-US" dirty="0" smtClean="0"/>
              <a:t>层次结构</a:t>
            </a:r>
            <a:endParaRPr lang="en-US" altLang="zh-CN" dirty="0" smtClean="0"/>
          </a:p>
        </p:txBody>
      </p:sp>
      <p:sp>
        <p:nvSpPr>
          <p:cNvPr id="8195" name="Rectangle 1027"/>
          <p:cNvSpPr>
            <a:spLocks noGrp="1" noChangeArrowheads="1"/>
          </p:cNvSpPr>
          <p:nvPr>
            <p:ph idx="1"/>
          </p:nvPr>
        </p:nvSpPr>
        <p:spPr/>
        <p:txBody>
          <a:bodyPr/>
          <a:lstStyle/>
          <a:p>
            <a:r>
              <a:rPr lang="zh-CN" altLang="en-US" sz="2400" smtClean="0"/>
              <a:t>存储系统设计是计算机体系结构设计的关键问题之一</a:t>
            </a:r>
          </a:p>
          <a:p>
            <a:pPr lvl="1"/>
            <a:r>
              <a:rPr lang="zh-CN" altLang="en-US" sz="2000" smtClean="0"/>
              <a:t>价格，容量，速度的权衡</a:t>
            </a:r>
          </a:p>
          <a:p>
            <a:r>
              <a:rPr lang="zh-CN" altLang="en-US" sz="2400" smtClean="0"/>
              <a:t>用户对存储器的“容量，价格和速度”要求是相互矛盾的</a:t>
            </a:r>
          </a:p>
          <a:p>
            <a:pPr lvl="1"/>
            <a:r>
              <a:rPr lang="zh-CN" altLang="en-US" sz="2000" smtClean="0"/>
              <a:t>速度越快，每位价格就高</a:t>
            </a:r>
          </a:p>
          <a:p>
            <a:pPr lvl="1"/>
            <a:r>
              <a:rPr lang="zh-CN" altLang="en-US" sz="2000" smtClean="0"/>
              <a:t>容量越大，每位价格就低</a:t>
            </a:r>
          </a:p>
          <a:p>
            <a:pPr lvl="1"/>
            <a:r>
              <a:rPr lang="zh-CN" altLang="en-US" sz="2000" smtClean="0"/>
              <a:t>容量越大，速度就越慢</a:t>
            </a:r>
          </a:p>
          <a:p>
            <a:pPr lvl="1"/>
            <a:r>
              <a:rPr lang="zh-CN" altLang="en-US" sz="2000" smtClean="0"/>
              <a:t>目前主存一般由</a:t>
            </a:r>
            <a:r>
              <a:rPr lang="en-US" altLang="zh-CN" sz="2000" smtClean="0"/>
              <a:t>DRAM</a:t>
            </a:r>
            <a:r>
              <a:rPr lang="zh-CN" altLang="en-US" sz="2000" smtClean="0"/>
              <a:t>构成</a:t>
            </a:r>
          </a:p>
          <a:p>
            <a:r>
              <a:rPr lang="en-US" altLang="zh-CN" sz="2400" smtClean="0"/>
              <a:t>Microprocessor</a:t>
            </a:r>
            <a:r>
              <a:rPr lang="zh-CN" altLang="en-US" sz="2400" smtClean="0"/>
              <a:t>与</a:t>
            </a:r>
            <a:r>
              <a:rPr lang="en-US" altLang="zh-CN" sz="2400" smtClean="0"/>
              <a:t>Memory</a:t>
            </a:r>
            <a:r>
              <a:rPr lang="zh-CN" altLang="en-US" sz="2400" smtClean="0"/>
              <a:t>之间的性能差异越来越大</a:t>
            </a:r>
          </a:p>
          <a:p>
            <a:pPr lvl="1"/>
            <a:r>
              <a:rPr lang="en-US" altLang="zh-CN" sz="2000" smtClean="0"/>
              <a:t>CPU</a:t>
            </a:r>
            <a:r>
              <a:rPr lang="zh-CN" altLang="en-US" sz="2000" smtClean="0"/>
              <a:t>性能提高大约</a:t>
            </a:r>
            <a:r>
              <a:rPr lang="en-US" altLang="zh-CN" sz="2000" smtClean="0"/>
              <a:t>60%/year</a:t>
            </a:r>
          </a:p>
          <a:p>
            <a:pPr lvl="1"/>
            <a:r>
              <a:rPr lang="en-US" altLang="zh-CN" sz="2000" smtClean="0"/>
              <a:t>DRAM </a:t>
            </a:r>
            <a:r>
              <a:rPr lang="zh-CN" altLang="en-US" sz="2000" smtClean="0"/>
              <a:t>性能提高大约 </a:t>
            </a:r>
            <a:r>
              <a:rPr lang="en-US" altLang="zh-CN" sz="2000" smtClean="0"/>
              <a:t>9</a:t>
            </a:r>
            <a:r>
              <a:rPr lang="zh-CN" altLang="en-US" sz="2000" smtClean="0"/>
              <a:t>％/</a:t>
            </a:r>
            <a:r>
              <a:rPr lang="en-US" altLang="zh-CN" sz="2000" smtClean="0"/>
              <a:t>year</a:t>
            </a:r>
          </a:p>
          <a:p>
            <a:pPr lvl="1"/>
            <a:endParaRPr lang="en-US" altLang="zh-CN" sz="2000" smtClean="0"/>
          </a:p>
        </p:txBody>
      </p:sp>
      <p:sp>
        <p:nvSpPr>
          <p:cNvPr id="3" name="日期占位符 2"/>
          <p:cNvSpPr>
            <a:spLocks noGrp="1"/>
          </p:cNvSpPr>
          <p:nvPr>
            <p:ph type="dt" sz="half" idx="10"/>
          </p:nvPr>
        </p:nvSpPr>
        <p:spPr/>
        <p:txBody>
          <a:bodyPr/>
          <a:lstStyle/>
          <a:p>
            <a:pPr>
              <a:defRPr/>
            </a:pPr>
            <a:fld id="{EEACBACC-4F30-472E-AD62-7C79D9BB39CD}" type="datetime1">
              <a:rPr lang="zh-CN" altLang="en-US" smtClean="0"/>
              <a:pPr>
                <a:defRPr/>
              </a:pPr>
              <a:t>2019/3/19</a:t>
            </a:fld>
            <a:endParaRPr lang="zh-CN" altLang="en-US"/>
          </a:p>
        </p:txBody>
      </p:sp>
      <p:sp>
        <p:nvSpPr>
          <p:cNvPr id="4" name="页脚占位符 3"/>
          <p:cNvSpPr>
            <a:spLocks noGrp="1"/>
          </p:cNvSpPr>
          <p:nvPr>
            <p:ph type="ftr" sz="quarter" idx="11"/>
          </p:nvPr>
        </p:nvSpPr>
        <p:spPr/>
        <p:txBody>
          <a:bodyPr/>
          <a:lstStyle/>
          <a:p>
            <a:pPr>
              <a:defRPr/>
            </a:pPr>
            <a:r>
              <a:rPr lang="zh-CN" altLang="en-US" smtClean="0"/>
              <a:t>计算机体系结构</a:t>
            </a:r>
            <a:endParaRPr lang="zh-CN" altLang="en-US"/>
          </a:p>
        </p:txBody>
      </p:sp>
      <p:sp>
        <p:nvSpPr>
          <p:cNvPr id="8198"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1FA2511-2A96-47AB-915F-AA45A7BD0D09}" type="slidenum">
              <a:rPr lang="zh-CN" altLang="en-US">
                <a:solidFill>
                  <a:srgbClr val="898989"/>
                </a:solidFill>
              </a:rPr>
              <a:pPr/>
              <a:t>3</a:t>
            </a:fld>
            <a:endParaRPr lang="zh-CN" altLang="en-US">
              <a:solidFill>
                <a:srgbClr val="898989"/>
              </a:solidFill>
            </a:endParaRPr>
          </a:p>
        </p:txBody>
      </p:sp>
    </p:spTree>
    <p:extLst>
      <p:ext uri="{BB962C8B-B14F-4D97-AF65-F5344CB8AC3E}">
        <p14:creationId xmlns:p14="http://schemas.microsoft.com/office/powerpoint/2010/main" val="106332337"/>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en-US" altLang="zh-CN" sz="2400" b="1" smtClean="0"/>
              <a:t>Example: 1 KB Direct Mapped Cache with 32 B Blocks</a:t>
            </a:r>
          </a:p>
        </p:txBody>
      </p:sp>
      <p:sp>
        <p:nvSpPr>
          <p:cNvPr id="35843" name="Rectangle 3"/>
          <p:cNvSpPr>
            <a:spLocks noGrp="1" noChangeArrowheads="1"/>
          </p:cNvSpPr>
          <p:nvPr>
            <p:ph idx="1"/>
          </p:nvPr>
        </p:nvSpPr>
        <p:spPr>
          <a:xfrm>
            <a:off x="457200" y="1258433"/>
            <a:ext cx="8229600" cy="1036948"/>
          </a:xfrm>
        </p:spPr>
        <p:txBody>
          <a:bodyPr>
            <a:normAutofit fontScale="70000" lnSpcReduction="20000"/>
          </a:bodyPr>
          <a:lstStyle/>
          <a:p>
            <a:pPr eaLnBrk="1" hangingPunct="1"/>
            <a:r>
              <a:rPr lang="zh-CN" altLang="en-US" dirty="0" smtClean="0"/>
              <a:t>对于容量为</a:t>
            </a:r>
            <a:r>
              <a:rPr lang="en-US" altLang="zh-CN" dirty="0" smtClean="0"/>
              <a:t> 2</a:t>
            </a:r>
            <a:r>
              <a:rPr lang="en-US" altLang="zh-CN" baseline="30000" dirty="0" smtClean="0"/>
              <a:t> N</a:t>
            </a:r>
            <a:r>
              <a:rPr lang="en-US" altLang="zh-CN" dirty="0" smtClean="0"/>
              <a:t> </a:t>
            </a:r>
            <a:r>
              <a:rPr lang="zh-CN" altLang="en-US" dirty="0" smtClean="0"/>
              <a:t>字节的</a:t>
            </a:r>
            <a:r>
              <a:rPr lang="en-US" altLang="zh-CN" dirty="0" smtClean="0"/>
              <a:t>cache:</a:t>
            </a:r>
          </a:p>
          <a:p>
            <a:pPr lvl="1" eaLnBrk="1" hangingPunct="1"/>
            <a:r>
              <a:rPr lang="zh-CN" altLang="en-US" dirty="0" smtClean="0"/>
              <a:t>最高(32-</a:t>
            </a:r>
            <a:r>
              <a:rPr lang="en-US" altLang="zh-CN" dirty="0" smtClean="0"/>
              <a:t>N)</a:t>
            </a:r>
            <a:r>
              <a:rPr lang="zh-CN" altLang="en-US" dirty="0" smtClean="0"/>
              <a:t>位部分</a:t>
            </a:r>
            <a:r>
              <a:rPr lang="en-US" altLang="zh-CN" dirty="0" smtClean="0"/>
              <a:t> </a:t>
            </a:r>
            <a:r>
              <a:rPr lang="zh-CN" altLang="en-US" dirty="0" smtClean="0"/>
              <a:t>为</a:t>
            </a:r>
            <a:r>
              <a:rPr lang="en-US" altLang="zh-CN" dirty="0" smtClean="0"/>
              <a:t> Cache Tag</a:t>
            </a:r>
          </a:p>
          <a:p>
            <a:pPr lvl="1" eaLnBrk="1" hangingPunct="1"/>
            <a:r>
              <a:rPr lang="zh-CN" altLang="en-US" dirty="0" smtClean="0"/>
              <a:t>最低</a:t>
            </a:r>
            <a:r>
              <a:rPr lang="en-US" altLang="zh-CN" dirty="0" smtClean="0"/>
              <a:t>M</a:t>
            </a:r>
            <a:r>
              <a:rPr lang="zh-CN" altLang="en-US" dirty="0" smtClean="0"/>
              <a:t>位为字节选择位</a:t>
            </a:r>
            <a:r>
              <a:rPr lang="en-US" altLang="zh-CN" dirty="0" smtClean="0"/>
              <a:t> (Block Size = 2 </a:t>
            </a:r>
            <a:r>
              <a:rPr lang="en-US" altLang="zh-CN" baseline="30000" dirty="0" smtClean="0"/>
              <a:t>M</a:t>
            </a:r>
            <a:r>
              <a:rPr lang="en-US" altLang="zh-CN" dirty="0" smtClean="0"/>
              <a:t>)</a:t>
            </a:r>
          </a:p>
        </p:txBody>
      </p:sp>
      <p:sp>
        <p:nvSpPr>
          <p:cNvPr id="3" name="日期占位符 2"/>
          <p:cNvSpPr>
            <a:spLocks noGrp="1"/>
          </p:cNvSpPr>
          <p:nvPr>
            <p:ph type="dt" sz="half" idx="10"/>
          </p:nvPr>
        </p:nvSpPr>
        <p:spPr/>
        <p:txBody>
          <a:bodyPr/>
          <a:lstStyle/>
          <a:p>
            <a:pPr>
              <a:defRPr/>
            </a:pPr>
            <a:fld id="{F24CCEB3-953E-4C75-9DCF-87272791C581}" type="datetime1">
              <a:rPr lang="zh-CN" altLang="en-US"/>
              <a:pPr>
                <a:defRPr/>
              </a:pPr>
              <a:t>2019/3/19</a:t>
            </a:fld>
            <a:endParaRPr lang="zh-CN" altLang="en-US"/>
          </a:p>
        </p:txBody>
      </p:sp>
      <p:sp>
        <p:nvSpPr>
          <p:cNvPr id="4" name="页脚占位符 3"/>
          <p:cNvSpPr>
            <a:spLocks noGrp="1"/>
          </p:cNvSpPr>
          <p:nvPr>
            <p:ph type="ftr" sz="quarter" idx="11"/>
          </p:nvPr>
        </p:nvSpPr>
        <p:spPr/>
        <p:txBody>
          <a:bodyPr/>
          <a:lstStyle/>
          <a:p>
            <a:pPr>
              <a:defRPr/>
            </a:pPr>
            <a:r>
              <a:rPr lang="zh-CN" altLang="en-US"/>
              <a:t>计算机体系结构</a:t>
            </a:r>
          </a:p>
        </p:txBody>
      </p:sp>
      <p:sp>
        <p:nvSpPr>
          <p:cNvPr id="35846"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BB2C1E4-8023-43EA-82A8-22F3867AD7A0}" type="slidenum">
              <a:rPr lang="zh-CN" altLang="en-US">
                <a:solidFill>
                  <a:srgbClr val="898989"/>
                </a:solidFill>
              </a:rPr>
              <a:pPr/>
              <a:t>30</a:t>
            </a:fld>
            <a:endParaRPr lang="zh-CN" altLang="en-US">
              <a:solidFill>
                <a:srgbClr val="898989"/>
              </a:solidFill>
            </a:endParaRPr>
          </a:p>
        </p:txBody>
      </p:sp>
      <p:grpSp>
        <p:nvGrpSpPr>
          <p:cNvPr id="35847" name="组合 4"/>
          <p:cNvGrpSpPr>
            <a:grpSpLocks/>
          </p:cNvGrpSpPr>
          <p:nvPr/>
        </p:nvGrpSpPr>
        <p:grpSpPr bwMode="auto">
          <a:xfrm>
            <a:off x="817563" y="2308225"/>
            <a:ext cx="7945437" cy="3994150"/>
            <a:chOff x="2341564" y="1941513"/>
            <a:chExt cx="7945436" cy="4362731"/>
          </a:xfrm>
        </p:grpSpPr>
        <p:sp>
          <p:nvSpPr>
            <p:cNvPr id="35848" name="Rectangle 4"/>
            <p:cNvSpPr>
              <a:spLocks noChangeArrowheads="1"/>
            </p:cNvSpPr>
            <p:nvPr/>
          </p:nvSpPr>
          <p:spPr bwMode="auto">
            <a:xfrm>
              <a:off x="6870700" y="4127500"/>
              <a:ext cx="2794000" cy="2108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35849" name="Line 5"/>
            <p:cNvSpPr>
              <a:spLocks noChangeShapeType="1"/>
            </p:cNvSpPr>
            <p:nvPr/>
          </p:nvSpPr>
          <p:spPr bwMode="auto">
            <a:xfrm>
              <a:off x="6870700" y="4419600"/>
              <a:ext cx="279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0" name="Line 6"/>
            <p:cNvSpPr>
              <a:spLocks noChangeShapeType="1"/>
            </p:cNvSpPr>
            <p:nvPr/>
          </p:nvSpPr>
          <p:spPr bwMode="auto">
            <a:xfrm>
              <a:off x="6870700" y="4724400"/>
              <a:ext cx="279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1" name="Line 7"/>
            <p:cNvSpPr>
              <a:spLocks noChangeShapeType="1"/>
            </p:cNvSpPr>
            <p:nvPr/>
          </p:nvSpPr>
          <p:spPr bwMode="auto">
            <a:xfrm>
              <a:off x="6870700" y="5029200"/>
              <a:ext cx="279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2" name="Rectangle 8"/>
            <p:cNvSpPr>
              <a:spLocks noChangeArrowheads="1"/>
            </p:cNvSpPr>
            <p:nvPr/>
          </p:nvSpPr>
          <p:spPr bwMode="auto">
            <a:xfrm>
              <a:off x="6837363" y="2508251"/>
              <a:ext cx="1282403"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Cache Index</a:t>
              </a:r>
            </a:p>
          </p:txBody>
        </p:sp>
        <p:sp>
          <p:nvSpPr>
            <p:cNvPr id="35853" name="Rectangle 9"/>
            <p:cNvSpPr>
              <a:spLocks noChangeArrowheads="1"/>
            </p:cNvSpPr>
            <p:nvPr/>
          </p:nvSpPr>
          <p:spPr bwMode="auto">
            <a:xfrm>
              <a:off x="9656764" y="4108451"/>
              <a:ext cx="285336"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0</a:t>
              </a:r>
            </a:p>
          </p:txBody>
        </p:sp>
        <p:sp>
          <p:nvSpPr>
            <p:cNvPr id="35854" name="Rectangle 10"/>
            <p:cNvSpPr>
              <a:spLocks noChangeArrowheads="1"/>
            </p:cNvSpPr>
            <p:nvPr/>
          </p:nvSpPr>
          <p:spPr bwMode="auto">
            <a:xfrm>
              <a:off x="9656764" y="4413251"/>
              <a:ext cx="285336"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1</a:t>
              </a:r>
            </a:p>
          </p:txBody>
        </p:sp>
        <p:sp>
          <p:nvSpPr>
            <p:cNvPr id="35855" name="Rectangle 11"/>
            <p:cNvSpPr>
              <a:spLocks noChangeArrowheads="1"/>
            </p:cNvSpPr>
            <p:nvPr/>
          </p:nvSpPr>
          <p:spPr bwMode="auto">
            <a:xfrm>
              <a:off x="9656764" y="4718050"/>
              <a:ext cx="285336"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2</a:t>
              </a:r>
            </a:p>
          </p:txBody>
        </p:sp>
        <p:sp>
          <p:nvSpPr>
            <p:cNvPr id="35856" name="Rectangle 12"/>
            <p:cNvSpPr>
              <a:spLocks noChangeArrowheads="1"/>
            </p:cNvSpPr>
            <p:nvPr/>
          </p:nvSpPr>
          <p:spPr bwMode="auto">
            <a:xfrm>
              <a:off x="9656764" y="5022851"/>
              <a:ext cx="285336"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3</a:t>
              </a:r>
            </a:p>
          </p:txBody>
        </p:sp>
        <p:sp>
          <p:nvSpPr>
            <p:cNvPr id="35857" name="Line 13"/>
            <p:cNvSpPr>
              <a:spLocks noChangeShapeType="1"/>
            </p:cNvSpPr>
            <p:nvPr/>
          </p:nvSpPr>
          <p:spPr bwMode="auto">
            <a:xfrm>
              <a:off x="6870700" y="5334000"/>
              <a:ext cx="279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8" name="Line 14"/>
            <p:cNvSpPr>
              <a:spLocks noChangeShapeType="1"/>
            </p:cNvSpPr>
            <p:nvPr/>
          </p:nvSpPr>
          <p:spPr bwMode="auto">
            <a:xfrm>
              <a:off x="6870700" y="5943600"/>
              <a:ext cx="279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9" name="Rectangle 15"/>
            <p:cNvSpPr>
              <a:spLocks noChangeArrowheads="1"/>
            </p:cNvSpPr>
            <p:nvPr/>
          </p:nvSpPr>
          <p:spPr bwMode="auto">
            <a:xfrm>
              <a:off x="8208964" y="5313364"/>
              <a:ext cx="285336" cy="50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p>
          </p:txBody>
        </p:sp>
        <p:sp>
          <p:nvSpPr>
            <p:cNvPr id="35860" name="Rectangle 16"/>
            <p:cNvSpPr>
              <a:spLocks noChangeArrowheads="1"/>
            </p:cNvSpPr>
            <p:nvPr/>
          </p:nvSpPr>
          <p:spPr bwMode="auto">
            <a:xfrm>
              <a:off x="6837364" y="3803651"/>
              <a:ext cx="1253549"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 </a:t>
              </a:r>
              <a:r>
                <a:rPr lang="en-US" altLang="zh-CN" sz="1600" b="1">
                  <a:latin typeface="Times New Roman" panose="02020603050405020304" pitchFamily="18" charset="0"/>
                </a:rPr>
                <a:t>Cache Data</a:t>
              </a:r>
            </a:p>
          </p:txBody>
        </p:sp>
        <p:sp>
          <p:nvSpPr>
            <p:cNvPr id="35861" name="Rectangle 17"/>
            <p:cNvSpPr>
              <a:spLocks noChangeArrowheads="1"/>
            </p:cNvSpPr>
            <p:nvPr/>
          </p:nvSpPr>
          <p:spPr bwMode="auto">
            <a:xfrm>
              <a:off x="8894763" y="4108451"/>
              <a:ext cx="735780"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Byte 0</a:t>
              </a:r>
            </a:p>
          </p:txBody>
        </p:sp>
        <p:sp>
          <p:nvSpPr>
            <p:cNvPr id="35862" name="Rectangle 18"/>
            <p:cNvSpPr>
              <a:spLocks noChangeArrowheads="1"/>
            </p:cNvSpPr>
            <p:nvPr/>
          </p:nvSpPr>
          <p:spPr bwMode="auto">
            <a:xfrm>
              <a:off x="2374900" y="2527300"/>
              <a:ext cx="7442200" cy="279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35863" name="Line 19"/>
            <p:cNvSpPr>
              <a:spLocks noChangeShapeType="1"/>
            </p:cNvSpPr>
            <p:nvPr/>
          </p:nvSpPr>
          <p:spPr bwMode="auto">
            <a:xfrm>
              <a:off x="9372600" y="3136900"/>
              <a:ext cx="0" cy="1422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4" name="Line 20"/>
            <p:cNvSpPr>
              <a:spLocks noChangeShapeType="1"/>
            </p:cNvSpPr>
            <p:nvPr/>
          </p:nvSpPr>
          <p:spPr bwMode="auto">
            <a:xfrm>
              <a:off x="6781800" y="2527300"/>
              <a:ext cx="0" cy="279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5" name="Rectangle 21"/>
            <p:cNvSpPr>
              <a:spLocks noChangeArrowheads="1"/>
            </p:cNvSpPr>
            <p:nvPr/>
          </p:nvSpPr>
          <p:spPr bwMode="auto">
            <a:xfrm>
              <a:off x="9580564" y="2203450"/>
              <a:ext cx="285336"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0</a:t>
              </a:r>
            </a:p>
          </p:txBody>
        </p:sp>
        <p:sp>
          <p:nvSpPr>
            <p:cNvPr id="35866" name="Rectangle 22"/>
            <p:cNvSpPr>
              <a:spLocks noChangeArrowheads="1"/>
            </p:cNvSpPr>
            <p:nvPr/>
          </p:nvSpPr>
          <p:spPr bwMode="auto">
            <a:xfrm>
              <a:off x="8361364" y="2203450"/>
              <a:ext cx="285336"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4</a:t>
              </a:r>
            </a:p>
          </p:txBody>
        </p:sp>
        <p:sp>
          <p:nvSpPr>
            <p:cNvPr id="35867" name="Rectangle 23"/>
            <p:cNvSpPr>
              <a:spLocks noChangeArrowheads="1"/>
            </p:cNvSpPr>
            <p:nvPr/>
          </p:nvSpPr>
          <p:spPr bwMode="auto">
            <a:xfrm>
              <a:off x="2341564" y="2203450"/>
              <a:ext cx="387928"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31</a:t>
              </a:r>
            </a:p>
          </p:txBody>
        </p:sp>
        <p:sp>
          <p:nvSpPr>
            <p:cNvPr id="35868" name="Rectangle 24"/>
            <p:cNvSpPr>
              <a:spLocks noChangeArrowheads="1"/>
            </p:cNvSpPr>
            <p:nvPr/>
          </p:nvSpPr>
          <p:spPr bwMode="auto">
            <a:xfrm>
              <a:off x="3289300" y="4127500"/>
              <a:ext cx="3251200" cy="2108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35869" name="Line 25"/>
            <p:cNvSpPr>
              <a:spLocks noChangeShapeType="1"/>
            </p:cNvSpPr>
            <p:nvPr/>
          </p:nvSpPr>
          <p:spPr bwMode="auto">
            <a:xfrm flipH="1">
              <a:off x="3263900" y="4419600"/>
              <a:ext cx="3302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70" name="Line 26"/>
            <p:cNvSpPr>
              <a:spLocks noChangeShapeType="1"/>
            </p:cNvSpPr>
            <p:nvPr/>
          </p:nvSpPr>
          <p:spPr bwMode="auto">
            <a:xfrm flipH="1">
              <a:off x="3263900" y="4724400"/>
              <a:ext cx="3302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71" name="Line 27"/>
            <p:cNvSpPr>
              <a:spLocks noChangeShapeType="1"/>
            </p:cNvSpPr>
            <p:nvPr/>
          </p:nvSpPr>
          <p:spPr bwMode="auto">
            <a:xfrm flipH="1">
              <a:off x="3263900" y="5029200"/>
              <a:ext cx="3302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72" name="Line 28"/>
            <p:cNvSpPr>
              <a:spLocks noChangeShapeType="1"/>
            </p:cNvSpPr>
            <p:nvPr/>
          </p:nvSpPr>
          <p:spPr bwMode="auto">
            <a:xfrm flipH="1">
              <a:off x="3263900" y="5334000"/>
              <a:ext cx="3302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73" name="Line 29"/>
            <p:cNvSpPr>
              <a:spLocks noChangeShapeType="1"/>
            </p:cNvSpPr>
            <p:nvPr/>
          </p:nvSpPr>
          <p:spPr bwMode="auto">
            <a:xfrm flipH="1">
              <a:off x="3263900" y="5943600"/>
              <a:ext cx="3302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74" name="Rectangle 30"/>
            <p:cNvSpPr>
              <a:spLocks noChangeArrowheads="1"/>
            </p:cNvSpPr>
            <p:nvPr/>
          </p:nvSpPr>
          <p:spPr bwMode="auto">
            <a:xfrm>
              <a:off x="4779964" y="5389563"/>
              <a:ext cx="285336" cy="50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p>
          </p:txBody>
        </p:sp>
        <p:sp>
          <p:nvSpPr>
            <p:cNvPr id="35875" name="Rectangle 31"/>
            <p:cNvSpPr>
              <a:spLocks noChangeArrowheads="1"/>
            </p:cNvSpPr>
            <p:nvPr/>
          </p:nvSpPr>
          <p:spPr bwMode="auto">
            <a:xfrm>
              <a:off x="3713163" y="2508251"/>
              <a:ext cx="1099533"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Cache Tag</a:t>
              </a:r>
            </a:p>
          </p:txBody>
        </p:sp>
        <p:sp>
          <p:nvSpPr>
            <p:cNvPr id="35876" name="Rectangle 32"/>
            <p:cNvSpPr>
              <a:spLocks noChangeArrowheads="1"/>
            </p:cNvSpPr>
            <p:nvPr/>
          </p:nvSpPr>
          <p:spPr bwMode="auto">
            <a:xfrm>
              <a:off x="4932364" y="2508251"/>
              <a:ext cx="1489191"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Example: 0x50</a:t>
              </a:r>
            </a:p>
          </p:txBody>
        </p:sp>
        <p:sp>
          <p:nvSpPr>
            <p:cNvPr id="35877" name="Line 33"/>
            <p:cNvSpPr>
              <a:spLocks noChangeShapeType="1"/>
            </p:cNvSpPr>
            <p:nvPr/>
          </p:nvSpPr>
          <p:spPr bwMode="auto">
            <a:xfrm>
              <a:off x="9842500" y="4572000"/>
              <a:ext cx="4318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78" name="Rectangle 34"/>
            <p:cNvSpPr>
              <a:spLocks noChangeArrowheads="1"/>
            </p:cNvSpPr>
            <p:nvPr/>
          </p:nvSpPr>
          <p:spPr bwMode="auto">
            <a:xfrm>
              <a:off x="6989764" y="2813051"/>
              <a:ext cx="952185"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Ex: 0x01</a:t>
              </a:r>
            </a:p>
          </p:txBody>
        </p:sp>
        <p:sp>
          <p:nvSpPr>
            <p:cNvPr id="35879" name="Rectangle 35"/>
            <p:cNvSpPr>
              <a:spLocks noChangeArrowheads="1"/>
            </p:cNvSpPr>
            <p:nvPr/>
          </p:nvSpPr>
          <p:spPr bwMode="auto">
            <a:xfrm>
              <a:off x="4627564" y="4413251"/>
              <a:ext cx="593112"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0</a:t>
              </a:r>
              <a:r>
                <a:rPr lang="en-US" altLang="zh-CN" sz="1600" b="1">
                  <a:latin typeface="Times New Roman" panose="02020603050405020304" pitchFamily="18" charset="0"/>
                </a:rPr>
                <a:t>x50</a:t>
              </a:r>
            </a:p>
          </p:txBody>
        </p:sp>
        <p:sp>
          <p:nvSpPr>
            <p:cNvPr id="35880" name="Line 36"/>
            <p:cNvSpPr>
              <a:spLocks noChangeShapeType="1"/>
            </p:cNvSpPr>
            <p:nvPr/>
          </p:nvSpPr>
          <p:spPr bwMode="auto">
            <a:xfrm>
              <a:off x="6400800" y="2679700"/>
              <a:ext cx="0" cy="1879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81" name="Rectangle 37"/>
            <p:cNvSpPr>
              <a:spLocks noChangeArrowheads="1"/>
            </p:cNvSpPr>
            <p:nvPr/>
          </p:nvSpPr>
          <p:spPr bwMode="auto">
            <a:xfrm>
              <a:off x="4551363" y="3041651"/>
              <a:ext cx="1889942" cy="63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Stored as part</a:t>
              </a:r>
            </a:p>
            <a:p>
              <a:pPr eaLnBrk="1" hangingPunct="1"/>
              <a:r>
                <a:rPr lang="en-US" altLang="zh-CN" sz="1600" b="1">
                  <a:latin typeface="Times New Roman" panose="02020603050405020304" pitchFamily="18" charset="0"/>
                </a:rPr>
                <a:t>of the cache “state”</a:t>
              </a:r>
            </a:p>
          </p:txBody>
        </p:sp>
        <p:sp>
          <p:nvSpPr>
            <p:cNvPr id="35882" name="Rectangle 38"/>
            <p:cNvSpPr>
              <a:spLocks noChangeArrowheads="1"/>
            </p:cNvSpPr>
            <p:nvPr/>
          </p:nvSpPr>
          <p:spPr bwMode="auto">
            <a:xfrm>
              <a:off x="2679700" y="4127500"/>
              <a:ext cx="279400" cy="2108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35883" name="Rectangle 39"/>
            <p:cNvSpPr>
              <a:spLocks noChangeArrowheads="1"/>
            </p:cNvSpPr>
            <p:nvPr/>
          </p:nvSpPr>
          <p:spPr bwMode="auto">
            <a:xfrm>
              <a:off x="2341564" y="3803651"/>
              <a:ext cx="957379"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Valid Bit</a:t>
              </a:r>
            </a:p>
          </p:txBody>
        </p:sp>
        <p:sp>
          <p:nvSpPr>
            <p:cNvPr id="35884" name="Line 40"/>
            <p:cNvSpPr>
              <a:spLocks noChangeShapeType="1"/>
            </p:cNvSpPr>
            <p:nvPr/>
          </p:nvSpPr>
          <p:spPr bwMode="auto">
            <a:xfrm flipH="1">
              <a:off x="2654300" y="4419600"/>
              <a:ext cx="330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85" name="Line 41"/>
            <p:cNvSpPr>
              <a:spLocks noChangeShapeType="1"/>
            </p:cNvSpPr>
            <p:nvPr/>
          </p:nvSpPr>
          <p:spPr bwMode="auto">
            <a:xfrm flipH="1">
              <a:off x="2654300" y="4724400"/>
              <a:ext cx="330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86" name="Line 42"/>
            <p:cNvSpPr>
              <a:spLocks noChangeShapeType="1"/>
            </p:cNvSpPr>
            <p:nvPr/>
          </p:nvSpPr>
          <p:spPr bwMode="auto">
            <a:xfrm flipH="1">
              <a:off x="2654300" y="5029200"/>
              <a:ext cx="330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87" name="Line 43"/>
            <p:cNvSpPr>
              <a:spLocks noChangeShapeType="1"/>
            </p:cNvSpPr>
            <p:nvPr/>
          </p:nvSpPr>
          <p:spPr bwMode="auto">
            <a:xfrm flipH="1">
              <a:off x="2654300" y="5334000"/>
              <a:ext cx="330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88" name="Line 44"/>
            <p:cNvSpPr>
              <a:spLocks noChangeShapeType="1"/>
            </p:cNvSpPr>
            <p:nvPr/>
          </p:nvSpPr>
          <p:spPr bwMode="auto">
            <a:xfrm flipH="1">
              <a:off x="2654300" y="5943600"/>
              <a:ext cx="330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89" name="Rectangle 45"/>
            <p:cNvSpPr>
              <a:spLocks noChangeArrowheads="1"/>
            </p:cNvSpPr>
            <p:nvPr/>
          </p:nvSpPr>
          <p:spPr bwMode="auto">
            <a:xfrm>
              <a:off x="2722564" y="5389563"/>
              <a:ext cx="285336" cy="50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p>
          </p:txBody>
        </p:sp>
        <p:sp>
          <p:nvSpPr>
            <p:cNvPr id="35890" name="Rectangle 46"/>
            <p:cNvSpPr>
              <a:spLocks noChangeArrowheads="1"/>
            </p:cNvSpPr>
            <p:nvPr/>
          </p:nvSpPr>
          <p:spPr bwMode="auto">
            <a:xfrm>
              <a:off x="9656764" y="5937250"/>
              <a:ext cx="387928"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31</a:t>
              </a:r>
            </a:p>
          </p:txBody>
        </p:sp>
        <p:sp>
          <p:nvSpPr>
            <p:cNvPr id="35891" name="Line 47"/>
            <p:cNvSpPr>
              <a:spLocks noChangeShapeType="1"/>
            </p:cNvSpPr>
            <p:nvPr/>
          </p:nvSpPr>
          <p:spPr bwMode="auto">
            <a:xfrm>
              <a:off x="8915400" y="4127500"/>
              <a:ext cx="0" cy="279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92" name="Rectangle 48"/>
            <p:cNvSpPr>
              <a:spLocks noChangeArrowheads="1"/>
            </p:cNvSpPr>
            <p:nvPr/>
          </p:nvSpPr>
          <p:spPr bwMode="auto">
            <a:xfrm>
              <a:off x="8132763" y="4108451"/>
              <a:ext cx="735780"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Byte 1</a:t>
              </a:r>
            </a:p>
          </p:txBody>
        </p:sp>
        <p:sp>
          <p:nvSpPr>
            <p:cNvPr id="35893" name="Line 49"/>
            <p:cNvSpPr>
              <a:spLocks noChangeShapeType="1"/>
            </p:cNvSpPr>
            <p:nvPr/>
          </p:nvSpPr>
          <p:spPr bwMode="auto">
            <a:xfrm>
              <a:off x="8153400" y="4127500"/>
              <a:ext cx="0" cy="279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94" name="Rectangle 50"/>
            <p:cNvSpPr>
              <a:spLocks noChangeArrowheads="1"/>
            </p:cNvSpPr>
            <p:nvPr/>
          </p:nvSpPr>
          <p:spPr bwMode="auto">
            <a:xfrm>
              <a:off x="6837363" y="4108451"/>
              <a:ext cx="838372"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Byte 31</a:t>
              </a:r>
            </a:p>
          </p:txBody>
        </p:sp>
        <p:sp>
          <p:nvSpPr>
            <p:cNvPr id="35895" name="Line 51"/>
            <p:cNvSpPr>
              <a:spLocks noChangeShapeType="1"/>
            </p:cNvSpPr>
            <p:nvPr/>
          </p:nvSpPr>
          <p:spPr bwMode="auto">
            <a:xfrm>
              <a:off x="7620000" y="4127500"/>
              <a:ext cx="0" cy="279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96" name="Rectangle 52"/>
            <p:cNvSpPr>
              <a:spLocks noChangeArrowheads="1"/>
            </p:cNvSpPr>
            <p:nvPr/>
          </p:nvSpPr>
          <p:spPr bwMode="auto">
            <a:xfrm rot="-5400000">
              <a:off x="7741981" y="4020187"/>
              <a:ext cx="311665" cy="45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p>
          </p:txBody>
        </p:sp>
        <p:sp>
          <p:nvSpPr>
            <p:cNvPr id="35897" name="Rectangle 53"/>
            <p:cNvSpPr>
              <a:spLocks noChangeArrowheads="1"/>
            </p:cNvSpPr>
            <p:nvPr/>
          </p:nvSpPr>
          <p:spPr bwMode="auto">
            <a:xfrm>
              <a:off x="8894763" y="4413250"/>
              <a:ext cx="838372"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Byte 32</a:t>
              </a:r>
            </a:p>
          </p:txBody>
        </p:sp>
        <p:sp>
          <p:nvSpPr>
            <p:cNvPr id="35898" name="Line 54"/>
            <p:cNvSpPr>
              <a:spLocks noChangeShapeType="1"/>
            </p:cNvSpPr>
            <p:nvPr/>
          </p:nvSpPr>
          <p:spPr bwMode="auto">
            <a:xfrm>
              <a:off x="8915400" y="4432300"/>
              <a:ext cx="0" cy="279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99" name="Rectangle 55"/>
            <p:cNvSpPr>
              <a:spLocks noChangeArrowheads="1"/>
            </p:cNvSpPr>
            <p:nvPr/>
          </p:nvSpPr>
          <p:spPr bwMode="auto">
            <a:xfrm>
              <a:off x="8132763" y="4413250"/>
              <a:ext cx="838372"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Byte 33</a:t>
              </a:r>
            </a:p>
          </p:txBody>
        </p:sp>
        <p:sp>
          <p:nvSpPr>
            <p:cNvPr id="35900" name="Line 56"/>
            <p:cNvSpPr>
              <a:spLocks noChangeShapeType="1"/>
            </p:cNvSpPr>
            <p:nvPr/>
          </p:nvSpPr>
          <p:spPr bwMode="auto">
            <a:xfrm>
              <a:off x="8153400" y="4432300"/>
              <a:ext cx="0" cy="279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01" name="Rectangle 57"/>
            <p:cNvSpPr>
              <a:spLocks noChangeArrowheads="1"/>
            </p:cNvSpPr>
            <p:nvPr/>
          </p:nvSpPr>
          <p:spPr bwMode="auto">
            <a:xfrm>
              <a:off x="6837363" y="4413250"/>
              <a:ext cx="838372"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Byte 63</a:t>
              </a:r>
            </a:p>
          </p:txBody>
        </p:sp>
        <p:sp>
          <p:nvSpPr>
            <p:cNvPr id="35902" name="Line 58"/>
            <p:cNvSpPr>
              <a:spLocks noChangeShapeType="1"/>
            </p:cNvSpPr>
            <p:nvPr/>
          </p:nvSpPr>
          <p:spPr bwMode="auto">
            <a:xfrm>
              <a:off x="7620000" y="4432300"/>
              <a:ext cx="0" cy="279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03" name="Rectangle 59"/>
            <p:cNvSpPr>
              <a:spLocks noChangeArrowheads="1"/>
            </p:cNvSpPr>
            <p:nvPr/>
          </p:nvSpPr>
          <p:spPr bwMode="auto">
            <a:xfrm rot="-5400000">
              <a:off x="7741981" y="4324988"/>
              <a:ext cx="311665" cy="45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p>
          </p:txBody>
        </p:sp>
        <p:sp>
          <p:nvSpPr>
            <p:cNvPr id="35904" name="Rectangle 60"/>
            <p:cNvSpPr>
              <a:spLocks noChangeArrowheads="1"/>
            </p:cNvSpPr>
            <p:nvPr/>
          </p:nvSpPr>
          <p:spPr bwMode="auto">
            <a:xfrm>
              <a:off x="8742363" y="5937250"/>
              <a:ext cx="940964"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Byte 992</a:t>
              </a:r>
            </a:p>
          </p:txBody>
        </p:sp>
        <p:sp>
          <p:nvSpPr>
            <p:cNvPr id="35905" name="Rectangle 61"/>
            <p:cNvSpPr>
              <a:spLocks noChangeArrowheads="1"/>
            </p:cNvSpPr>
            <p:nvPr/>
          </p:nvSpPr>
          <p:spPr bwMode="auto">
            <a:xfrm>
              <a:off x="6837363" y="5937250"/>
              <a:ext cx="1043556"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Byte 1023</a:t>
              </a:r>
            </a:p>
          </p:txBody>
        </p:sp>
        <p:sp>
          <p:nvSpPr>
            <p:cNvPr id="35906" name="Rectangle 62"/>
            <p:cNvSpPr>
              <a:spLocks noChangeArrowheads="1"/>
            </p:cNvSpPr>
            <p:nvPr/>
          </p:nvSpPr>
          <p:spPr bwMode="auto">
            <a:xfrm rot="-5400000">
              <a:off x="8199181" y="5848987"/>
              <a:ext cx="311665" cy="45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p>
          </p:txBody>
        </p:sp>
        <p:sp>
          <p:nvSpPr>
            <p:cNvPr id="35907" name="Rectangle 63"/>
            <p:cNvSpPr>
              <a:spLocks noChangeArrowheads="1"/>
            </p:cNvSpPr>
            <p:nvPr/>
          </p:nvSpPr>
          <p:spPr bwMode="auto">
            <a:xfrm>
              <a:off x="3332163" y="3803651"/>
              <a:ext cx="1150829"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 </a:t>
              </a:r>
              <a:r>
                <a:rPr lang="en-US" altLang="zh-CN" sz="1600" b="1">
                  <a:latin typeface="Times New Roman" panose="02020603050405020304" pitchFamily="18" charset="0"/>
                </a:rPr>
                <a:t>Cache Tag</a:t>
              </a:r>
            </a:p>
          </p:txBody>
        </p:sp>
        <p:sp>
          <p:nvSpPr>
            <p:cNvPr id="35908" name="Line 64"/>
            <p:cNvSpPr>
              <a:spLocks noChangeShapeType="1"/>
            </p:cNvSpPr>
            <p:nvPr/>
          </p:nvSpPr>
          <p:spPr bwMode="auto">
            <a:xfrm>
              <a:off x="8382000" y="2527300"/>
              <a:ext cx="0" cy="279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09" name="Rectangle 65"/>
            <p:cNvSpPr>
              <a:spLocks noChangeArrowheads="1"/>
            </p:cNvSpPr>
            <p:nvPr/>
          </p:nvSpPr>
          <p:spPr bwMode="auto">
            <a:xfrm>
              <a:off x="8437563" y="2508251"/>
              <a:ext cx="1147751"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Byte Select</a:t>
              </a:r>
            </a:p>
          </p:txBody>
        </p:sp>
        <p:sp>
          <p:nvSpPr>
            <p:cNvPr id="35910" name="Rectangle 66"/>
            <p:cNvSpPr>
              <a:spLocks noChangeArrowheads="1"/>
            </p:cNvSpPr>
            <p:nvPr/>
          </p:nvSpPr>
          <p:spPr bwMode="auto">
            <a:xfrm>
              <a:off x="8589964" y="2813051"/>
              <a:ext cx="952185"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Ex: 0x00</a:t>
              </a:r>
            </a:p>
          </p:txBody>
        </p:sp>
        <p:sp>
          <p:nvSpPr>
            <p:cNvPr id="35911" name="Rectangle 67"/>
            <p:cNvSpPr>
              <a:spLocks noChangeArrowheads="1"/>
            </p:cNvSpPr>
            <p:nvPr/>
          </p:nvSpPr>
          <p:spPr bwMode="auto">
            <a:xfrm>
              <a:off x="6761164" y="2203450"/>
              <a:ext cx="285336"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9</a:t>
              </a:r>
            </a:p>
          </p:txBody>
        </p:sp>
        <p:sp>
          <p:nvSpPr>
            <p:cNvPr id="35912" name="Line 68"/>
            <p:cNvSpPr>
              <a:spLocks noChangeShapeType="1"/>
            </p:cNvSpPr>
            <p:nvPr/>
          </p:nvSpPr>
          <p:spPr bwMode="auto">
            <a:xfrm>
              <a:off x="7480300" y="3429000"/>
              <a:ext cx="279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13" name="Line 69"/>
            <p:cNvSpPr>
              <a:spLocks noChangeShapeType="1"/>
            </p:cNvSpPr>
            <p:nvPr/>
          </p:nvSpPr>
          <p:spPr bwMode="auto">
            <a:xfrm flipV="1">
              <a:off x="10287000" y="3416300"/>
              <a:ext cx="0" cy="1168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14" name="Line 70"/>
            <p:cNvSpPr>
              <a:spLocks noChangeShapeType="1"/>
            </p:cNvSpPr>
            <p:nvPr/>
          </p:nvSpPr>
          <p:spPr bwMode="auto">
            <a:xfrm flipV="1">
              <a:off x="7467600" y="3111500"/>
              <a:ext cx="0" cy="330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15" name="Text Box 71"/>
            <p:cNvSpPr txBox="1">
              <a:spLocks noChangeArrowheads="1"/>
            </p:cNvSpPr>
            <p:nvPr/>
          </p:nvSpPr>
          <p:spPr bwMode="auto">
            <a:xfrm>
              <a:off x="5165725" y="1941513"/>
              <a:ext cx="1633781" cy="40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latin typeface="Arial" panose="020B0604020202020204" pitchFamily="34" charset="0"/>
                </a:rPr>
                <a:t>Block address</a:t>
              </a:r>
            </a:p>
          </p:txBody>
        </p:sp>
        <p:sp>
          <p:nvSpPr>
            <p:cNvPr id="35916" name="Line 72"/>
            <p:cNvSpPr>
              <a:spLocks noChangeShapeType="1"/>
            </p:cNvSpPr>
            <p:nvPr/>
          </p:nvSpPr>
          <p:spPr bwMode="auto">
            <a:xfrm>
              <a:off x="7010400" y="2133600"/>
              <a:ext cx="1295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17" name="Line 73"/>
            <p:cNvSpPr>
              <a:spLocks noChangeShapeType="1"/>
            </p:cNvSpPr>
            <p:nvPr/>
          </p:nvSpPr>
          <p:spPr bwMode="auto">
            <a:xfrm flipH="1">
              <a:off x="2438400" y="2133600"/>
              <a:ext cx="2667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2630150463"/>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pPr eaLnBrk="1" hangingPunct="1"/>
            <a:r>
              <a:rPr lang="en-US" altLang="zh-CN" sz="3200" b="1" smtClean="0"/>
              <a:t>Example: Set Associative Cache</a:t>
            </a:r>
          </a:p>
        </p:txBody>
      </p:sp>
      <p:sp>
        <p:nvSpPr>
          <p:cNvPr id="36867" name="Rectangle 3"/>
          <p:cNvSpPr>
            <a:spLocks noGrp="1" noChangeArrowheads="1"/>
          </p:cNvSpPr>
          <p:nvPr>
            <p:ph idx="1"/>
          </p:nvPr>
        </p:nvSpPr>
        <p:spPr>
          <a:xfrm>
            <a:off x="479425" y="1183845"/>
            <a:ext cx="8229600" cy="1859418"/>
          </a:xfrm>
        </p:spPr>
        <p:txBody>
          <a:bodyPr>
            <a:normAutofit fontScale="92500" lnSpcReduction="10000"/>
          </a:bodyPr>
          <a:lstStyle/>
          <a:p>
            <a:pPr eaLnBrk="1" hangingPunct="1"/>
            <a:r>
              <a:rPr lang="en-US" altLang="zh-CN" sz="2000" dirty="0" smtClean="0">
                <a:solidFill>
                  <a:schemeClr val="accent2"/>
                </a:solidFill>
              </a:rPr>
              <a:t>N-way set associative</a:t>
            </a:r>
            <a:r>
              <a:rPr lang="en-US" altLang="zh-CN" sz="2000" dirty="0" smtClean="0"/>
              <a:t>:</a:t>
            </a:r>
            <a:r>
              <a:rPr lang="zh-CN" altLang="en-US" sz="2000" dirty="0" smtClean="0"/>
              <a:t> 每一个</a:t>
            </a:r>
            <a:r>
              <a:rPr lang="en-US" altLang="zh-CN" sz="2000" dirty="0" smtClean="0"/>
              <a:t>cache</a:t>
            </a:r>
            <a:r>
              <a:rPr lang="zh-CN" altLang="en-US" sz="2000" dirty="0" smtClean="0"/>
              <a:t>索引对应</a:t>
            </a:r>
            <a:r>
              <a:rPr lang="en-US" altLang="zh-CN" sz="2000" dirty="0" smtClean="0"/>
              <a:t>N</a:t>
            </a:r>
            <a:r>
              <a:rPr lang="zh-CN" altLang="en-US" sz="2000" dirty="0" smtClean="0"/>
              <a:t>个</a:t>
            </a:r>
            <a:r>
              <a:rPr lang="en-US" altLang="zh-CN" sz="2000" dirty="0" smtClean="0"/>
              <a:t>cache entries </a:t>
            </a:r>
          </a:p>
          <a:p>
            <a:pPr lvl="1" eaLnBrk="1" hangingPunct="1"/>
            <a:r>
              <a:rPr lang="zh-CN" altLang="en-US" sz="1800" dirty="0" smtClean="0"/>
              <a:t>这</a:t>
            </a:r>
            <a:r>
              <a:rPr lang="en-US" altLang="zh-CN" sz="1800" dirty="0" smtClean="0"/>
              <a:t>N</a:t>
            </a:r>
            <a:r>
              <a:rPr lang="zh-CN" altLang="en-US" sz="1800" dirty="0" smtClean="0"/>
              <a:t>个</a:t>
            </a:r>
            <a:r>
              <a:rPr lang="en-US" altLang="zh-CN" sz="1800" dirty="0" smtClean="0"/>
              <a:t>cache</a:t>
            </a:r>
            <a:r>
              <a:rPr lang="zh-CN" altLang="en-US" sz="1800" dirty="0" smtClean="0"/>
              <a:t>项并行操作</a:t>
            </a:r>
            <a:endParaRPr lang="en-US" altLang="zh-CN" sz="1800" dirty="0" smtClean="0"/>
          </a:p>
          <a:p>
            <a:pPr eaLnBrk="1" hangingPunct="1"/>
            <a:r>
              <a:rPr lang="en-US" altLang="zh-CN" sz="2000" dirty="0" smtClean="0"/>
              <a:t>Example: Two-way set associative cache</a:t>
            </a:r>
          </a:p>
          <a:p>
            <a:pPr lvl="1" eaLnBrk="1" hangingPunct="1"/>
            <a:r>
              <a:rPr lang="en-US" altLang="zh-CN" sz="1800" dirty="0" smtClean="0"/>
              <a:t>Cache index </a:t>
            </a:r>
            <a:r>
              <a:rPr lang="zh-CN" altLang="en-US" sz="1800" dirty="0" smtClean="0"/>
              <a:t>选择</a:t>
            </a:r>
            <a:r>
              <a:rPr lang="en-US" altLang="zh-CN" sz="1800" dirty="0" smtClean="0"/>
              <a:t>cache</a:t>
            </a:r>
            <a:r>
              <a:rPr lang="zh-CN" altLang="en-US" sz="1800" dirty="0" smtClean="0"/>
              <a:t>中的一组</a:t>
            </a:r>
            <a:endParaRPr lang="en-US" altLang="zh-CN" sz="1800" dirty="0" smtClean="0"/>
          </a:p>
          <a:p>
            <a:pPr lvl="1" eaLnBrk="1" hangingPunct="1"/>
            <a:r>
              <a:rPr lang="zh-CN" altLang="en-US" sz="1800" dirty="0" smtClean="0"/>
              <a:t>这一组中的两块对应的</a:t>
            </a:r>
            <a:r>
              <a:rPr lang="en-US" altLang="zh-CN" sz="1800" dirty="0" smtClean="0"/>
              <a:t>Tags</a:t>
            </a:r>
            <a:r>
              <a:rPr lang="zh-CN" altLang="en-US" sz="1800" dirty="0" smtClean="0"/>
              <a:t>与输入的地址同时比较</a:t>
            </a:r>
            <a:endParaRPr lang="en-US" altLang="zh-CN" sz="1800" dirty="0" smtClean="0"/>
          </a:p>
          <a:p>
            <a:pPr lvl="1" eaLnBrk="1" hangingPunct="1"/>
            <a:r>
              <a:rPr lang="zh-CN" altLang="en-US" sz="1800" dirty="0" smtClean="0"/>
              <a:t>根据比较结果选择数据</a:t>
            </a:r>
            <a:endParaRPr lang="en-US" altLang="zh-CN" sz="1800" baseline="-25000" dirty="0" smtClean="0"/>
          </a:p>
        </p:txBody>
      </p:sp>
      <p:sp>
        <p:nvSpPr>
          <p:cNvPr id="3" name="日期占位符 2"/>
          <p:cNvSpPr>
            <a:spLocks noGrp="1"/>
          </p:cNvSpPr>
          <p:nvPr>
            <p:ph type="dt" sz="half" idx="10"/>
          </p:nvPr>
        </p:nvSpPr>
        <p:spPr/>
        <p:txBody>
          <a:bodyPr/>
          <a:lstStyle/>
          <a:p>
            <a:pPr>
              <a:defRPr/>
            </a:pPr>
            <a:fld id="{0E10E69F-F01A-4D2C-8CEF-EB9002BA987A}" type="datetime1">
              <a:rPr lang="zh-CN" altLang="en-US"/>
              <a:pPr>
                <a:defRPr/>
              </a:pPr>
              <a:t>2019/3/19</a:t>
            </a:fld>
            <a:endParaRPr lang="zh-CN" altLang="en-US"/>
          </a:p>
        </p:txBody>
      </p:sp>
      <p:sp>
        <p:nvSpPr>
          <p:cNvPr id="4" name="页脚占位符 3"/>
          <p:cNvSpPr>
            <a:spLocks noGrp="1"/>
          </p:cNvSpPr>
          <p:nvPr>
            <p:ph type="ftr" sz="quarter" idx="11"/>
          </p:nvPr>
        </p:nvSpPr>
        <p:spPr/>
        <p:txBody>
          <a:bodyPr/>
          <a:lstStyle/>
          <a:p>
            <a:pPr>
              <a:defRPr/>
            </a:pPr>
            <a:r>
              <a:rPr lang="zh-CN" altLang="en-US"/>
              <a:t>计算机体系结构</a:t>
            </a:r>
          </a:p>
        </p:txBody>
      </p:sp>
      <p:sp>
        <p:nvSpPr>
          <p:cNvPr id="36870"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4942813-1F04-4DDA-BD3C-23D69C14D679}" type="slidenum">
              <a:rPr lang="zh-CN" altLang="en-US">
                <a:solidFill>
                  <a:srgbClr val="898989"/>
                </a:solidFill>
              </a:rPr>
              <a:pPr/>
              <a:t>31</a:t>
            </a:fld>
            <a:endParaRPr lang="zh-CN" altLang="en-US">
              <a:solidFill>
                <a:srgbClr val="898989"/>
              </a:solidFill>
            </a:endParaRPr>
          </a:p>
        </p:txBody>
      </p:sp>
      <p:sp>
        <p:nvSpPr>
          <p:cNvPr id="36871" name="Rectangle 4"/>
          <p:cNvSpPr>
            <a:spLocks noChangeArrowheads="1"/>
          </p:cNvSpPr>
          <p:nvPr/>
        </p:nvSpPr>
        <p:spPr bwMode="auto">
          <a:xfrm>
            <a:off x="2603500" y="3594100"/>
            <a:ext cx="1574800" cy="1193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36872" name="Line 5"/>
          <p:cNvSpPr>
            <a:spLocks noChangeShapeType="1"/>
          </p:cNvSpPr>
          <p:nvPr/>
        </p:nvSpPr>
        <p:spPr bwMode="auto">
          <a:xfrm>
            <a:off x="2603500" y="3886200"/>
            <a:ext cx="157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3" name="Line 6"/>
          <p:cNvSpPr>
            <a:spLocks noChangeShapeType="1"/>
          </p:cNvSpPr>
          <p:nvPr/>
        </p:nvSpPr>
        <p:spPr bwMode="auto">
          <a:xfrm>
            <a:off x="2603500" y="4495800"/>
            <a:ext cx="157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4" name="Rectangle 7"/>
          <p:cNvSpPr>
            <a:spLocks noChangeArrowheads="1"/>
          </p:cNvSpPr>
          <p:nvPr/>
        </p:nvSpPr>
        <p:spPr bwMode="auto">
          <a:xfrm>
            <a:off x="2798763" y="3270250"/>
            <a:ext cx="12017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Cache Data</a:t>
            </a:r>
          </a:p>
        </p:txBody>
      </p:sp>
      <p:sp>
        <p:nvSpPr>
          <p:cNvPr id="36875" name="Rectangle 8"/>
          <p:cNvSpPr>
            <a:spLocks noChangeArrowheads="1"/>
          </p:cNvSpPr>
          <p:nvPr/>
        </p:nvSpPr>
        <p:spPr bwMode="auto">
          <a:xfrm>
            <a:off x="2722563" y="3575050"/>
            <a:ext cx="1436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Cache Block 1</a:t>
            </a:r>
          </a:p>
        </p:txBody>
      </p:sp>
      <p:sp>
        <p:nvSpPr>
          <p:cNvPr id="36876" name="Rectangle 9"/>
          <p:cNvSpPr>
            <a:spLocks noChangeArrowheads="1"/>
          </p:cNvSpPr>
          <p:nvPr/>
        </p:nvSpPr>
        <p:spPr bwMode="auto">
          <a:xfrm>
            <a:off x="698500" y="3594100"/>
            <a:ext cx="1727200" cy="1193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36877" name="Line 10"/>
          <p:cNvSpPr>
            <a:spLocks noChangeShapeType="1"/>
          </p:cNvSpPr>
          <p:nvPr/>
        </p:nvSpPr>
        <p:spPr bwMode="auto">
          <a:xfrm flipH="1">
            <a:off x="673100" y="3886200"/>
            <a:ext cx="1778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8" name="Line 11"/>
          <p:cNvSpPr>
            <a:spLocks noChangeShapeType="1"/>
          </p:cNvSpPr>
          <p:nvPr/>
        </p:nvSpPr>
        <p:spPr bwMode="auto">
          <a:xfrm flipH="1">
            <a:off x="673100" y="4495800"/>
            <a:ext cx="1778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9" name="Rectangle 12"/>
          <p:cNvSpPr>
            <a:spLocks noChangeArrowheads="1"/>
          </p:cNvSpPr>
          <p:nvPr/>
        </p:nvSpPr>
        <p:spPr bwMode="auto">
          <a:xfrm>
            <a:off x="317500" y="3594100"/>
            <a:ext cx="203200" cy="1193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36880" name="Line 13"/>
          <p:cNvSpPr>
            <a:spLocks noChangeShapeType="1"/>
          </p:cNvSpPr>
          <p:nvPr/>
        </p:nvSpPr>
        <p:spPr bwMode="auto">
          <a:xfrm flipH="1">
            <a:off x="292100" y="3886200"/>
            <a:ext cx="25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1" name="Line 14"/>
          <p:cNvSpPr>
            <a:spLocks noChangeShapeType="1"/>
          </p:cNvSpPr>
          <p:nvPr/>
        </p:nvSpPr>
        <p:spPr bwMode="auto">
          <a:xfrm flipH="1">
            <a:off x="292100" y="4495800"/>
            <a:ext cx="25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2" name="Rectangle 15"/>
          <p:cNvSpPr>
            <a:spLocks noChangeArrowheads="1"/>
          </p:cNvSpPr>
          <p:nvPr/>
        </p:nvSpPr>
        <p:spPr bwMode="auto">
          <a:xfrm>
            <a:off x="969963" y="3270250"/>
            <a:ext cx="1100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Cache Tag</a:t>
            </a:r>
          </a:p>
        </p:txBody>
      </p:sp>
      <p:sp>
        <p:nvSpPr>
          <p:cNvPr id="36883" name="Rectangle 16"/>
          <p:cNvSpPr>
            <a:spLocks noChangeArrowheads="1"/>
          </p:cNvSpPr>
          <p:nvPr/>
        </p:nvSpPr>
        <p:spPr bwMode="auto">
          <a:xfrm>
            <a:off x="55563" y="3270250"/>
            <a:ext cx="6429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Valid</a:t>
            </a:r>
          </a:p>
        </p:txBody>
      </p:sp>
      <p:sp>
        <p:nvSpPr>
          <p:cNvPr id="36884" name="Rectangle 17"/>
          <p:cNvSpPr>
            <a:spLocks noChangeArrowheads="1"/>
          </p:cNvSpPr>
          <p:nvPr/>
        </p:nvSpPr>
        <p:spPr bwMode="auto">
          <a:xfrm>
            <a:off x="1427163" y="3941763"/>
            <a:ext cx="2857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p>
        </p:txBody>
      </p:sp>
      <p:sp>
        <p:nvSpPr>
          <p:cNvPr id="36885" name="Rectangle 18"/>
          <p:cNvSpPr>
            <a:spLocks noChangeArrowheads="1"/>
          </p:cNvSpPr>
          <p:nvPr/>
        </p:nvSpPr>
        <p:spPr bwMode="auto">
          <a:xfrm>
            <a:off x="284163" y="3941763"/>
            <a:ext cx="2857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p>
        </p:txBody>
      </p:sp>
      <p:sp>
        <p:nvSpPr>
          <p:cNvPr id="36886" name="Rectangle 19"/>
          <p:cNvSpPr>
            <a:spLocks noChangeArrowheads="1"/>
          </p:cNvSpPr>
          <p:nvPr/>
        </p:nvSpPr>
        <p:spPr bwMode="auto">
          <a:xfrm>
            <a:off x="3255963" y="3941763"/>
            <a:ext cx="2857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p>
        </p:txBody>
      </p:sp>
      <p:grpSp>
        <p:nvGrpSpPr>
          <p:cNvPr id="36887" name="Group 20"/>
          <p:cNvGrpSpPr>
            <a:grpSpLocks/>
          </p:cNvGrpSpPr>
          <p:nvPr/>
        </p:nvGrpSpPr>
        <p:grpSpPr bwMode="auto">
          <a:xfrm>
            <a:off x="4924425" y="3276600"/>
            <a:ext cx="4130675" cy="1511300"/>
            <a:chOff x="3102" y="2064"/>
            <a:chExt cx="2602" cy="952"/>
          </a:xfrm>
        </p:grpSpPr>
        <p:sp>
          <p:nvSpPr>
            <p:cNvPr id="36949" name="Rectangle 21"/>
            <p:cNvSpPr>
              <a:spLocks noChangeArrowheads="1"/>
            </p:cNvSpPr>
            <p:nvPr/>
          </p:nvSpPr>
          <p:spPr bwMode="auto">
            <a:xfrm>
              <a:off x="3118" y="2264"/>
              <a:ext cx="992" cy="75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36950" name="Line 22"/>
            <p:cNvSpPr>
              <a:spLocks noChangeShapeType="1"/>
            </p:cNvSpPr>
            <p:nvPr/>
          </p:nvSpPr>
          <p:spPr bwMode="auto">
            <a:xfrm flipH="1">
              <a:off x="3102" y="2448"/>
              <a:ext cx="102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51" name="Line 23"/>
            <p:cNvSpPr>
              <a:spLocks noChangeShapeType="1"/>
            </p:cNvSpPr>
            <p:nvPr/>
          </p:nvSpPr>
          <p:spPr bwMode="auto">
            <a:xfrm flipH="1">
              <a:off x="3102" y="2832"/>
              <a:ext cx="102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52" name="Rectangle 24"/>
            <p:cNvSpPr>
              <a:spLocks noChangeArrowheads="1"/>
            </p:cNvSpPr>
            <p:nvPr/>
          </p:nvSpPr>
          <p:spPr bwMode="auto">
            <a:xfrm flipH="1">
              <a:off x="3233" y="2064"/>
              <a:ext cx="75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Cache Data</a:t>
              </a:r>
            </a:p>
          </p:txBody>
        </p:sp>
        <p:sp>
          <p:nvSpPr>
            <p:cNvPr id="36953" name="Rectangle 25"/>
            <p:cNvSpPr>
              <a:spLocks noChangeArrowheads="1"/>
            </p:cNvSpPr>
            <p:nvPr/>
          </p:nvSpPr>
          <p:spPr bwMode="auto">
            <a:xfrm flipH="1">
              <a:off x="3135" y="2256"/>
              <a:ext cx="9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Cache Block 0</a:t>
              </a:r>
            </a:p>
          </p:txBody>
        </p:sp>
        <p:sp>
          <p:nvSpPr>
            <p:cNvPr id="36954" name="Rectangle 26"/>
            <p:cNvSpPr>
              <a:spLocks noChangeArrowheads="1"/>
            </p:cNvSpPr>
            <p:nvPr/>
          </p:nvSpPr>
          <p:spPr bwMode="auto">
            <a:xfrm>
              <a:off x="4222" y="2264"/>
              <a:ext cx="1088" cy="75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36955" name="Line 27"/>
            <p:cNvSpPr>
              <a:spLocks noChangeShapeType="1"/>
            </p:cNvSpPr>
            <p:nvPr/>
          </p:nvSpPr>
          <p:spPr bwMode="auto">
            <a:xfrm>
              <a:off x="4222" y="2448"/>
              <a:ext cx="10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56" name="Line 28"/>
            <p:cNvSpPr>
              <a:spLocks noChangeShapeType="1"/>
            </p:cNvSpPr>
            <p:nvPr/>
          </p:nvSpPr>
          <p:spPr bwMode="auto">
            <a:xfrm>
              <a:off x="4222" y="2832"/>
              <a:ext cx="10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57" name="Rectangle 29"/>
            <p:cNvSpPr>
              <a:spLocks noChangeArrowheads="1"/>
            </p:cNvSpPr>
            <p:nvPr/>
          </p:nvSpPr>
          <p:spPr bwMode="auto">
            <a:xfrm>
              <a:off x="5422" y="2264"/>
              <a:ext cx="128" cy="75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36958" name="Line 30"/>
            <p:cNvSpPr>
              <a:spLocks noChangeShapeType="1"/>
            </p:cNvSpPr>
            <p:nvPr/>
          </p:nvSpPr>
          <p:spPr bwMode="auto">
            <a:xfrm>
              <a:off x="5422" y="2448"/>
              <a:ext cx="1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59" name="Line 31"/>
            <p:cNvSpPr>
              <a:spLocks noChangeShapeType="1"/>
            </p:cNvSpPr>
            <p:nvPr/>
          </p:nvSpPr>
          <p:spPr bwMode="auto">
            <a:xfrm>
              <a:off x="5422" y="2832"/>
              <a:ext cx="1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60" name="Rectangle 32"/>
            <p:cNvSpPr>
              <a:spLocks noChangeArrowheads="1"/>
            </p:cNvSpPr>
            <p:nvPr/>
          </p:nvSpPr>
          <p:spPr bwMode="auto">
            <a:xfrm flipH="1">
              <a:off x="4434" y="2064"/>
              <a:ext cx="6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Cache Tag</a:t>
              </a:r>
            </a:p>
          </p:txBody>
        </p:sp>
        <p:sp>
          <p:nvSpPr>
            <p:cNvPr id="36961" name="Rectangle 33"/>
            <p:cNvSpPr>
              <a:spLocks noChangeArrowheads="1"/>
            </p:cNvSpPr>
            <p:nvPr/>
          </p:nvSpPr>
          <p:spPr bwMode="auto">
            <a:xfrm flipH="1">
              <a:off x="5299" y="2064"/>
              <a:ext cx="4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Valid</a:t>
              </a:r>
            </a:p>
          </p:txBody>
        </p:sp>
        <p:sp>
          <p:nvSpPr>
            <p:cNvPr id="36962" name="Rectangle 34"/>
            <p:cNvSpPr>
              <a:spLocks noChangeArrowheads="1"/>
            </p:cNvSpPr>
            <p:nvPr/>
          </p:nvSpPr>
          <p:spPr bwMode="auto">
            <a:xfrm flipH="1">
              <a:off x="4669" y="2487"/>
              <a:ext cx="18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p>
          </p:txBody>
        </p:sp>
        <p:sp>
          <p:nvSpPr>
            <p:cNvPr id="36963" name="Rectangle 35"/>
            <p:cNvSpPr>
              <a:spLocks noChangeArrowheads="1"/>
            </p:cNvSpPr>
            <p:nvPr/>
          </p:nvSpPr>
          <p:spPr bwMode="auto">
            <a:xfrm flipH="1">
              <a:off x="5389" y="2487"/>
              <a:ext cx="18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p>
          </p:txBody>
        </p:sp>
        <p:sp>
          <p:nvSpPr>
            <p:cNvPr id="36964" name="Rectangle 36"/>
            <p:cNvSpPr>
              <a:spLocks noChangeArrowheads="1"/>
            </p:cNvSpPr>
            <p:nvPr/>
          </p:nvSpPr>
          <p:spPr bwMode="auto">
            <a:xfrm flipH="1">
              <a:off x="3517" y="2487"/>
              <a:ext cx="18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p>
          </p:txBody>
        </p:sp>
      </p:grpSp>
      <p:sp>
        <p:nvSpPr>
          <p:cNvPr id="36888" name="Line 37"/>
          <p:cNvSpPr>
            <a:spLocks noChangeShapeType="1"/>
          </p:cNvSpPr>
          <p:nvPr/>
        </p:nvSpPr>
        <p:spPr bwMode="auto">
          <a:xfrm>
            <a:off x="4572000" y="3365500"/>
            <a:ext cx="0" cy="1270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9" name="Line 38"/>
          <p:cNvSpPr>
            <a:spLocks noChangeShapeType="1"/>
          </p:cNvSpPr>
          <p:nvPr/>
        </p:nvSpPr>
        <p:spPr bwMode="auto">
          <a:xfrm>
            <a:off x="4203700" y="4648200"/>
            <a:ext cx="73660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0" name="Rectangle 39"/>
          <p:cNvSpPr>
            <a:spLocks noChangeArrowheads="1"/>
          </p:cNvSpPr>
          <p:nvPr/>
        </p:nvSpPr>
        <p:spPr bwMode="auto">
          <a:xfrm>
            <a:off x="4094163" y="3041650"/>
            <a:ext cx="1282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Cache Index</a:t>
            </a:r>
          </a:p>
        </p:txBody>
      </p:sp>
      <p:sp>
        <p:nvSpPr>
          <p:cNvPr id="36891" name="Rectangle 40"/>
          <p:cNvSpPr>
            <a:spLocks noChangeArrowheads="1"/>
          </p:cNvSpPr>
          <p:nvPr/>
        </p:nvSpPr>
        <p:spPr bwMode="auto">
          <a:xfrm>
            <a:off x="241300" y="4356100"/>
            <a:ext cx="8661400" cy="508000"/>
          </a:xfrm>
          <a:prstGeom prst="rect">
            <a:avLst/>
          </a:prstGeom>
          <a:noFill/>
          <a:ln w="25400">
            <a:solidFill>
              <a:schemeClr val="accent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36892" name="Line 41"/>
          <p:cNvSpPr>
            <a:spLocks noChangeShapeType="1"/>
          </p:cNvSpPr>
          <p:nvPr/>
        </p:nvSpPr>
        <p:spPr bwMode="auto">
          <a:xfrm>
            <a:off x="3365500" y="5257800"/>
            <a:ext cx="2413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3" name="Line 42"/>
          <p:cNvSpPr>
            <a:spLocks noChangeShapeType="1"/>
          </p:cNvSpPr>
          <p:nvPr/>
        </p:nvSpPr>
        <p:spPr bwMode="auto">
          <a:xfrm>
            <a:off x="3365500" y="5270500"/>
            <a:ext cx="203200" cy="279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4" name="Line 43"/>
          <p:cNvSpPr>
            <a:spLocks noChangeShapeType="1"/>
          </p:cNvSpPr>
          <p:nvPr/>
        </p:nvSpPr>
        <p:spPr bwMode="auto">
          <a:xfrm>
            <a:off x="3594100" y="5562600"/>
            <a:ext cx="1955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5" name="Line 44"/>
          <p:cNvSpPr>
            <a:spLocks noChangeShapeType="1"/>
          </p:cNvSpPr>
          <p:nvPr/>
        </p:nvSpPr>
        <p:spPr bwMode="auto">
          <a:xfrm flipH="1">
            <a:off x="5549900" y="5270500"/>
            <a:ext cx="254000" cy="279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6" name="Rectangle 45"/>
          <p:cNvSpPr>
            <a:spLocks noChangeArrowheads="1"/>
          </p:cNvSpPr>
          <p:nvPr/>
        </p:nvSpPr>
        <p:spPr bwMode="auto">
          <a:xfrm>
            <a:off x="4322763" y="5251450"/>
            <a:ext cx="593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Mux</a:t>
            </a:r>
          </a:p>
        </p:txBody>
      </p:sp>
      <p:sp>
        <p:nvSpPr>
          <p:cNvPr id="36897" name="Line 46"/>
          <p:cNvSpPr>
            <a:spLocks noChangeShapeType="1"/>
          </p:cNvSpPr>
          <p:nvPr/>
        </p:nvSpPr>
        <p:spPr bwMode="auto">
          <a:xfrm>
            <a:off x="3962400" y="4660900"/>
            <a:ext cx="0" cy="584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8" name="Line 47"/>
          <p:cNvSpPr>
            <a:spLocks noChangeShapeType="1"/>
          </p:cNvSpPr>
          <p:nvPr/>
        </p:nvSpPr>
        <p:spPr bwMode="auto">
          <a:xfrm>
            <a:off x="5181600" y="4660900"/>
            <a:ext cx="0" cy="584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9" name="Rectangle 48"/>
          <p:cNvSpPr>
            <a:spLocks noChangeArrowheads="1"/>
          </p:cNvSpPr>
          <p:nvPr/>
        </p:nvSpPr>
        <p:spPr bwMode="auto">
          <a:xfrm>
            <a:off x="5008563" y="5199063"/>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rPr>
              <a:t>0</a:t>
            </a:r>
          </a:p>
        </p:txBody>
      </p:sp>
      <p:sp>
        <p:nvSpPr>
          <p:cNvPr id="36900" name="Rectangle 49"/>
          <p:cNvSpPr>
            <a:spLocks noChangeArrowheads="1"/>
          </p:cNvSpPr>
          <p:nvPr/>
        </p:nvSpPr>
        <p:spPr bwMode="auto">
          <a:xfrm>
            <a:off x="3865563" y="5199063"/>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rPr>
              <a:t>1</a:t>
            </a:r>
          </a:p>
        </p:txBody>
      </p:sp>
      <p:sp>
        <p:nvSpPr>
          <p:cNvPr id="36901" name="Rectangle 50"/>
          <p:cNvSpPr>
            <a:spLocks noChangeArrowheads="1"/>
          </p:cNvSpPr>
          <p:nvPr/>
        </p:nvSpPr>
        <p:spPr bwMode="auto">
          <a:xfrm>
            <a:off x="3484563" y="5275263"/>
            <a:ext cx="501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rPr>
              <a:t>Sel1</a:t>
            </a:r>
          </a:p>
        </p:txBody>
      </p:sp>
      <p:sp>
        <p:nvSpPr>
          <p:cNvPr id="36902" name="Rectangle 51"/>
          <p:cNvSpPr>
            <a:spLocks noChangeArrowheads="1"/>
          </p:cNvSpPr>
          <p:nvPr/>
        </p:nvSpPr>
        <p:spPr bwMode="auto">
          <a:xfrm>
            <a:off x="5160963" y="5275263"/>
            <a:ext cx="501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rPr>
              <a:t>Sel0</a:t>
            </a:r>
          </a:p>
        </p:txBody>
      </p:sp>
      <p:sp>
        <p:nvSpPr>
          <p:cNvPr id="36903" name="Line 52"/>
          <p:cNvSpPr>
            <a:spLocks noChangeShapeType="1"/>
          </p:cNvSpPr>
          <p:nvPr/>
        </p:nvSpPr>
        <p:spPr bwMode="auto">
          <a:xfrm>
            <a:off x="4572000" y="5575300"/>
            <a:ext cx="0" cy="736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4" name="Rectangle 53"/>
          <p:cNvSpPr>
            <a:spLocks noChangeArrowheads="1"/>
          </p:cNvSpPr>
          <p:nvPr/>
        </p:nvSpPr>
        <p:spPr bwMode="auto">
          <a:xfrm>
            <a:off x="4627563" y="6013450"/>
            <a:ext cx="1282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Cache Block</a:t>
            </a:r>
          </a:p>
        </p:txBody>
      </p:sp>
      <p:sp>
        <p:nvSpPr>
          <p:cNvPr id="36905" name="Oval 54"/>
          <p:cNvSpPr>
            <a:spLocks noChangeArrowheads="1"/>
          </p:cNvSpPr>
          <p:nvPr/>
        </p:nvSpPr>
        <p:spPr bwMode="auto">
          <a:xfrm>
            <a:off x="1384300" y="5118100"/>
            <a:ext cx="8890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grpSp>
        <p:nvGrpSpPr>
          <p:cNvPr id="36906" name="Group 55"/>
          <p:cNvGrpSpPr>
            <a:grpSpLocks/>
          </p:cNvGrpSpPr>
          <p:nvPr/>
        </p:nvGrpSpPr>
        <p:grpSpPr bwMode="auto">
          <a:xfrm>
            <a:off x="2501900" y="5257800"/>
            <a:ext cx="990600" cy="458788"/>
            <a:chOff x="1576" y="3312"/>
            <a:chExt cx="624" cy="289"/>
          </a:xfrm>
        </p:grpSpPr>
        <p:grpSp>
          <p:nvGrpSpPr>
            <p:cNvPr id="36940" name="Group 56"/>
            <p:cNvGrpSpPr>
              <a:grpSpLocks/>
            </p:cNvGrpSpPr>
            <p:nvPr/>
          </p:nvGrpSpPr>
          <p:grpSpPr bwMode="auto">
            <a:xfrm>
              <a:off x="1720" y="3312"/>
              <a:ext cx="480" cy="289"/>
              <a:chOff x="1720" y="3312"/>
              <a:chExt cx="480" cy="289"/>
            </a:xfrm>
          </p:grpSpPr>
          <p:sp>
            <p:nvSpPr>
              <p:cNvPr id="36943" name="Arc 57"/>
              <p:cNvSpPr>
                <a:spLocks/>
              </p:cNvSpPr>
              <p:nvPr/>
            </p:nvSpPr>
            <p:spPr bwMode="auto">
              <a:xfrm>
                <a:off x="1848" y="3321"/>
                <a:ext cx="192"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6944" name="Arc 58"/>
              <p:cNvSpPr>
                <a:spLocks/>
              </p:cNvSpPr>
              <p:nvPr/>
            </p:nvSpPr>
            <p:spPr bwMode="auto">
              <a:xfrm rot="10800000">
                <a:off x="1857" y="3465"/>
                <a:ext cx="192"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lnTo>
                      <a:pt x="0"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6945" name="Line 59"/>
              <p:cNvSpPr>
                <a:spLocks noChangeShapeType="1"/>
              </p:cNvSpPr>
              <p:nvPr/>
            </p:nvSpPr>
            <p:spPr bwMode="auto">
              <a:xfrm flipH="1">
                <a:off x="1720" y="3312"/>
                <a:ext cx="1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46" name="Line 60"/>
              <p:cNvSpPr>
                <a:spLocks noChangeShapeType="1"/>
              </p:cNvSpPr>
              <p:nvPr/>
            </p:nvSpPr>
            <p:spPr bwMode="auto">
              <a:xfrm>
                <a:off x="1728" y="3320"/>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47" name="Line 61"/>
              <p:cNvSpPr>
                <a:spLocks noChangeShapeType="1"/>
              </p:cNvSpPr>
              <p:nvPr/>
            </p:nvSpPr>
            <p:spPr bwMode="auto">
              <a:xfrm flipH="1">
                <a:off x="1720" y="3600"/>
                <a:ext cx="1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48" name="Line 62"/>
              <p:cNvSpPr>
                <a:spLocks noChangeShapeType="1"/>
              </p:cNvSpPr>
              <p:nvPr/>
            </p:nvSpPr>
            <p:spPr bwMode="auto">
              <a:xfrm>
                <a:off x="2056" y="3456"/>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6941" name="Line 63"/>
            <p:cNvSpPr>
              <a:spLocks noChangeShapeType="1"/>
            </p:cNvSpPr>
            <p:nvPr/>
          </p:nvSpPr>
          <p:spPr bwMode="auto">
            <a:xfrm flipH="1">
              <a:off x="1576" y="3360"/>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42" name="Line 64"/>
            <p:cNvSpPr>
              <a:spLocks noChangeShapeType="1"/>
            </p:cNvSpPr>
            <p:nvPr/>
          </p:nvSpPr>
          <p:spPr bwMode="auto">
            <a:xfrm flipH="1">
              <a:off x="1576" y="3552"/>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6907" name="Rectangle 65"/>
          <p:cNvSpPr>
            <a:spLocks noChangeArrowheads="1"/>
          </p:cNvSpPr>
          <p:nvPr/>
        </p:nvSpPr>
        <p:spPr bwMode="auto">
          <a:xfrm>
            <a:off x="1350963" y="5175250"/>
            <a:ext cx="1000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Compare</a:t>
            </a:r>
          </a:p>
        </p:txBody>
      </p:sp>
      <p:sp>
        <p:nvSpPr>
          <p:cNvPr id="36908" name="Line 66"/>
          <p:cNvSpPr>
            <a:spLocks noChangeShapeType="1"/>
          </p:cNvSpPr>
          <p:nvPr/>
        </p:nvSpPr>
        <p:spPr bwMode="auto">
          <a:xfrm>
            <a:off x="2298700" y="5334000"/>
            <a:ext cx="203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9" name="Line 67"/>
          <p:cNvSpPr>
            <a:spLocks noChangeShapeType="1"/>
          </p:cNvSpPr>
          <p:nvPr/>
        </p:nvSpPr>
        <p:spPr bwMode="auto">
          <a:xfrm flipH="1">
            <a:off x="444500" y="5638800"/>
            <a:ext cx="2082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0" name="Line 68"/>
          <p:cNvSpPr>
            <a:spLocks noChangeShapeType="1"/>
          </p:cNvSpPr>
          <p:nvPr/>
        </p:nvSpPr>
        <p:spPr bwMode="auto">
          <a:xfrm>
            <a:off x="457200" y="4660900"/>
            <a:ext cx="0" cy="965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1" name="Line 69"/>
          <p:cNvSpPr>
            <a:spLocks noChangeShapeType="1"/>
          </p:cNvSpPr>
          <p:nvPr/>
        </p:nvSpPr>
        <p:spPr bwMode="auto">
          <a:xfrm>
            <a:off x="1828800" y="4660900"/>
            <a:ext cx="0" cy="584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2" name="Line 70"/>
          <p:cNvSpPr>
            <a:spLocks noChangeShapeType="1"/>
          </p:cNvSpPr>
          <p:nvPr/>
        </p:nvSpPr>
        <p:spPr bwMode="auto">
          <a:xfrm flipH="1">
            <a:off x="596900" y="5334000"/>
            <a:ext cx="7874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3" name="Rectangle 71"/>
          <p:cNvSpPr>
            <a:spLocks noChangeArrowheads="1"/>
          </p:cNvSpPr>
          <p:nvPr/>
        </p:nvSpPr>
        <p:spPr bwMode="auto">
          <a:xfrm>
            <a:off x="512763" y="5022850"/>
            <a:ext cx="901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Adr Tag</a:t>
            </a:r>
          </a:p>
        </p:txBody>
      </p:sp>
      <p:grpSp>
        <p:nvGrpSpPr>
          <p:cNvPr id="36914" name="Group 72"/>
          <p:cNvGrpSpPr>
            <a:grpSpLocks/>
          </p:cNvGrpSpPr>
          <p:nvPr/>
        </p:nvGrpSpPr>
        <p:grpSpPr bwMode="auto">
          <a:xfrm>
            <a:off x="5626100" y="4660900"/>
            <a:ext cx="3060700" cy="1055688"/>
            <a:chOff x="3544" y="2936"/>
            <a:chExt cx="1928" cy="665"/>
          </a:xfrm>
        </p:grpSpPr>
        <p:sp>
          <p:nvSpPr>
            <p:cNvPr id="36923" name="Oval 73"/>
            <p:cNvSpPr>
              <a:spLocks noChangeArrowheads="1"/>
            </p:cNvSpPr>
            <p:nvPr/>
          </p:nvSpPr>
          <p:spPr bwMode="auto">
            <a:xfrm>
              <a:off x="4328" y="3224"/>
              <a:ext cx="560"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grpSp>
          <p:nvGrpSpPr>
            <p:cNvPr id="36924" name="Group 74"/>
            <p:cNvGrpSpPr>
              <a:grpSpLocks/>
            </p:cNvGrpSpPr>
            <p:nvPr/>
          </p:nvGrpSpPr>
          <p:grpSpPr bwMode="auto">
            <a:xfrm>
              <a:off x="3544" y="3312"/>
              <a:ext cx="624" cy="289"/>
              <a:chOff x="3544" y="3312"/>
              <a:chExt cx="624" cy="289"/>
            </a:xfrm>
          </p:grpSpPr>
          <p:grpSp>
            <p:nvGrpSpPr>
              <p:cNvPr id="36931" name="Group 75"/>
              <p:cNvGrpSpPr>
                <a:grpSpLocks/>
              </p:cNvGrpSpPr>
              <p:nvPr/>
            </p:nvGrpSpPr>
            <p:grpSpPr bwMode="auto">
              <a:xfrm>
                <a:off x="3544" y="3312"/>
                <a:ext cx="488" cy="289"/>
                <a:chOff x="3544" y="3312"/>
                <a:chExt cx="488" cy="289"/>
              </a:xfrm>
            </p:grpSpPr>
            <p:sp>
              <p:nvSpPr>
                <p:cNvPr id="36934" name="Arc 76"/>
                <p:cNvSpPr>
                  <a:spLocks/>
                </p:cNvSpPr>
                <p:nvPr/>
              </p:nvSpPr>
              <p:spPr bwMode="auto">
                <a:xfrm>
                  <a:off x="3721" y="3321"/>
                  <a:ext cx="192"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lnTo>
                        <a:pt x="0"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6935" name="Arc 77"/>
                <p:cNvSpPr>
                  <a:spLocks/>
                </p:cNvSpPr>
                <p:nvPr/>
              </p:nvSpPr>
              <p:spPr bwMode="auto">
                <a:xfrm rot="10800000">
                  <a:off x="3712" y="3465"/>
                  <a:ext cx="192"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6936" name="Line 78"/>
                <p:cNvSpPr>
                  <a:spLocks noChangeShapeType="1"/>
                </p:cNvSpPr>
                <p:nvPr/>
              </p:nvSpPr>
              <p:spPr bwMode="auto">
                <a:xfrm>
                  <a:off x="3920" y="3312"/>
                  <a:ext cx="10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37" name="Line 79"/>
                <p:cNvSpPr>
                  <a:spLocks noChangeShapeType="1"/>
                </p:cNvSpPr>
                <p:nvPr/>
              </p:nvSpPr>
              <p:spPr bwMode="auto">
                <a:xfrm>
                  <a:off x="4032" y="3320"/>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38" name="Line 80"/>
                <p:cNvSpPr>
                  <a:spLocks noChangeShapeType="1"/>
                </p:cNvSpPr>
                <p:nvPr/>
              </p:nvSpPr>
              <p:spPr bwMode="auto">
                <a:xfrm>
                  <a:off x="3920" y="3600"/>
                  <a:ext cx="10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39" name="Line 81"/>
                <p:cNvSpPr>
                  <a:spLocks noChangeShapeType="1"/>
                </p:cNvSpPr>
                <p:nvPr/>
              </p:nvSpPr>
              <p:spPr bwMode="auto">
                <a:xfrm flipH="1">
                  <a:off x="3544" y="3456"/>
                  <a:ext cx="17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6932" name="Line 82"/>
              <p:cNvSpPr>
                <a:spLocks noChangeShapeType="1"/>
              </p:cNvSpPr>
              <p:nvPr/>
            </p:nvSpPr>
            <p:spPr bwMode="auto">
              <a:xfrm>
                <a:off x="4040" y="3360"/>
                <a:ext cx="1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33" name="Line 83"/>
              <p:cNvSpPr>
                <a:spLocks noChangeShapeType="1"/>
              </p:cNvSpPr>
              <p:nvPr/>
            </p:nvSpPr>
            <p:spPr bwMode="auto">
              <a:xfrm>
                <a:off x="4040" y="3552"/>
                <a:ext cx="1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6925" name="Rectangle 84"/>
            <p:cNvSpPr>
              <a:spLocks noChangeArrowheads="1"/>
            </p:cNvSpPr>
            <p:nvPr/>
          </p:nvSpPr>
          <p:spPr bwMode="auto">
            <a:xfrm flipH="1">
              <a:off x="4279" y="3264"/>
              <a:ext cx="6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Compare</a:t>
              </a:r>
            </a:p>
          </p:txBody>
        </p:sp>
        <p:sp>
          <p:nvSpPr>
            <p:cNvPr id="36926" name="Line 85"/>
            <p:cNvSpPr>
              <a:spLocks noChangeShapeType="1"/>
            </p:cNvSpPr>
            <p:nvPr/>
          </p:nvSpPr>
          <p:spPr bwMode="auto">
            <a:xfrm flipH="1">
              <a:off x="4168" y="3360"/>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27" name="Line 86"/>
            <p:cNvSpPr>
              <a:spLocks noChangeShapeType="1"/>
            </p:cNvSpPr>
            <p:nvPr/>
          </p:nvSpPr>
          <p:spPr bwMode="auto">
            <a:xfrm>
              <a:off x="4184" y="3552"/>
              <a:ext cx="12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28" name="Line 87"/>
            <p:cNvSpPr>
              <a:spLocks noChangeShapeType="1"/>
            </p:cNvSpPr>
            <p:nvPr/>
          </p:nvSpPr>
          <p:spPr bwMode="auto">
            <a:xfrm>
              <a:off x="5472" y="2936"/>
              <a:ext cx="0" cy="6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29" name="Line 88"/>
            <p:cNvSpPr>
              <a:spLocks noChangeShapeType="1"/>
            </p:cNvSpPr>
            <p:nvPr/>
          </p:nvSpPr>
          <p:spPr bwMode="auto">
            <a:xfrm>
              <a:off x="4608" y="2936"/>
              <a:ext cx="0" cy="36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30" name="Line 89"/>
            <p:cNvSpPr>
              <a:spLocks noChangeShapeType="1"/>
            </p:cNvSpPr>
            <p:nvPr/>
          </p:nvSpPr>
          <p:spPr bwMode="auto">
            <a:xfrm>
              <a:off x="4904" y="3360"/>
              <a:ext cx="464"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6915" name="Oval 90"/>
          <p:cNvSpPr>
            <a:spLocks noChangeArrowheads="1"/>
          </p:cNvSpPr>
          <p:nvPr/>
        </p:nvSpPr>
        <p:spPr bwMode="auto">
          <a:xfrm>
            <a:off x="3594100" y="5651500"/>
            <a:ext cx="4318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36916" name="Rectangle 91"/>
          <p:cNvSpPr>
            <a:spLocks noChangeArrowheads="1"/>
          </p:cNvSpPr>
          <p:nvPr/>
        </p:nvSpPr>
        <p:spPr bwMode="auto">
          <a:xfrm>
            <a:off x="3560763" y="5708650"/>
            <a:ext cx="4905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OR</a:t>
            </a:r>
          </a:p>
        </p:txBody>
      </p:sp>
      <p:sp>
        <p:nvSpPr>
          <p:cNvPr id="36917" name="Line 92"/>
          <p:cNvSpPr>
            <a:spLocks noChangeShapeType="1"/>
          </p:cNvSpPr>
          <p:nvPr/>
        </p:nvSpPr>
        <p:spPr bwMode="auto">
          <a:xfrm>
            <a:off x="3352800" y="5499100"/>
            <a:ext cx="0" cy="355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8" name="Line 93"/>
          <p:cNvSpPr>
            <a:spLocks noChangeShapeType="1"/>
          </p:cNvSpPr>
          <p:nvPr/>
        </p:nvSpPr>
        <p:spPr bwMode="auto">
          <a:xfrm>
            <a:off x="3365500" y="5867400"/>
            <a:ext cx="203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9" name="Line 94"/>
          <p:cNvSpPr>
            <a:spLocks noChangeShapeType="1"/>
          </p:cNvSpPr>
          <p:nvPr/>
        </p:nvSpPr>
        <p:spPr bwMode="auto">
          <a:xfrm>
            <a:off x="5715000" y="5499100"/>
            <a:ext cx="0" cy="355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20" name="Line 95"/>
          <p:cNvSpPr>
            <a:spLocks noChangeShapeType="1"/>
          </p:cNvSpPr>
          <p:nvPr/>
        </p:nvSpPr>
        <p:spPr bwMode="auto">
          <a:xfrm>
            <a:off x="4051300" y="5867400"/>
            <a:ext cx="165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21" name="Line 96"/>
          <p:cNvSpPr>
            <a:spLocks noChangeShapeType="1"/>
          </p:cNvSpPr>
          <p:nvPr/>
        </p:nvSpPr>
        <p:spPr bwMode="auto">
          <a:xfrm>
            <a:off x="3810000" y="6108700"/>
            <a:ext cx="0" cy="355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22" name="Rectangle 97"/>
          <p:cNvSpPr>
            <a:spLocks noChangeArrowheads="1"/>
          </p:cNvSpPr>
          <p:nvPr/>
        </p:nvSpPr>
        <p:spPr bwMode="auto">
          <a:xfrm>
            <a:off x="3332163" y="6165850"/>
            <a:ext cx="469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Hit</a:t>
            </a:r>
          </a:p>
        </p:txBody>
      </p:sp>
    </p:spTree>
    <p:extLst>
      <p:ext uri="{BB962C8B-B14F-4D97-AF65-F5344CB8AC3E}">
        <p14:creationId xmlns:p14="http://schemas.microsoft.com/office/powerpoint/2010/main" val="2129729307"/>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smtClean="0"/>
              <a:t>Q3：</a:t>
            </a:r>
            <a:r>
              <a:rPr lang="zh-CN" altLang="en-US" smtClean="0"/>
              <a:t>替换算法</a:t>
            </a:r>
          </a:p>
        </p:txBody>
      </p:sp>
      <p:sp>
        <p:nvSpPr>
          <p:cNvPr id="37891" name="Rectangle 3"/>
          <p:cNvSpPr>
            <a:spLocks noGrp="1" noChangeArrowheads="1"/>
          </p:cNvSpPr>
          <p:nvPr>
            <p:ph idx="1"/>
          </p:nvPr>
        </p:nvSpPr>
        <p:spPr/>
        <p:txBody>
          <a:bodyPr>
            <a:normAutofit fontScale="62500" lnSpcReduction="20000"/>
          </a:bodyPr>
          <a:lstStyle/>
          <a:p>
            <a:pPr>
              <a:lnSpc>
                <a:spcPct val="120000"/>
              </a:lnSpc>
            </a:pPr>
            <a:r>
              <a:rPr lang="zh-CN" altLang="en-US" dirty="0" smtClean="0"/>
              <a:t>主存中块数一般比</a:t>
            </a:r>
            <a:r>
              <a:rPr lang="en-US" altLang="zh-CN" dirty="0" smtClean="0"/>
              <a:t>cache</a:t>
            </a:r>
            <a:r>
              <a:rPr lang="zh-CN" altLang="en-US" dirty="0" smtClean="0"/>
              <a:t>中的块多，可能出现该块所对应的一组或一个</a:t>
            </a:r>
            <a:r>
              <a:rPr lang="en-US" altLang="zh-CN" dirty="0" smtClean="0"/>
              <a:t>Cache</a:t>
            </a:r>
            <a:r>
              <a:rPr lang="zh-CN" altLang="en-US" dirty="0" smtClean="0"/>
              <a:t>块已全部被占用的情况，这时需强制腾出其中的某一块，以接纳新调入的块，替换哪一块，这是替换算法要解决的问题：</a:t>
            </a:r>
          </a:p>
          <a:p>
            <a:pPr lvl="1">
              <a:lnSpc>
                <a:spcPct val="120000"/>
              </a:lnSpc>
            </a:pPr>
            <a:r>
              <a:rPr lang="zh-CN" altLang="en-US" dirty="0" smtClean="0"/>
              <a:t>直接映象，因为只有一块，别无选择</a:t>
            </a:r>
          </a:p>
          <a:p>
            <a:pPr lvl="1">
              <a:lnSpc>
                <a:spcPct val="120000"/>
              </a:lnSpc>
            </a:pPr>
            <a:r>
              <a:rPr lang="zh-CN" altLang="en-US" dirty="0" smtClean="0"/>
              <a:t>组相联和全相联有多种选择</a:t>
            </a:r>
          </a:p>
          <a:p>
            <a:pPr>
              <a:lnSpc>
                <a:spcPct val="120000"/>
              </a:lnSpc>
            </a:pPr>
            <a:r>
              <a:rPr lang="zh-CN" altLang="en-US" dirty="0" smtClean="0"/>
              <a:t>替换方法</a:t>
            </a:r>
          </a:p>
          <a:p>
            <a:pPr lvl="1">
              <a:lnSpc>
                <a:spcPct val="120000"/>
              </a:lnSpc>
            </a:pPr>
            <a:r>
              <a:rPr lang="zh-CN" altLang="en-US" dirty="0" smtClean="0"/>
              <a:t>随机法（</a:t>
            </a:r>
            <a:r>
              <a:rPr lang="en-US" altLang="zh-CN" dirty="0" smtClean="0"/>
              <a:t>Random)，</a:t>
            </a:r>
            <a:r>
              <a:rPr lang="zh-CN" altLang="en-US" dirty="0" smtClean="0"/>
              <a:t>随机选择一块替换</a:t>
            </a:r>
          </a:p>
          <a:p>
            <a:pPr lvl="2">
              <a:lnSpc>
                <a:spcPct val="120000"/>
              </a:lnSpc>
            </a:pPr>
            <a:r>
              <a:rPr lang="zh-CN" altLang="en-US" dirty="0" smtClean="0"/>
              <a:t>优点：简单，易于实现</a:t>
            </a:r>
          </a:p>
          <a:p>
            <a:pPr lvl="2">
              <a:lnSpc>
                <a:spcPct val="120000"/>
              </a:lnSpc>
            </a:pPr>
            <a:r>
              <a:rPr lang="zh-CN" altLang="en-US" dirty="0" smtClean="0"/>
              <a:t>缺点：没有考虑</a:t>
            </a:r>
            <a:r>
              <a:rPr lang="en-US" altLang="zh-CN" dirty="0" smtClean="0"/>
              <a:t>Cache</a:t>
            </a:r>
            <a:r>
              <a:rPr lang="zh-CN" altLang="en-US" dirty="0" smtClean="0"/>
              <a:t>块的使用历史，反映程序的局部性较差，失效率较高</a:t>
            </a:r>
          </a:p>
          <a:p>
            <a:pPr lvl="1">
              <a:lnSpc>
                <a:spcPct val="120000"/>
              </a:lnSpc>
            </a:pPr>
            <a:r>
              <a:rPr lang="en-US" altLang="zh-CN" dirty="0" smtClean="0"/>
              <a:t>FIFO－</a:t>
            </a:r>
            <a:r>
              <a:rPr lang="zh-CN" altLang="en-US" dirty="0" smtClean="0"/>
              <a:t>选择最早调入的块</a:t>
            </a:r>
          </a:p>
          <a:p>
            <a:pPr lvl="2">
              <a:lnSpc>
                <a:spcPct val="120000"/>
              </a:lnSpc>
            </a:pPr>
            <a:r>
              <a:rPr lang="zh-CN" altLang="en-US" dirty="0" smtClean="0"/>
              <a:t>优点：简单</a:t>
            </a:r>
          </a:p>
          <a:p>
            <a:pPr lvl="2">
              <a:lnSpc>
                <a:spcPct val="120000"/>
              </a:lnSpc>
            </a:pPr>
            <a:r>
              <a:rPr lang="zh-CN" altLang="en-US" dirty="0" smtClean="0"/>
              <a:t>虽然利用了同一组中各块进入</a:t>
            </a:r>
            <a:r>
              <a:rPr lang="en-US" altLang="zh-CN" dirty="0" smtClean="0"/>
              <a:t>Cache</a:t>
            </a:r>
            <a:r>
              <a:rPr lang="zh-CN" altLang="en-US" dirty="0" smtClean="0"/>
              <a:t>的顺序，但还是反映程序局部性不够，因为最先进入的块，很可能是经常使用的块</a:t>
            </a:r>
          </a:p>
          <a:p>
            <a:pPr lvl="1">
              <a:lnSpc>
                <a:spcPct val="120000"/>
              </a:lnSpc>
            </a:pPr>
            <a:r>
              <a:rPr lang="zh-CN" altLang="en-US" dirty="0" smtClean="0"/>
              <a:t>最近最少使用法（</a:t>
            </a:r>
            <a:r>
              <a:rPr lang="en-US" altLang="zh-CN" dirty="0" smtClean="0"/>
              <a:t>LRU) (Least Recently Used)</a:t>
            </a:r>
          </a:p>
          <a:p>
            <a:pPr lvl="2">
              <a:lnSpc>
                <a:spcPct val="120000"/>
              </a:lnSpc>
            </a:pPr>
            <a:r>
              <a:rPr lang="zh-CN" altLang="en-US" dirty="0" smtClean="0"/>
              <a:t>优点：较好的利用了程序的局部性，失效率较低</a:t>
            </a:r>
          </a:p>
          <a:p>
            <a:pPr lvl="2">
              <a:lnSpc>
                <a:spcPct val="120000"/>
              </a:lnSpc>
            </a:pPr>
            <a:r>
              <a:rPr lang="zh-CN" altLang="en-US" dirty="0" smtClean="0"/>
              <a:t>缺点：比较复杂，硬件实现较困难</a:t>
            </a:r>
          </a:p>
        </p:txBody>
      </p:sp>
      <p:sp>
        <p:nvSpPr>
          <p:cNvPr id="3" name="日期占位符 2"/>
          <p:cNvSpPr>
            <a:spLocks noGrp="1"/>
          </p:cNvSpPr>
          <p:nvPr>
            <p:ph type="dt" sz="half" idx="10"/>
          </p:nvPr>
        </p:nvSpPr>
        <p:spPr/>
        <p:txBody>
          <a:bodyPr/>
          <a:lstStyle/>
          <a:p>
            <a:fld id="{6459805B-3F87-436A-AECA-D21C4946B517}" type="datetime1">
              <a:rPr lang="zh-CN" altLang="en-US" smtClean="0"/>
              <a:pPr/>
              <a:t>2019/3/19</a:t>
            </a:fld>
            <a:endParaRPr lang="zh-CN" altLang="en-US"/>
          </a:p>
        </p:txBody>
      </p:sp>
      <p:sp>
        <p:nvSpPr>
          <p:cNvPr id="4" name="页脚占位符 3"/>
          <p:cNvSpPr>
            <a:spLocks noGrp="1"/>
          </p:cNvSpPr>
          <p:nvPr>
            <p:ph type="ftr" sz="quarter" idx="11"/>
          </p:nvPr>
        </p:nvSpPr>
        <p:spPr/>
        <p:txBody>
          <a:bodyPr/>
          <a:lstStyle/>
          <a:p>
            <a:r>
              <a:rPr lang="zh-CN" altLang="en-US" smtClean="0"/>
              <a:t>计算机体系结构</a:t>
            </a:r>
            <a:endParaRPr lang="zh-CN" altLang="en-US"/>
          </a:p>
        </p:txBody>
      </p:sp>
      <p:sp>
        <p:nvSpPr>
          <p:cNvPr id="37894" name="灯片编号占位符 1"/>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930EA5E-D16C-428B-B227-EC49B9550700}" type="slidenum">
              <a:rPr lang="zh-CN" altLang="en-US" smtClean="0"/>
              <a:pPr/>
              <a:t>32</a:t>
            </a:fld>
            <a:endParaRPr lang="zh-CN" altLang="en-US"/>
          </a:p>
        </p:txBody>
      </p:sp>
    </p:spTree>
    <p:extLst>
      <p:ext uri="{BB962C8B-B14F-4D97-AF65-F5344CB8AC3E}">
        <p14:creationId xmlns:p14="http://schemas.microsoft.com/office/powerpoint/2010/main" val="2864063693"/>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sz="3200" b="1" smtClean="0"/>
              <a:t>LRU</a:t>
            </a:r>
            <a:r>
              <a:rPr lang="zh-CN" altLang="en-US" sz="3200" b="1" smtClean="0"/>
              <a:t>和</a:t>
            </a:r>
            <a:r>
              <a:rPr lang="en-US" altLang="zh-CN" sz="3200" b="1" smtClean="0"/>
              <a:t>Random</a:t>
            </a:r>
            <a:r>
              <a:rPr lang="zh-CN" altLang="en-US" sz="3200" b="1" smtClean="0"/>
              <a:t>的比较（失效率）</a:t>
            </a:r>
          </a:p>
        </p:txBody>
      </p:sp>
      <p:sp>
        <p:nvSpPr>
          <p:cNvPr id="28675" name="Rectangle 3"/>
          <p:cNvSpPr>
            <a:spLocks noGrp="1" noChangeArrowheads="1"/>
          </p:cNvSpPr>
          <p:nvPr>
            <p:ph idx="1"/>
          </p:nvPr>
        </p:nvSpPr>
        <p:spPr>
          <a:xfrm>
            <a:off x="457199" y="4671753"/>
            <a:ext cx="8229600" cy="1605261"/>
          </a:xfrm>
        </p:spPr>
        <p:txBody>
          <a:bodyPr rtlCol="0">
            <a:normAutofit fontScale="62500" lnSpcReduction="20000"/>
          </a:bodyPr>
          <a:lstStyle/>
          <a:p>
            <a:pPr eaLnBrk="1" fontAlgn="auto" hangingPunct="1">
              <a:lnSpc>
                <a:spcPct val="120000"/>
              </a:lnSpc>
              <a:spcBef>
                <a:spcPct val="0"/>
              </a:spcBef>
              <a:spcAft>
                <a:spcPts val="0"/>
              </a:spcAft>
              <a:defRPr/>
            </a:pPr>
            <a:r>
              <a:rPr lang="zh-CN" altLang="en-US" dirty="0" smtClean="0">
                <a:latin typeface="+mj-ea"/>
                <a:ea typeface="+mj-ea"/>
              </a:rPr>
              <a:t>观察结果（失效率）</a:t>
            </a:r>
          </a:p>
          <a:p>
            <a:pPr lvl="1" eaLnBrk="1" fontAlgn="auto" hangingPunct="1">
              <a:lnSpc>
                <a:spcPct val="120000"/>
              </a:lnSpc>
              <a:spcBef>
                <a:spcPct val="0"/>
              </a:spcBef>
              <a:spcAft>
                <a:spcPts val="0"/>
              </a:spcAft>
              <a:defRPr/>
            </a:pPr>
            <a:r>
              <a:rPr lang="zh-CN" altLang="en-US" dirty="0" smtClean="0">
                <a:solidFill>
                  <a:srgbClr val="A60000"/>
                </a:solidFill>
                <a:latin typeface="+mj-ea"/>
                <a:ea typeface="+mj-ea"/>
              </a:rPr>
              <a:t>相联度高，失效率较低。</a:t>
            </a:r>
          </a:p>
          <a:p>
            <a:pPr lvl="1" eaLnBrk="1" fontAlgn="auto" hangingPunct="1">
              <a:lnSpc>
                <a:spcPct val="120000"/>
              </a:lnSpc>
              <a:spcBef>
                <a:spcPct val="0"/>
              </a:spcBef>
              <a:spcAft>
                <a:spcPts val="0"/>
              </a:spcAft>
              <a:defRPr/>
            </a:pPr>
            <a:r>
              <a:rPr lang="en-US" altLang="zh-CN" dirty="0" smtClean="0">
                <a:solidFill>
                  <a:srgbClr val="A60000"/>
                </a:solidFill>
                <a:latin typeface="+mj-ea"/>
                <a:ea typeface="+mj-ea"/>
              </a:rPr>
              <a:t>Cache</a:t>
            </a:r>
            <a:r>
              <a:rPr lang="zh-CN" altLang="en-US" dirty="0" smtClean="0">
                <a:solidFill>
                  <a:srgbClr val="A60000"/>
                </a:solidFill>
                <a:latin typeface="+mj-ea"/>
                <a:ea typeface="+mj-ea"/>
              </a:rPr>
              <a:t>容量较大，失效率较低。 </a:t>
            </a:r>
          </a:p>
          <a:p>
            <a:pPr lvl="1" eaLnBrk="1" fontAlgn="auto" hangingPunct="1">
              <a:lnSpc>
                <a:spcPct val="120000"/>
              </a:lnSpc>
              <a:spcBef>
                <a:spcPct val="0"/>
              </a:spcBef>
              <a:spcAft>
                <a:spcPts val="0"/>
              </a:spcAft>
              <a:defRPr/>
            </a:pPr>
            <a:r>
              <a:rPr lang="en-US" altLang="zh-CN" dirty="0" smtClean="0">
                <a:solidFill>
                  <a:srgbClr val="A60000"/>
                </a:solidFill>
                <a:latin typeface="+mj-ea"/>
                <a:ea typeface="+mj-ea"/>
              </a:rPr>
              <a:t> LRU </a:t>
            </a:r>
            <a:r>
              <a:rPr lang="zh-CN" altLang="en-US" dirty="0" smtClean="0">
                <a:solidFill>
                  <a:srgbClr val="A60000"/>
                </a:solidFill>
                <a:latin typeface="+mj-ea"/>
                <a:ea typeface="+mj-ea"/>
              </a:rPr>
              <a:t>在</a:t>
            </a:r>
            <a:r>
              <a:rPr lang="en-US" altLang="zh-CN" dirty="0" smtClean="0">
                <a:solidFill>
                  <a:srgbClr val="A60000"/>
                </a:solidFill>
                <a:latin typeface="+mj-ea"/>
                <a:ea typeface="+mj-ea"/>
              </a:rPr>
              <a:t>Cache</a:t>
            </a:r>
            <a:r>
              <a:rPr lang="zh-CN" altLang="en-US" dirty="0" smtClean="0">
                <a:solidFill>
                  <a:srgbClr val="A60000"/>
                </a:solidFill>
                <a:latin typeface="+mj-ea"/>
                <a:ea typeface="+mj-ea"/>
              </a:rPr>
              <a:t>容量较小时，失效率较低</a:t>
            </a:r>
            <a:endParaRPr lang="en-US" altLang="zh-CN" dirty="0" smtClean="0">
              <a:solidFill>
                <a:srgbClr val="A60000"/>
              </a:solidFill>
              <a:latin typeface="+mj-ea"/>
              <a:ea typeface="+mj-ea"/>
            </a:endParaRPr>
          </a:p>
          <a:p>
            <a:pPr lvl="1" eaLnBrk="1" fontAlgn="auto" hangingPunct="1">
              <a:lnSpc>
                <a:spcPct val="120000"/>
              </a:lnSpc>
              <a:spcBef>
                <a:spcPct val="0"/>
              </a:spcBef>
              <a:spcAft>
                <a:spcPts val="0"/>
              </a:spcAft>
              <a:defRPr/>
            </a:pPr>
            <a:r>
              <a:rPr lang="zh-CN" altLang="en-US" dirty="0" smtClean="0">
                <a:solidFill>
                  <a:srgbClr val="A60000"/>
                </a:solidFill>
                <a:latin typeface="+mj-ea"/>
                <a:ea typeface="+mj-ea"/>
              </a:rPr>
              <a:t>随着</a:t>
            </a:r>
            <a:r>
              <a:rPr lang="en-US" altLang="zh-CN" dirty="0" smtClean="0">
                <a:solidFill>
                  <a:srgbClr val="A60000"/>
                </a:solidFill>
                <a:latin typeface="+mj-ea"/>
                <a:ea typeface="+mj-ea"/>
              </a:rPr>
              <a:t>Cache</a:t>
            </a:r>
            <a:r>
              <a:rPr lang="zh-CN" altLang="en-US" dirty="0" smtClean="0">
                <a:solidFill>
                  <a:srgbClr val="A60000"/>
                </a:solidFill>
                <a:latin typeface="+mj-ea"/>
                <a:ea typeface="+mj-ea"/>
              </a:rPr>
              <a:t>容量的加大，</a:t>
            </a:r>
            <a:r>
              <a:rPr lang="en-US" altLang="zh-CN" dirty="0" smtClean="0">
                <a:solidFill>
                  <a:srgbClr val="A60000"/>
                </a:solidFill>
                <a:latin typeface="+mj-ea"/>
                <a:ea typeface="+mj-ea"/>
              </a:rPr>
              <a:t>Random</a:t>
            </a:r>
            <a:r>
              <a:rPr lang="zh-CN" altLang="en-US" dirty="0" smtClean="0">
                <a:solidFill>
                  <a:srgbClr val="A60000"/>
                </a:solidFill>
                <a:latin typeface="+mj-ea"/>
                <a:ea typeface="+mj-ea"/>
              </a:rPr>
              <a:t>的失效率在降低</a:t>
            </a:r>
            <a:endParaRPr lang="en-US" altLang="zh-CN" dirty="0" smtClean="0">
              <a:solidFill>
                <a:srgbClr val="000000"/>
              </a:solidFill>
              <a:latin typeface="+mj-ea"/>
              <a:ea typeface="+mj-ea"/>
            </a:endParaRPr>
          </a:p>
        </p:txBody>
      </p:sp>
      <p:sp>
        <p:nvSpPr>
          <p:cNvPr id="3" name="日期占位符 2"/>
          <p:cNvSpPr>
            <a:spLocks noGrp="1"/>
          </p:cNvSpPr>
          <p:nvPr>
            <p:ph type="dt" sz="half" idx="10"/>
          </p:nvPr>
        </p:nvSpPr>
        <p:spPr/>
        <p:txBody>
          <a:bodyPr/>
          <a:lstStyle/>
          <a:p>
            <a:pPr>
              <a:defRPr/>
            </a:pPr>
            <a:fld id="{2DA8A66C-5B45-4FBB-9898-4C4F33276C55}" type="datetime1">
              <a:rPr lang="zh-CN" altLang="en-US"/>
              <a:pPr>
                <a:defRPr/>
              </a:pPr>
              <a:t>2019/3/19</a:t>
            </a:fld>
            <a:endParaRPr lang="zh-CN" altLang="en-US"/>
          </a:p>
        </p:txBody>
      </p:sp>
      <p:sp>
        <p:nvSpPr>
          <p:cNvPr id="4" name="页脚占位符 3"/>
          <p:cNvSpPr>
            <a:spLocks noGrp="1"/>
          </p:cNvSpPr>
          <p:nvPr>
            <p:ph type="ftr" sz="quarter" idx="11"/>
          </p:nvPr>
        </p:nvSpPr>
        <p:spPr/>
        <p:txBody>
          <a:bodyPr/>
          <a:lstStyle/>
          <a:p>
            <a:pPr>
              <a:defRPr/>
            </a:pPr>
            <a:r>
              <a:rPr lang="zh-CN" altLang="en-US"/>
              <a:t>计算机体系结构</a:t>
            </a:r>
          </a:p>
        </p:txBody>
      </p:sp>
      <p:sp>
        <p:nvSpPr>
          <p:cNvPr id="38918"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59855D0-A2D1-4587-BB22-3A785136922D}" type="slidenum">
              <a:rPr lang="zh-CN" altLang="en-US">
                <a:solidFill>
                  <a:srgbClr val="898989"/>
                </a:solidFill>
              </a:rPr>
              <a:pPr/>
              <a:t>33</a:t>
            </a:fld>
            <a:endParaRPr lang="zh-CN" altLang="en-US">
              <a:solidFill>
                <a:srgbClr val="898989"/>
              </a:solidFill>
            </a:endParaRPr>
          </a:p>
        </p:txBody>
      </p:sp>
      <p:pic>
        <p:nvPicPr>
          <p:cNvPr id="3891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3" y="768350"/>
            <a:ext cx="8964612"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8920" name="Text Box 7"/>
          <p:cNvSpPr txBox="1">
            <a:spLocks noChangeArrowheads="1"/>
          </p:cNvSpPr>
          <p:nvPr/>
        </p:nvSpPr>
        <p:spPr bwMode="auto">
          <a:xfrm>
            <a:off x="176213" y="3190875"/>
            <a:ext cx="8964612"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dirty="0">
                <a:latin typeface="Arial" panose="020B0604020202020204" pitchFamily="34" charset="0"/>
              </a:rPr>
              <a:t>Data Cache misses per 1000 instructions comparing LRU, Random, FIFO replacement for several sizes and </a:t>
            </a:r>
            <a:r>
              <a:rPr lang="en-US" altLang="zh-CN" sz="1400" dirty="0" err="1">
                <a:latin typeface="Arial" panose="020B0604020202020204" pitchFamily="34" charset="0"/>
              </a:rPr>
              <a:t>associativities</a:t>
            </a:r>
            <a:r>
              <a:rPr lang="en-US" altLang="zh-CN" sz="1400" dirty="0">
                <a:latin typeface="Arial" panose="020B0604020202020204" pitchFamily="34" charset="0"/>
              </a:rPr>
              <a:t>. </a:t>
            </a:r>
          </a:p>
          <a:p>
            <a:pPr eaLnBrk="1" hangingPunct="1"/>
            <a:r>
              <a:rPr lang="en-US" altLang="zh-CN" sz="1400" dirty="0">
                <a:latin typeface="Arial" panose="020B0604020202020204" pitchFamily="34" charset="0"/>
              </a:rPr>
              <a:t>These data were collected for a block size of 64 bytes for the Alpha architecture using 10 SPEC2000 benchmarks. Five are from SPECint2000(gap, </a:t>
            </a:r>
            <a:r>
              <a:rPr lang="en-US" altLang="zh-CN" sz="1400" dirty="0" err="1">
                <a:latin typeface="Arial" panose="020B0604020202020204" pitchFamily="34" charset="0"/>
              </a:rPr>
              <a:t>gcc</a:t>
            </a:r>
            <a:r>
              <a:rPr lang="en-US" altLang="zh-CN" sz="1400" dirty="0">
                <a:latin typeface="Arial" panose="020B0604020202020204" pitchFamily="34" charset="0"/>
              </a:rPr>
              <a:t>, </a:t>
            </a:r>
            <a:r>
              <a:rPr lang="en-US" altLang="zh-CN" sz="1400" dirty="0" err="1">
                <a:latin typeface="Arial" panose="020B0604020202020204" pitchFamily="34" charset="0"/>
              </a:rPr>
              <a:t>gzip</a:t>
            </a:r>
            <a:r>
              <a:rPr lang="en-US" altLang="zh-CN" sz="1400" dirty="0">
                <a:latin typeface="Arial" panose="020B0604020202020204" pitchFamily="34" charset="0"/>
              </a:rPr>
              <a:t>, </a:t>
            </a:r>
            <a:r>
              <a:rPr lang="en-US" altLang="zh-CN" sz="1400" dirty="0" err="1">
                <a:latin typeface="Arial" panose="020B0604020202020204" pitchFamily="34" charset="0"/>
              </a:rPr>
              <a:t>mcf</a:t>
            </a:r>
            <a:r>
              <a:rPr lang="en-US" altLang="zh-CN" sz="1400" dirty="0">
                <a:latin typeface="Arial" panose="020B0604020202020204" pitchFamily="34" charset="0"/>
              </a:rPr>
              <a:t> and </a:t>
            </a:r>
            <a:r>
              <a:rPr lang="en-US" altLang="zh-CN" sz="1400" dirty="0" err="1">
                <a:latin typeface="Arial" panose="020B0604020202020204" pitchFamily="34" charset="0"/>
              </a:rPr>
              <a:t>perl</a:t>
            </a:r>
            <a:r>
              <a:rPr lang="en-US" altLang="zh-CN" sz="1400" dirty="0">
                <a:latin typeface="Arial" panose="020B0604020202020204" pitchFamily="34" charset="0"/>
              </a:rPr>
              <a:t>) and five are from SPECfp2000(</a:t>
            </a:r>
            <a:r>
              <a:rPr lang="en-US" altLang="zh-CN" sz="1400" dirty="0" err="1">
                <a:latin typeface="Arial" panose="020B0604020202020204" pitchFamily="34" charset="0"/>
              </a:rPr>
              <a:t>applu</a:t>
            </a:r>
            <a:r>
              <a:rPr lang="en-US" altLang="zh-CN" sz="1400" dirty="0">
                <a:latin typeface="Arial" panose="020B0604020202020204" pitchFamily="34" charset="0"/>
              </a:rPr>
              <a:t>, art, </a:t>
            </a:r>
            <a:r>
              <a:rPr lang="en-US" altLang="zh-CN" sz="1400" dirty="0" err="1">
                <a:latin typeface="Arial" panose="020B0604020202020204" pitchFamily="34" charset="0"/>
              </a:rPr>
              <a:t>equake</a:t>
            </a:r>
            <a:r>
              <a:rPr lang="en-US" altLang="zh-CN" sz="1400" dirty="0">
                <a:latin typeface="Arial" panose="020B0604020202020204" pitchFamily="34" charset="0"/>
              </a:rPr>
              <a:t>, </a:t>
            </a:r>
            <a:r>
              <a:rPr lang="en-US" altLang="zh-CN" sz="1400" dirty="0" err="1">
                <a:latin typeface="Arial" panose="020B0604020202020204" pitchFamily="34" charset="0"/>
              </a:rPr>
              <a:t>lucas</a:t>
            </a:r>
            <a:r>
              <a:rPr lang="en-US" altLang="zh-CN" sz="1400" dirty="0">
                <a:latin typeface="Arial" panose="020B0604020202020204" pitchFamily="34" charset="0"/>
              </a:rPr>
              <a:t> and swim)</a:t>
            </a:r>
          </a:p>
        </p:txBody>
      </p:sp>
    </p:spTree>
    <p:extLst>
      <p:ext uri="{BB962C8B-B14F-4D97-AF65-F5344CB8AC3E}">
        <p14:creationId xmlns:p14="http://schemas.microsoft.com/office/powerpoint/2010/main" val="2523475538"/>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smtClean="0"/>
              <a:t>Q4: </a:t>
            </a:r>
            <a:r>
              <a:rPr lang="zh-CN" altLang="en-US" smtClean="0"/>
              <a:t>写策略</a:t>
            </a:r>
          </a:p>
        </p:txBody>
      </p:sp>
      <p:sp>
        <p:nvSpPr>
          <p:cNvPr id="39939" name="Rectangle 3"/>
          <p:cNvSpPr>
            <a:spLocks noGrp="1" noChangeArrowheads="1"/>
          </p:cNvSpPr>
          <p:nvPr>
            <p:ph idx="1"/>
          </p:nvPr>
        </p:nvSpPr>
        <p:spPr/>
        <p:txBody>
          <a:bodyPr>
            <a:normAutofit/>
          </a:bodyPr>
          <a:lstStyle/>
          <a:p>
            <a:r>
              <a:rPr lang="zh-CN" altLang="en-US" sz="2800" dirty="0" smtClean="0">
                <a:latin typeface="+mj-ea"/>
                <a:ea typeface="+mj-ea"/>
              </a:rPr>
              <a:t>程序对存储器读操作占26％， 写操作占9％</a:t>
            </a:r>
          </a:p>
          <a:p>
            <a:pPr lvl="1"/>
            <a:r>
              <a:rPr lang="zh-CN" altLang="en-US" sz="2400" dirty="0" smtClean="0">
                <a:latin typeface="+mj-ea"/>
                <a:ea typeface="+mj-ea"/>
              </a:rPr>
              <a:t>写所占的存储器访问比例   9/(100+26+9) 大约为7％</a:t>
            </a:r>
          </a:p>
          <a:p>
            <a:pPr lvl="1"/>
            <a:r>
              <a:rPr lang="zh-CN" altLang="en-US" sz="2400" dirty="0" smtClean="0">
                <a:latin typeface="+mj-ea"/>
                <a:ea typeface="+mj-ea"/>
              </a:rPr>
              <a:t>占访问数据</a:t>
            </a:r>
            <a:r>
              <a:rPr lang="en-US" altLang="zh-CN" sz="2400" dirty="0" smtClean="0">
                <a:latin typeface="+mj-ea"/>
                <a:ea typeface="+mj-ea"/>
              </a:rPr>
              <a:t>Cache</a:t>
            </a:r>
            <a:r>
              <a:rPr lang="zh-CN" altLang="en-US" sz="2400" dirty="0" smtClean="0">
                <a:latin typeface="+mj-ea"/>
                <a:ea typeface="+mj-ea"/>
              </a:rPr>
              <a:t>的比例： 9/(26+9) 大约为25%</a:t>
            </a:r>
          </a:p>
          <a:p>
            <a:r>
              <a:rPr lang="zh-CN" altLang="en-US" sz="2800" dirty="0" smtClean="0">
                <a:latin typeface="+mj-ea"/>
                <a:ea typeface="+mj-ea"/>
              </a:rPr>
              <a:t>大概率事件优先原则－优化</a:t>
            </a:r>
            <a:r>
              <a:rPr lang="en-US" altLang="zh-CN" sz="2800" dirty="0" smtClean="0">
                <a:latin typeface="+mj-ea"/>
                <a:ea typeface="+mj-ea"/>
              </a:rPr>
              <a:t>Cache</a:t>
            </a:r>
            <a:r>
              <a:rPr lang="zh-CN" altLang="en-US" sz="2800" dirty="0" smtClean="0">
                <a:latin typeface="+mj-ea"/>
                <a:ea typeface="+mj-ea"/>
              </a:rPr>
              <a:t>的读操作</a:t>
            </a:r>
          </a:p>
          <a:p>
            <a:r>
              <a:rPr lang="en-US" altLang="zh-CN" sz="2800" dirty="0" smtClean="0">
                <a:latin typeface="+mj-ea"/>
                <a:ea typeface="+mj-ea"/>
              </a:rPr>
              <a:t>Amdahl</a:t>
            </a:r>
            <a:r>
              <a:rPr lang="zh-CN" altLang="en-US" sz="2800" dirty="0" smtClean="0">
                <a:latin typeface="+mj-ea"/>
                <a:ea typeface="+mj-ea"/>
              </a:rPr>
              <a:t>定律：不可忽视“写”的速度</a:t>
            </a:r>
          </a:p>
          <a:p>
            <a:r>
              <a:rPr lang="zh-CN" altLang="en-US" sz="2800" dirty="0" smtClean="0">
                <a:latin typeface="+mj-ea"/>
                <a:ea typeface="+mj-ea"/>
              </a:rPr>
              <a:t>“写”的问题</a:t>
            </a:r>
          </a:p>
          <a:p>
            <a:pPr lvl="1"/>
            <a:r>
              <a:rPr lang="zh-CN" altLang="en-US" sz="2400" dirty="0" smtClean="0">
                <a:latin typeface="+mj-ea"/>
                <a:ea typeface="+mj-ea"/>
              </a:rPr>
              <a:t>读出标识，确认命中后，对</a:t>
            </a:r>
            <a:r>
              <a:rPr lang="en-US" altLang="zh-CN" sz="2400" dirty="0" smtClean="0">
                <a:latin typeface="+mj-ea"/>
                <a:ea typeface="+mj-ea"/>
              </a:rPr>
              <a:t>Cache</a:t>
            </a:r>
            <a:r>
              <a:rPr lang="zh-CN" altLang="en-US" sz="2400" dirty="0" smtClean="0">
                <a:latin typeface="+mj-ea"/>
                <a:ea typeface="+mj-ea"/>
              </a:rPr>
              <a:t>写  （串行操作）</a:t>
            </a:r>
          </a:p>
          <a:p>
            <a:pPr lvl="1"/>
            <a:r>
              <a:rPr lang="en-US" altLang="zh-CN" sz="2400" dirty="0" smtClean="0">
                <a:latin typeface="+mj-ea"/>
                <a:ea typeface="+mj-ea"/>
              </a:rPr>
              <a:t>Cache</a:t>
            </a:r>
            <a:r>
              <a:rPr lang="zh-CN" altLang="en-US" sz="2400" dirty="0" smtClean="0">
                <a:latin typeface="+mj-ea"/>
                <a:ea typeface="+mj-ea"/>
              </a:rPr>
              <a:t>与主存内容的一致性问题</a:t>
            </a:r>
          </a:p>
          <a:p>
            <a:r>
              <a:rPr lang="zh-CN" altLang="en-US" sz="2800" dirty="0" smtClean="0">
                <a:latin typeface="+mj-ea"/>
                <a:ea typeface="+mj-ea"/>
              </a:rPr>
              <a:t>写策略就是要解决: 何时更新主存问题</a:t>
            </a:r>
          </a:p>
        </p:txBody>
      </p:sp>
      <p:sp>
        <p:nvSpPr>
          <p:cNvPr id="3" name="日期占位符 2"/>
          <p:cNvSpPr>
            <a:spLocks noGrp="1"/>
          </p:cNvSpPr>
          <p:nvPr>
            <p:ph type="dt" sz="half" idx="10"/>
          </p:nvPr>
        </p:nvSpPr>
        <p:spPr/>
        <p:txBody>
          <a:bodyPr/>
          <a:lstStyle/>
          <a:p>
            <a:fld id="{1C95FA43-0235-4AC4-A622-F662A33CE4B8}" type="datetime1">
              <a:rPr lang="zh-CN" altLang="en-US" smtClean="0"/>
              <a:pPr/>
              <a:t>2019/3/19</a:t>
            </a:fld>
            <a:endParaRPr lang="zh-CN" altLang="en-US"/>
          </a:p>
        </p:txBody>
      </p:sp>
      <p:sp>
        <p:nvSpPr>
          <p:cNvPr id="4" name="页脚占位符 3"/>
          <p:cNvSpPr>
            <a:spLocks noGrp="1"/>
          </p:cNvSpPr>
          <p:nvPr>
            <p:ph type="ftr" sz="quarter" idx="11"/>
          </p:nvPr>
        </p:nvSpPr>
        <p:spPr/>
        <p:txBody>
          <a:bodyPr/>
          <a:lstStyle/>
          <a:p>
            <a:r>
              <a:rPr lang="zh-CN" altLang="en-US" smtClean="0"/>
              <a:t>计算机体系结构</a:t>
            </a:r>
            <a:endParaRPr lang="zh-CN" altLang="en-US"/>
          </a:p>
        </p:txBody>
      </p:sp>
      <p:sp>
        <p:nvSpPr>
          <p:cNvPr id="39942" name="灯片编号占位符 1"/>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268D147-E16E-47A6-9C5D-D350C03F7F01}" type="slidenum">
              <a:rPr lang="zh-CN" altLang="en-US" smtClean="0"/>
              <a:pPr/>
              <a:t>34</a:t>
            </a:fld>
            <a:endParaRPr lang="zh-CN" altLang="en-US"/>
          </a:p>
        </p:txBody>
      </p:sp>
    </p:spTree>
    <p:extLst>
      <p:ext uri="{BB962C8B-B14F-4D97-AF65-F5344CB8AC3E}">
        <p14:creationId xmlns:p14="http://schemas.microsoft.com/office/powerpoint/2010/main" val="2645823959"/>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mtClean="0"/>
              <a:t>两种写策略</a:t>
            </a:r>
          </a:p>
        </p:txBody>
      </p:sp>
      <p:sp>
        <p:nvSpPr>
          <p:cNvPr id="30723" name="Rectangle 3"/>
          <p:cNvSpPr>
            <a:spLocks noGrp="1" noChangeArrowheads="1"/>
          </p:cNvSpPr>
          <p:nvPr>
            <p:ph idx="1"/>
          </p:nvPr>
        </p:nvSpPr>
        <p:spPr>
          <a:xfrm>
            <a:off x="457200" y="1258432"/>
            <a:ext cx="8387542" cy="5051833"/>
          </a:xfrm>
        </p:spPr>
        <p:txBody>
          <a:bodyPr>
            <a:normAutofit fontScale="70000" lnSpcReduction="20000"/>
          </a:bodyPr>
          <a:lstStyle/>
          <a:p>
            <a:pPr>
              <a:lnSpc>
                <a:spcPct val="120000"/>
              </a:lnSpc>
            </a:pPr>
            <a:r>
              <a:rPr lang="zh-CN" altLang="en-US" dirty="0" smtClean="0"/>
              <a:t>写直达法（</a:t>
            </a:r>
            <a:r>
              <a:rPr lang="en-US" altLang="zh-CN" dirty="0" smtClean="0"/>
              <a:t>Write through)</a:t>
            </a:r>
          </a:p>
          <a:p>
            <a:pPr lvl="1">
              <a:lnSpc>
                <a:spcPct val="120000"/>
              </a:lnSpc>
            </a:pPr>
            <a:r>
              <a:rPr lang="zh-CN" altLang="en-US" dirty="0" smtClean="0"/>
              <a:t>优点：易于实现，容易保持不同层次间的一致性</a:t>
            </a:r>
          </a:p>
          <a:p>
            <a:pPr lvl="1">
              <a:lnSpc>
                <a:spcPct val="120000"/>
              </a:lnSpc>
            </a:pPr>
            <a:r>
              <a:rPr lang="zh-CN" altLang="en-US" dirty="0" smtClean="0"/>
              <a:t>缺点：速度较慢</a:t>
            </a:r>
          </a:p>
          <a:p>
            <a:pPr>
              <a:lnSpc>
                <a:spcPct val="120000"/>
              </a:lnSpc>
            </a:pPr>
            <a:r>
              <a:rPr lang="zh-CN" altLang="en-US" dirty="0" smtClean="0"/>
              <a:t>写回法</a:t>
            </a:r>
          </a:p>
          <a:p>
            <a:pPr lvl="1">
              <a:lnSpc>
                <a:spcPct val="120000"/>
              </a:lnSpc>
            </a:pPr>
            <a:r>
              <a:rPr lang="zh-CN" altLang="en-US" dirty="0" smtClean="0"/>
              <a:t>优点：速度快，减少访存次数</a:t>
            </a:r>
          </a:p>
          <a:p>
            <a:pPr lvl="1">
              <a:lnSpc>
                <a:spcPct val="120000"/>
              </a:lnSpc>
            </a:pPr>
            <a:r>
              <a:rPr lang="zh-CN" altLang="en-US" dirty="0" smtClean="0"/>
              <a:t>缺点：一致性问题</a:t>
            </a:r>
          </a:p>
          <a:p>
            <a:pPr>
              <a:lnSpc>
                <a:spcPct val="120000"/>
              </a:lnSpc>
            </a:pPr>
            <a:r>
              <a:rPr lang="zh-CN" altLang="en-US" dirty="0" smtClean="0"/>
              <a:t>当发生写失效时的两种策略</a:t>
            </a:r>
          </a:p>
          <a:p>
            <a:pPr lvl="1">
              <a:lnSpc>
                <a:spcPct val="120000"/>
              </a:lnSpc>
            </a:pPr>
            <a:r>
              <a:rPr lang="zh-CN" altLang="en-US" dirty="0" smtClean="0"/>
              <a:t>按写分配法(</a:t>
            </a:r>
            <a:r>
              <a:rPr lang="en-US" altLang="zh-CN" dirty="0" smtClean="0"/>
              <a:t>Write allocate)：</a:t>
            </a:r>
            <a:r>
              <a:rPr lang="zh-CN" altLang="en-US" dirty="0" smtClean="0"/>
              <a:t>写失效时，先把所写单元所在块调入</a:t>
            </a:r>
            <a:r>
              <a:rPr lang="en-US" altLang="zh-CN" dirty="0" smtClean="0"/>
              <a:t>Cache，</a:t>
            </a:r>
            <a:r>
              <a:rPr lang="zh-CN" altLang="en-US" dirty="0" smtClean="0"/>
              <a:t>然后再进行写入，也称写时取（</a:t>
            </a:r>
            <a:r>
              <a:rPr lang="en-US" altLang="zh-CN" dirty="0" smtClean="0"/>
              <a:t>Fetch on Write)</a:t>
            </a:r>
            <a:r>
              <a:rPr lang="zh-CN" altLang="en-US" dirty="0" smtClean="0"/>
              <a:t>方法</a:t>
            </a:r>
          </a:p>
          <a:p>
            <a:pPr lvl="1">
              <a:lnSpc>
                <a:spcPct val="120000"/>
              </a:lnSpc>
            </a:pPr>
            <a:r>
              <a:rPr lang="zh-CN" altLang="en-US" dirty="0" smtClean="0"/>
              <a:t>不按写分配法（</a:t>
            </a:r>
            <a:r>
              <a:rPr lang="en-US" altLang="zh-CN" dirty="0" smtClean="0"/>
              <a:t>no-write allocate): </a:t>
            </a:r>
            <a:r>
              <a:rPr lang="zh-CN" altLang="en-US" dirty="0" smtClean="0"/>
              <a:t>写失效时，直接写入下一级存储器，而不将相应块调入</a:t>
            </a:r>
            <a:r>
              <a:rPr lang="en-US" altLang="zh-CN" dirty="0" smtClean="0"/>
              <a:t>Cache，</a:t>
            </a:r>
            <a:r>
              <a:rPr lang="zh-CN" altLang="en-US" dirty="0" smtClean="0"/>
              <a:t>也称绕写法（</a:t>
            </a:r>
            <a:r>
              <a:rPr lang="en-US" altLang="zh-CN" dirty="0" smtClean="0"/>
              <a:t>Write around)</a:t>
            </a:r>
          </a:p>
          <a:p>
            <a:pPr lvl="1">
              <a:lnSpc>
                <a:spcPct val="120000"/>
              </a:lnSpc>
            </a:pPr>
            <a:r>
              <a:rPr lang="zh-CN" altLang="en-US" dirty="0" smtClean="0"/>
              <a:t>原则上以上两种方法都可以应用于写直达法和写回法，一般情况下</a:t>
            </a:r>
          </a:p>
          <a:p>
            <a:pPr lvl="2">
              <a:lnSpc>
                <a:spcPct val="120000"/>
              </a:lnSpc>
            </a:pPr>
            <a:r>
              <a:rPr lang="en-US" altLang="zh-CN" dirty="0" smtClean="0"/>
              <a:t>Write Back </a:t>
            </a:r>
            <a:r>
              <a:rPr lang="zh-CN" altLang="en-US" dirty="0" smtClean="0"/>
              <a:t>用</a:t>
            </a:r>
            <a:r>
              <a:rPr lang="en-US" altLang="zh-CN" dirty="0" smtClean="0"/>
              <a:t>Write allocate</a:t>
            </a:r>
          </a:p>
          <a:p>
            <a:pPr lvl="2">
              <a:lnSpc>
                <a:spcPct val="120000"/>
              </a:lnSpc>
            </a:pPr>
            <a:r>
              <a:rPr lang="en-US" altLang="zh-CN" dirty="0" smtClean="0"/>
              <a:t>Write through </a:t>
            </a:r>
            <a:r>
              <a:rPr lang="zh-CN" altLang="en-US" dirty="0" smtClean="0"/>
              <a:t>用</a:t>
            </a:r>
            <a:r>
              <a:rPr lang="en-US" altLang="zh-CN" dirty="0" smtClean="0"/>
              <a:t>no-write allocate</a:t>
            </a:r>
            <a:endParaRPr lang="zh-CN" altLang="en-US" dirty="0" smtClean="0"/>
          </a:p>
        </p:txBody>
      </p:sp>
      <p:sp>
        <p:nvSpPr>
          <p:cNvPr id="3" name="日期占位符 2"/>
          <p:cNvSpPr>
            <a:spLocks noGrp="1"/>
          </p:cNvSpPr>
          <p:nvPr>
            <p:ph type="dt" sz="half" idx="10"/>
          </p:nvPr>
        </p:nvSpPr>
        <p:spPr/>
        <p:txBody>
          <a:bodyPr/>
          <a:lstStyle/>
          <a:p>
            <a:fld id="{142E868F-6D03-4CF1-A077-43E762AB6511}" type="datetime1">
              <a:rPr lang="zh-CN" altLang="en-US" smtClean="0"/>
              <a:pPr/>
              <a:t>2019/3/19</a:t>
            </a:fld>
            <a:endParaRPr lang="zh-CN" altLang="en-US"/>
          </a:p>
        </p:txBody>
      </p:sp>
      <p:sp>
        <p:nvSpPr>
          <p:cNvPr id="4" name="页脚占位符 3"/>
          <p:cNvSpPr>
            <a:spLocks noGrp="1"/>
          </p:cNvSpPr>
          <p:nvPr>
            <p:ph type="ftr" sz="quarter" idx="11"/>
          </p:nvPr>
        </p:nvSpPr>
        <p:spPr/>
        <p:txBody>
          <a:bodyPr/>
          <a:lstStyle/>
          <a:p>
            <a:r>
              <a:rPr lang="zh-CN" altLang="en-US" smtClean="0"/>
              <a:t>计算机体系结构</a:t>
            </a:r>
            <a:endParaRPr lang="zh-CN" altLang="en-US"/>
          </a:p>
        </p:txBody>
      </p:sp>
      <p:sp>
        <p:nvSpPr>
          <p:cNvPr id="40966" name="灯片编号占位符 1"/>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15E905C-446A-435E-9DFB-7AD0C84CB9BB}" type="slidenum">
              <a:rPr lang="zh-CN" altLang="en-US" smtClean="0"/>
              <a:pPr/>
              <a:t>35</a:t>
            </a:fld>
            <a:endParaRPr lang="zh-CN" altLang="en-US"/>
          </a:p>
        </p:txBody>
      </p:sp>
    </p:spTree>
    <p:extLst>
      <p:ext uri="{BB962C8B-B14F-4D97-AF65-F5344CB8AC3E}">
        <p14:creationId xmlns:p14="http://schemas.microsoft.com/office/powerpoint/2010/main" val="3700920166"/>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smtClean="0"/>
              <a:t>Write-back, Write Allocate</a:t>
            </a:r>
            <a:endParaRPr lang="zh-CN" altLang="en-US" smtClean="0"/>
          </a:p>
        </p:txBody>
      </p:sp>
      <p:sp>
        <p:nvSpPr>
          <p:cNvPr id="4" name="日期占位符 3"/>
          <p:cNvSpPr>
            <a:spLocks noGrp="1"/>
          </p:cNvSpPr>
          <p:nvPr>
            <p:ph type="dt" sz="half" idx="10"/>
          </p:nvPr>
        </p:nvSpPr>
        <p:spPr/>
        <p:txBody>
          <a:bodyPr/>
          <a:lstStyle/>
          <a:p>
            <a:fld id="{A8CB2106-4011-4ACA-BCB2-D9083E0B6A73}" type="datetime1">
              <a:rPr lang="zh-CN" altLang="en-US" smtClean="0"/>
              <a:pPr/>
              <a:t>2019/3/19</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41990" name="灯片编号占位符 5"/>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129EA22-67EE-441B-8475-4AB4C8613CF7}" type="slidenum">
              <a:rPr lang="zh-CN" altLang="en-US" smtClean="0"/>
              <a:pPr/>
              <a:t>36</a:t>
            </a:fld>
            <a:endParaRPr lang="zh-CN" altLang="en-US"/>
          </a:p>
        </p:txBody>
      </p:sp>
      <p:pic>
        <p:nvPicPr>
          <p:cNvPr id="41991"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0200" y="1165225"/>
            <a:ext cx="8232775" cy="497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28458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 y="1096854"/>
            <a:ext cx="8778240" cy="5064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标题 1"/>
          <p:cNvSpPr>
            <a:spLocks noGrp="1"/>
          </p:cNvSpPr>
          <p:nvPr>
            <p:ph type="title"/>
          </p:nvPr>
        </p:nvSpPr>
        <p:spPr/>
        <p:txBody>
          <a:bodyPr/>
          <a:lstStyle/>
          <a:p>
            <a:r>
              <a:rPr lang="en-US" altLang="zh-CN" smtClean="0"/>
              <a:t>Write-Through, No Write Allocate</a:t>
            </a:r>
            <a:endParaRPr lang="zh-CN" altLang="en-US" smtClean="0"/>
          </a:p>
        </p:txBody>
      </p:sp>
      <p:sp>
        <p:nvSpPr>
          <p:cNvPr id="4" name="日期占位符 3"/>
          <p:cNvSpPr>
            <a:spLocks noGrp="1"/>
          </p:cNvSpPr>
          <p:nvPr>
            <p:ph type="dt" sz="half" idx="10"/>
          </p:nvPr>
        </p:nvSpPr>
        <p:spPr/>
        <p:txBody>
          <a:bodyPr/>
          <a:lstStyle/>
          <a:p>
            <a:fld id="{A8CB2106-4011-4ACA-BCB2-D9083E0B6A73}" type="datetime1">
              <a:rPr lang="zh-CN" altLang="en-US" smtClean="0"/>
              <a:pPr/>
              <a:t>2019/3/19</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43015" name="灯片编号占位符 5"/>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F30096D-41CC-4F90-9561-BD4FD55FD4CC}" type="slidenum">
              <a:rPr lang="zh-CN" altLang="en-US" smtClean="0"/>
              <a:pPr/>
              <a:t>37</a:t>
            </a:fld>
            <a:endParaRPr lang="zh-CN" altLang="en-US"/>
          </a:p>
        </p:txBody>
      </p:sp>
    </p:spTree>
    <p:extLst>
      <p:ext uri="{BB962C8B-B14F-4D97-AF65-F5344CB8AC3E}">
        <p14:creationId xmlns:p14="http://schemas.microsoft.com/office/powerpoint/2010/main" val="9539312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en-US" altLang="zh-CN" smtClean="0"/>
              <a:t>-Review</a:t>
            </a:r>
            <a:endParaRPr lang="zh-CN" altLang="en-US" dirty="0" smtClean="0"/>
          </a:p>
        </p:txBody>
      </p:sp>
      <p:sp>
        <p:nvSpPr>
          <p:cNvPr id="44035" name="内容占位符 2"/>
          <p:cNvSpPr>
            <a:spLocks noGrp="1"/>
          </p:cNvSpPr>
          <p:nvPr>
            <p:ph idx="1"/>
          </p:nvPr>
        </p:nvSpPr>
        <p:spPr/>
        <p:txBody>
          <a:bodyPr/>
          <a:lstStyle/>
          <a:p>
            <a:r>
              <a:rPr lang="zh-CN" altLang="en-US" smtClean="0"/>
              <a:t>存储系统的性能指标：速度、容量和价格</a:t>
            </a:r>
            <a:endParaRPr lang="en-US" altLang="zh-CN" smtClean="0"/>
          </a:p>
          <a:p>
            <a:pPr lvl="1"/>
            <a:r>
              <a:rPr lang="zh-CN" altLang="en-US" smtClean="0"/>
              <a:t>平均访存时间</a:t>
            </a:r>
            <a:r>
              <a:rPr lang="en-US" altLang="zh-CN" smtClean="0"/>
              <a:t>=</a:t>
            </a:r>
            <a:r>
              <a:rPr lang="zh-CN" altLang="en-US" smtClean="0"/>
              <a:t>命中时间</a:t>
            </a:r>
            <a:r>
              <a:rPr lang="en-US" altLang="zh-CN" smtClean="0"/>
              <a:t>+</a:t>
            </a:r>
            <a:r>
              <a:rPr lang="zh-CN" altLang="en-US" smtClean="0"/>
              <a:t>失效率</a:t>
            </a:r>
            <a:r>
              <a:rPr lang="en-US" altLang="zh-CN" smtClean="0"/>
              <a:t>×</a:t>
            </a:r>
            <a:r>
              <a:rPr lang="zh-CN" altLang="en-US" smtClean="0"/>
              <a:t>失效开销</a:t>
            </a:r>
            <a:endParaRPr lang="en-US" altLang="zh-CN" smtClean="0"/>
          </a:p>
          <a:p>
            <a:r>
              <a:rPr lang="en-US" altLang="zh-CN" smtClean="0"/>
              <a:t>Cache 4Q</a:t>
            </a:r>
          </a:p>
          <a:p>
            <a:pPr lvl="1"/>
            <a:r>
              <a:rPr lang="zh-CN" altLang="en-US" smtClean="0"/>
              <a:t>映射规则</a:t>
            </a:r>
            <a:endParaRPr lang="en-US" altLang="zh-CN" smtClean="0"/>
          </a:p>
          <a:p>
            <a:pPr lvl="1"/>
            <a:r>
              <a:rPr lang="zh-CN" altLang="en-US" smtClean="0"/>
              <a:t>查找方法</a:t>
            </a:r>
            <a:endParaRPr lang="en-US" altLang="zh-CN" smtClean="0"/>
          </a:p>
          <a:p>
            <a:pPr lvl="1"/>
            <a:r>
              <a:rPr lang="zh-CN" altLang="en-US" smtClean="0"/>
              <a:t>替换策略</a:t>
            </a:r>
            <a:endParaRPr lang="en-US" altLang="zh-CN" smtClean="0"/>
          </a:p>
          <a:p>
            <a:pPr lvl="1"/>
            <a:r>
              <a:rPr lang="zh-CN" altLang="en-US" smtClean="0"/>
              <a:t>写策略</a:t>
            </a:r>
            <a:endParaRPr lang="en-US" altLang="zh-CN" smtClean="0"/>
          </a:p>
        </p:txBody>
      </p:sp>
      <p:sp>
        <p:nvSpPr>
          <p:cNvPr id="4" name="日期占位符 3"/>
          <p:cNvSpPr>
            <a:spLocks noGrp="1"/>
          </p:cNvSpPr>
          <p:nvPr>
            <p:ph type="dt" sz="half" idx="10"/>
          </p:nvPr>
        </p:nvSpPr>
        <p:spPr/>
        <p:txBody>
          <a:bodyPr/>
          <a:lstStyle/>
          <a:p>
            <a:fld id="{D5FF853A-1017-4CE0-A05B-64C0BD37BA95}" type="datetime1">
              <a:rPr lang="zh-CN" altLang="en-US" smtClean="0"/>
              <a:pPr/>
              <a:t>2019/3/19</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44038" name="灯片编号占位符 5"/>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DE3AEDB-6C23-46BD-A3E7-78049F476A01}" type="slidenum">
              <a:rPr lang="zh-CN" altLang="en-US" smtClean="0"/>
              <a:pPr/>
              <a:t>38</a:t>
            </a:fld>
            <a:endParaRPr lang="zh-CN" altLang="en-US"/>
          </a:p>
        </p:txBody>
      </p:sp>
    </p:spTree>
    <p:extLst>
      <p:ext uri="{BB962C8B-B14F-4D97-AF65-F5344CB8AC3E}">
        <p14:creationId xmlns:p14="http://schemas.microsoft.com/office/powerpoint/2010/main" val="13251594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z="2800" b="1" smtClean="0"/>
              <a:t>Alpha AX 21064 Cache</a:t>
            </a:r>
            <a:r>
              <a:rPr lang="zh-CN" altLang="en-US" sz="2800" b="1" smtClean="0"/>
              <a:t>结构（数据</a:t>
            </a:r>
            <a:r>
              <a:rPr lang="en-US" altLang="zh-CN" sz="2800" b="1" smtClean="0"/>
              <a:t>Cache)</a:t>
            </a:r>
          </a:p>
        </p:txBody>
      </p:sp>
      <p:sp>
        <p:nvSpPr>
          <p:cNvPr id="31747" name="Rectangle 3"/>
          <p:cNvSpPr>
            <a:spLocks noGrp="1" noChangeArrowheads="1"/>
          </p:cNvSpPr>
          <p:nvPr>
            <p:ph idx="1"/>
          </p:nvPr>
        </p:nvSpPr>
        <p:spPr/>
        <p:txBody>
          <a:bodyPr rtlCol="0">
            <a:normAutofit fontScale="62500" lnSpcReduction="20000"/>
          </a:bodyPr>
          <a:lstStyle/>
          <a:p>
            <a:pPr eaLnBrk="1" fontAlgn="auto" hangingPunct="1">
              <a:lnSpc>
                <a:spcPct val="120000"/>
              </a:lnSpc>
              <a:spcAft>
                <a:spcPts val="0"/>
              </a:spcAft>
              <a:defRPr/>
            </a:pPr>
            <a:r>
              <a:rPr lang="zh-CN" altLang="en-US" dirty="0" smtClean="0"/>
              <a:t>基本技术特性</a:t>
            </a:r>
          </a:p>
          <a:p>
            <a:pPr lvl="1" eaLnBrk="1" fontAlgn="auto" hangingPunct="1">
              <a:lnSpc>
                <a:spcPct val="120000"/>
              </a:lnSpc>
              <a:spcAft>
                <a:spcPts val="0"/>
              </a:spcAft>
              <a:defRPr/>
            </a:pPr>
            <a:r>
              <a:rPr lang="zh-CN" altLang="en-US" dirty="0" smtClean="0"/>
              <a:t>容量 </a:t>
            </a:r>
            <a:r>
              <a:rPr lang="en-US" altLang="zh-CN" dirty="0" smtClean="0"/>
              <a:t>8KB </a:t>
            </a:r>
            <a:r>
              <a:rPr lang="zh-CN" altLang="en-US" dirty="0" smtClean="0"/>
              <a:t>，</a:t>
            </a:r>
            <a:r>
              <a:rPr lang="en-US" altLang="zh-CN" dirty="0" smtClean="0"/>
              <a:t>Block   32Bytes,   </a:t>
            </a:r>
            <a:r>
              <a:rPr lang="zh-CN" altLang="en-US" dirty="0" smtClean="0"/>
              <a:t>共256个</a:t>
            </a:r>
            <a:r>
              <a:rPr lang="en-US" altLang="zh-CN" dirty="0" smtClean="0"/>
              <a:t>Blocks</a:t>
            </a:r>
            <a:r>
              <a:rPr lang="zh-CN" altLang="en-US" dirty="0" smtClean="0"/>
              <a:t>，</a:t>
            </a:r>
            <a:r>
              <a:rPr lang="zh-CN" altLang="en-US" dirty="0" smtClean="0">
                <a:solidFill>
                  <a:srgbClr val="FF0000"/>
                </a:solidFill>
              </a:rPr>
              <a:t>每个</a:t>
            </a:r>
            <a:r>
              <a:rPr lang="zh-CN" altLang="en-US" dirty="0">
                <a:solidFill>
                  <a:srgbClr val="FF0000"/>
                </a:solidFill>
              </a:rPr>
              <a:t>字为</a:t>
            </a:r>
            <a:r>
              <a:rPr lang="en-US" altLang="zh-CN" dirty="0">
                <a:solidFill>
                  <a:srgbClr val="FF0000"/>
                </a:solidFill>
              </a:rPr>
              <a:t>8</a:t>
            </a:r>
            <a:r>
              <a:rPr lang="zh-CN" altLang="en-US" dirty="0">
                <a:solidFill>
                  <a:srgbClr val="FF0000"/>
                </a:solidFill>
              </a:rPr>
              <a:t>个</a:t>
            </a:r>
            <a:r>
              <a:rPr lang="zh-CN" altLang="en-US" dirty="0" smtClean="0">
                <a:solidFill>
                  <a:srgbClr val="FF0000"/>
                </a:solidFill>
              </a:rPr>
              <a:t>字节</a:t>
            </a:r>
            <a:endParaRPr lang="en-US" altLang="zh-CN" dirty="0" smtClean="0"/>
          </a:p>
          <a:p>
            <a:pPr lvl="1" eaLnBrk="1" fontAlgn="auto" hangingPunct="1">
              <a:lnSpc>
                <a:spcPct val="120000"/>
              </a:lnSpc>
              <a:spcAft>
                <a:spcPts val="0"/>
              </a:spcAft>
              <a:defRPr/>
            </a:pPr>
            <a:r>
              <a:rPr lang="zh-CN" altLang="en-US" dirty="0" smtClean="0"/>
              <a:t>直接映象</a:t>
            </a:r>
          </a:p>
          <a:p>
            <a:pPr lvl="1" eaLnBrk="1" fontAlgn="auto" hangingPunct="1">
              <a:lnSpc>
                <a:spcPct val="120000"/>
              </a:lnSpc>
              <a:spcAft>
                <a:spcPts val="0"/>
              </a:spcAft>
              <a:defRPr/>
            </a:pPr>
            <a:r>
              <a:rPr lang="zh-CN" altLang="en-US" dirty="0" smtClean="0"/>
              <a:t>写直达法，写失效时，</a:t>
            </a:r>
            <a:r>
              <a:rPr lang="en-US" altLang="zh-CN" dirty="0" smtClean="0"/>
              <a:t>no-write allocate </a:t>
            </a:r>
            <a:r>
              <a:rPr lang="zh-CN" altLang="en-US" dirty="0" smtClean="0"/>
              <a:t>方法</a:t>
            </a:r>
          </a:p>
          <a:p>
            <a:pPr lvl="1" eaLnBrk="1" fontAlgn="auto" hangingPunct="1">
              <a:lnSpc>
                <a:spcPct val="120000"/>
              </a:lnSpc>
              <a:spcAft>
                <a:spcPts val="0"/>
              </a:spcAft>
              <a:defRPr/>
            </a:pPr>
            <a:r>
              <a:rPr lang="zh-CN" altLang="en-US" dirty="0" smtClean="0">
                <a:solidFill>
                  <a:srgbClr val="FF0000"/>
                </a:solidFill>
              </a:rPr>
              <a:t>写缓冲：</a:t>
            </a:r>
            <a:r>
              <a:rPr lang="en-US" altLang="zh-CN" dirty="0" smtClean="0">
                <a:solidFill>
                  <a:srgbClr val="FF0000"/>
                </a:solidFill>
              </a:rPr>
              <a:t>4</a:t>
            </a:r>
            <a:r>
              <a:rPr lang="zh-CN" altLang="en-US" dirty="0" smtClean="0">
                <a:solidFill>
                  <a:srgbClr val="FF0000"/>
                </a:solidFill>
              </a:rPr>
              <a:t>个</a:t>
            </a:r>
            <a:r>
              <a:rPr lang="en-US" altLang="zh-CN" dirty="0" smtClean="0">
                <a:solidFill>
                  <a:srgbClr val="FF0000"/>
                </a:solidFill>
              </a:rPr>
              <a:t>blocks</a:t>
            </a:r>
          </a:p>
          <a:p>
            <a:pPr eaLnBrk="1" fontAlgn="auto" hangingPunct="1">
              <a:lnSpc>
                <a:spcPct val="120000"/>
              </a:lnSpc>
              <a:spcAft>
                <a:spcPts val="0"/>
              </a:spcAft>
              <a:defRPr/>
            </a:pPr>
            <a:r>
              <a:rPr lang="zh-CN" altLang="en-US" dirty="0" smtClean="0"/>
              <a:t>21064物理地址34位</a:t>
            </a:r>
          </a:p>
          <a:p>
            <a:pPr lvl="1" eaLnBrk="1" fontAlgn="auto" hangingPunct="1">
              <a:lnSpc>
                <a:spcPct val="120000"/>
              </a:lnSpc>
              <a:spcAft>
                <a:spcPts val="0"/>
              </a:spcAft>
              <a:defRPr/>
            </a:pPr>
            <a:r>
              <a:rPr lang="en-US" altLang="zh-CN" dirty="0" smtClean="0"/>
              <a:t>21</a:t>
            </a:r>
            <a:r>
              <a:rPr lang="zh-CN" altLang="en-US" dirty="0" smtClean="0"/>
              <a:t>位</a:t>
            </a:r>
            <a:r>
              <a:rPr lang="en-US" altLang="zh-CN" dirty="0" smtClean="0"/>
              <a:t>tag##8</a:t>
            </a:r>
            <a:r>
              <a:rPr lang="zh-CN" altLang="en-US" dirty="0" smtClean="0"/>
              <a:t>位</a:t>
            </a:r>
            <a:r>
              <a:rPr lang="en-US" altLang="zh-CN" dirty="0" smtClean="0"/>
              <a:t>index ##5</a:t>
            </a:r>
            <a:r>
              <a:rPr lang="zh-CN" altLang="en-US" dirty="0" smtClean="0"/>
              <a:t>位块内偏移</a:t>
            </a:r>
          </a:p>
          <a:p>
            <a:pPr eaLnBrk="1" fontAlgn="auto" hangingPunct="1">
              <a:lnSpc>
                <a:spcPct val="120000"/>
              </a:lnSpc>
              <a:spcAft>
                <a:spcPts val="0"/>
              </a:spcAft>
              <a:defRPr/>
            </a:pPr>
            <a:r>
              <a:rPr lang="en-US" altLang="zh-CN" dirty="0" smtClean="0"/>
              <a:t>Cache</a:t>
            </a:r>
            <a:r>
              <a:rPr lang="zh-CN" altLang="en-US" dirty="0" smtClean="0"/>
              <a:t>命中的步骤</a:t>
            </a:r>
          </a:p>
          <a:p>
            <a:pPr lvl="1" eaLnBrk="1" fontAlgn="auto" hangingPunct="1">
              <a:lnSpc>
                <a:spcPct val="120000"/>
              </a:lnSpc>
              <a:spcAft>
                <a:spcPts val="0"/>
              </a:spcAft>
              <a:defRPr/>
            </a:pPr>
            <a:r>
              <a:rPr lang="zh-CN" altLang="en-US" dirty="0" smtClean="0"/>
              <a:t>读命中</a:t>
            </a:r>
          </a:p>
          <a:p>
            <a:pPr lvl="1" eaLnBrk="1" fontAlgn="auto" hangingPunct="1">
              <a:lnSpc>
                <a:spcPct val="120000"/>
              </a:lnSpc>
              <a:spcAft>
                <a:spcPts val="0"/>
              </a:spcAft>
              <a:defRPr/>
            </a:pPr>
            <a:r>
              <a:rPr lang="zh-CN" altLang="en-US" dirty="0" smtClean="0"/>
              <a:t>写命中</a:t>
            </a:r>
          </a:p>
          <a:p>
            <a:pPr eaLnBrk="1" fontAlgn="auto" hangingPunct="1">
              <a:lnSpc>
                <a:spcPct val="120000"/>
              </a:lnSpc>
              <a:spcAft>
                <a:spcPts val="0"/>
              </a:spcAft>
              <a:defRPr/>
            </a:pPr>
            <a:r>
              <a:rPr lang="en-US" altLang="zh-CN" dirty="0" smtClean="0"/>
              <a:t>Cache</a:t>
            </a:r>
            <a:r>
              <a:rPr lang="zh-CN" altLang="en-US" dirty="0" smtClean="0"/>
              <a:t>失效</a:t>
            </a:r>
          </a:p>
          <a:p>
            <a:pPr lvl="1" eaLnBrk="1" fontAlgn="auto" hangingPunct="1">
              <a:lnSpc>
                <a:spcPct val="120000"/>
              </a:lnSpc>
              <a:spcAft>
                <a:spcPts val="0"/>
              </a:spcAft>
              <a:defRPr/>
            </a:pPr>
            <a:r>
              <a:rPr lang="en-US" altLang="zh-CN" dirty="0" smtClean="0"/>
              <a:t>Cache</a:t>
            </a:r>
            <a:r>
              <a:rPr lang="zh-CN" altLang="en-US" dirty="0" smtClean="0"/>
              <a:t>向</a:t>
            </a:r>
            <a:r>
              <a:rPr lang="en-US" altLang="zh-CN" dirty="0" smtClean="0"/>
              <a:t>CPU</a:t>
            </a:r>
            <a:r>
              <a:rPr lang="zh-CN" altLang="en-US" dirty="0" smtClean="0"/>
              <a:t>发暂停信号</a:t>
            </a:r>
          </a:p>
          <a:p>
            <a:pPr lvl="1" eaLnBrk="1" fontAlgn="auto" hangingPunct="1">
              <a:lnSpc>
                <a:spcPct val="120000"/>
              </a:lnSpc>
              <a:spcAft>
                <a:spcPts val="0"/>
              </a:spcAft>
              <a:defRPr/>
            </a:pPr>
            <a:r>
              <a:rPr lang="zh-CN" altLang="en-US" dirty="0" smtClean="0"/>
              <a:t>块传送，21064 </a:t>
            </a:r>
            <a:r>
              <a:rPr lang="en-US" altLang="zh-CN" dirty="0" smtClean="0"/>
              <a:t>Cache</a:t>
            </a:r>
            <a:r>
              <a:rPr lang="zh-CN" altLang="en-US" dirty="0" smtClean="0"/>
              <a:t>与下一级存储器之间数据通路16字节，传送全部32字节需要10个</a:t>
            </a:r>
            <a:r>
              <a:rPr lang="en-US" altLang="zh-CN" dirty="0" smtClean="0"/>
              <a:t>cycles</a:t>
            </a:r>
          </a:p>
        </p:txBody>
      </p:sp>
      <p:sp>
        <p:nvSpPr>
          <p:cNvPr id="3" name="日期占位符 2"/>
          <p:cNvSpPr>
            <a:spLocks noGrp="1"/>
          </p:cNvSpPr>
          <p:nvPr>
            <p:ph type="dt" sz="half" idx="10"/>
          </p:nvPr>
        </p:nvSpPr>
        <p:spPr/>
        <p:txBody>
          <a:bodyPr/>
          <a:lstStyle/>
          <a:p>
            <a:pPr>
              <a:defRPr/>
            </a:pPr>
            <a:fld id="{37812C46-2AD0-429B-BA6D-316D6C416B75}" type="datetime1">
              <a:rPr lang="zh-CN" altLang="en-US"/>
              <a:pPr>
                <a:defRPr/>
              </a:pPr>
              <a:t>2019/3/19</a:t>
            </a:fld>
            <a:endParaRPr lang="zh-CN" altLang="en-US"/>
          </a:p>
        </p:txBody>
      </p:sp>
      <p:sp>
        <p:nvSpPr>
          <p:cNvPr id="4" name="页脚占位符 3"/>
          <p:cNvSpPr>
            <a:spLocks noGrp="1"/>
          </p:cNvSpPr>
          <p:nvPr>
            <p:ph type="ftr" sz="quarter" idx="11"/>
          </p:nvPr>
        </p:nvSpPr>
        <p:spPr/>
        <p:txBody>
          <a:bodyPr/>
          <a:lstStyle/>
          <a:p>
            <a:pPr>
              <a:defRPr/>
            </a:pPr>
            <a:r>
              <a:rPr lang="zh-CN" altLang="en-US"/>
              <a:t>计算机体系结构</a:t>
            </a:r>
          </a:p>
        </p:txBody>
      </p:sp>
      <p:sp>
        <p:nvSpPr>
          <p:cNvPr id="45062"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DADF74E-A8D0-4277-BACA-4E53728C55E3}" type="slidenum">
              <a:rPr lang="zh-CN" altLang="en-US">
                <a:solidFill>
                  <a:srgbClr val="898989"/>
                </a:solidFill>
              </a:rPr>
              <a:pPr/>
              <a:t>39</a:t>
            </a:fld>
            <a:endParaRPr lang="zh-CN" altLang="en-US">
              <a:solidFill>
                <a:srgbClr val="898989"/>
              </a:solidFill>
            </a:endParaRPr>
          </a:p>
        </p:txBody>
      </p:sp>
    </p:spTree>
    <p:extLst>
      <p:ext uri="{BB962C8B-B14F-4D97-AF65-F5344CB8AC3E}">
        <p14:creationId xmlns:p14="http://schemas.microsoft.com/office/powerpoint/2010/main" val="766720238"/>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400050" y="153988"/>
            <a:ext cx="8467725" cy="795337"/>
          </a:xfrm>
        </p:spPr>
        <p:txBody>
          <a:bodyPr/>
          <a:lstStyle/>
          <a:p>
            <a:r>
              <a:rPr lang="en-US" altLang="zh-CN" smtClean="0"/>
              <a:t>Trends in DRAM</a:t>
            </a:r>
            <a:endParaRPr lang="zh-CN" altLang="en-US" smtClean="0"/>
          </a:p>
        </p:txBody>
      </p:sp>
      <p:sp>
        <p:nvSpPr>
          <p:cNvPr id="10243" name="内容占位符 11"/>
          <p:cNvSpPr>
            <a:spLocks noGrp="1"/>
          </p:cNvSpPr>
          <p:nvPr>
            <p:ph idx="1"/>
          </p:nvPr>
        </p:nvSpPr>
        <p:spPr>
          <a:xfrm>
            <a:off x="330200" y="1252538"/>
            <a:ext cx="8466138" cy="4924425"/>
          </a:xfrm>
        </p:spPr>
        <p:txBody>
          <a:bodyPr/>
          <a:lstStyle/>
          <a:p>
            <a:endParaRPr lang="zh-CN" altLang="en-US" smtClean="0"/>
          </a:p>
        </p:txBody>
      </p:sp>
      <p:sp>
        <p:nvSpPr>
          <p:cNvPr id="4" name="日期占位符 3"/>
          <p:cNvSpPr>
            <a:spLocks noGrp="1"/>
          </p:cNvSpPr>
          <p:nvPr>
            <p:ph type="dt" sz="quarter" idx="10"/>
          </p:nvPr>
        </p:nvSpPr>
        <p:spPr/>
        <p:txBody>
          <a:bodyPr/>
          <a:lstStyle/>
          <a:p>
            <a:pPr>
              <a:defRPr/>
            </a:pPr>
            <a:fld id="{1D265583-9EEE-426D-8A58-AA0F974FCFF0}" type="datetime1">
              <a:rPr lang="zh-CN" altLang="en-US" smtClean="0"/>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024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BC0D391-F365-4A0E-B15A-61A307573BC1}" type="slidenum">
              <a:rPr lang="zh-CN" altLang="en-US">
                <a:solidFill>
                  <a:srgbClr val="898989"/>
                </a:solidFill>
              </a:rPr>
              <a:pPr/>
              <a:t>4</a:t>
            </a:fld>
            <a:endParaRPr lang="zh-CN" altLang="en-US">
              <a:solidFill>
                <a:srgbClr val="898989"/>
              </a:solidFill>
            </a:endParaRPr>
          </a:p>
        </p:txBody>
      </p:sp>
      <p:pic>
        <p:nvPicPr>
          <p:cNvPr id="10247"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375" y="1027113"/>
            <a:ext cx="8980488" cy="569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151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title"/>
          </p:nvPr>
        </p:nvSpPr>
        <p:spPr/>
        <p:txBody>
          <a:bodyPr>
            <a:normAutofit fontScale="90000"/>
          </a:bodyPr>
          <a:lstStyle/>
          <a:p>
            <a:r>
              <a:rPr lang="en-US" altLang="zh-CN" smtClean="0"/>
              <a:t>Alpha AX 21064 Cache</a:t>
            </a:r>
            <a:r>
              <a:rPr lang="zh-CN" altLang="en-US" smtClean="0"/>
              <a:t>结构（数据</a:t>
            </a:r>
            <a:r>
              <a:rPr lang="en-US" altLang="zh-CN" smtClean="0"/>
              <a:t>Cache)</a:t>
            </a:r>
          </a:p>
        </p:txBody>
      </p:sp>
      <p:sp>
        <p:nvSpPr>
          <p:cNvPr id="3" name="日期占位符 2"/>
          <p:cNvSpPr>
            <a:spLocks noGrp="1"/>
          </p:cNvSpPr>
          <p:nvPr>
            <p:ph type="dt" sz="half" idx="10"/>
          </p:nvPr>
        </p:nvSpPr>
        <p:spPr/>
        <p:txBody>
          <a:bodyPr/>
          <a:lstStyle/>
          <a:p>
            <a:fld id="{25BA99F2-37CA-4EE8-A362-C75102E77C97}" type="datetime1">
              <a:rPr lang="zh-CN" altLang="en-US" smtClean="0"/>
              <a:pPr/>
              <a:t>2019/3/19</a:t>
            </a:fld>
            <a:endParaRPr lang="zh-CN" altLang="en-US"/>
          </a:p>
        </p:txBody>
      </p:sp>
      <p:sp>
        <p:nvSpPr>
          <p:cNvPr id="4" name="页脚占位符 3"/>
          <p:cNvSpPr>
            <a:spLocks noGrp="1"/>
          </p:cNvSpPr>
          <p:nvPr>
            <p:ph type="ftr" sz="quarter" idx="11"/>
          </p:nvPr>
        </p:nvSpPr>
        <p:spPr/>
        <p:txBody>
          <a:bodyPr/>
          <a:lstStyle/>
          <a:p>
            <a:r>
              <a:rPr lang="zh-CN" altLang="en-US" smtClean="0"/>
              <a:t>计算机体系结构</a:t>
            </a:r>
            <a:endParaRPr lang="zh-CN" altLang="en-US"/>
          </a:p>
        </p:txBody>
      </p:sp>
      <p:sp>
        <p:nvSpPr>
          <p:cNvPr id="46086" name="灯片编号占位符 1"/>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7AFC3B9-BD68-46A0-9F60-BA1FF4F98B8F}" type="slidenum">
              <a:rPr lang="zh-CN" altLang="en-US" smtClean="0"/>
              <a:pPr/>
              <a:t>40</a:t>
            </a:fld>
            <a:endParaRPr lang="zh-CN" altLang="en-US"/>
          </a:p>
        </p:txBody>
      </p:sp>
      <p:pic>
        <p:nvPicPr>
          <p:cNvPr id="46087"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914400"/>
            <a:ext cx="8077200" cy="587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682694215"/>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smtClean="0"/>
              <a:t>Alpha 21264 Data Cache</a:t>
            </a:r>
          </a:p>
        </p:txBody>
      </p:sp>
      <p:sp>
        <p:nvSpPr>
          <p:cNvPr id="47107" name="Rectangle 3"/>
          <p:cNvSpPr>
            <a:spLocks noGrp="1" noChangeArrowheads="1"/>
          </p:cNvSpPr>
          <p:nvPr>
            <p:ph idx="1"/>
          </p:nvPr>
        </p:nvSpPr>
        <p:spPr/>
        <p:txBody>
          <a:bodyPr/>
          <a:lstStyle/>
          <a:p>
            <a:r>
              <a:rPr lang="zh-CN" altLang="en-US" smtClean="0"/>
              <a:t>基本技术特征</a:t>
            </a:r>
          </a:p>
          <a:p>
            <a:pPr lvl="1"/>
            <a:r>
              <a:rPr lang="en-US" altLang="zh-CN" smtClean="0"/>
              <a:t>Cache size: 64Kbytes</a:t>
            </a:r>
          </a:p>
          <a:p>
            <a:pPr lvl="1"/>
            <a:r>
              <a:rPr lang="en-US" altLang="zh-CN" smtClean="0"/>
              <a:t>Block size: 64-bytes </a:t>
            </a:r>
          </a:p>
          <a:p>
            <a:pPr lvl="1"/>
            <a:r>
              <a:rPr lang="en-US" altLang="zh-CN" smtClean="0"/>
              <a:t>Two-way </a:t>
            </a:r>
            <a:r>
              <a:rPr lang="zh-CN" altLang="en-US" smtClean="0"/>
              <a:t>组相联</a:t>
            </a:r>
          </a:p>
          <a:p>
            <a:pPr lvl="1"/>
            <a:r>
              <a:rPr lang="en-US" altLang="zh-CN" smtClean="0"/>
              <a:t>Write  back, </a:t>
            </a:r>
            <a:r>
              <a:rPr lang="zh-CN" altLang="en-US" smtClean="0"/>
              <a:t>写失效时，</a:t>
            </a:r>
            <a:r>
              <a:rPr lang="en-US" altLang="zh-CN" smtClean="0"/>
              <a:t>write allocate</a:t>
            </a:r>
          </a:p>
          <a:p>
            <a:r>
              <a:rPr lang="en-US" altLang="zh-CN" smtClean="0"/>
              <a:t>21264 48-bits </a:t>
            </a:r>
            <a:r>
              <a:rPr lang="zh-CN" altLang="en-US" smtClean="0"/>
              <a:t>虚拟地址，虚实映射为44-</a:t>
            </a:r>
            <a:r>
              <a:rPr lang="en-US" altLang="zh-CN" smtClean="0"/>
              <a:t>bits</a:t>
            </a:r>
            <a:r>
              <a:rPr lang="zh-CN" altLang="en-US" smtClean="0"/>
              <a:t>的物理地址，也支持43-</a:t>
            </a:r>
            <a:r>
              <a:rPr lang="en-US" altLang="zh-CN" smtClean="0"/>
              <a:t>bits</a:t>
            </a:r>
            <a:r>
              <a:rPr lang="zh-CN" altLang="en-US" smtClean="0"/>
              <a:t>虚拟地址，虚实映射为41-</a:t>
            </a:r>
            <a:r>
              <a:rPr lang="en-US" altLang="zh-CN" smtClean="0"/>
              <a:t>bits</a:t>
            </a:r>
            <a:r>
              <a:rPr lang="zh-CN" altLang="en-US" smtClean="0"/>
              <a:t>的物理地址</a:t>
            </a:r>
          </a:p>
          <a:p>
            <a:pPr lvl="1"/>
            <a:r>
              <a:rPr lang="zh-CN" altLang="en-US" smtClean="0"/>
              <a:t>29位</a:t>
            </a:r>
            <a:r>
              <a:rPr lang="en-US" altLang="zh-CN" smtClean="0"/>
              <a:t>tags##9</a:t>
            </a:r>
            <a:r>
              <a:rPr lang="zh-CN" altLang="en-US" smtClean="0"/>
              <a:t>位</a:t>
            </a:r>
            <a:r>
              <a:rPr lang="en-US" altLang="zh-CN" smtClean="0"/>
              <a:t>index##6</a:t>
            </a:r>
            <a:r>
              <a:rPr lang="zh-CN" altLang="en-US" smtClean="0"/>
              <a:t>位 </a:t>
            </a:r>
            <a:r>
              <a:rPr lang="en-US" altLang="zh-CN" smtClean="0"/>
              <a:t>Block offset</a:t>
            </a:r>
          </a:p>
        </p:txBody>
      </p:sp>
      <p:sp>
        <p:nvSpPr>
          <p:cNvPr id="3" name="日期占位符 2"/>
          <p:cNvSpPr>
            <a:spLocks noGrp="1"/>
          </p:cNvSpPr>
          <p:nvPr>
            <p:ph type="dt" sz="half" idx="10"/>
          </p:nvPr>
        </p:nvSpPr>
        <p:spPr/>
        <p:txBody>
          <a:bodyPr/>
          <a:lstStyle/>
          <a:p>
            <a:fld id="{8F928136-D556-4A92-9276-12E44AAFDF52}" type="datetime1">
              <a:rPr lang="zh-CN" altLang="en-US" smtClean="0"/>
              <a:pPr/>
              <a:t>2019/3/19</a:t>
            </a:fld>
            <a:endParaRPr lang="zh-CN" altLang="en-US"/>
          </a:p>
        </p:txBody>
      </p:sp>
      <p:sp>
        <p:nvSpPr>
          <p:cNvPr id="4" name="页脚占位符 3"/>
          <p:cNvSpPr>
            <a:spLocks noGrp="1"/>
          </p:cNvSpPr>
          <p:nvPr>
            <p:ph type="ftr" sz="quarter" idx="11"/>
          </p:nvPr>
        </p:nvSpPr>
        <p:spPr/>
        <p:txBody>
          <a:bodyPr/>
          <a:lstStyle/>
          <a:p>
            <a:r>
              <a:rPr lang="zh-CN" altLang="en-US" smtClean="0"/>
              <a:t>计算机体系结构</a:t>
            </a:r>
            <a:endParaRPr lang="zh-CN" altLang="en-US"/>
          </a:p>
        </p:txBody>
      </p:sp>
      <p:sp>
        <p:nvSpPr>
          <p:cNvPr id="47110" name="灯片编号占位符 1"/>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9E191C4-55EC-4CE8-AC08-A19DD1FEE9D9}" type="slidenum">
              <a:rPr lang="zh-CN" altLang="en-US" smtClean="0"/>
              <a:pPr/>
              <a:t>41</a:t>
            </a:fld>
            <a:endParaRPr lang="zh-CN" altLang="en-US"/>
          </a:p>
        </p:txBody>
      </p:sp>
    </p:spTree>
    <p:extLst>
      <p:ext uri="{BB962C8B-B14F-4D97-AF65-F5344CB8AC3E}">
        <p14:creationId xmlns:p14="http://schemas.microsoft.com/office/powerpoint/2010/main" val="71368436"/>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smtClean="0"/>
              <a:t>Alpha 21264 Data Cache</a:t>
            </a:r>
          </a:p>
        </p:txBody>
      </p:sp>
      <p:sp>
        <p:nvSpPr>
          <p:cNvPr id="3" name="日期占位符 2"/>
          <p:cNvSpPr>
            <a:spLocks noGrp="1"/>
          </p:cNvSpPr>
          <p:nvPr>
            <p:ph type="dt" sz="half" idx="10"/>
          </p:nvPr>
        </p:nvSpPr>
        <p:spPr/>
        <p:txBody>
          <a:bodyPr/>
          <a:lstStyle/>
          <a:p>
            <a:fld id="{0423D412-8416-4232-A698-74D0A17DC447}" type="datetime1">
              <a:rPr lang="zh-CN" altLang="en-US" smtClean="0"/>
              <a:pPr/>
              <a:t>2019/3/19</a:t>
            </a:fld>
            <a:endParaRPr lang="zh-CN" altLang="en-US"/>
          </a:p>
        </p:txBody>
      </p:sp>
      <p:sp>
        <p:nvSpPr>
          <p:cNvPr id="4" name="页脚占位符 3"/>
          <p:cNvSpPr>
            <a:spLocks noGrp="1"/>
          </p:cNvSpPr>
          <p:nvPr>
            <p:ph type="ftr" sz="quarter" idx="11"/>
          </p:nvPr>
        </p:nvSpPr>
        <p:spPr/>
        <p:txBody>
          <a:bodyPr/>
          <a:lstStyle/>
          <a:p>
            <a:r>
              <a:rPr lang="zh-CN" altLang="en-US" smtClean="0"/>
              <a:t>计算机体系结构</a:t>
            </a:r>
            <a:endParaRPr lang="zh-CN" altLang="en-US"/>
          </a:p>
        </p:txBody>
      </p:sp>
      <p:sp>
        <p:nvSpPr>
          <p:cNvPr id="48134" name="灯片编号占位符 1"/>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F80FBF0-56FB-4F64-8724-1E4A9C88B826}" type="slidenum">
              <a:rPr lang="zh-CN" altLang="en-US" smtClean="0"/>
              <a:pPr/>
              <a:t>42</a:t>
            </a:fld>
            <a:endParaRPr lang="zh-CN" altLang="en-US"/>
          </a:p>
        </p:txBody>
      </p:sp>
      <p:pic>
        <p:nvPicPr>
          <p:cNvPr id="481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8" y="1042988"/>
            <a:ext cx="8305801" cy="572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8136" name="Text Box 6"/>
          <p:cNvSpPr txBox="1">
            <a:spLocks noChangeArrowheads="1"/>
          </p:cNvSpPr>
          <p:nvPr/>
        </p:nvSpPr>
        <p:spPr bwMode="auto">
          <a:xfrm>
            <a:off x="323850" y="6491288"/>
            <a:ext cx="2808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endParaRPr lang="zh-CN" altLang="en-US">
              <a:latin typeface="Arial" panose="020B0604020202020204" pitchFamily="34" charset="0"/>
            </a:endParaRPr>
          </a:p>
        </p:txBody>
      </p:sp>
    </p:spTree>
    <p:extLst>
      <p:ext uri="{BB962C8B-B14F-4D97-AF65-F5344CB8AC3E}">
        <p14:creationId xmlns:p14="http://schemas.microsoft.com/office/powerpoint/2010/main" val="1091292578"/>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sz="3200" b="1" smtClean="0"/>
              <a:t>Cache </a:t>
            </a:r>
            <a:r>
              <a:rPr lang="zh-CN" altLang="en-US" sz="3200" b="1" smtClean="0"/>
              <a:t>性能分析</a:t>
            </a:r>
          </a:p>
        </p:txBody>
      </p:sp>
      <p:sp>
        <p:nvSpPr>
          <p:cNvPr id="36867" name="Rectangle 3"/>
          <p:cNvSpPr>
            <a:spLocks noGrp="1" noChangeArrowheads="1"/>
          </p:cNvSpPr>
          <p:nvPr>
            <p:ph idx="1"/>
          </p:nvPr>
        </p:nvSpPr>
        <p:spPr/>
        <p:txBody>
          <a:bodyPr rtlCol="0">
            <a:normAutofit fontScale="92500"/>
          </a:bodyPr>
          <a:lstStyle/>
          <a:p>
            <a:pPr eaLnBrk="1" fontAlgn="auto" hangingPunct="1">
              <a:spcAft>
                <a:spcPts val="0"/>
              </a:spcAft>
              <a:defRPr/>
            </a:pPr>
            <a:r>
              <a:rPr lang="en-US" altLang="zh-CN" sz="2200" dirty="0"/>
              <a:t>CPU time = (CPU execution clock cycles + 	</a:t>
            </a:r>
            <a:br>
              <a:rPr lang="en-US" altLang="zh-CN" sz="2200" dirty="0"/>
            </a:br>
            <a:r>
              <a:rPr lang="en-US" altLang="zh-CN" sz="2200" dirty="0"/>
              <a:t>		 Memory stall clock cycles) x clock cycle time</a:t>
            </a:r>
            <a:br>
              <a:rPr lang="en-US" altLang="zh-CN" sz="2200" dirty="0"/>
            </a:br>
            <a:endParaRPr lang="en-US" altLang="zh-CN" sz="2200" dirty="0"/>
          </a:p>
          <a:p>
            <a:pPr eaLnBrk="1" fontAlgn="auto" hangingPunct="1">
              <a:spcAft>
                <a:spcPts val="0"/>
              </a:spcAft>
              <a:defRPr/>
            </a:pPr>
            <a:r>
              <a:rPr lang="en-US" altLang="zh-CN" sz="2200" dirty="0"/>
              <a:t>Memory stall clock cycles = </a:t>
            </a:r>
            <a:br>
              <a:rPr lang="en-US" altLang="zh-CN" sz="2200" dirty="0"/>
            </a:br>
            <a:r>
              <a:rPr lang="en-US" altLang="zh-CN" sz="2200" dirty="0"/>
              <a:t>	(Reads x Read miss rate x Read miss penalty + </a:t>
            </a:r>
            <a:br>
              <a:rPr lang="en-US" altLang="zh-CN" sz="2200" dirty="0"/>
            </a:br>
            <a:r>
              <a:rPr lang="en-US" altLang="zh-CN" sz="2200" dirty="0"/>
              <a:t>	 Writes x Write miss rate x Write miss penalty)</a:t>
            </a:r>
            <a:br>
              <a:rPr lang="en-US" altLang="zh-CN" sz="2200" dirty="0"/>
            </a:br>
            <a:endParaRPr lang="en-US" altLang="zh-CN" sz="2200" dirty="0"/>
          </a:p>
          <a:p>
            <a:pPr eaLnBrk="1" fontAlgn="auto" hangingPunct="1">
              <a:spcAft>
                <a:spcPts val="0"/>
              </a:spcAft>
              <a:defRPr/>
            </a:pPr>
            <a:r>
              <a:rPr lang="en-US" altLang="zh-CN" sz="2200" dirty="0"/>
              <a:t>Memory stall clock cycles = </a:t>
            </a:r>
            <a:br>
              <a:rPr lang="en-US" altLang="zh-CN" sz="2200" dirty="0"/>
            </a:br>
            <a:r>
              <a:rPr lang="en-US" altLang="zh-CN" sz="2200" dirty="0"/>
              <a:t>	Memory accesses x Miss rate x Miss penalty</a:t>
            </a:r>
          </a:p>
          <a:p>
            <a:pPr eaLnBrk="1" fontAlgn="auto" hangingPunct="1">
              <a:spcAft>
                <a:spcPts val="0"/>
              </a:spcAft>
              <a:defRPr/>
            </a:pPr>
            <a:endParaRPr lang="en-US" altLang="zh-CN" sz="2200" dirty="0"/>
          </a:p>
          <a:p>
            <a:pPr eaLnBrk="1" fontAlgn="auto" hangingPunct="1">
              <a:spcAft>
                <a:spcPts val="0"/>
              </a:spcAft>
              <a:defRPr/>
            </a:pPr>
            <a:r>
              <a:rPr lang="en-US" altLang="zh-CN" sz="2200" dirty="0"/>
              <a:t>Different measure: AMAT</a:t>
            </a:r>
            <a:br>
              <a:rPr lang="en-US" altLang="zh-CN" sz="2200" dirty="0"/>
            </a:br>
            <a:r>
              <a:rPr lang="en-US" altLang="zh-CN" sz="2200" dirty="0"/>
              <a:t/>
            </a:r>
            <a:br>
              <a:rPr lang="en-US" altLang="zh-CN" sz="2200" dirty="0"/>
            </a:br>
            <a:r>
              <a:rPr lang="en-US" altLang="zh-CN" sz="2200" dirty="0"/>
              <a:t>Average Memory Access time (AMAT) = </a:t>
            </a:r>
            <a:br>
              <a:rPr lang="en-US" altLang="zh-CN" sz="2200" dirty="0"/>
            </a:br>
            <a:r>
              <a:rPr lang="en-US" altLang="zh-CN" sz="2200" dirty="0"/>
              <a:t>	Hit Time + (Miss Rate x Miss Penalty)</a:t>
            </a:r>
          </a:p>
          <a:p>
            <a:pPr eaLnBrk="1" fontAlgn="auto" hangingPunct="1">
              <a:spcAft>
                <a:spcPts val="0"/>
              </a:spcAft>
              <a:defRPr/>
            </a:pPr>
            <a:r>
              <a:rPr lang="en-US" altLang="zh-CN" sz="2200" dirty="0"/>
              <a:t>Note: </a:t>
            </a:r>
            <a:r>
              <a:rPr lang="en-US" altLang="zh-CN" sz="2200" i="1" dirty="0">
                <a:solidFill>
                  <a:schemeClr val="accent1"/>
                </a:solidFill>
              </a:rPr>
              <a:t>memory hit time is included in execution cycles.</a:t>
            </a:r>
          </a:p>
        </p:txBody>
      </p:sp>
      <p:sp>
        <p:nvSpPr>
          <p:cNvPr id="3" name="日期占位符 2"/>
          <p:cNvSpPr>
            <a:spLocks noGrp="1"/>
          </p:cNvSpPr>
          <p:nvPr>
            <p:ph type="dt" sz="half" idx="10"/>
          </p:nvPr>
        </p:nvSpPr>
        <p:spPr/>
        <p:txBody>
          <a:bodyPr/>
          <a:lstStyle/>
          <a:p>
            <a:pPr>
              <a:defRPr/>
            </a:pPr>
            <a:fld id="{5CC2B73C-CCA7-46C4-98C6-CE4BA8FEFC9A}" type="datetime1">
              <a:rPr lang="zh-CN" altLang="en-US"/>
              <a:pPr>
                <a:defRPr/>
              </a:pPr>
              <a:t>2019/3/19</a:t>
            </a:fld>
            <a:endParaRPr lang="zh-CN" altLang="en-US"/>
          </a:p>
        </p:txBody>
      </p:sp>
      <p:sp>
        <p:nvSpPr>
          <p:cNvPr id="4" name="页脚占位符 3"/>
          <p:cNvSpPr>
            <a:spLocks noGrp="1"/>
          </p:cNvSpPr>
          <p:nvPr>
            <p:ph type="ftr" sz="quarter" idx="11"/>
          </p:nvPr>
        </p:nvSpPr>
        <p:spPr/>
        <p:txBody>
          <a:bodyPr/>
          <a:lstStyle/>
          <a:p>
            <a:pPr>
              <a:defRPr/>
            </a:pPr>
            <a:r>
              <a:rPr lang="zh-CN" altLang="en-US"/>
              <a:t>计算机体系结构</a:t>
            </a:r>
          </a:p>
        </p:txBody>
      </p:sp>
      <p:sp>
        <p:nvSpPr>
          <p:cNvPr id="49158"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229F2D3-0B33-4A2E-B1EF-C7AE5D340AC1}" type="slidenum">
              <a:rPr lang="zh-CN" altLang="en-US">
                <a:solidFill>
                  <a:srgbClr val="898989"/>
                </a:solidFill>
              </a:rPr>
              <a:pPr/>
              <a:t>43</a:t>
            </a:fld>
            <a:endParaRPr lang="zh-CN" altLang="en-US">
              <a:solidFill>
                <a:srgbClr val="898989"/>
              </a:solidFill>
            </a:endParaRPr>
          </a:p>
        </p:txBody>
      </p:sp>
    </p:spTree>
    <p:extLst>
      <p:ext uri="{BB962C8B-B14F-4D97-AF65-F5344CB8AC3E}">
        <p14:creationId xmlns:p14="http://schemas.microsoft.com/office/powerpoint/2010/main" val="919575802"/>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z="3200" b="1" smtClean="0"/>
              <a:t>性能分析举例</a:t>
            </a:r>
          </a:p>
        </p:txBody>
      </p:sp>
      <p:sp>
        <p:nvSpPr>
          <p:cNvPr id="7" name="内容占位符 6"/>
          <p:cNvSpPr>
            <a:spLocks noGrp="1"/>
          </p:cNvSpPr>
          <p:nvPr>
            <p:ph idx="1"/>
          </p:nvPr>
        </p:nvSpPr>
        <p:spPr/>
        <p:txBody>
          <a:bodyPr rtlCol="0">
            <a:normAutofit fontScale="77500" lnSpcReduction="20000"/>
          </a:bodyPr>
          <a:lstStyle/>
          <a:p>
            <a:pPr eaLnBrk="1" fontAlgn="auto" hangingPunct="1">
              <a:lnSpc>
                <a:spcPct val="85000"/>
              </a:lnSpc>
              <a:spcBef>
                <a:spcPct val="65000"/>
              </a:spcBef>
              <a:spcAft>
                <a:spcPts val="0"/>
              </a:spcAft>
              <a:buSzPct val="100000"/>
              <a:buFont typeface="Wingdings" panose="05000000000000000000" pitchFamily="2" charset="2"/>
              <a:buChar char="§"/>
              <a:defRPr/>
            </a:pPr>
            <a:r>
              <a:rPr lang="en-US" altLang="zh-CN" sz="2400" b="1" dirty="0"/>
              <a:t>Suppose a processor executes at </a:t>
            </a:r>
          </a:p>
          <a:p>
            <a:pPr lvl="1" eaLnBrk="1" fontAlgn="auto" hangingPunct="1">
              <a:lnSpc>
                <a:spcPct val="85000"/>
              </a:lnSpc>
              <a:spcBef>
                <a:spcPct val="40000"/>
              </a:spcBef>
              <a:spcAft>
                <a:spcPts val="0"/>
              </a:spcAft>
              <a:buSzPct val="100000"/>
              <a:buFontTx/>
              <a:buChar char="•"/>
              <a:defRPr/>
            </a:pPr>
            <a:r>
              <a:rPr lang="en-US" altLang="zh-CN" b="1" dirty="0"/>
              <a:t>Clock Rate = 200 MHz (5 ns per cycle), Ideal (no </a:t>
            </a:r>
            <a:r>
              <a:rPr lang="en-US" altLang="zh-CN" sz="2800" b="1" dirty="0"/>
              <a:t>misses</a:t>
            </a:r>
            <a:r>
              <a:rPr lang="en-US" altLang="zh-CN" b="1" dirty="0"/>
              <a:t>) CPI = 1.1 </a:t>
            </a:r>
          </a:p>
          <a:p>
            <a:pPr lvl="1" eaLnBrk="1" fontAlgn="auto" hangingPunct="1">
              <a:lnSpc>
                <a:spcPct val="85000"/>
              </a:lnSpc>
              <a:spcBef>
                <a:spcPct val="40000"/>
              </a:spcBef>
              <a:spcAft>
                <a:spcPts val="0"/>
              </a:spcAft>
              <a:buSzPct val="100000"/>
              <a:buFontTx/>
              <a:buChar char="•"/>
              <a:defRPr/>
            </a:pPr>
            <a:r>
              <a:rPr lang="en-US" altLang="zh-CN" b="1" dirty="0"/>
              <a:t>50% </a:t>
            </a:r>
            <a:r>
              <a:rPr lang="en-US" altLang="zh-CN" b="1" dirty="0" err="1"/>
              <a:t>arith</a:t>
            </a:r>
            <a:r>
              <a:rPr lang="en-US" altLang="zh-CN" b="1" dirty="0"/>
              <a:t>/logic, 30% </a:t>
            </a:r>
            <a:r>
              <a:rPr lang="en-US" altLang="zh-CN" b="1" dirty="0" err="1"/>
              <a:t>ld</a:t>
            </a:r>
            <a:r>
              <a:rPr lang="en-US" altLang="zh-CN" b="1" dirty="0"/>
              <a:t>/</a:t>
            </a:r>
            <a:r>
              <a:rPr lang="en-US" altLang="zh-CN" b="1" dirty="0" err="1"/>
              <a:t>st</a:t>
            </a:r>
            <a:r>
              <a:rPr lang="en-US" altLang="zh-CN" b="1" dirty="0"/>
              <a:t>, 20% control</a:t>
            </a:r>
          </a:p>
          <a:p>
            <a:pPr eaLnBrk="1" fontAlgn="auto" hangingPunct="1">
              <a:lnSpc>
                <a:spcPct val="85000"/>
              </a:lnSpc>
              <a:spcBef>
                <a:spcPct val="65000"/>
              </a:spcBef>
              <a:spcAft>
                <a:spcPts val="0"/>
              </a:spcAft>
              <a:buSzPct val="100000"/>
              <a:buFont typeface="Wingdings" panose="05000000000000000000" pitchFamily="2" charset="2"/>
              <a:buChar char="§"/>
              <a:defRPr/>
            </a:pPr>
            <a:r>
              <a:rPr lang="en-US" altLang="zh-CN" sz="2400" b="1" dirty="0"/>
              <a:t>Miss Behavior:</a:t>
            </a:r>
          </a:p>
          <a:p>
            <a:pPr lvl="1" eaLnBrk="1" fontAlgn="auto" hangingPunct="1">
              <a:lnSpc>
                <a:spcPct val="85000"/>
              </a:lnSpc>
              <a:spcBef>
                <a:spcPct val="40000"/>
              </a:spcBef>
              <a:spcAft>
                <a:spcPts val="0"/>
              </a:spcAft>
              <a:buSzPct val="100000"/>
              <a:buFontTx/>
              <a:buChar char="•"/>
              <a:defRPr/>
            </a:pPr>
            <a:r>
              <a:rPr lang="en-US" altLang="zh-CN" b="1" dirty="0"/>
              <a:t> 10% of memory operations get 50 cycle miss penalty</a:t>
            </a:r>
          </a:p>
          <a:p>
            <a:pPr lvl="1" eaLnBrk="1" fontAlgn="auto" hangingPunct="1">
              <a:lnSpc>
                <a:spcPct val="110000"/>
              </a:lnSpc>
              <a:spcBef>
                <a:spcPct val="40000"/>
              </a:spcBef>
              <a:spcAft>
                <a:spcPts val="0"/>
              </a:spcAft>
              <a:buSzPct val="100000"/>
              <a:buFontTx/>
              <a:buChar char="•"/>
              <a:defRPr/>
            </a:pPr>
            <a:r>
              <a:rPr lang="en-US" altLang="zh-CN" b="1" dirty="0"/>
              <a:t>1% of instructions get same miss penalty</a:t>
            </a:r>
          </a:p>
          <a:p>
            <a:pPr eaLnBrk="1" fontAlgn="auto" hangingPunct="1">
              <a:lnSpc>
                <a:spcPct val="85000"/>
              </a:lnSpc>
              <a:spcBef>
                <a:spcPct val="65000"/>
              </a:spcBef>
              <a:spcAft>
                <a:spcPts val="0"/>
              </a:spcAft>
              <a:buSzPct val="100000"/>
              <a:buFont typeface="Wingdings" panose="05000000000000000000" pitchFamily="2" charset="2"/>
              <a:buChar char="§"/>
              <a:defRPr/>
            </a:pPr>
            <a:r>
              <a:rPr lang="en-US" altLang="zh-CN" sz="2400" b="1" dirty="0"/>
              <a:t>CPI 	= ideal CPI + average stalls per instruction</a:t>
            </a:r>
          </a:p>
          <a:p>
            <a:pPr marL="0" indent="0" eaLnBrk="1" fontAlgn="auto" hangingPunct="1">
              <a:lnSpc>
                <a:spcPct val="85000"/>
              </a:lnSpc>
              <a:spcBef>
                <a:spcPct val="65000"/>
              </a:spcBef>
              <a:spcAft>
                <a:spcPts val="0"/>
              </a:spcAft>
              <a:buSzPct val="100000"/>
              <a:buFont typeface="Arial" panose="020B0604020202020204" pitchFamily="34" charset="0"/>
              <a:buNone/>
              <a:defRPr/>
            </a:pPr>
            <a:r>
              <a:rPr lang="en-US" altLang="zh-CN" sz="2400" b="1" dirty="0"/>
              <a:t>	= 1.1(cycles/ins)  +</a:t>
            </a:r>
            <a:br>
              <a:rPr lang="en-US" altLang="zh-CN" sz="2400" b="1" dirty="0"/>
            </a:br>
            <a:r>
              <a:rPr lang="en-US" altLang="zh-CN" sz="2400" b="1" dirty="0"/>
              <a:t>	[ 0.30 (</a:t>
            </a:r>
            <a:r>
              <a:rPr lang="en-US" altLang="zh-CN" sz="2400" b="1" dirty="0" err="1"/>
              <a:t>DataMops</a:t>
            </a:r>
            <a:r>
              <a:rPr lang="en-US" altLang="zh-CN" sz="2400" b="1" dirty="0"/>
              <a:t>/ins) </a:t>
            </a:r>
            <a:br>
              <a:rPr lang="en-US" altLang="zh-CN" sz="2400" b="1" dirty="0"/>
            </a:br>
            <a:r>
              <a:rPr lang="en-US" altLang="zh-CN" sz="2400" b="1" dirty="0"/>
              <a:t>			x 0.10 (miss/</a:t>
            </a:r>
            <a:r>
              <a:rPr lang="en-US" altLang="zh-CN" sz="2400" b="1" dirty="0" err="1"/>
              <a:t>DataMop</a:t>
            </a:r>
            <a:r>
              <a:rPr lang="en-US" altLang="zh-CN" sz="2400" b="1" dirty="0"/>
              <a:t>) x 50 (cycle/miss)] +</a:t>
            </a:r>
            <a:br>
              <a:rPr lang="en-US" altLang="zh-CN" sz="2400" b="1" dirty="0"/>
            </a:br>
            <a:r>
              <a:rPr lang="en-US" altLang="zh-CN" sz="2400" b="1" dirty="0"/>
              <a:t>	[ 1 (</a:t>
            </a:r>
            <a:r>
              <a:rPr lang="en-US" altLang="zh-CN" sz="2400" b="1" dirty="0" err="1"/>
              <a:t>InstMop</a:t>
            </a:r>
            <a:r>
              <a:rPr lang="en-US" altLang="zh-CN" sz="2400" b="1" dirty="0"/>
              <a:t>/ins) </a:t>
            </a:r>
            <a:br>
              <a:rPr lang="en-US" altLang="zh-CN" sz="2400" b="1" dirty="0"/>
            </a:br>
            <a:r>
              <a:rPr lang="en-US" altLang="zh-CN" sz="2400" b="1" dirty="0"/>
              <a:t>			x 0.01 (miss/</a:t>
            </a:r>
            <a:r>
              <a:rPr lang="en-US" altLang="zh-CN" sz="2400" b="1" dirty="0" err="1"/>
              <a:t>InstMop</a:t>
            </a:r>
            <a:r>
              <a:rPr lang="en-US" altLang="zh-CN" sz="2400" b="1" dirty="0"/>
              <a:t>) x 50 (cycle/miss)] </a:t>
            </a:r>
            <a:br>
              <a:rPr lang="en-US" altLang="zh-CN" sz="2400" b="1" dirty="0"/>
            </a:br>
            <a:r>
              <a:rPr lang="en-US" altLang="zh-CN" sz="2400" b="1" dirty="0"/>
              <a:t>	= (1.1 +  1.5 + .5) cycle/ins = 3.1 </a:t>
            </a:r>
          </a:p>
          <a:p>
            <a:pPr eaLnBrk="1" fontAlgn="auto" hangingPunct="1">
              <a:lnSpc>
                <a:spcPct val="85000"/>
              </a:lnSpc>
              <a:spcBef>
                <a:spcPct val="65000"/>
              </a:spcBef>
              <a:spcAft>
                <a:spcPts val="0"/>
              </a:spcAft>
              <a:buSzPct val="100000"/>
              <a:buFont typeface="Wingdings" panose="05000000000000000000" pitchFamily="2" charset="2"/>
              <a:buChar char="§"/>
              <a:defRPr/>
            </a:pPr>
            <a:r>
              <a:rPr lang="en-US" altLang="zh-CN" sz="2400" b="1" dirty="0"/>
              <a:t>65% </a:t>
            </a:r>
            <a:r>
              <a:rPr lang="en-US" altLang="zh-CN" sz="2400" b="1" dirty="0" smtClean="0"/>
              <a:t>(2/3.1) of </a:t>
            </a:r>
            <a:r>
              <a:rPr lang="en-US" altLang="zh-CN" sz="2400" b="1" dirty="0"/>
              <a:t>the time the </a:t>
            </a:r>
            <a:r>
              <a:rPr lang="en-US" altLang="zh-CN" sz="2400" b="1" dirty="0" err="1"/>
              <a:t>proc</a:t>
            </a:r>
            <a:r>
              <a:rPr lang="en-US" altLang="zh-CN" sz="2400" b="1" dirty="0"/>
              <a:t> is stalled waiting for memory!</a:t>
            </a:r>
          </a:p>
          <a:p>
            <a:pPr eaLnBrk="1" fontAlgn="auto" hangingPunct="1">
              <a:lnSpc>
                <a:spcPct val="85000"/>
              </a:lnSpc>
              <a:spcBef>
                <a:spcPct val="65000"/>
              </a:spcBef>
              <a:spcAft>
                <a:spcPts val="0"/>
              </a:spcAft>
              <a:buSzPct val="100000"/>
              <a:buFont typeface="Wingdings" panose="05000000000000000000" pitchFamily="2" charset="2"/>
              <a:buChar char="§"/>
              <a:defRPr/>
            </a:pPr>
            <a:r>
              <a:rPr lang="en-US" altLang="zh-CN" sz="2400" b="1" dirty="0"/>
              <a:t>AMAT=(</a:t>
            </a:r>
            <a:r>
              <a:rPr lang="en-US" altLang="zh-CN" sz="2400" b="1" dirty="0">
                <a:solidFill>
                  <a:srgbClr val="FF0000"/>
                </a:solidFill>
              </a:rPr>
              <a:t>1/1.3</a:t>
            </a:r>
            <a:r>
              <a:rPr lang="en-US" altLang="zh-CN" sz="2400" b="1" dirty="0"/>
              <a:t>)x[</a:t>
            </a:r>
            <a:r>
              <a:rPr lang="en-US" altLang="zh-CN" sz="2400" b="1" dirty="0">
                <a:solidFill>
                  <a:schemeClr val="hlink"/>
                </a:solidFill>
              </a:rPr>
              <a:t>1+0.01x50</a:t>
            </a:r>
            <a:r>
              <a:rPr lang="en-US" altLang="zh-CN" sz="2400" b="1" dirty="0"/>
              <a:t>]+(</a:t>
            </a:r>
            <a:r>
              <a:rPr lang="en-US" altLang="zh-CN" sz="2400" b="1" dirty="0">
                <a:solidFill>
                  <a:srgbClr val="FF0000"/>
                </a:solidFill>
              </a:rPr>
              <a:t>0.3/1.3</a:t>
            </a:r>
            <a:r>
              <a:rPr lang="en-US" altLang="zh-CN" sz="2400" b="1" dirty="0"/>
              <a:t>)x[</a:t>
            </a:r>
            <a:r>
              <a:rPr lang="en-US" altLang="zh-CN" sz="2400" b="1" dirty="0">
                <a:solidFill>
                  <a:schemeClr val="hlink"/>
                </a:solidFill>
              </a:rPr>
              <a:t>1+0.1x50</a:t>
            </a:r>
            <a:r>
              <a:rPr lang="en-US" altLang="zh-CN" sz="2400" b="1" dirty="0"/>
              <a:t>]=2.54</a:t>
            </a:r>
            <a:endParaRPr lang="zh-CN" altLang="en-US" dirty="0"/>
          </a:p>
        </p:txBody>
      </p:sp>
      <p:sp>
        <p:nvSpPr>
          <p:cNvPr id="3" name="日期占位符 2"/>
          <p:cNvSpPr>
            <a:spLocks noGrp="1"/>
          </p:cNvSpPr>
          <p:nvPr>
            <p:ph type="dt" sz="half" idx="10"/>
          </p:nvPr>
        </p:nvSpPr>
        <p:spPr/>
        <p:txBody>
          <a:bodyPr/>
          <a:lstStyle/>
          <a:p>
            <a:pPr>
              <a:defRPr/>
            </a:pPr>
            <a:fld id="{B8858D70-93B6-42A4-A5D1-840F8B359DBC}" type="datetime1">
              <a:rPr lang="zh-CN" altLang="en-US"/>
              <a:pPr>
                <a:defRPr/>
              </a:pPr>
              <a:t>2019/3/19</a:t>
            </a:fld>
            <a:endParaRPr lang="zh-CN" altLang="en-US"/>
          </a:p>
        </p:txBody>
      </p:sp>
      <p:sp>
        <p:nvSpPr>
          <p:cNvPr id="4" name="页脚占位符 3"/>
          <p:cNvSpPr>
            <a:spLocks noGrp="1"/>
          </p:cNvSpPr>
          <p:nvPr>
            <p:ph type="ftr" sz="quarter" idx="11"/>
          </p:nvPr>
        </p:nvSpPr>
        <p:spPr/>
        <p:txBody>
          <a:bodyPr/>
          <a:lstStyle/>
          <a:p>
            <a:pPr>
              <a:defRPr/>
            </a:pPr>
            <a:r>
              <a:rPr lang="zh-CN" altLang="en-US"/>
              <a:t>计算机体系结构</a:t>
            </a:r>
          </a:p>
        </p:txBody>
      </p:sp>
      <p:sp>
        <p:nvSpPr>
          <p:cNvPr id="50182"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0BC7B0D-5D0F-4A5B-AEDB-15367FF55BF4}" type="slidenum">
              <a:rPr lang="zh-CN" altLang="en-US">
                <a:solidFill>
                  <a:srgbClr val="898989"/>
                </a:solidFill>
              </a:rPr>
              <a:pPr/>
              <a:t>44</a:t>
            </a:fld>
            <a:endParaRPr lang="zh-CN" altLang="en-US">
              <a:solidFill>
                <a:srgbClr val="898989"/>
              </a:solidFill>
            </a:endParaRPr>
          </a:p>
        </p:txBody>
      </p:sp>
    </p:spTree>
    <p:extLst>
      <p:ext uri="{BB962C8B-B14F-4D97-AF65-F5344CB8AC3E}">
        <p14:creationId xmlns:p14="http://schemas.microsoft.com/office/powerpoint/2010/main" val="728069388"/>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en-US" altLang="zh-CN" smtClean="0"/>
              <a:t>Example: Harvard Architecture</a:t>
            </a:r>
            <a:endParaRPr lang="zh-CN" altLang="en-US" smtClean="0"/>
          </a:p>
        </p:txBody>
      </p:sp>
      <p:sp>
        <p:nvSpPr>
          <p:cNvPr id="3" name="内容占位符 2"/>
          <p:cNvSpPr>
            <a:spLocks noGrp="1"/>
          </p:cNvSpPr>
          <p:nvPr>
            <p:ph idx="1"/>
          </p:nvPr>
        </p:nvSpPr>
        <p:spPr/>
        <p:txBody>
          <a:bodyPr>
            <a:normAutofit fontScale="55000" lnSpcReduction="20000"/>
          </a:bodyPr>
          <a:lstStyle/>
          <a:p>
            <a:r>
              <a:rPr lang="en-US" altLang="zh-CN" smtClean="0"/>
              <a:t>Unified vs Separate I&amp;D (Harvard)</a:t>
            </a:r>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en-US" altLang="zh-CN" smtClean="0"/>
              <a:t>Statistics (given in H&amp;P):</a:t>
            </a:r>
          </a:p>
          <a:p>
            <a:pPr lvl="1"/>
            <a:r>
              <a:rPr lang="en-US" altLang="zh-CN" smtClean="0"/>
              <a:t>16KB I&amp;D: Inst miss rate=0.64%, Data miss rate=6.47%</a:t>
            </a:r>
          </a:p>
          <a:p>
            <a:pPr lvl="1"/>
            <a:r>
              <a:rPr lang="en-US" altLang="zh-CN" smtClean="0"/>
              <a:t>32KB unified: Aggregate miss rate=1.99%</a:t>
            </a:r>
          </a:p>
          <a:p>
            <a:r>
              <a:rPr lang="en-US" altLang="zh-CN" smtClean="0"/>
              <a:t>Which is better (ignore L2 cache)?</a:t>
            </a:r>
          </a:p>
          <a:p>
            <a:pPr lvl="1"/>
            <a:r>
              <a:rPr lang="en-US" altLang="zh-CN" smtClean="0"/>
              <a:t>Assume 33% data ops </a:t>
            </a:r>
            <a:r>
              <a:rPr lang="en-US" altLang="zh-CN" smtClean="0">
                <a:sym typeface="Symbol" panose="05050102010706020507" pitchFamily="18" charset="2"/>
              </a:rPr>
              <a:t></a:t>
            </a:r>
            <a:r>
              <a:rPr lang="en-US" altLang="zh-CN" smtClean="0"/>
              <a:t> 75% accesses from instructions (1.0/1.33)</a:t>
            </a:r>
          </a:p>
          <a:p>
            <a:pPr lvl="1"/>
            <a:r>
              <a:rPr lang="en-US" altLang="zh-CN" smtClean="0"/>
              <a:t>hit time=1, miss time=50</a:t>
            </a:r>
          </a:p>
          <a:p>
            <a:pPr lvl="1"/>
            <a:r>
              <a:rPr lang="en-US" altLang="zh-CN" smtClean="0"/>
              <a:t>Note that data hit has 1 stall for unified cache (only one port)</a:t>
            </a:r>
          </a:p>
          <a:p>
            <a:pPr lvl="1"/>
            <a:endParaRPr lang="en-US" altLang="zh-CN" smtClean="0"/>
          </a:p>
          <a:p>
            <a:r>
              <a:rPr lang="en-US" altLang="zh-CN" smtClean="0"/>
              <a:t>   AMATHarvard=75%x(1+0.64%x50)+25%x(1+6.47%x50) =  2.05</a:t>
            </a:r>
          </a:p>
          <a:p>
            <a:r>
              <a:rPr lang="en-US" altLang="zh-CN" smtClean="0"/>
              <a:t>   AMATUnified =75%x(1+1.99%x50)+25%x(1+1+1.99%x50)= 2.24</a:t>
            </a:r>
          </a:p>
          <a:p>
            <a:endParaRPr lang="zh-CN" altLang="en-US" dirty="0"/>
          </a:p>
        </p:txBody>
      </p:sp>
      <p:sp>
        <p:nvSpPr>
          <p:cNvPr id="4" name="日期占位符 3"/>
          <p:cNvSpPr>
            <a:spLocks noGrp="1"/>
          </p:cNvSpPr>
          <p:nvPr>
            <p:ph type="dt" sz="half" idx="10"/>
          </p:nvPr>
        </p:nvSpPr>
        <p:spPr/>
        <p:txBody>
          <a:bodyPr/>
          <a:lstStyle/>
          <a:p>
            <a:fld id="{5B6B27F6-22FC-4374-9CB9-00BDAA2302C6}" type="datetime1">
              <a:rPr lang="zh-CN" altLang="en-US" smtClean="0"/>
              <a:pPr/>
              <a:t>2019/3/19</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51206" name="灯片编号占位符 5"/>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98DD840-4FDD-4A4A-A464-AF33930EFCDE}" type="slidenum">
              <a:rPr lang="zh-CN" altLang="en-US" smtClean="0"/>
              <a:pPr/>
              <a:t>45</a:t>
            </a:fld>
            <a:endParaRPr lang="zh-CN" altLang="en-US"/>
          </a:p>
        </p:txBody>
      </p:sp>
      <p:grpSp>
        <p:nvGrpSpPr>
          <p:cNvPr id="51207" name="Group 4"/>
          <p:cNvGrpSpPr>
            <a:grpSpLocks/>
          </p:cNvGrpSpPr>
          <p:nvPr/>
        </p:nvGrpSpPr>
        <p:grpSpPr bwMode="auto">
          <a:xfrm>
            <a:off x="1522413" y="1598613"/>
            <a:ext cx="5562600" cy="1470025"/>
            <a:chOff x="816" y="998"/>
            <a:chExt cx="3792" cy="1260"/>
          </a:xfrm>
        </p:grpSpPr>
        <p:sp>
          <p:nvSpPr>
            <p:cNvPr id="51208" name="Rectangle 5"/>
            <p:cNvSpPr>
              <a:spLocks noChangeArrowheads="1"/>
            </p:cNvSpPr>
            <p:nvPr/>
          </p:nvSpPr>
          <p:spPr bwMode="auto">
            <a:xfrm>
              <a:off x="3191" y="1237"/>
              <a:ext cx="378" cy="26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400" b="1">
                  <a:latin typeface="Comic Sans MS" panose="030F0702030302020204" pitchFamily="66" charset="0"/>
                </a:rPr>
                <a:t>Proc</a:t>
              </a:r>
            </a:p>
          </p:txBody>
        </p:sp>
        <p:sp>
          <p:nvSpPr>
            <p:cNvPr id="51209" name="Rectangle 6"/>
            <p:cNvSpPr>
              <a:spLocks noChangeArrowheads="1"/>
            </p:cNvSpPr>
            <p:nvPr/>
          </p:nvSpPr>
          <p:spPr bwMode="auto">
            <a:xfrm>
              <a:off x="2112" y="1229"/>
              <a:ext cx="960" cy="26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400" b="1">
                  <a:latin typeface="Comic Sans MS" panose="030F0702030302020204" pitchFamily="66" charset="0"/>
                </a:rPr>
                <a:t>I-Cache-1</a:t>
              </a:r>
            </a:p>
          </p:txBody>
        </p:sp>
        <p:grpSp>
          <p:nvGrpSpPr>
            <p:cNvPr id="51210" name="Group 7"/>
            <p:cNvGrpSpPr>
              <a:grpSpLocks/>
            </p:cNvGrpSpPr>
            <p:nvPr/>
          </p:nvGrpSpPr>
          <p:grpSpPr bwMode="auto">
            <a:xfrm>
              <a:off x="816" y="998"/>
              <a:ext cx="960" cy="1260"/>
              <a:chOff x="816" y="1190"/>
              <a:chExt cx="960" cy="1260"/>
            </a:xfrm>
          </p:grpSpPr>
          <p:sp>
            <p:nvSpPr>
              <p:cNvPr id="51214" name="Rectangle 8"/>
              <p:cNvSpPr>
                <a:spLocks noChangeArrowheads="1"/>
              </p:cNvSpPr>
              <p:nvPr/>
            </p:nvSpPr>
            <p:spPr bwMode="auto">
              <a:xfrm>
                <a:off x="1107" y="1190"/>
                <a:ext cx="378" cy="26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400" b="1">
                    <a:latin typeface="Comic Sans MS" panose="030F0702030302020204" pitchFamily="66" charset="0"/>
                  </a:rPr>
                  <a:t>Proc</a:t>
                </a:r>
              </a:p>
            </p:txBody>
          </p:sp>
          <p:sp>
            <p:nvSpPr>
              <p:cNvPr id="51215" name="Rectangle 9"/>
              <p:cNvSpPr>
                <a:spLocks noChangeArrowheads="1"/>
              </p:cNvSpPr>
              <p:nvPr/>
            </p:nvSpPr>
            <p:spPr bwMode="auto">
              <a:xfrm>
                <a:off x="936" y="1483"/>
                <a:ext cx="720" cy="44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400" b="1">
                    <a:latin typeface="Comic Sans MS" panose="030F0702030302020204" pitchFamily="66" charset="0"/>
                  </a:rPr>
                  <a:t>Unified</a:t>
                </a:r>
              </a:p>
              <a:p>
                <a:pPr algn="ctr" eaLnBrk="1" hangingPunct="1"/>
                <a:r>
                  <a:rPr lang="en-US" altLang="zh-CN" sz="1400" b="1">
                    <a:latin typeface="Comic Sans MS" panose="030F0702030302020204" pitchFamily="66" charset="0"/>
                  </a:rPr>
                  <a:t>Cache-1</a:t>
                </a:r>
              </a:p>
            </p:txBody>
          </p:sp>
          <p:sp>
            <p:nvSpPr>
              <p:cNvPr id="51216" name="Rectangle 10"/>
              <p:cNvSpPr>
                <a:spLocks noChangeArrowheads="1"/>
              </p:cNvSpPr>
              <p:nvPr/>
            </p:nvSpPr>
            <p:spPr bwMode="auto">
              <a:xfrm>
                <a:off x="816" y="2002"/>
                <a:ext cx="960" cy="44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400" b="1">
                    <a:latin typeface="Comic Sans MS" panose="030F0702030302020204" pitchFamily="66" charset="0"/>
                  </a:rPr>
                  <a:t>Unified</a:t>
                </a:r>
              </a:p>
              <a:p>
                <a:pPr algn="ctr" eaLnBrk="1" hangingPunct="1"/>
                <a:r>
                  <a:rPr lang="en-US" altLang="zh-CN" sz="1400" b="1">
                    <a:latin typeface="Comic Sans MS" panose="030F0702030302020204" pitchFamily="66" charset="0"/>
                  </a:rPr>
                  <a:t>Cache-2</a:t>
                </a:r>
              </a:p>
            </p:txBody>
          </p:sp>
        </p:grpSp>
        <p:sp>
          <p:nvSpPr>
            <p:cNvPr id="51211" name="Rectangle 11"/>
            <p:cNvSpPr>
              <a:spLocks noChangeArrowheads="1"/>
            </p:cNvSpPr>
            <p:nvPr/>
          </p:nvSpPr>
          <p:spPr bwMode="auto">
            <a:xfrm>
              <a:off x="3696" y="1237"/>
              <a:ext cx="912" cy="26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400" b="1">
                  <a:latin typeface="Comic Sans MS" panose="030F0702030302020204" pitchFamily="66" charset="0"/>
                </a:rPr>
                <a:t>D-Cache-1</a:t>
              </a:r>
            </a:p>
          </p:txBody>
        </p:sp>
        <p:sp>
          <p:nvSpPr>
            <p:cNvPr id="51212" name="Rectangle 12"/>
            <p:cNvSpPr>
              <a:spLocks noChangeArrowheads="1"/>
            </p:cNvSpPr>
            <p:nvPr/>
          </p:nvSpPr>
          <p:spPr bwMode="auto">
            <a:xfrm>
              <a:off x="1107" y="998"/>
              <a:ext cx="378" cy="26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400" b="1">
                  <a:latin typeface="Comic Sans MS" panose="030F0702030302020204" pitchFamily="66" charset="0"/>
                </a:rPr>
                <a:t>Proc</a:t>
              </a:r>
            </a:p>
          </p:txBody>
        </p:sp>
        <p:sp>
          <p:nvSpPr>
            <p:cNvPr id="51213" name="Rectangle 13"/>
            <p:cNvSpPr>
              <a:spLocks noChangeArrowheads="1"/>
            </p:cNvSpPr>
            <p:nvPr/>
          </p:nvSpPr>
          <p:spPr bwMode="auto">
            <a:xfrm>
              <a:off x="2880" y="1538"/>
              <a:ext cx="960" cy="44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400" b="1">
                  <a:latin typeface="Comic Sans MS" panose="030F0702030302020204" pitchFamily="66" charset="0"/>
                </a:rPr>
                <a:t>Unified</a:t>
              </a:r>
            </a:p>
            <a:p>
              <a:pPr algn="ctr" eaLnBrk="1" hangingPunct="1"/>
              <a:r>
                <a:rPr lang="en-US" altLang="zh-CN" sz="1400" b="1">
                  <a:latin typeface="Comic Sans MS" panose="030F0702030302020204" pitchFamily="66" charset="0"/>
                </a:rPr>
                <a:t>Cache-2</a:t>
              </a:r>
            </a:p>
          </p:txBody>
        </p:sp>
      </p:grpSp>
    </p:spTree>
    <p:extLst>
      <p:ext uri="{BB962C8B-B14F-4D97-AF65-F5344CB8AC3E}">
        <p14:creationId xmlns:p14="http://schemas.microsoft.com/office/powerpoint/2010/main" val="4011882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endParaRPr lang="zh-CN" altLang="en-US"/>
          </a:p>
        </p:txBody>
      </p:sp>
      <p:sp>
        <p:nvSpPr>
          <p:cNvPr id="3" name="日期占位符 2"/>
          <p:cNvSpPr>
            <a:spLocks noGrp="1"/>
          </p:cNvSpPr>
          <p:nvPr>
            <p:ph type="dt" sz="half" idx="10"/>
          </p:nvPr>
        </p:nvSpPr>
        <p:spPr/>
        <p:txBody>
          <a:bodyPr/>
          <a:lstStyle/>
          <a:p>
            <a:fld id="{EABB5F3B-B10C-4288-B845-DC410CEAD342}" type="datetime1">
              <a:rPr lang="zh-CN" altLang="en-US" smtClean="0"/>
              <a:pPr/>
              <a:t>2019/3/19</a:t>
            </a:fld>
            <a:endParaRPr lang="zh-CN" altLang="en-US"/>
          </a:p>
        </p:txBody>
      </p:sp>
      <p:sp>
        <p:nvSpPr>
          <p:cNvPr id="4" name="页脚占位符 3"/>
          <p:cNvSpPr>
            <a:spLocks noGrp="1"/>
          </p:cNvSpPr>
          <p:nvPr>
            <p:ph type="ftr" sz="quarter" idx="11"/>
          </p:nvPr>
        </p:nvSpPr>
        <p:spPr/>
        <p:txBody>
          <a:bodyPr/>
          <a:lstStyle/>
          <a:p>
            <a:r>
              <a:rPr lang="zh-CN" altLang="en-US" smtClean="0"/>
              <a:t>计算机体系结构</a:t>
            </a:r>
            <a:endParaRPr lang="zh-CN" altLang="en-US"/>
          </a:p>
        </p:txBody>
      </p:sp>
      <p:sp>
        <p:nvSpPr>
          <p:cNvPr id="52229" name="灯片编号占位符 1"/>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041E416-332A-41B4-AA3D-C9D7E99ADA0D}" type="slidenum">
              <a:rPr lang="zh-CN" altLang="en-US" smtClean="0"/>
              <a:pPr/>
              <a:t>46</a:t>
            </a:fld>
            <a:endParaRPr lang="zh-CN" altLang="en-US"/>
          </a:p>
        </p:txBody>
      </p:sp>
      <p:pic>
        <p:nvPicPr>
          <p:cNvPr id="522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938" y="1027113"/>
            <a:ext cx="8656637"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172007164"/>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rtlCol="0">
            <a:normAutofit fontScale="62500" lnSpcReduction="20000"/>
          </a:bodyPr>
          <a:lstStyle/>
          <a:p>
            <a:pPr eaLnBrk="1" fontAlgn="auto" hangingPunct="1">
              <a:lnSpc>
                <a:spcPct val="120000"/>
              </a:lnSpc>
              <a:spcBef>
                <a:spcPct val="20000"/>
              </a:spcBef>
              <a:spcAft>
                <a:spcPts val="0"/>
              </a:spcAft>
              <a:defRPr/>
            </a:pPr>
            <a:r>
              <a:rPr lang="zh-CN" altLang="en-US" dirty="0">
                <a:latin typeface="Helvetica" panose="020B0604020202020204" pitchFamily="34" charset="0"/>
              </a:rPr>
              <a:t>以顺序执行的计算机</a:t>
            </a:r>
            <a:r>
              <a:rPr lang="en-US" altLang="zh-CN" dirty="0">
                <a:latin typeface="Helvetica" panose="020B0604020202020204" pitchFamily="34" charset="0"/>
              </a:rPr>
              <a:t> </a:t>
            </a:r>
            <a:r>
              <a:rPr lang="en-US" altLang="zh-CN" dirty="0" err="1">
                <a:latin typeface="Helvetica" panose="020B0604020202020204" pitchFamily="34" charset="0"/>
              </a:rPr>
              <a:t>UltraSPARC</a:t>
            </a:r>
            <a:r>
              <a:rPr lang="en-US" altLang="zh-CN" dirty="0">
                <a:latin typeface="Helvetica" panose="020B0604020202020204" pitchFamily="34" charset="0"/>
              </a:rPr>
              <a:t> III</a:t>
            </a:r>
            <a:r>
              <a:rPr lang="zh-CN" altLang="en-US" dirty="0">
                <a:latin typeface="Helvetica" panose="020B0604020202020204" pitchFamily="34" charset="0"/>
              </a:rPr>
              <a:t>为例</a:t>
            </a:r>
            <a:r>
              <a:rPr lang="en-US" altLang="zh-CN" dirty="0" smtClean="0">
                <a:latin typeface="Helvetica" panose="020B0604020202020204" pitchFamily="34" charset="0"/>
              </a:rPr>
              <a:t>. </a:t>
            </a:r>
            <a:r>
              <a:rPr lang="zh-CN" altLang="en-US" dirty="0" smtClean="0">
                <a:latin typeface="Helvetica" panose="020B0604020202020204" pitchFamily="34" charset="0"/>
              </a:rPr>
              <a:t>假设</a:t>
            </a:r>
            <a:r>
              <a:rPr lang="en-US" altLang="zh-CN" dirty="0">
                <a:latin typeface="Helvetica" panose="020B0604020202020204" pitchFamily="34" charset="0"/>
              </a:rPr>
              <a:t>Cache</a:t>
            </a:r>
            <a:r>
              <a:rPr lang="zh-CN" altLang="en-US" dirty="0">
                <a:latin typeface="Helvetica" panose="020B0604020202020204" pitchFamily="34" charset="0"/>
              </a:rPr>
              <a:t>失效开销</a:t>
            </a:r>
            <a:r>
              <a:rPr lang="zh-CN" altLang="en-US" dirty="0" smtClean="0">
                <a:latin typeface="Helvetica" panose="020B0604020202020204" pitchFamily="34" charset="0"/>
              </a:rPr>
              <a:t>为</a:t>
            </a:r>
            <a:r>
              <a:rPr lang="en-US" altLang="zh-CN" dirty="0" smtClean="0">
                <a:latin typeface="Helvetica" panose="020B0604020202020204" pitchFamily="34" charset="0"/>
              </a:rPr>
              <a:t>100 </a:t>
            </a:r>
            <a:r>
              <a:rPr lang="en-US" altLang="zh-CN" dirty="0">
                <a:latin typeface="Helvetica" panose="020B0604020202020204" pitchFamily="34" charset="0"/>
              </a:rPr>
              <a:t>clock cycles</a:t>
            </a:r>
            <a:r>
              <a:rPr lang="zh-CN" altLang="en-US" dirty="0">
                <a:latin typeface="Helvetica" panose="020B0604020202020204" pitchFamily="34" charset="0"/>
              </a:rPr>
              <a:t>，所有指令忽略存储器停顿需要</a:t>
            </a:r>
            <a:r>
              <a:rPr lang="en-US" altLang="zh-CN" dirty="0">
                <a:latin typeface="Helvetica" panose="020B0604020202020204" pitchFamily="34" charset="0"/>
              </a:rPr>
              <a:t>1</a:t>
            </a:r>
            <a:r>
              <a:rPr lang="zh-CN" altLang="en-US" dirty="0">
                <a:latin typeface="Helvetica" panose="020B0604020202020204" pitchFamily="34" charset="0"/>
              </a:rPr>
              <a:t>个</a:t>
            </a:r>
            <a:r>
              <a:rPr lang="en-US" altLang="zh-CN" dirty="0" smtClean="0">
                <a:latin typeface="Helvetica" panose="020B0604020202020204" pitchFamily="34" charset="0"/>
              </a:rPr>
              <a:t>cycle, Cache</a:t>
            </a:r>
            <a:r>
              <a:rPr lang="zh-CN" altLang="en-US" dirty="0">
                <a:latin typeface="Helvetica" panose="020B0604020202020204" pitchFamily="34" charset="0"/>
              </a:rPr>
              <a:t>失效可以用两种方式给出</a:t>
            </a:r>
          </a:p>
          <a:p>
            <a:pPr eaLnBrk="1" fontAlgn="auto" hangingPunct="1">
              <a:lnSpc>
                <a:spcPct val="120000"/>
              </a:lnSpc>
              <a:spcBef>
                <a:spcPct val="20000"/>
              </a:spcBef>
              <a:spcAft>
                <a:spcPts val="0"/>
              </a:spcAft>
              <a:buFont typeface="Arial" panose="020B0604020202020204" pitchFamily="34" charset="0"/>
              <a:buNone/>
              <a:defRPr/>
            </a:pPr>
            <a:r>
              <a:rPr lang="zh-CN" altLang="en-US" dirty="0">
                <a:latin typeface="Helvetica" panose="020B0604020202020204" pitchFamily="34" charset="0"/>
              </a:rPr>
              <a:t> （</a:t>
            </a:r>
            <a:r>
              <a:rPr lang="en-US" altLang="zh-CN" dirty="0">
                <a:latin typeface="Helvetica" panose="020B0604020202020204" pitchFamily="34" charset="0"/>
              </a:rPr>
              <a:t>1</a:t>
            </a:r>
            <a:r>
              <a:rPr lang="zh-CN" altLang="en-US" dirty="0">
                <a:latin typeface="Helvetica" panose="020B0604020202020204" pitchFamily="34" charset="0"/>
              </a:rPr>
              <a:t>）假设平均失效率为</a:t>
            </a:r>
            <a:r>
              <a:rPr lang="en-US" altLang="zh-CN" dirty="0">
                <a:latin typeface="Helvetica" panose="020B0604020202020204" pitchFamily="34" charset="0"/>
              </a:rPr>
              <a:t>2%</a:t>
            </a:r>
            <a:r>
              <a:rPr lang="zh-CN" altLang="en-US" dirty="0">
                <a:latin typeface="Helvetica" panose="020B0604020202020204" pitchFamily="34" charset="0"/>
              </a:rPr>
              <a:t>，平均每条指令访存</a:t>
            </a:r>
            <a:r>
              <a:rPr lang="en-US" altLang="zh-CN" dirty="0">
                <a:latin typeface="Helvetica" panose="020B0604020202020204" pitchFamily="34" charset="0"/>
              </a:rPr>
              <a:t>1.5</a:t>
            </a:r>
            <a:r>
              <a:rPr lang="zh-CN" altLang="en-US" dirty="0">
                <a:latin typeface="Helvetica" panose="020B0604020202020204" pitchFamily="34" charset="0"/>
              </a:rPr>
              <a:t>次</a:t>
            </a:r>
          </a:p>
          <a:p>
            <a:pPr eaLnBrk="1" fontAlgn="auto" hangingPunct="1">
              <a:lnSpc>
                <a:spcPct val="120000"/>
              </a:lnSpc>
              <a:spcBef>
                <a:spcPct val="20000"/>
              </a:spcBef>
              <a:spcAft>
                <a:spcPts val="0"/>
              </a:spcAft>
              <a:buFont typeface="Arial" panose="020B0604020202020204" pitchFamily="34" charset="0"/>
              <a:buNone/>
              <a:defRPr/>
            </a:pPr>
            <a:r>
              <a:rPr lang="zh-CN" altLang="en-US" dirty="0">
                <a:latin typeface="Helvetica" panose="020B0604020202020204" pitchFamily="34" charset="0"/>
              </a:rPr>
              <a:t> （</a:t>
            </a:r>
            <a:r>
              <a:rPr lang="en-US" altLang="zh-CN" dirty="0">
                <a:latin typeface="Helvetica" panose="020B0604020202020204" pitchFamily="34" charset="0"/>
              </a:rPr>
              <a:t>2</a:t>
            </a:r>
            <a:r>
              <a:rPr lang="zh-CN" altLang="en-US" dirty="0">
                <a:latin typeface="Helvetica" panose="020B0604020202020204" pitchFamily="34" charset="0"/>
              </a:rPr>
              <a:t>）假设每</a:t>
            </a:r>
            <a:r>
              <a:rPr lang="en-US" altLang="zh-CN" dirty="0">
                <a:latin typeface="Helvetica" panose="020B0604020202020204" pitchFamily="34" charset="0"/>
              </a:rPr>
              <a:t>1000</a:t>
            </a:r>
            <a:r>
              <a:rPr lang="zh-CN" altLang="en-US" dirty="0">
                <a:latin typeface="Helvetica" panose="020B0604020202020204" pitchFamily="34" charset="0"/>
              </a:rPr>
              <a:t>条指令</a:t>
            </a:r>
            <a:r>
              <a:rPr lang="en-US" altLang="zh-CN" dirty="0">
                <a:latin typeface="Helvetica" panose="020B0604020202020204" pitchFamily="34" charset="0"/>
              </a:rPr>
              <a:t>cache</a:t>
            </a:r>
            <a:r>
              <a:rPr lang="zh-CN" altLang="en-US" dirty="0">
                <a:latin typeface="Helvetica" panose="020B0604020202020204" pitchFamily="34" charset="0"/>
              </a:rPr>
              <a:t>失效次数为</a:t>
            </a:r>
            <a:r>
              <a:rPr lang="en-US" altLang="zh-CN" dirty="0">
                <a:latin typeface="Helvetica" panose="020B0604020202020204" pitchFamily="34" charset="0"/>
              </a:rPr>
              <a:t>30</a:t>
            </a:r>
            <a:r>
              <a:rPr lang="zh-CN" altLang="en-US" dirty="0">
                <a:latin typeface="Helvetica" panose="020B0604020202020204" pitchFamily="34" charset="0"/>
              </a:rPr>
              <a:t>次</a:t>
            </a:r>
          </a:p>
          <a:p>
            <a:pPr eaLnBrk="1" fontAlgn="auto" hangingPunct="1">
              <a:lnSpc>
                <a:spcPct val="120000"/>
              </a:lnSpc>
              <a:spcBef>
                <a:spcPct val="20000"/>
              </a:spcBef>
              <a:spcAft>
                <a:spcPts val="0"/>
              </a:spcAft>
              <a:buFont typeface="Arial" panose="020B0604020202020204" pitchFamily="34" charset="0"/>
              <a:buNone/>
              <a:defRPr/>
            </a:pPr>
            <a:r>
              <a:rPr lang="zh-CN" altLang="en-US" dirty="0">
                <a:latin typeface="Helvetica" panose="020B0604020202020204" pitchFamily="34" charset="0"/>
              </a:rPr>
              <a:t>分别基于上述两种条件计算处理器的</a:t>
            </a:r>
            <a:r>
              <a:rPr lang="zh-CN" altLang="en-US" dirty="0" smtClean="0">
                <a:latin typeface="Helvetica" panose="020B0604020202020204" pitchFamily="34" charset="0"/>
              </a:rPr>
              <a:t>性能</a:t>
            </a:r>
            <a:endParaRPr lang="en-US" altLang="zh-CN" dirty="0" smtClean="0">
              <a:latin typeface="Helvetica" panose="020B0604020202020204" pitchFamily="34" charset="0"/>
            </a:endParaRPr>
          </a:p>
          <a:p>
            <a:pPr eaLnBrk="1" fontAlgn="auto" hangingPunct="1">
              <a:lnSpc>
                <a:spcPct val="120000"/>
              </a:lnSpc>
              <a:spcBef>
                <a:spcPct val="50000"/>
              </a:spcBef>
              <a:spcAft>
                <a:spcPts val="0"/>
              </a:spcAft>
              <a:defRPr/>
            </a:pPr>
            <a:r>
              <a:rPr lang="zh-CN" altLang="en-US" b="1" dirty="0"/>
              <a:t>结论</a:t>
            </a:r>
            <a:r>
              <a:rPr lang="zh-CN" altLang="en-US" b="1" dirty="0" smtClean="0"/>
              <a:t>：</a:t>
            </a:r>
            <a:endParaRPr lang="en-US" altLang="zh-CN" b="1" dirty="0" smtClean="0"/>
          </a:p>
          <a:p>
            <a:pPr eaLnBrk="1" fontAlgn="auto" hangingPunct="1">
              <a:lnSpc>
                <a:spcPct val="120000"/>
              </a:lnSpc>
              <a:spcBef>
                <a:spcPct val="50000"/>
              </a:spcBef>
              <a:spcAft>
                <a:spcPts val="0"/>
              </a:spcAft>
              <a:defRPr/>
            </a:pPr>
            <a:r>
              <a:rPr lang="en-US" altLang="zh-CN" b="1" dirty="0" err="1" smtClean="0"/>
              <a:t>CPUtime</a:t>
            </a:r>
            <a:r>
              <a:rPr lang="en-US" altLang="zh-CN" b="1" dirty="0" smtClean="0"/>
              <a:t> = IC * (1 + 2%*1.5*100 ) * T = IC * 4 * T</a:t>
            </a:r>
            <a:endParaRPr lang="zh-CN" altLang="en-US" b="1" dirty="0"/>
          </a:p>
          <a:p>
            <a:pPr marL="0" indent="0" eaLnBrk="1" fontAlgn="auto" hangingPunct="1">
              <a:lnSpc>
                <a:spcPct val="120000"/>
              </a:lnSpc>
              <a:spcBef>
                <a:spcPct val="50000"/>
              </a:spcBef>
              <a:spcAft>
                <a:spcPts val="0"/>
              </a:spcAft>
              <a:buFont typeface="Arial" panose="020B0604020202020204" pitchFamily="34" charset="0"/>
              <a:buNone/>
              <a:defRPr/>
            </a:pPr>
            <a:r>
              <a:rPr lang="en-US" altLang="zh-CN" sz="2400" b="1" dirty="0">
                <a:sym typeface="Wingdings" panose="05000000000000000000" pitchFamily="2" charset="2"/>
              </a:rPr>
              <a:t>(1) CPI</a:t>
            </a:r>
            <a:r>
              <a:rPr lang="zh-CN" altLang="en-US" sz="2400" b="1" dirty="0">
                <a:sym typeface="Wingdings" panose="05000000000000000000" pitchFamily="2" charset="2"/>
              </a:rPr>
              <a:t>越低，固定周期数的</a:t>
            </a:r>
            <a:r>
              <a:rPr lang="en-US" altLang="zh-CN" sz="2400" b="1" dirty="0">
                <a:sym typeface="Wingdings" panose="05000000000000000000" pitchFamily="2" charset="2"/>
              </a:rPr>
              <a:t>Cache</a:t>
            </a:r>
            <a:r>
              <a:rPr lang="zh-CN" altLang="en-US" sz="2400" b="1" dirty="0">
                <a:sym typeface="Wingdings" panose="05000000000000000000" pitchFamily="2" charset="2"/>
              </a:rPr>
              <a:t>失效开销的相对影响就越大</a:t>
            </a:r>
          </a:p>
          <a:p>
            <a:pPr marL="0" indent="0" eaLnBrk="1" fontAlgn="auto" hangingPunct="1">
              <a:lnSpc>
                <a:spcPct val="120000"/>
              </a:lnSpc>
              <a:spcBef>
                <a:spcPct val="50000"/>
              </a:spcBef>
              <a:spcAft>
                <a:spcPts val="0"/>
              </a:spcAft>
              <a:buFont typeface="Arial" panose="020B0604020202020204" pitchFamily="34" charset="0"/>
              <a:buNone/>
              <a:defRPr/>
            </a:pPr>
            <a:r>
              <a:rPr lang="en-US" altLang="zh-CN" sz="2400" b="1" dirty="0"/>
              <a:t>(2) </a:t>
            </a:r>
            <a:r>
              <a:rPr lang="zh-CN" altLang="en-US" sz="2400" b="1" dirty="0"/>
              <a:t>在计算</a:t>
            </a:r>
            <a:r>
              <a:rPr lang="en-US" altLang="zh-CN" sz="2400" b="1" dirty="0"/>
              <a:t>CPI</a:t>
            </a:r>
            <a:r>
              <a:rPr lang="zh-CN" altLang="en-US" sz="2400" b="1" dirty="0"/>
              <a:t>时，失效开销的单位是时钟周期数。因此，即使两台计算机的存储层次完全相同，时钟频率较高的</a:t>
            </a:r>
            <a:r>
              <a:rPr lang="en-US" altLang="zh-CN" sz="2400" b="1" dirty="0"/>
              <a:t>CPU</a:t>
            </a:r>
            <a:r>
              <a:rPr lang="zh-CN" altLang="en-US" sz="2400" b="1" dirty="0"/>
              <a:t>的失效开销会较大，其</a:t>
            </a:r>
            <a:r>
              <a:rPr lang="en-US" altLang="zh-CN" sz="2400" b="1" dirty="0"/>
              <a:t>CPI</a:t>
            </a:r>
            <a:r>
              <a:rPr lang="zh-CN" altLang="en-US" sz="2400" b="1" dirty="0"/>
              <a:t>中存储器停顿部分也就较大。</a:t>
            </a:r>
          </a:p>
          <a:p>
            <a:pPr marL="0" indent="0" eaLnBrk="1" fontAlgn="auto" hangingPunct="1">
              <a:lnSpc>
                <a:spcPct val="120000"/>
              </a:lnSpc>
              <a:spcBef>
                <a:spcPct val="50000"/>
              </a:spcBef>
              <a:spcAft>
                <a:spcPts val="0"/>
              </a:spcAft>
              <a:buFont typeface="Arial" panose="020B0604020202020204" pitchFamily="34" charset="0"/>
              <a:buNone/>
              <a:defRPr/>
            </a:pPr>
            <a:endParaRPr lang="en-US" altLang="zh-CN" sz="2400" b="1" dirty="0">
              <a:solidFill>
                <a:schemeClr val="accent1"/>
              </a:solidFill>
            </a:endParaRPr>
          </a:p>
          <a:p>
            <a:pPr marL="0" indent="0" eaLnBrk="1" fontAlgn="auto" hangingPunct="1">
              <a:lnSpc>
                <a:spcPct val="120000"/>
              </a:lnSpc>
              <a:spcBef>
                <a:spcPct val="50000"/>
              </a:spcBef>
              <a:spcAft>
                <a:spcPts val="0"/>
              </a:spcAft>
              <a:buFont typeface="Arial" panose="020B0604020202020204" pitchFamily="34" charset="0"/>
              <a:buNone/>
              <a:defRPr/>
            </a:pPr>
            <a:r>
              <a:rPr lang="zh-CN" altLang="en-US" sz="2400" b="1" dirty="0">
                <a:solidFill>
                  <a:schemeClr val="accent1"/>
                </a:solidFill>
              </a:rPr>
              <a:t>因此 </a:t>
            </a:r>
            <a:r>
              <a:rPr lang="en-US" altLang="zh-CN" sz="2400" b="1" dirty="0">
                <a:solidFill>
                  <a:schemeClr val="accent1"/>
                </a:solidFill>
              </a:rPr>
              <a:t>Cache</a:t>
            </a:r>
            <a:r>
              <a:rPr lang="zh-CN" altLang="en-US" sz="2400" b="1" dirty="0">
                <a:solidFill>
                  <a:schemeClr val="accent1"/>
                </a:solidFill>
              </a:rPr>
              <a:t>对于低</a:t>
            </a:r>
            <a:r>
              <a:rPr lang="en-US" altLang="zh-CN" sz="2400" b="1" dirty="0">
                <a:solidFill>
                  <a:schemeClr val="accent1"/>
                </a:solidFill>
              </a:rPr>
              <a:t>CPI</a:t>
            </a:r>
            <a:r>
              <a:rPr lang="zh-CN" altLang="en-US" sz="2400" b="1" dirty="0">
                <a:solidFill>
                  <a:schemeClr val="accent1"/>
                </a:solidFill>
              </a:rPr>
              <a:t>，高时钟频率的</a:t>
            </a:r>
            <a:r>
              <a:rPr lang="en-US" altLang="zh-CN" sz="2400" b="1" dirty="0">
                <a:solidFill>
                  <a:schemeClr val="accent1"/>
                </a:solidFill>
              </a:rPr>
              <a:t>CPU</a:t>
            </a:r>
            <a:r>
              <a:rPr lang="zh-CN" altLang="en-US" sz="2400" b="1" dirty="0">
                <a:solidFill>
                  <a:schemeClr val="accent1"/>
                </a:solidFill>
              </a:rPr>
              <a:t>来说更加</a:t>
            </a:r>
            <a:r>
              <a:rPr lang="zh-CN" altLang="en-US" sz="2400" b="1" dirty="0" smtClean="0">
                <a:solidFill>
                  <a:schemeClr val="accent1"/>
                </a:solidFill>
              </a:rPr>
              <a:t>重要</a:t>
            </a:r>
            <a:endParaRPr lang="zh-CN" altLang="en-US" dirty="0"/>
          </a:p>
        </p:txBody>
      </p:sp>
      <p:sp>
        <p:nvSpPr>
          <p:cNvPr id="4" name="日期占位符 3"/>
          <p:cNvSpPr>
            <a:spLocks noGrp="1"/>
          </p:cNvSpPr>
          <p:nvPr>
            <p:ph type="dt" sz="half" idx="10"/>
          </p:nvPr>
        </p:nvSpPr>
        <p:spPr/>
        <p:txBody>
          <a:bodyPr/>
          <a:lstStyle/>
          <a:p>
            <a:pPr>
              <a:defRPr/>
            </a:pPr>
            <a:fld id="{F81E531A-ABCD-4548-975D-ABE3617C7632}" type="datetime1">
              <a:rPr lang="zh-CN" altLang="en-US"/>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5325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0DF3B66-22E2-4234-976F-8C8BCA974D36}" type="slidenum">
              <a:rPr lang="zh-CN" altLang="en-US">
                <a:solidFill>
                  <a:srgbClr val="898989"/>
                </a:solidFill>
              </a:rPr>
              <a:pPr/>
              <a:t>47</a:t>
            </a:fld>
            <a:endParaRPr lang="zh-CN" altLang="en-US">
              <a:solidFill>
                <a:srgbClr val="898989"/>
              </a:solidFill>
            </a:endParaRPr>
          </a:p>
        </p:txBody>
      </p:sp>
    </p:spTree>
    <p:extLst>
      <p:ext uri="{BB962C8B-B14F-4D97-AF65-F5344CB8AC3E}">
        <p14:creationId xmlns:p14="http://schemas.microsoft.com/office/powerpoint/2010/main" val="23662058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fontScale="90000"/>
          </a:bodyPr>
          <a:lstStyle/>
          <a:p>
            <a:r>
              <a:rPr lang="zh-CN" altLang="en-US" smtClean="0"/>
              <a:t>考虑不同组织结构的</a:t>
            </a:r>
            <a:r>
              <a:rPr lang="en-US" altLang="zh-CN" smtClean="0"/>
              <a:t>Cache</a:t>
            </a:r>
            <a:r>
              <a:rPr lang="zh-CN" altLang="en-US" smtClean="0"/>
              <a:t>对性能的影响</a:t>
            </a:r>
            <a:r>
              <a:rPr lang="en-US" altLang="zh-CN" smtClean="0"/>
              <a:t>:</a:t>
            </a:r>
          </a:p>
        </p:txBody>
      </p:sp>
      <p:sp>
        <p:nvSpPr>
          <p:cNvPr id="41987" name="Rectangle 3"/>
          <p:cNvSpPr>
            <a:spLocks noGrp="1" noChangeArrowheads="1"/>
          </p:cNvSpPr>
          <p:nvPr>
            <p:ph idx="1"/>
          </p:nvPr>
        </p:nvSpPr>
        <p:spPr/>
        <p:txBody>
          <a:bodyPr>
            <a:normAutofit fontScale="70000" lnSpcReduction="20000"/>
          </a:bodyPr>
          <a:lstStyle/>
          <a:p>
            <a:pPr>
              <a:lnSpc>
                <a:spcPct val="120000"/>
              </a:lnSpc>
            </a:pPr>
            <a:r>
              <a:rPr lang="en-US" altLang="zh-CN" dirty="0" smtClean="0"/>
              <a:t>B-19</a:t>
            </a:r>
            <a:r>
              <a:rPr lang="zh-CN" altLang="en-US" dirty="0" smtClean="0"/>
              <a:t>例题：直接映像</a:t>
            </a:r>
            <a:r>
              <a:rPr lang="en-US" altLang="zh-CN" dirty="0" smtClean="0"/>
              <a:t>Cache </a:t>
            </a:r>
            <a:r>
              <a:rPr lang="zh-CN" altLang="en-US" dirty="0" smtClean="0"/>
              <a:t>和两路组相联</a:t>
            </a:r>
            <a:r>
              <a:rPr lang="en-US" altLang="zh-CN" dirty="0" smtClean="0"/>
              <a:t>Cache</a:t>
            </a:r>
            <a:r>
              <a:rPr lang="zh-CN" altLang="en-US" dirty="0" smtClean="0"/>
              <a:t>，试问他们对</a:t>
            </a:r>
            <a:r>
              <a:rPr lang="en-US" altLang="zh-CN" dirty="0" smtClean="0"/>
              <a:t>CPU</a:t>
            </a:r>
            <a:r>
              <a:rPr lang="zh-CN" altLang="en-US" dirty="0" smtClean="0"/>
              <a:t>性能的影响？先求平均访存时间，然后再计算</a:t>
            </a:r>
            <a:r>
              <a:rPr lang="en-US" altLang="zh-CN" dirty="0" smtClean="0"/>
              <a:t>CPU</a:t>
            </a:r>
            <a:r>
              <a:rPr lang="zh-CN" altLang="en-US" dirty="0" smtClean="0"/>
              <a:t>性能。分析时请用以下假设：</a:t>
            </a:r>
          </a:p>
          <a:p>
            <a:pPr marL="0" indent="0">
              <a:lnSpc>
                <a:spcPct val="120000"/>
              </a:lnSpc>
              <a:buNone/>
            </a:pPr>
            <a:r>
              <a:rPr lang="zh-CN" altLang="en-US" dirty="0" smtClean="0"/>
              <a:t>（</a:t>
            </a:r>
            <a:r>
              <a:rPr lang="en-US" altLang="zh-CN" dirty="0" smtClean="0"/>
              <a:t>1</a:t>
            </a:r>
            <a:r>
              <a:rPr lang="zh-CN" altLang="en-US" dirty="0" smtClean="0"/>
              <a:t>）理想</a:t>
            </a:r>
            <a:r>
              <a:rPr lang="en-US" altLang="zh-CN" dirty="0" smtClean="0"/>
              <a:t>Cache(</a:t>
            </a:r>
            <a:r>
              <a:rPr lang="zh-CN" altLang="en-US" dirty="0" smtClean="0"/>
              <a:t>命中率为</a:t>
            </a:r>
            <a:r>
              <a:rPr lang="en-US" altLang="zh-CN" dirty="0" smtClean="0"/>
              <a:t>100%</a:t>
            </a:r>
            <a:r>
              <a:rPr lang="zh-CN" altLang="en-US" dirty="0" smtClean="0"/>
              <a:t>）情况下</a:t>
            </a:r>
            <a:r>
              <a:rPr lang="en-US" altLang="zh-CN" dirty="0" smtClean="0"/>
              <a:t>CPI </a:t>
            </a:r>
            <a:r>
              <a:rPr lang="zh-CN" altLang="en-US" dirty="0" smtClean="0"/>
              <a:t>为</a:t>
            </a:r>
            <a:r>
              <a:rPr lang="en-US" altLang="zh-CN" dirty="0" smtClean="0"/>
              <a:t>1.0</a:t>
            </a:r>
            <a:r>
              <a:rPr lang="zh-CN" altLang="en-US" dirty="0" smtClean="0"/>
              <a:t>，时钟周期为</a:t>
            </a:r>
            <a:r>
              <a:rPr lang="en-US" altLang="zh-CN" dirty="0" smtClean="0"/>
              <a:t>0.35ns</a:t>
            </a:r>
            <a:r>
              <a:rPr lang="zh-CN" altLang="en-US" dirty="0" smtClean="0"/>
              <a:t>，平均每条指令访存</a:t>
            </a:r>
            <a:r>
              <a:rPr lang="en-US" altLang="zh-CN" dirty="0" smtClean="0"/>
              <a:t>1.4</a:t>
            </a:r>
            <a:r>
              <a:rPr lang="zh-CN" altLang="en-US" dirty="0" smtClean="0"/>
              <a:t>次</a:t>
            </a:r>
          </a:p>
          <a:p>
            <a:pPr marL="0" indent="0">
              <a:lnSpc>
                <a:spcPct val="120000"/>
              </a:lnSpc>
              <a:buNone/>
            </a:pPr>
            <a:r>
              <a:rPr lang="zh-CN" altLang="en-US" dirty="0" smtClean="0"/>
              <a:t>（</a:t>
            </a:r>
            <a:r>
              <a:rPr lang="en-US" altLang="zh-CN" dirty="0" smtClean="0"/>
              <a:t>2</a:t>
            </a:r>
            <a:r>
              <a:rPr lang="zh-CN" altLang="en-US" dirty="0" smtClean="0"/>
              <a:t>）两种</a:t>
            </a:r>
            <a:r>
              <a:rPr lang="en-US" altLang="zh-CN" dirty="0" smtClean="0"/>
              <a:t>Cache</a:t>
            </a:r>
            <a:r>
              <a:rPr lang="zh-CN" altLang="en-US" dirty="0" smtClean="0"/>
              <a:t>容量均为</a:t>
            </a:r>
            <a:r>
              <a:rPr lang="en-US" altLang="zh-CN" dirty="0" smtClean="0"/>
              <a:t>128KB</a:t>
            </a:r>
            <a:r>
              <a:rPr lang="zh-CN" altLang="en-US" dirty="0" smtClean="0"/>
              <a:t>，块大小都是</a:t>
            </a:r>
            <a:r>
              <a:rPr lang="en-US" altLang="zh-CN" dirty="0" smtClean="0"/>
              <a:t>64B</a:t>
            </a:r>
          </a:p>
          <a:p>
            <a:pPr marL="0" indent="0">
              <a:lnSpc>
                <a:spcPct val="120000"/>
              </a:lnSpc>
              <a:buNone/>
            </a:pPr>
            <a:r>
              <a:rPr lang="zh-CN" altLang="en-US" dirty="0" smtClean="0"/>
              <a:t>（</a:t>
            </a:r>
            <a:r>
              <a:rPr lang="en-US" altLang="zh-CN" dirty="0" smtClean="0"/>
              <a:t>3</a:t>
            </a:r>
            <a:r>
              <a:rPr lang="zh-CN" altLang="en-US" dirty="0" smtClean="0"/>
              <a:t>）采用组相联时，由于多路选择器的存在，时钟周期增加到原来的</a:t>
            </a:r>
            <a:r>
              <a:rPr lang="en-US" altLang="zh-CN" dirty="0" smtClean="0"/>
              <a:t>1.35</a:t>
            </a:r>
            <a:r>
              <a:rPr lang="zh-CN" altLang="en-US" dirty="0" smtClean="0"/>
              <a:t>倍</a:t>
            </a:r>
          </a:p>
          <a:p>
            <a:pPr marL="0" indent="0">
              <a:lnSpc>
                <a:spcPct val="120000"/>
              </a:lnSpc>
              <a:buNone/>
            </a:pPr>
            <a:r>
              <a:rPr lang="zh-CN" altLang="en-US" dirty="0" smtClean="0"/>
              <a:t>（</a:t>
            </a:r>
            <a:r>
              <a:rPr lang="en-US" altLang="zh-CN" dirty="0" smtClean="0"/>
              <a:t>4</a:t>
            </a:r>
            <a:r>
              <a:rPr lang="zh-CN" altLang="en-US" dirty="0" smtClean="0"/>
              <a:t>）两种结构的失效开销都是</a:t>
            </a:r>
            <a:r>
              <a:rPr lang="en-US" altLang="zh-CN" dirty="0" smtClean="0"/>
              <a:t>65ns (</a:t>
            </a:r>
            <a:r>
              <a:rPr lang="zh-CN" altLang="en-US" dirty="0" smtClean="0"/>
              <a:t>在实际应用中，应取整为整数个时钟周期）</a:t>
            </a:r>
            <a:endParaRPr lang="en-US" altLang="zh-CN" dirty="0" smtClean="0"/>
          </a:p>
          <a:p>
            <a:pPr marL="0" indent="0">
              <a:lnSpc>
                <a:spcPct val="120000"/>
              </a:lnSpc>
              <a:buNone/>
            </a:pPr>
            <a:r>
              <a:rPr lang="zh-CN" altLang="en-US" dirty="0" smtClean="0"/>
              <a:t>（</a:t>
            </a:r>
            <a:r>
              <a:rPr lang="en-US" altLang="zh-CN" dirty="0" smtClean="0"/>
              <a:t>5</a:t>
            </a:r>
            <a:r>
              <a:rPr lang="zh-CN" altLang="en-US" dirty="0" smtClean="0"/>
              <a:t>）命中时间为</a:t>
            </a:r>
            <a:r>
              <a:rPr lang="en-US" altLang="zh-CN" dirty="0" smtClean="0"/>
              <a:t>1</a:t>
            </a:r>
            <a:r>
              <a:rPr lang="zh-CN" altLang="en-US" dirty="0" smtClean="0"/>
              <a:t>个</a:t>
            </a:r>
            <a:r>
              <a:rPr lang="en-US" altLang="zh-CN" dirty="0" smtClean="0"/>
              <a:t>cycle</a:t>
            </a:r>
            <a:r>
              <a:rPr lang="zh-CN" altLang="en-US" dirty="0" smtClean="0"/>
              <a:t>，</a:t>
            </a:r>
            <a:r>
              <a:rPr lang="en-US" altLang="zh-CN" dirty="0" smtClean="0"/>
              <a:t>128KB</a:t>
            </a:r>
            <a:r>
              <a:rPr lang="zh-CN" altLang="en-US" dirty="0" smtClean="0"/>
              <a:t>直接映像</a:t>
            </a:r>
            <a:r>
              <a:rPr lang="en-US" altLang="zh-CN" dirty="0" smtClean="0"/>
              <a:t>Cache</a:t>
            </a:r>
            <a:r>
              <a:rPr lang="zh-CN" altLang="en-US" dirty="0" smtClean="0"/>
              <a:t>的失效率为</a:t>
            </a:r>
            <a:r>
              <a:rPr lang="en-US" altLang="zh-CN" dirty="0" smtClean="0"/>
              <a:t>2.1%, </a:t>
            </a:r>
            <a:r>
              <a:rPr lang="zh-CN" altLang="en-US" dirty="0" smtClean="0"/>
              <a:t>相同容量的两路组相联</a:t>
            </a:r>
            <a:r>
              <a:rPr lang="en-US" altLang="zh-CN" dirty="0" smtClean="0"/>
              <a:t>Cache </a:t>
            </a:r>
            <a:r>
              <a:rPr lang="zh-CN" altLang="en-US" dirty="0" smtClean="0"/>
              <a:t>的失效率为</a:t>
            </a:r>
            <a:r>
              <a:rPr lang="en-US" altLang="zh-CN" dirty="0" smtClean="0"/>
              <a:t>1.9%</a:t>
            </a:r>
          </a:p>
        </p:txBody>
      </p:sp>
      <p:sp>
        <p:nvSpPr>
          <p:cNvPr id="3" name="日期占位符 2"/>
          <p:cNvSpPr>
            <a:spLocks noGrp="1"/>
          </p:cNvSpPr>
          <p:nvPr>
            <p:ph type="dt" sz="half" idx="10"/>
          </p:nvPr>
        </p:nvSpPr>
        <p:spPr/>
        <p:txBody>
          <a:bodyPr/>
          <a:lstStyle/>
          <a:p>
            <a:fld id="{3F17D88C-D86A-4F21-9490-99F6AA1CB782}" type="datetime1">
              <a:rPr lang="zh-CN" altLang="en-US" smtClean="0"/>
              <a:pPr/>
              <a:t>2019/3/19</a:t>
            </a:fld>
            <a:endParaRPr lang="zh-CN" altLang="en-US"/>
          </a:p>
        </p:txBody>
      </p:sp>
      <p:sp>
        <p:nvSpPr>
          <p:cNvPr id="4" name="页脚占位符 3"/>
          <p:cNvSpPr>
            <a:spLocks noGrp="1"/>
          </p:cNvSpPr>
          <p:nvPr>
            <p:ph type="ftr" sz="quarter" idx="11"/>
          </p:nvPr>
        </p:nvSpPr>
        <p:spPr/>
        <p:txBody>
          <a:bodyPr/>
          <a:lstStyle/>
          <a:p>
            <a:r>
              <a:rPr lang="zh-CN" altLang="en-US" smtClean="0"/>
              <a:t>计算机体系结构</a:t>
            </a:r>
            <a:endParaRPr lang="zh-CN" altLang="en-US"/>
          </a:p>
        </p:txBody>
      </p:sp>
      <p:sp>
        <p:nvSpPr>
          <p:cNvPr id="54278" name="灯片编号占位符 1"/>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6C5401A-98B4-4853-8908-30FE9F5190A9}" type="slidenum">
              <a:rPr lang="zh-CN" altLang="en-US" smtClean="0"/>
              <a:pPr/>
              <a:t>48</a:t>
            </a:fld>
            <a:endParaRPr lang="zh-CN" altLang="en-US"/>
          </a:p>
        </p:txBody>
      </p:sp>
    </p:spTree>
    <p:extLst>
      <p:ext uri="{BB962C8B-B14F-4D97-AF65-F5344CB8AC3E}">
        <p14:creationId xmlns:p14="http://schemas.microsoft.com/office/powerpoint/2010/main" val="2200019390"/>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zh-CN" altLang="en-US" sz="3200" b="1" smtClean="0"/>
              <a:t>失效开销与</a:t>
            </a:r>
            <a:r>
              <a:rPr lang="en-US" altLang="zh-CN" sz="3200" b="1" smtClean="0"/>
              <a:t>Out-of-Order</a:t>
            </a:r>
            <a:r>
              <a:rPr lang="zh-CN" altLang="en-US" sz="3200" b="1" smtClean="0"/>
              <a:t>执行的处理器</a:t>
            </a:r>
          </a:p>
        </p:txBody>
      </p:sp>
      <p:sp>
        <p:nvSpPr>
          <p:cNvPr id="2052" name="内容占位符 4"/>
          <p:cNvSpPr>
            <a:spLocks noGrp="1"/>
          </p:cNvSpPr>
          <p:nvPr>
            <p:ph idx="1"/>
          </p:nvPr>
        </p:nvSpPr>
        <p:spPr>
          <a:xfrm>
            <a:off x="457200" y="2610196"/>
            <a:ext cx="8229600" cy="3533814"/>
          </a:xfrm>
        </p:spPr>
        <p:txBody>
          <a:bodyPr>
            <a:normAutofit fontScale="92500" lnSpcReduction="20000"/>
          </a:bodyPr>
          <a:lstStyle/>
          <a:p>
            <a:pPr eaLnBrk="1" hangingPunct="1">
              <a:spcBef>
                <a:spcPct val="50000"/>
              </a:spcBef>
            </a:pPr>
            <a:r>
              <a:rPr lang="zh-CN" altLang="en-US" dirty="0" smtClean="0"/>
              <a:t>需要确定两个参数</a:t>
            </a:r>
            <a:r>
              <a:rPr lang="en-US" altLang="zh-CN" dirty="0" smtClean="0"/>
              <a:t>：</a:t>
            </a:r>
          </a:p>
          <a:p>
            <a:pPr eaLnBrk="1" hangingPunct="1">
              <a:spcBef>
                <a:spcPct val="50000"/>
              </a:spcBef>
              <a:buFontTx/>
              <a:buChar char="•"/>
            </a:pPr>
            <a:r>
              <a:rPr lang="en-US" altLang="zh-CN" dirty="0" smtClean="0"/>
              <a:t>Length of memory latency</a:t>
            </a:r>
          </a:p>
          <a:p>
            <a:pPr eaLnBrk="1" hangingPunct="1">
              <a:spcBef>
                <a:spcPct val="50000"/>
              </a:spcBef>
              <a:buFontTx/>
              <a:buChar char="•"/>
            </a:pPr>
            <a:r>
              <a:rPr lang="en-US" altLang="zh-CN" dirty="0" smtClean="0"/>
              <a:t>Length of latency overlap</a:t>
            </a:r>
          </a:p>
          <a:p>
            <a:pPr eaLnBrk="1" hangingPunct="1">
              <a:spcBef>
                <a:spcPct val="50000"/>
              </a:spcBef>
            </a:pPr>
            <a:r>
              <a:rPr lang="zh-CN" altLang="en-US" dirty="0" smtClean="0"/>
              <a:t>例如：在 前面的例子中，若假设允许处理器乱序执行，则对于直接映射方式，假设30%的失效开销可以覆盖（</a:t>
            </a:r>
            <a:r>
              <a:rPr lang="en-US" altLang="zh-CN" dirty="0" smtClean="0"/>
              <a:t>overlap)，</a:t>
            </a:r>
            <a:r>
              <a:rPr lang="zh-CN" altLang="en-US" dirty="0" smtClean="0"/>
              <a:t>那么原来的70</a:t>
            </a:r>
            <a:r>
              <a:rPr lang="en-US" altLang="zh-CN" dirty="0" smtClean="0"/>
              <a:t>ns</a:t>
            </a:r>
            <a:r>
              <a:rPr lang="zh-CN" altLang="en-US" dirty="0" smtClean="0"/>
              <a:t>失效开销就变为49</a:t>
            </a:r>
            <a:r>
              <a:rPr lang="en-US" altLang="zh-CN" dirty="0" smtClean="0"/>
              <a:t>ns.</a:t>
            </a:r>
          </a:p>
          <a:p>
            <a:pPr eaLnBrk="1" hangingPunct="1"/>
            <a:endParaRPr lang="zh-CN" altLang="en-US" dirty="0" smtClean="0"/>
          </a:p>
        </p:txBody>
      </p:sp>
      <p:sp>
        <p:nvSpPr>
          <p:cNvPr id="3" name="日期占位符 2"/>
          <p:cNvSpPr>
            <a:spLocks noGrp="1"/>
          </p:cNvSpPr>
          <p:nvPr>
            <p:ph type="dt" sz="half" idx="10"/>
          </p:nvPr>
        </p:nvSpPr>
        <p:spPr/>
        <p:txBody>
          <a:bodyPr/>
          <a:lstStyle/>
          <a:p>
            <a:pPr>
              <a:defRPr/>
            </a:pPr>
            <a:fld id="{84FEB317-BF92-4D1A-AD52-42950A4741CC}" type="datetime1">
              <a:rPr lang="zh-CN" altLang="en-US"/>
              <a:pPr>
                <a:defRPr/>
              </a:pPr>
              <a:t>2019/3/19</a:t>
            </a:fld>
            <a:endParaRPr lang="zh-CN" altLang="en-US"/>
          </a:p>
        </p:txBody>
      </p:sp>
      <p:sp>
        <p:nvSpPr>
          <p:cNvPr id="4" name="页脚占位符 3"/>
          <p:cNvSpPr>
            <a:spLocks noGrp="1"/>
          </p:cNvSpPr>
          <p:nvPr>
            <p:ph type="ftr" sz="quarter" idx="11"/>
          </p:nvPr>
        </p:nvSpPr>
        <p:spPr/>
        <p:txBody>
          <a:bodyPr/>
          <a:lstStyle/>
          <a:p>
            <a:pPr>
              <a:defRPr/>
            </a:pPr>
            <a:r>
              <a:rPr lang="zh-CN" altLang="en-US"/>
              <a:t>计算机体系结构</a:t>
            </a:r>
          </a:p>
        </p:txBody>
      </p:sp>
      <p:sp>
        <p:nvSpPr>
          <p:cNvPr id="2055"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7347BD2-974B-4D5C-8BD2-4B73148BC9D5}" type="slidenum">
              <a:rPr lang="zh-CN" altLang="en-US">
                <a:solidFill>
                  <a:srgbClr val="898989"/>
                </a:solidFill>
              </a:rPr>
              <a:pPr/>
              <a:t>49</a:t>
            </a:fld>
            <a:endParaRPr lang="zh-CN" altLang="en-US">
              <a:solidFill>
                <a:srgbClr val="898989"/>
              </a:solidFill>
            </a:endParaRPr>
          </a:p>
        </p:txBody>
      </p:sp>
      <p:graphicFrame>
        <p:nvGraphicFramePr>
          <p:cNvPr id="2050" name="Object 3"/>
          <p:cNvGraphicFramePr>
            <a:graphicFrameLocks noChangeAspect="1"/>
          </p:cNvGraphicFramePr>
          <p:nvPr/>
        </p:nvGraphicFramePr>
        <p:xfrm>
          <a:off x="190500" y="1254125"/>
          <a:ext cx="8763000" cy="665163"/>
        </p:xfrm>
        <a:graphic>
          <a:graphicData uri="http://schemas.openxmlformats.org/presentationml/2006/ole">
            <mc:AlternateContent xmlns:mc="http://schemas.openxmlformats.org/markup-compatibility/2006">
              <mc:Choice xmlns:v="urn:schemas-microsoft-com:vml" Requires="v">
                <p:oleObj spid="_x0000_s9222" name="Equation" r:id="rId3" imgW="5054600" imgH="393700" progId="Equation.3">
                  <p:embed/>
                </p:oleObj>
              </mc:Choice>
              <mc:Fallback>
                <p:oleObj name="Equation" r:id="rId3" imgW="5054600" imgH="393700" progId="Equation.3">
                  <p:embed/>
                  <p:pic>
                    <p:nvPicPr>
                      <p:cNvPr id="20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1254125"/>
                        <a:ext cx="8763000"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54260541"/>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361"/>
          <p:cNvSpPr>
            <a:spLocks noChangeArrowheads="1"/>
          </p:cNvSpPr>
          <p:nvPr/>
        </p:nvSpPr>
        <p:spPr bwMode="auto">
          <a:xfrm>
            <a:off x="1739698" y="1311886"/>
            <a:ext cx="60182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pPr>
            <a:r>
              <a:rPr lang="en-US" altLang="zh-CN" sz="2400" b="1" dirty="0">
                <a:solidFill>
                  <a:schemeClr val="tx2"/>
                </a:solidFill>
                <a:latin typeface="Arial" panose="020B0604020202020204" pitchFamily="34" charset="0"/>
              </a:rPr>
              <a:t>Processor-DRAM Memory Gap (latency)</a:t>
            </a:r>
          </a:p>
        </p:txBody>
      </p:sp>
      <p:sp>
        <p:nvSpPr>
          <p:cNvPr id="1028" name="Rectangle 2362"/>
          <p:cNvSpPr>
            <a:spLocks noGrp="1" noChangeArrowheads="1"/>
          </p:cNvSpPr>
          <p:nvPr>
            <p:ph type="title"/>
          </p:nvPr>
        </p:nvSpPr>
        <p:spPr/>
        <p:txBody>
          <a:bodyPr lIns="92075" tIns="46038" rIns="92075" bIns="46038"/>
          <a:lstStyle/>
          <a:p>
            <a:r>
              <a:rPr lang="zh-CN" altLang="en-US" sz="3200" b="1" smtClean="0"/>
              <a:t>微处理器与</a:t>
            </a:r>
            <a:r>
              <a:rPr lang="en-US" altLang="zh-CN" sz="3200" b="1" smtClean="0"/>
              <a:t>DRAM </a:t>
            </a:r>
            <a:r>
              <a:rPr lang="zh-CN" altLang="en-US" sz="3200" b="1" smtClean="0"/>
              <a:t>的性能差异</a:t>
            </a:r>
          </a:p>
        </p:txBody>
      </p:sp>
      <p:sp>
        <p:nvSpPr>
          <p:cNvPr id="2" name="日期占位符 1"/>
          <p:cNvSpPr>
            <a:spLocks noGrp="1"/>
          </p:cNvSpPr>
          <p:nvPr>
            <p:ph type="dt" sz="half" idx="10"/>
          </p:nvPr>
        </p:nvSpPr>
        <p:spPr/>
        <p:txBody>
          <a:bodyPr/>
          <a:lstStyle/>
          <a:p>
            <a:pPr>
              <a:defRPr/>
            </a:pPr>
            <a:fld id="{B421783D-ED62-45E2-ABCB-4A8ADC239FC6}" type="datetime1">
              <a:rPr lang="zh-CN" altLang="en-US" smtClean="0"/>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smtClean="0"/>
              <a:t>计算机体系结构</a:t>
            </a:r>
            <a:endParaRPr lang="zh-CN" altLang="en-US"/>
          </a:p>
        </p:txBody>
      </p:sp>
      <p:sp>
        <p:nvSpPr>
          <p:cNvPr id="103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AC794ED-987B-45BB-9D5D-39EC733ABBB1}" type="slidenum">
              <a:rPr lang="zh-CN" altLang="en-US">
                <a:solidFill>
                  <a:srgbClr val="898989"/>
                </a:solidFill>
              </a:rPr>
              <a:pPr/>
              <a:t>5</a:t>
            </a:fld>
            <a:endParaRPr lang="zh-CN" altLang="en-US">
              <a:solidFill>
                <a:srgbClr val="898989"/>
              </a:solidFill>
            </a:endParaRPr>
          </a:p>
        </p:txBody>
      </p:sp>
      <p:graphicFrame>
        <p:nvGraphicFramePr>
          <p:cNvPr id="1026" name="Object 2364"/>
          <p:cNvGraphicFramePr>
            <a:graphicFrameLocks noGrp="1" noChangeAspect="1"/>
          </p:cNvGraphicFramePr>
          <p:nvPr>
            <p:ph idx="4294967295"/>
            <p:extLst>
              <p:ext uri="{D42A27DB-BD31-4B8C-83A1-F6EECF244321}">
                <p14:modId xmlns:p14="http://schemas.microsoft.com/office/powerpoint/2010/main" val="419168237"/>
              </p:ext>
            </p:extLst>
          </p:nvPr>
        </p:nvGraphicFramePr>
        <p:xfrm>
          <a:off x="133003" y="1920905"/>
          <a:ext cx="6689725" cy="3840162"/>
        </p:xfrm>
        <a:graphic>
          <a:graphicData uri="http://schemas.openxmlformats.org/presentationml/2006/ole">
            <mc:AlternateContent xmlns:mc="http://schemas.openxmlformats.org/markup-compatibility/2006">
              <mc:Choice xmlns:v="urn:schemas-microsoft-com:vml" Requires="v">
                <p:oleObj spid="_x0000_s8197" name="Chart" r:id="rId4" imgW="4248150" imgH="2438400" progId="Excel.Chart.8">
                  <p:embed/>
                </p:oleObj>
              </mc:Choice>
              <mc:Fallback>
                <p:oleObj name="Chart" r:id="rId4" imgW="4248150" imgH="2438400" progId="Excel.Chart.8">
                  <p:embed/>
                  <p:pic>
                    <p:nvPicPr>
                      <p:cNvPr id="1026" name="Object 236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003" y="1920905"/>
                        <a:ext cx="6689725" cy="384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2" name="Line 2366"/>
          <p:cNvSpPr>
            <a:spLocks noChangeShapeType="1"/>
          </p:cNvSpPr>
          <p:nvPr/>
        </p:nvSpPr>
        <p:spPr bwMode="auto">
          <a:xfrm>
            <a:off x="6641379" y="2551763"/>
            <a:ext cx="0" cy="1803400"/>
          </a:xfrm>
          <a:prstGeom prst="line">
            <a:avLst/>
          </a:prstGeom>
          <a:noFill/>
          <a:ln w="25400">
            <a:solidFill>
              <a:srgbClr val="FC0128"/>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3" name="Rectangle 2367"/>
          <p:cNvSpPr>
            <a:spLocks noChangeArrowheads="1"/>
          </p:cNvSpPr>
          <p:nvPr/>
        </p:nvSpPr>
        <p:spPr bwMode="auto">
          <a:xfrm>
            <a:off x="6638925" y="2828161"/>
            <a:ext cx="2505075"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b="1" dirty="0">
                <a:latin typeface="Arial" panose="020B0604020202020204" pitchFamily="34" charset="0"/>
              </a:rPr>
              <a:t>Processor-Memory</a:t>
            </a:r>
          </a:p>
          <a:p>
            <a:pPr eaLnBrk="1" hangingPunct="1"/>
            <a:r>
              <a:rPr lang="en-US" altLang="zh-CN" sz="2000" b="1" dirty="0">
                <a:latin typeface="Arial" panose="020B0604020202020204" pitchFamily="34" charset="0"/>
              </a:rPr>
              <a:t>Performance Gap</a:t>
            </a:r>
          </a:p>
          <a:p>
            <a:pPr eaLnBrk="1" hangingPunct="1"/>
            <a:r>
              <a:rPr lang="en-US" altLang="zh-CN" sz="2000" b="1" dirty="0">
                <a:latin typeface="Arial" panose="020B0604020202020204" pitchFamily="34" charset="0"/>
              </a:rPr>
              <a:t>Growing</a:t>
            </a:r>
          </a:p>
        </p:txBody>
      </p:sp>
    </p:spTree>
    <p:extLst>
      <p:ext uri="{BB962C8B-B14F-4D97-AF65-F5344CB8AC3E}">
        <p14:creationId xmlns:p14="http://schemas.microsoft.com/office/powerpoint/2010/main" val="1938121607"/>
      </p:ext>
    </p:extLst>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mtClean="0"/>
              <a:t> -review</a:t>
            </a:r>
            <a:endParaRPr lang="zh-CN" altLang="en-US" smtClean="0"/>
          </a:p>
        </p:txBody>
      </p:sp>
      <p:sp>
        <p:nvSpPr>
          <p:cNvPr id="55299" name="Rectangle 3"/>
          <p:cNvSpPr>
            <a:spLocks noGrp="1" noChangeArrowheads="1"/>
          </p:cNvSpPr>
          <p:nvPr>
            <p:ph idx="1"/>
          </p:nvPr>
        </p:nvSpPr>
        <p:spPr/>
        <p:txBody>
          <a:bodyPr>
            <a:normAutofit fontScale="92500" lnSpcReduction="10000"/>
          </a:bodyPr>
          <a:lstStyle/>
          <a:p>
            <a:r>
              <a:rPr lang="en-US" altLang="zh-CN" smtClean="0"/>
              <a:t>Cache</a:t>
            </a:r>
            <a:r>
              <a:rPr lang="zh-CN" altLang="en-US" smtClean="0"/>
              <a:t>基本原理 </a:t>
            </a:r>
            <a:r>
              <a:rPr lang="en-US" altLang="zh-CN" smtClean="0"/>
              <a:t>4Q</a:t>
            </a:r>
          </a:p>
          <a:p>
            <a:r>
              <a:rPr lang="en-US" altLang="zh-CN" smtClean="0"/>
              <a:t>Cache</a:t>
            </a:r>
            <a:r>
              <a:rPr lang="zh-CN" altLang="en-US" smtClean="0"/>
              <a:t>性能分析</a:t>
            </a:r>
            <a:endParaRPr lang="en-US" altLang="zh-CN" smtClean="0"/>
          </a:p>
          <a:p>
            <a:pPr lvl="1"/>
            <a:r>
              <a:rPr lang="en-US" altLang="zh-CN" smtClean="0"/>
              <a:t>CPU time = (CPU execution clock cycles + 	</a:t>
            </a:r>
            <a:br>
              <a:rPr lang="en-US" altLang="zh-CN" smtClean="0"/>
            </a:br>
            <a:r>
              <a:rPr lang="en-US" altLang="zh-CN" smtClean="0"/>
              <a:t>		 Memory stall clock cycles) x clock cycle time</a:t>
            </a:r>
          </a:p>
          <a:p>
            <a:pPr lvl="1"/>
            <a:r>
              <a:rPr lang="en-US" altLang="zh-CN" smtClean="0"/>
              <a:t>Memory stall clock cycles = </a:t>
            </a:r>
            <a:br>
              <a:rPr lang="en-US" altLang="zh-CN" smtClean="0"/>
            </a:br>
            <a:r>
              <a:rPr lang="en-US" altLang="zh-CN" smtClean="0"/>
              <a:t>	(Reads x Read miss rate x Read miss penalty + </a:t>
            </a:r>
            <a:br>
              <a:rPr lang="en-US" altLang="zh-CN" smtClean="0"/>
            </a:br>
            <a:r>
              <a:rPr lang="en-US" altLang="zh-CN" smtClean="0"/>
              <a:t>	 Writes x Write miss rate x Write miss penalty)</a:t>
            </a:r>
          </a:p>
          <a:p>
            <a:pPr lvl="1"/>
            <a:r>
              <a:rPr lang="en-US" altLang="zh-CN" smtClean="0"/>
              <a:t>Memory stall clock cycles = </a:t>
            </a:r>
            <a:br>
              <a:rPr lang="en-US" altLang="zh-CN" smtClean="0"/>
            </a:br>
            <a:r>
              <a:rPr lang="en-US" altLang="zh-CN" smtClean="0"/>
              <a:t>	Memory accesses x Miss rate x Miss penalty</a:t>
            </a:r>
          </a:p>
          <a:p>
            <a:pPr lvl="1"/>
            <a:r>
              <a:rPr lang="en-US" altLang="zh-CN" smtClean="0"/>
              <a:t>Different measure: AMAT</a:t>
            </a:r>
            <a:br>
              <a:rPr lang="en-US" altLang="zh-CN" smtClean="0"/>
            </a:br>
            <a:r>
              <a:rPr lang="en-US" altLang="zh-CN" smtClean="0"/>
              <a:t>Average Memory Access time (AMAT) = </a:t>
            </a:r>
            <a:br>
              <a:rPr lang="en-US" altLang="zh-CN" smtClean="0"/>
            </a:br>
            <a:r>
              <a:rPr lang="en-US" altLang="zh-CN" smtClean="0"/>
              <a:t>	Hit Time + (Miss Rate x Miss Penalty)</a:t>
            </a:r>
          </a:p>
        </p:txBody>
      </p:sp>
      <p:sp>
        <p:nvSpPr>
          <p:cNvPr id="3" name="日期占位符 2"/>
          <p:cNvSpPr>
            <a:spLocks noGrp="1"/>
          </p:cNvSpPr>
          <p:nvPr>
            <p:ph type="dt" sz="half" idx="10"/>
          </p:nvPr>
        </p:nvSpPr>
        <p:spPr/>
        <p:txBody>
          <a:bodyPr/>
          <a:lstStyle/>
          <a:p>
            <a:fld id="{220A5221-CEB6-43F9-B909-3AB50000C6B3}" type="datetime1">
              <a:rPr lang="zh-CN" altLang="en-US" smtClean="0"/>
              <a:pPr/>
              <a:t>2019/3/19</a:t>
            </a:fld>
            <a:endParaRPr lang="zh-CN" altLang="en-US"/>
          </a:p>
        </p:txBody>
      </p:sp>
      <p:sp>
        <p:nvSpPr>
          <p:cNvPr id="4" name="页脚占位符 3"/>
          <p:cNvSpPr>
            <a:spLocks noGrp="1"/>
          </p:cNvSpPr>
          <p:nvPr>
            <p:ph type="ftr" sz="quarter" idx="11"/>
          </p:nvPr>
        </p:nvSpPr>
        <p:spPr/>
        <p:txBody>
          <a:bodyPr/>
          <a:lstStyle/>
          <a:p>
            <a:r>
              <a:rPr lang="zh-CN" altLang="en-US" smtClean="0"/>
              <a:t>计算机体系结构</a:t>
            </a:r>
            <a:endParaRPr lang="zh-CN" altLang="en-US"/>
          </a:p>
        </p:txBody>
      </p:sp>
      <p:sp>
        <p:nvSpPr>
          <p:cNvPr id="55302" name="灯片编号占位符 1"/>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E40508A-E7E3-4034-A077-CE1E2803A709}" type="slidenum">
              <a:rPr lang="zh-CN" altLang="en-US" smtClean="0"/>
              <a:pPr/>
              <a:t>50</a:t>
            </a:fld>
            <a:endParaRPr lang="zh-CN" altLang="en-US"/>
          </a:p>
        </p:txBody>
      </p:sp>
    </p:spTree>
    <p:extLst>
      <p:ext uri="{BB962C8B-B14F-4D97-AF65-F5344CB8AC3E}">
        <p14:creationId xmlns:p14="http://schemas.microsoft.com/office/powerpoint/2010/main" val="97306790"/>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a:bodyPr>
          <a:lstStyle/>
          <a:p>
            <a:r>
              <a:rPr lang="en-US" altLang="zh-CN" sz="2400" dirty="0" smtClean="0"/>
              <a:t>Summary of performance equations in this chapter</a:t>
            </a:r>
          </a:p>
        </p:txBody>
      </p:sp>
      <p:sp>
        <p:nvSpPr>
          <p:cNvPr id="3" name="日期占位符 2"/>
          <p:cNvSpPr>
            <a:spLocks noGrp="1"/>
          </p:cNvSpPr>
          <p:nvPr>
            <p:ph type="dt" sz="half" idx="10"/>
          </p:nvPr>
        </p:nvSpPr>
        <p:spPr/>
        <p:txBody>
          <a:bodyPr/>
          <a:lstStyle/>
          <a:p>
            <a:fld id="{6935E4DD-8971-480B-A088-4A264EEFB3CF}" type="datetime1">
              <a:rPr lang="zh-CN" altLang="en-US" smtClean="0"/>
              <a:pPr/>
              <a:t>2019/3/19</a:t>
            </a:fld>
            <a:endParaRPr lang="zh-CN" altLang="en-US"/>
          </a:p>
        </p:txBody>
      </p:sp>
      <p:sp>
        <p:nvSpPr>
          <p:cNvPr id="4" name="页脚占位符 3"/>
          <p:cNvSpPr>
            <a:spLocks noGrp="1"/>
          </p:cNvSpPr>
          <p:nvPr>
            <p:ph type="ftr" sz="quarter" idx="11"/>
          </p:nvPr>
        </p:nvSpPr>
        <p:spPr/>
        <p:txBody>
          <a:bodyPr/>
          <a:lstStyle/>
          <a:p>
            <a:r>
              <a:rPr lang="zh-CN" altLang="en-US" smtClean="0"/>
              <a:t>计算机体系结构</a:t>
            </a:r>
            <a:endParaRPr lang="zh-CN" altLang="en-US" dirty="0"/>
          </a:p>
        </p:txBody>
      </p:sp>
      <p:sp>
        <p:nvSpPr>
          <p:cNvPr id="56325" name="灯片编号占位符 1"/>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E89CB08-D69B-4948-A7B7-742C50AC3A3C}" type="slidenum">
              <a:rPr lang="zh-CN" altLang="en-US" smtClean="0"/>
              <a:pPr/>
              <a:t>51</a:t>
            </a:fld>
            <a:endParaRPr lang="zh-CN" altLang="en-US"/>
          </a:p>
        </p:txBody>
      </p:sp>
      <p:pic>
        <p:nvPicPr>
          <p:cNvPr id="5632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8" y="950913"/>
            <a:ext cx="8767762" cy="540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860401240"/>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dirty="0" smtClean="0"/>
              <a:t>基本</a:t>
            </a:r>
            <a:r>
              <a:rPr lang="en-US" altLang="zh-CN" dirty="0" smtClean="0"/>
              <a:t>Cache</a:t>
            </a:r>
            <a:r>
              <a:rPr lang="zh-CN" altLang="en-US" dirty="0" smtClean="0"/>
              <a:t>优化方法</a:t>
            </a:r>
          </a:p>
        </p:txBody>
      </p:sp>
      <p:sp>
        <p:nvSpPr>
          <p:cNvPr id="46083" name="Rectangle 3"/>
          <p:cNvSpPr>
            <a:spLocks noGrp="1" noChangeArrowheads="1"/>
          </p:cNvSpPr>
          <p:nvPr>
            <p:ph idx="1"/>
          </p:nvPr>
        </p:nvSpPr>
        <p:spPr/>
        <p:txBody>
          <a:bodyPr/>
          <a:lstStyle/>
          <a:p>
            <a:r>
              <a:rPr lang="zh-CN" altLang="en-US" smtClean="0"/>
              <a:t>降低失效率</a:t>
            </a:r>
            <a:endParaRPr lang="en-US" altLang="zh-CN" smtClean="0"/>
          </a:p>
          <a:p>
            <a:pPr lvl="1"/>
            <a:r>
              <a:rPr lang="en-US" altLang="zh-CN" smtClean="0"/>
              <a:t>1</a:t>
            </a:r>
            <a:r>
              <a:rPr lang="zh-CN" altLang="en-US" smtClean="0"/>
              <a:t>、增加</a:t>
            </a:r>
            <a:r>
              <a:rPr lang="en-US" altLang="zh-CN" smtClean="0"/>
              <a:t>Cache</a:t>
            </a:r>
            <a:r>
              <a:rPr lang="zh-CN" altLang="en-US" smtClean="0"/>
              <a:t>块的大小</a:t>
            </a:r>
            <a:endParaRPr lang="en-US" altLang="zh-CN" smtClean="0"/>
          </a:p>
          <a:p>
            <a:pPr lvl="1"/>
            <a:r>
              <a:rPr lang="en-US" altLang="zh-CN" smtClean="0"/>
              <a:t>2</a:t>
            </a:r>
            <a:r>
              <a:rPr lang="zh-CN" altLang="en-US" smtClean="0"/>
              <a:t>、增大</a:t>
            </a:r>
            <a:r>
              <a:rPr lang="en-US" altLang="zh-CN" smtClean="0"/>
              <a:t>Cache</a:t>
            </a:r>
            <a:r>
              <a:rPr lang="zh-CN" altLang="en-US" smtClean="0"/>
              <a:t>容量</a:t>
            </a:r>
            <a:endParaRPr lang="en-US" altLang="zh-CN" smtClean="0"/>
          </a:p>
          <a:p>
            <a:pPr lvl="1"/>
            <a:r>
              <a:rPr lang="en-US" altLang="zh-CN" smtClean="0"/>
              <a:t>3</a:t>
            </a:r>
            <a:r>
              <a:rPr lang="zh-CN" altLang="en-US" smtClean="0"/>
              <a:t>、提高相联度</a:t>
            </a:r>
          </a:p>
          <a:p>
            <a:r>
              <a:rPr lang="zh-CN" altLang="en-US" smtClean="0"/>
              <a:t>减少失效开销</a:t>
            </a:r>
            <a:endParaRPr lang="en-US" altLang="zh-CN" smtClean="0"/>
          </a:p>
          <a:p>
            <a:pPr lvl="1"/>
            <a:r>
              <a:rPr lang="en-US" altLang="zh-CN" smtClean="0"/>
              <a:t>4</a:t>
            </a:r>
            <a:r>
              <a:rPr lang="zh-CN" altLang="en-US" smtClean="0"/>
              <a:t>、多级</a:t>
            </a:r>
            <a:r>
              <a:rPr lang="en-US" altLang="zh-CN" smtClean="0"/>
              <a:t>Cache</a:t>
            </a:r>
          </a:p>
          <a:p>
            <a:pPr lvl="1"/>
            <a:r>
              <a:rPr lang="en-US" altLang="zh-CN" smtClean="0"/>
              <a:t>5</a:t>
            </a:r>
            <a:r>
              <a:rPr lang="zh-CN" altLang="en-US" smtClean="0"/>
              <a:t>、使读失效优先于写失效</a:t>
            </a:r>
          </a:p>
          <a:p>
            <a:r>
              <a:rPr lang="zh-CN" altLang="en-US" smtClean="0"/>
              <a:t>缩短命中时间</a:t>
            </a:r>
            <a:endParaRPr lang="en-US" altLang="zh-CN" smtClean="0"/>
          </a:p>
          <a:p>
            <a:pPr lvl="1"/>
            <a:r>
              <a:rPr lang="en-US" altLang="zh-CN" smtClean="0"/>
              <a:t>6</a:t>
            </a:r>
            <a:r>
              <a:rPr lang="zh-CN" altLang="en-US" smtClean="0"/>
              <a:t>、避免在索引缓存期间进行地址转换</a:t>
            </a:r>
            <a:endParaRPr lang="en-US" altLang="zh-CN" smtClean="0"/>
          </a:p>
          <a:p>
            <a:pPr lvl="1"/>
            <a:endParaRPr lang="en-US" altLang="zh-CN" dirty="0"/>
          </a:p>
        </p:txBody>
      </p:sp>
      <p:sp>
        <p:nvSpPr>
          <p:cNvPr id="3" name="日期占位符 2"/>
          <p:cNvSpPr>
            <a:spLocks noGrp="1"/>
          </p:cNvSpPr>
          <p:nvPr>
            <p:ph type="dt" sz="half" idx="10"/>
          </p:nvPr>
        </p:nvSpPr>
        <p:spPr/>
        <p:txBody>
          <a:bodyPr/>
          <a:lstStyle/>
          <a:p>
            <a:fld id="{DFF79E7F-55A1-42C9-B028-2671DC548A38}" type="datetime1">
              <a:rPr lang="zh-CN" altLang="en-US" smtClean="0"/>
              <a:pPr/>
              <a:t>2019/3/19</a:t>
            </a:fld>
            <a:endParaRPr lang="zh-CN" altLang="en-US"/>
          </a:p>
        </p:txBody>
      </p:sp>
      <p:sp>
        <p:nvSpPr>
          <p:cNvPr id="4" name="页脚占位符 3"/>
          <p:cNvSpPr>
            <a:spLocks noGrp="1"/>
          </p:cNvSpPr>
          <p:nvPr>
            <p:ph type="ftr" sz="quarter" idx="11"/>
          </p:nvPr>
        </p:nvSpPr>
        <p:spPr/>
        <p:txBody>
          <a:bodyPr/>
          <a:lstStyle/>
          <a:p>
            <a:r>
              <a:rPr lang="zh-CN" altLang="en-US" smtClean="0"/>
              <a:t>计算机体系结构</a:t>
            </a:r>
            <a:endParaRPr lang="zh-CN" altLang="en-US"/>
          </a:p>
        </p:txBody>
      </p:sp>
      <p:sp>
        <p:nvSpPr>
          <p:cNvPr id="57350" name="灯片编号占位符 1"/>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65B1B2C-549E-4A7C-9672-EC10379EC2CD}" type="slidenum">
              <a:rPr lang="zh-CN" altLang="en-US" smtClean="0"/>
              <a:pPr/>
              <a:t>52</a:t>
            </a:fld>
            <a:endParaRPr lang="zh-CN" altLang="en-US"/>
          </a:p>
        </p:txBody>
      </p:sp>
    </p:spTree>
    <p:extLst>
      <p:ext uri="{BB962C8B-B14F-4D97-AF65-F5344CB8AC3E}">
        <p14:creationId xmlns:p14="http://schemas.microsoft.com/office/powerpoint/2010/main" val="2618765972"/>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smtClean="0"/>
              <a:t>改进</a:t>
            </a:r>
            <a:r>
              <a:rPr lang="en-US" altLang="zh-CN" smtClean="0"/>
              <a:t>Cache </a:t>
            </a:r>
            <a:r>
              <a:rPr lang="zh-CN" altLang="en-US" smtClean="0"/>
              <a:t>性能的方法</a:t>
            </a:r>
          </a:p>
        </p:txBody>
      </p:sp>
      <p:sp>
        <p:nvSpPr>
          <p:cNvPr id="58371" name="Rectangle 3"/>
          <p:cNvSpPr>
            <a:spLocks noGrp="1" noChangeArrowheads="1"/>
          </p:cNvSpPr>
          <p:nvPr>
            <p:ph idx="1"/>
          </p:nvPr>
        </p:nvSpPr>
        <p:spPr>
          <a:xfrm>
            <a:off x="457199" y="1258432"/>
            <a:ext cx="8611985" cy="5051833"/>
          </a:xfrm>
        </p:spPr>
        <p:txBody>
          <a:bodyPr/>
          <a:lstStyle/>
          <a:p>
            <a:r>
              <a:rPr lang="zh-CN" altLang="en-US" dirty="0" smtClean="0"/>
              <a:t>平均访存时间＝命中时间＋失效率×失效开销</a:t>
            </a:r>
          </a:p>
          <a:p>
            <a:r>
              <a:rPr lang="zh-CN" altLang="en-US" dirty="0" smtClean="0"/>
              <a:t>从上式可知，基本途径</a:t>
            </a:r>
          </a:p>
          <a:p>
            <a:pPr lvl="1"/>
            <a:r>
              <a:rPr lang="zh-CN" altLang="en-US" dirty="0" smtClean="0"/>
              <a:t>降低失效率</a:t>
            </a:r>
          </a:p>
          <a:p>
            <a:pPr lvl="1"/>
            <a:r>
              <a:rPr lang="zh-CN" altLang="en-US" dirty="0" smtClean="0"/>
              <a:t>减少失效开销</a:t>
            </a:r>
          </a:p>
          <a:p>
            <a:pPr lvl="1"/>
            <a:r>
              <a:rPr lang="zh-CN" altLang="en-US" dirty="0" smtClean="0"/>
              <a:t>缩短命中时间</a:t>
            </a:r>
          </a:p>
        </p:txBody>
      </p:sp>
      <p:sp>
        <p:nvSpPr>
          <p:cNvPr id="3" name="日期占位符 2"/>
          <p:cNvSpPr>
            <a:spLocks noGrp="1"/>
          </p:cNvSpPr>
          <p:nvPr>
            <p:ph type="dt" sz="half" idx="10"/>
          </p:nvPr>
        </p:nvSpPr>
        <p:spPr/>
        <p:txBody>
          <a:bodyPr/>
          <a:lstStyle/>
          <a:p>
            <a:fld id="{592A554F-1C6A-4244-B26F-4EBFD2AB14AD}" type="datetime1">
              <a:rPr lang="zh-CN" altLang="en-US" smtClean="0"/>
              <a:pPr/>
              <a:t>2019/3/19</a:t>
            </a:fld>
            <a:endParaRPr lang="zh-CN" altLang="en-US"/>
          </a:p>
        </p:txBody>
      </p:sp>
      <p:sp>
        <p:nvSpPr>
          <p:cNvPr id="4" name="页脚占位符 3"/>
          <p:cNvSpPr>
            <a:spLocks noGrp="1"/>
          </p:cNvSpPr>
          <p:nvPr>
            <p:ph type="ftr" sz="quarter" idx="11"/>
          </p:nvPr>
        </p:nvSpPr>
        <p:spPr/>
        <p:txBody>
          <a:bodyPr/>
          <a:lstStyle/>
          <a:p>
            <a:r>
              <a:rPr lang="zh-CN" altLang="en-US" smtClean="0"/>
              <a:t>计算机体系结构</a:t>
            </a:r>
            <a:endParaRPr lang="zh-CN" altLang="en-US"/>
          </a:p>
        </p:txBody>
      </p:sp>
      <p:sp>
        <p:nvSpPr>
          <p:cNvPr id="58374" name="灯片编号占位符 1"/>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792BE41-7B84-474C-9DC8-9426B507ECDF}" type="slidenum">
              <a:rPr lang="zh-CN" altLang="en-US" smtClean="0"/>
              <a:pPr/>
              <a:t>53</a:t>
            </a:fld>
            <a:endParaRPr lang="zh-CN" altLang="en-US"/>
          </a:p>
        </p:txBody>
      </p:sp>
    </p:spTree>
    <p:extLst>
      <p:ext uri="{BB962C8B-B14F-4D97-AF65-F5344CB8AC3E}">
        <p14:creationId xmlns:p14="http://schemas.microsoft.com/office/powerpoint/2010/main" val="353742819"/>
      </p:ext>
    </p:extLst>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smtClean="0"/>
              <a:t>降低失效率</a:t>
            </a:r>
          </a:p>
        </p:txBody>
      </p:sp>
      <p:sp>
        <p:nvSpPr>
          <p:cNvPr id="59395" name="Rectangle 3"/>
          <p:cNvSpPr>
            <a:spLocks noGrp="1" noChangeArrowheads="1"/>
          </p:cNvSpPr>
          <p:nvPr>
            <p:ph idx="1"/>
          </p:nvPr>
        </p:nvSpPr>
        <p:spPr/>
        <p:txBody>
          <a:bodyPr>
            <a:normAutofit fontScale="85000" lnSpcReduction="20000"/>
          </a:bodyPr>
          <a:lstStyle/>
          <a:p>
            <a:pPr marL="0" indent="0">
              <a:buNone/>
            </a:pPr>
            <a:r>
              <a:rPr lang="en-US" altLang="zh-CN" dirty="0" smtClean="0"/>
              <a:t>Cache</a:t>
            </a:r>
            <a:r>
              <a:rPr lang="zh-CN" altLang="en-US" dirty="0" smtClean="0"/>
              <a:t>失效的原因 可分为三类  3</a:t>
            </a:r>
            <a:r>
              <a:rPr lang="en-US" altLang="zh-CN" dirty="0" smtClean="0"/>
              <a:t>C</a:t>
            </a:r>
          </a:p>
          <a:p>
            <a:pPr>
              <a:lnSpc>
                <a:spcPct val="120000"/>
              </a:lnSpc>
            </a:pPr>
            <a:r>
              <a:rPr lang="zh-CN" altLang="en-US" dirty="0" smtClean="0"/>
              <a:t>强制性失效 (</a:t>
            </a:r>
            <a:r>
              <a:rPr lang="en-US" altLang="zh-CN" dirty="0" smtClean="0"/>
              <a:t>Compulsory)</a:t>
            </a:r>
          </a:p>
          <a:p>
            <a:pPr lvl="1"/>
            <a:r>
              <a:rPr lang="zh-CN" altLang="en-US" dirty="0" smtClean="0"/>
              <a:t>第一次访问某一块，只能从下一级</a:t>
            </a:r>
            <a:r>
              <a:rPr lang="en-US" altLang="zh-CN" dirty="0" smtClean="0"/>
              <a:t>Load，</a:t>
            </a:r>
            <a:r>
              <a:rPr lang="zh-CN" altLang="en-US" dirty="0" smtClean="0"/>
              <a:t>也称为冷启动或首次访问失效</a:t>
            </a:r>
          </a:p>
          <a:p>
            <a:r>
              <a:rPr lang="zh-CN" altLang="en-US" dirty="0" smtClean="0"/>
              <a:t>容量失效（</a:t>
            </a:r>
            <a:r>
              <a:rPr lang="en-US" altLang="zh-CN" dirty="0" smtClean="0"/>
              <a:t>Capacity)</a:t>
            </a:r>
          </a:p>
          <a:p>
            <a:pPr lvl="1"/>
            <a:r>
              <a:rPr lang="zh-CN" altLang="en-US" dirty="0" smtClean="0"/>
              <a:t>如果程序执行时，所需块由于容量不足，不能全部调入</a:t>
            </a:r>
            <a:r>
              <a:rPr lang="en-US" altLang="zh-CN" dirty="0" smtClean="0"/>
              <a:t>Cache，</a:t>
            </a:r>
            <a:r>
              <a:rPr lang="zh-CN" altLang="en-US" dirty="0" smtClean="0"/>
              <a:t> 则当某些块被替换后，若又重新被访问，就会发生失效。</a:t>
            </a:r>
          </a:p>
          <a:p>
            <a:pPr lvl="1"/>
            <a:r>
              <a:rPr lang="zh-CN" altLang="en-US" dirty="0" smtClean="0"/>
              <a:t>可能会发生“抖动”现象</a:t>
            </a:r>
          </a:p>
          <a:p>
            <a:r>
              <a:rPr lang="zh-CN" altLang="en-US" dirty="0" smtClean="0"/>
              <a:t>冲突失效（</a:t>
            </a:r>
            <a:r>
              <a:rPr lang="en-US" altLang="zh-CN" dirty="0" smtClean="0"/>
              <a:t>Conflict (collision))</a:t>
            </a:r>
          </a:p>
          <a:p>
            <a:pPr lvl="1"/>
            <a:r>
              <a:rPr lang="zh-CN" altLang="en-US" dirty="0" smtClean="0"/>
              <a:t>组相联和直接相联的副作用</a:t>
            </a:r>
          </a:p>
          <a:p>
            <a:pPr lvl="1"/>
            <a:r>
              <a:rPr lang="zh-CN" altLang="en-US" dirty="0" smtClean="0"/>
              <a:t>若太多的块映像到同一组（块）中，则会出现该组中某个块被别的块替换（即使别的组或块有空闲位置)，然后又被重新访问的情况，这就属于冲突失效</a:t>
            </a:r>
          </a:p>
        </p:txBody>
      </p:sp>
      <p:sp>
        <p:nvSpPr>
          <p:cNvPr id="3" name="日期占位符 2"/>
          <p:cNvSpPr>
            <a:spLocks noGrp="1"/>
          </p:cNvSpPr>
          <p:nvPr>
            <p:ph type="dt" sz="half" idx="10"/>
          </p:nvPr>
        </p:nvSpPr>
        <p:spPr/>
        <p:txBody>
          <a:bodyPr/>
          <a:lstStyle/>
          <a:p>
            <a:fld id="{A2FCAB9C-3315-485C-9E8E-49DB7FF338CF}" type="datetime1">
              <a:rPr lang="zh-CN" altLang="en-US" smtClean="0"/>
              <a:pPr/>
              <a:t>2019/3/19</a:t>
            </a:fld>
            <a:endParaRPr lang="zh-CN" altLang="en-US"/>
          </a:p>
        </p:txBody>
      </p:sp>
      <p:sp>
        <p:nvSpPr>
          <p:cNvPr id="4" name="页脚占位符 3"/>
          <p:cNvSpPr>
            <a:spLocks noGrp="1"/>
          </p:cNvSpPr>
          <p:nvPr>
            <p:ph type="ftr" sz="quarter" idx="11"/>
          </p:nvPr>
        </p:nvSpPr>
        <p:spPr/>
        <p:txBody>
          <a:bodyPr/>
          <a:lstStyle/>
          <a:p>
            <a:r>
              <a:rPr lang="zh-CN" altLang="en-US" smtClean="0"/>
              <a:t>计算机体系结构</a:t>
            </a:r>
            <a:endParaRPr lang="zh-CN" altLang="en-US"/>
          </a:p>
        </p:txBody>
      </p:sp>
      <p:sp>
        <p:nvSpPr>
          <p:cNvPr id="59398" name="灯片编号占位符 1"/>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22D3D5-8BEA-448F-8ADC-B5272F53F85F}" type="slidenum">
              <a:rPr lang="zh-CN" altLang="en-US" smtClean="0"/>
              <a:pPr/>
              <a:t>54</a:t>
            </a:fld>
            <a:endParaRPr lang="zh-CN" altLang="en-US"/>
          </a:p>
        </p:txBody>
      </p:sp>
    </p:spTree>
    <p:extLst>
      <p:ext uri="{BB962C8B-B14F-4D97-AF65-F5344CB8AC3E}">
        <p14:creationId xmlns:p14="http://schemas.microsoft.com/office/powerpoint/2010/main" val="1395156512"/>
      </p:ext>
    </p:extLst>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sz="3200" b="1" smtClean="0"/>
              <a:t>各种类型的失效率</a:t>
            </a:r>
          </a:p>
        </p:txBody>
      </p:sp>
      <p:sp>
        <p:nvSpPr>
          <p:cNvPr id="3" name="日期占位符 2"/>
          <p:cNvSpPr>
            <a:spLocks noGrp="1"/>
          </p:cNvSpPr>
          <p:nvPr>
            <p:ph type="dt" sz="half" idx="10"/>
          </p:nvPr>
        </p:nvSpPr>
        <p:spPr/>
        <p:txBody>
          <a:bodyPr/>
          <a:lstStyle/>
          <a:p>
            <a:pPr>
              <a:defRPr/>
            </a:pPr>
            <a:fld id="{3AB21F97-17DC-4D2C-9438-2CD0AE4A2B14}" type="datetime1">
              <a:rPr lang="zh-CN" altLang="en-US"/>
              <a:pPr>
                <a:defRPr/>
              </a:pPr>
              <a:t>2019/3/19</a:t>
            </a:fld>
            <a:endParaRPr lang="zh-CN" altLang="en-US"/>
          </a:p>
        </p:txBody>
      </p:sp>
      <p:sp>
        <p:nvSpPr>
          <p:cNvPr id="4" name="页脚占位符 3"/>
          <p:cNvSpPr>
            <a:spLocks noGrp="1"/>
          </p:cNvSpPr>
          <p:nvPr>
            <p:ph type="ftr" sz="quarter" idx="11"/>
          </p:nvPr>
        </p:nvSpPr>
        <p:spPr/>
        <p:txBody>
          <a:bodyPr/>
          <a:lstStyle/>
          <a:p>
            <a:pPr>
              <a:defRPr/>
            </a:pPr>
            <a:r>
              <a:rPr lang="zh-CN" altLang="en-US"/>
              <a:t>计算机体系结构</a:t>
            </a:r>
          </a:p>
        </p:txBody>
      </p:sp>
      <p:sp>
        <p:nvSpPr>
          <p:cNvPr id="60421"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FBB1661-3E93-4319-9094-31E09B4ED7D2}" type="slidenum">
              <a:rPr lang="zh-CN" altLang="en-US">
                <a:solidFill>
                  <a:srgbClr val="898989"/>
                </a:solidFill>
              </a:rPr>
              <a:pPr/>
              <a:t>55</a:t>
            </a:fld>
            <a:endParaRPr lang="zh-CN" altLang="en-US">
              <a:solidFill>
                <a:srgbClr val="898989"/>
              </a:solidFill>
            </a:endParaRPr>
          </a:p>
        </p:txBody>
      </p:sp>
      <p:pic>
        <p:nvPicPr>
          <p:cNvPr id="60422"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2250" y="1092200"/>
            <a:ext cx="8699500"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2984295"/>
      </p:ext>
    </p:extLst>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sz="3200" b="1" smtClean="0"/>
              <a:t>从统计规律中得到的一些结果</a:t>
            </a:r>
          </a:p>
        </p:txBody>
      </p:sp>
      <p:sp>
        <p:nvSpPr>
          <p:cNvPr id="63491" name="Rectangle 3"/>
          <p:cNvSpPr>
            <a:spLocks noGrp="1" noChangeArrowheads="1"/>
          </p:cNvSpPr>
          <p:nvPr>
            <p:ph idx="1"/>
          </p:nvPr>
        </p:nvSpPr>
        <p:spPr/>
        <p:txBody>
          <a:bodyPr>
            <a:normAutofit/>
          </a:bodyPr>
          <a:lstStyle/>
          <a:p>
            <a:pPr eaLnBrk="1" hangingPunct="1">
              <a:defRPr/>
            </a:pPr>
            <a:r>
              <a:rPr lang="zh-CN" altLang="en-US" dirty="0" smtClean="0"/>
              <a:t>相联度越高，冲突失效就越小</a:t>
            </a:r>
          </a:p>
          <a:p>
            <a:pPr eaLnBrk="1" hangingPunct="1">
              <a:defRPr/>
            </a:pPr>
            <a:r>
              <a:rPr lang="zh-CN" altLang="en-US" dirty="0" smtClean="0"/>
              <a:t>强制性失效和容量失效不受相联度的影响</a:t>
            </a:r>
          </a:p>
          <a:p>
            <a:pPr eaLnBrk="1" hangingPunct="1">
              <a:defRPr/>
            </a:pPr>
            <a:r>
              <a:rPr lang="zh-CN" altLang="en-US" dirty="0" smtClean="0"/>
              <a:t>强制性失效不受</a:t>
            </a:r>
            <a:r>
              <a:rPr lang="en-US" altLang="zh-CN" dirty="0" smtClean="0"/>
              <a:t>Cache</a:t>
            </a:r>
            <a:r>
              <a:rPr lang="zh-CN" altLang="en-US" dirty="0" smtClean="0"/>
              <a:t>容量的影响</a:t>
            </a:r>
          </a:p>
          <a:p>
            <a:pPr eaLnBrk="1" hangingPunct="1">
              <a:defRPr/>
            </a:pPr>
            <a:r>
              <a:rPr lang="zh-CN" altLang="en-US" dirty="0" smtClean="0"/>
              <a:t>容量失效随着容量的增加而减少</a:t>
            </a:r>
          </a:p>
          <a:p>
            <a:pPr eaLnBrk="1" hangingPunct="1">
              <a:defRPr/>
            </a:pPr>
            <a:r>
              <a:rPr lang="zh-CN" altLang="en-US" dirty="0" smtClean="0">
                <a:solidFill>
                  <a:srgbClr val="FF0000"/>
                </a:solidFill>
              </a:rPr>
              <a:t>符合2:1</a:t>
            </a:r>
            <a:r>
              <a:rPr lang="en-US" altLang="zh-CN" dirty="0" smtClean="0">
                <a:solidFill>
                  <a:srgbClr val="FF0000"/>
                </a:solidFill>
              </a:rPr>
              <a:t>Cache</a:t>
            </a:r>
            <a:r>
              <a:rPr lang="zh-CN" altLang="en-US" dirty="0" smtClean="0">
                <a:solidFill>
                  <a:srgbClr val="FF0000"/>
                </a:solidFill>
              </a:rPr>
              <a:t>经验规则</a:t>
            </a:r>
          </a:p>
          <a:p>
            <a:pPr lvl="1" eaLnBrk="1" hangingPunct="1">
              <a:defRPr/>
            </a:pPr>
            <a:r>
              <a:rPr lang="zh-CN" altLang="en-US" sz="2000" dirty="0" smtClean="0"/>
              <a:t>即大小为</a:t>
            </a:r>
            <a:r>
              <a:rPr lang="en-US" altLang="zh-CN" sz="2000" dirty="0" smtClean="0"/>
              <a:t>N</a:t>
            </a:r>
            <a:r>
              <a:rPr lang="zh-CN" altLang="en-US" sz="2000" dirty="0" smtClean="0"/>
              <a:t>的直接映象</a:t>
            </a:r>
            <a:r>
              <a:rPr lang="en-US" altLang="zh-CN" sz="2000" dirty="0" smtClean="0"/>
              <a:t>Cache</a:t>
            </a:r>
            <a:r>
              <a:rPr lang="zh-CN" altLang="en-US" sz="2000" dirty="0" smtClean="0"/>
              <a:t>的失效率约等于大小为</a:t>
            </a:r>
            <a:r>
              <a:rPr lang="en-US" altLang="zh-CN" sz="2000" dirty="0" smtClean="0"/>
              <a:t>N/2</a:t>
            </a:r>
            <a:r>
              <a:rPr lang="zh-CN" altLang="en-US" sz="2000" dirty="0" smtClean="0"/>
              <a:t>的两路组相联的</a:t>
            </a:r>
            <a:r>
              <a:rPr lang="en-US" altLang="zh-CN" sz="2000" dirty="0" smtClean="0"/>
              <a:t>Cache</a:t>
            </a:r>
            <a:r>
              <a:rPr lang="zh-CN" altLang="en-US" sz="2000" dirty="0" smtClean="0"/>
              <a:t>失效率。</a:t>
            </a:r>
          </a:p>
          <a:p>
            <a:pPr marL="457200" lvl="1" indent="0" eaLnBrk="1" hangingPunct="1">
              <a:buFont typeface="Arial" panose="020B0604020202020204" pitchFamily="34" charset="0"/>
              <a:buNone/>
              <a:defRPr/>
            </a:pPr>
            <a:endParaRPr lang="zh-CN" altLang="en-US" dirty="0" smtClean="0"/>
          </a:p>
        </p:txBody>
      </p:sp>
      <p:sp>
        <p:nvSpPr>
          <p:cNvPr id="3" name="日期占位符 2"/>
          <p:cNvSpPr>
            <a:spLocks noGrp="1"/>
          </p:cNvSpPr>
          <p:nvPr>
            <p:ph type="dt" sz="half" idx="10"/>
          </p:nvPr>
        </p:nvSpPr>
        <p:spPr/>
        <p:txBody>
          <a:bodyPr/>
          <a:lstStyle/>
          <a:p>
            <a:pPr>
              <a:defRPr/>
            </a:pPr>
            <a:fld id="{8937F969-6B53-4F14-AC36-D17B4E7793CB}" type="datetime1">
              <a:rPr lang="zh-CN" altLang="en-US"/>
              <a:pPr>
                <a:defRPr/>
              </a:pPr>
              <a:t>2019/3/19</a:t>
            </a:fld>
            <a:endParaRPr lang="zh-CN" altLang="en-US"/>
          </a:p>
        </p:txBody>
      </p:sp>
      <p:sp>
        <p:nvSpPr>
          <p:cNvPr id="4" name="页脚占位符 3"/>
          <p:cNvSpPr>
            <a:spLocks noGrp="1"/>
          </p:cNvSpPr>
          <p:nvPr>
            <p:ph type="ftr" sz="quarter" idx="11"/>
          </p:nvPr>
        </p:nvSpPr>
        <p:spPr/>
        <p:txBody>
          <a:bodyPr/>
          <a:lstStyle/>
          <a:p>
            <a:pPr>
              <a:defRPr/>
            </a:pPr>
            <a:r>
              <a:rPr lang="zh-CN" altLang="en-US"/>
              <a:t>计算机体系结构</a:t>
            </a:r>
          </a:p>
        </p:txBody>
      </p:sp>
      <p:sp>
        <p:nvSpPr>
          <p:cNvPr id="61446"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563E04F-6E82-4999-9033-F6DF5153FE8E}" type="slidenum">
              <a:rPr lang="zh-CN" altLang="en-US">
                <a:solidFill>
                  <a:srgbClr val="898989"/>
                </a:solidFill>
              </a:rPr>
              <a:pPr/>
              <a:t>56</a:t>
            </a:fld>
            <a:endParaRPr lang="zh-CN" altLang="en-US">
              <a:solidFill>
                <a:srgbClr val="898989"/>
              </a:solidFill>
            </a:endParaRPr>
          </a:p>
        </p:txBody>
      </p:sp>
    </p:spTree>
    <p:extLst>
      <p:ext uri="{BB962C8B-B14F-4D97-AF65-F5344CB8AC3E}">
        <p14:creationId xmlns:p14="http://schemas.microsoft.com/office/powerpoint/2010/main" val="1509702677"/>
      </p:ext>
    </p:extLst>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sz="3200" b="1" smtClean="0"/>
              <a:t>减少3</a:t>
            </a:r>
            <a:r>
              <a:rPr lang="en-US" altLang="zh-CN" sz="3200" b="1" smtClean="0"/>
              <a:t>C</a:t>
            </a:r>
            <a:r>
              <a:rPr lang="zh-CN" altLang="en-US" sz="3200" b="1" smtClean="0"/>
              <a:t>的方法</a:t>
            </a:r>
          </a:p>
        </p:txBody>
      </p:sp>
      <p:sp>
        <p:nvSpPr>
          <p:cNvPr id="62467" name="Rectangle 3"/>
          <p:cNvSpPr>
            <a:spLocks noGrp="1" noChangeArrowheads="1"/>
          </p:cNvSpPr>
          <p:nvPr>
            <p:ph idx="1"/>
          </p:nvPr>
        </p:nvSpPr>
        <p:spPr/>
        <p:txBody>
          <a:bodyPr>
            <a:normAutofit fontScale="92500" lnSpcReduction="10000"/>
          </a:bodyPr>
          <a:lstStyle/>
          <a:p>
            <a:pPr eaLnBrk="1" hangingPunct="1">
              <a:buFont typeface="Wingdings" panose="05000000000000000000" pitchFamily="2" charset="2"/>
              <a:buNone/>
            </a:pPr>
            <a:r>
              <a:rPr lang="zh-CN" altLang="en-US" smtClean="0"/>
              <a:t>从统计规律可知</a:t>
            </a:r>
          </a:p>
          <a:p>
            <a:pPr eaLnBrk="1" hangingPunct="1"/>
            <a:r>
              <a:rPr lang="zh-CN" altLang="en-US" smtClean="0"/>
              <a:t>增大</a:t>
            </a:r>
            <a:r>
              <a:rPr lang="en-US" altLang="zh-CN" smtClean="0"/>
              <a:t>Cache</a:t>
            </a:r>
            <a:r>
              <a:rPr lang="zh-CN" altLang="en-US" smtClean="0"/>
              <a:t>容量</a:t>
            </a:r>
          </a:p>
          <a:p>
            <a:pPr lvl="1" eaLnBrk="1" hangingPunct="1"/>
            <a:r>
              <a:rPr lang="zh-CN" altLang="en-US" smtClean="0"/>
              <a:t>对冲突和容量失效的减少有利</a:t>
            </a:r>
          </a:p>
          <a:p>
            <a:pPr eaLnBrk="1" hangingPunct="1"/>
            <a:r>
              <a:rPr lang="zh-CN" altLang="en-US" smtClean="0"/>
              <a:t>增大块</a:t>
            </a:r>
          </a:p>
          <a:p>
            <a:pPr lvl="1" eaLnBrk="1" hangingPunct="1"/>
            <a:r>
              <a:rPr lang="zh-CN" altLang="en-US" smtClean="0"/>
              <a:t>减缓强制性失效</a:t>
            </a:r>
          </a:p>
          <a:p>
            <a:pPr lvl="1" eaLnBrk="1" hangingPunct="1"/>
            <a:r>
              <a:rPr lang="zh-CN" altLang="en-US" smtClean="0"/>
              <a:t>可能会增加冲突失效（因为在容量不变的情况下，块的数目减少了）</a:t>
            </a:r>
          </a:p>
          <a:p>
            <a:pPr eaLnBrk="1" hangingPunct="1"/>
            <a:r>
              <a:rPr lang="zh-CN" altLang="en-US" smtClean="0"/>
              <a:t>通过预取可帮助减少强制性失效</a:t>
            </a:r>
          </a:p>
          <a:p>
            <a:pPr lvl="1" eaLnBrk="1" hangingPunct="1"/>
            <a:r>
              <a:rPr lang="zh-CN" altLang="en-US" smtClean="0"/>
              <a:t>必须小心不要把你需要的东西换出去</a:t>
            </a:r>
          </a:p>
          <a:p>
            <a:pPr lvl="1" eaLnBrk="1" hangingPunct="1"/>
            <a:r>
              <a:rPr lang="zh-CN" altLang="en-US" smtClean="0"/>
              <a:t>需要预测比较准确（对数据较困难，对指令相对容易）</a:t>
            </a:r>
          </a:p>
        </p:txBody>
      </p:sp>
      <p:sp>
        <p:nvSpPr>
          <p:cNvPr id="3" name="日期占位符 2"/>
          <p:cNvSpPr>
            <a:spLocks noGrp="1"/>
          </p:cNvSpPr>
          <p:nvPr>
            <p:ph type="dt" sz="half" idx="10"/>
          </p:nvPr>
        </p:nvSpPr>
        <p:spPr/>
        <p:txBody>
          <a:bodyPr/>
          <a:lstStyle/>
          <a:p>
            <a:pPr>
              <a:defRPr/>
            </a:pPr>
            <a:fld id="{C048A246-0679-4C58-B712-826C02DE700D}" type="datetime1">
              <a:rPr lang="zh-CN" altLang="en-US"/>
              <a:pPr>
                <a:defRPr/>
              </a:pPr>
              <a:t>2019/3/19</a:t>
            </a:fld>
            <a:endParaRPr lang="zh-CN" altLang="en-US"/>
          </a:p>
        </p:txBody>
      </p:sp>
      <p:sp>
        <p:nvSpPr>
          <p:cNvPr id="4" name="页脚占位符 3"/>
          <p:cNvSpPr>
            <a:spLocks noGrp="1"/>
          </p:cNvSpPr>
          <p:nvPr>
            <p:ph type="ftr" sz="quarter" idx="11"/>
          </p:nvPr>
        </p:nvSpPr>
        <p:spPr/>
        <p:txBody>
          <a:bodyPr/>
          <a:lstStyle/>
          <a:p>
            <a:pPr>
              <a:defRPr/>
            </a:pPr>
            <a:r>
              <a:rPr lang="zh-CN" altLang="en-US"/>
              <a:t>计算机体系结构</a:t>
            </a:r>
          </a:p>
        </p:txBody>
      </p:sp>
      <p:sp>
        <p:nvSpPr>
          <p:cNvPr id="62470"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FED82B6-42EC-4AB4-8F7E-96E41C7F85D1}" type="slidenum">
              <a:rPr lang="zh-CN" altLang="en-US">
                <a:solidFill>
                  <a:srgbClr val="898989"/>
                </a:solidFill>
              </a:rPr>
              <a:pPr/>
              <a:t>57</a:t>
            </a:fld>
            <a:endParaRPr lang="zh-CN" altLang="en-US">
              <a:solidFill>
                <a:srgbClr val="898989"/>
              </a:solidFill>
            </a:endParaRPr>
          </a:p>
        </p:txBody>
      </p:sp>
    </p:spTree>
    <p:extLst>
      <p:ext uri="{BB962C8B-B14F-4D97-AF65-F5344CB8AC3E}">
        <p14:creationId xmlns:p14="http://schemas.microsoft.com/office/powerpoint/2010/main" val="4078699599"/>
      </p:ext>
    </p:extLst>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pPr eaLnBrk="1" hangingPunct="1"/>
            <a:r>
              <a:rPr lang="zh-CN" altLang="en-US" sz="3200" b="1" smtClean="0"/>
              <a:t>增加块的大小</a:t>
            </a:r>
          </a:p>
        </p:txBody>
      </p:sp>
      <p:sp>
        <p:nvSpPr>
          <p:cNvPr id="4" name="日期占位符 3"/>
          <p:cNvSpPr>
            <a:spLocks noGrp="1"/>
          </p:cNvSpPr>
          <p:nvPr>
            <p:ph type="dt" sz="half" idx="10"/>
          </p:nvPr>
        </p:nvSpPr>
        <p:spPr/>
        <p:txBody>
          <a:bodyPr/>
          <a:lstStyle/>
          <a:p>
            <a:pPr>
              <a:defRPr/>
            </a:pPr>
            <a:fld id="{B4D86329-7FE4-4901-8896-9E84A84F761A}" type="datetime1">
              <a:rPr lang="zh-CN" altLang="en-US" smtClean="0"/>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6349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BEC368A-90C5-4827-8F32-9E12D977E0E4}" type="slidenum">
              <a:rPr lang="zh-CN" altLang="en-US">
                <a:solidFill>
                  <a:srgbClr val="898989"/>
                </a:solidFill>
              </a:rPr>
              <a:pPr/>
              <a:t>58</a:t>
            </a:fld>
            <a:endParaRPr lang="zh-CN" altLang="en-US">
              <a:solidFill>
                <a:srgbClr val="898989"/>
              </a:solidFill>
            </a:endParaRPr>
          </a:p>
        </p:txBody>
      </p:sp>
      <p:pic>
        <p:nvPicPr>
          <p:cNvPr id="63495"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9238" y="1401763"/>
            <a:ext cx="8645525" cy="407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11056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pPr eaLnBrk="1" hangingPunct="1"/>
            <a:r>
              <a:rPr lang="zh-CN" altLang="en-US" sz="3200" b="1" smtClean="0"/>
              <a:t>块大小、容量对失效率的影响</a:t>
            </a:r>
          </a:p>
        </p:txBody>
      </p:sp>
      <p:sp>
        <p:nvSpPr>
          <p:cNvPr id="64515" name="内容占位符 2"/>
          <p:cNvSpPr>
            <a:spLocks noGrp="1"/>
          </p:cNvSpPr>
          <p:nvPr>
            <p:ph idx="1"/>
          </p:nvPr>
        </p:nvSpPr>
        <p:spPr>
          <a:xfrm>
            <a:off x="315883" y="1097280"/>
            <a:ext cx="8229600" cy="5188047"/>
          </a:xfrm>
        </p:spPr>
        <p:txBody>
          <a:bodyPr>
            <a:normAutofit/>
          </a:bodyPr>
          <a:lstStyle/>
          <a:p>
            <a:r>
              <a:rPr lang="en-US" altLang="zh-CN" sz="2000" dirty="0" smtClean="0"/>
              <a:t>Given: miss rates for different cache sizes &amp; block sizes</a:t>
            </a:r>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a:p>
          <a:p>
            <a:r>
              <a:rPr lang="en-US" altLang="zh-CN" sz="2000" dirty="0" smtClean="0"/>
              <a:t>Memory latency = 80 cycles + 1 cycle per 8 bytes</a:t>
            </a:r>
          </a:p>
          <a:p>
            <a:pPr lvl="1">
              <a:buFont typeface="Calibri" panose="020F0502020204030204" pitchFamily="34" charset="0"/>
              <a:buChar char="‒"/>
            </a:pPr>
            <a:r>
              <a:rPr lang="en-US" altLang="zh-CN" sz="1800" dirty="0" smtClean="0"/>
              <a:t>Latency of 16-byte block = 80 + 2 = 82 clock cycles</a:t>
            </a:r>
          </a:p>
          <a:p>
            <a:pPr lvl="1">
              <a:buFont typeface="Calibri" panose="020F0502020204030204" pitchFamily="34" charset="0"/>
              <a:buChar char="‒"/>
            </a:pPr>
            <a:r>
              <a:rPr lang="en-US" altLang="zh-CN" sz="1800" dirty="0" smtClean="0"/>
              <a:t>Latency of 32-byte block = 80 + 4 = 84 clock cycles</a:t>
            </a:r>
          </a:p>
          <a:p>
            <a:pPr lvl="1">
              <a:buFont typeface="Calibri" panose="020F0502020204030204" pitchFamily="34" charset="0"/>
              <a:buChar char="‒"/>
            </a:pPr>
            <a:r>
              <a:rPr lang="en-US" altLang="zh-CN" sz="1800" dirty="0" smtClean="0"/>
              <a:t>Latency of 256-byte block = 80 + 32 = 112 clock cycles</a:t>
            </a:r>
          </a:p>
          <a:p>
            <a:r>
              <a:rPr lang="en-US" altLang="zh-CN" sz="2000" dirty="0" smtClean="0"/>
              <a:t>Which block has smallest AMAT for each cache size?</a:t>
            </a:r>
            <a:endParaRPr lang="zh-CN" altLang="en-US" sz="2000" dirty="0" smtClean="0"/>
          </a:p>
        </p:txBody>
      </p:sp>
      <p:sp>
        <p:nvSpPr>
          <p:cNvPr id="4" name="日期占位符 3"/>
          <p:cNvSpPr>
            <a:spLocks noGrp="1"/>
          </p:cNvSpPr>
          <p:nvPr>
            <p:ph type="dt" sz="half" idx="10"/>
          </p:nvPr>
        </p:nvSpPr>
        <p:spPr/>
        <p:txBody>
          <a:bodyPr/>
          <a:lstStyle/>
          <a:p>
            <a:pPr>
              <a:defRPr/>
            </a:pPr>
            <a:fld id="{B4D86329-7FE4-4901-8896-9E84A84F761A}" type="datetime1">
              <a:rPr lang="zh-CN" altLang="en-US" smtClean="0"/>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6451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7B569F4-8DB7-4ABA-8F92-4867291F64B1}" type="slidenum">
              <a:rPr lang="zh-CN" altLang="en-US">
                <a:solidFill>
                  <a:srgbClr val="898989"/>
                </a:solidFill>
              </a:rPr>
              <a:pPr/>
              <a:t>59</a:t>
            </a:fld>
            <a:endParaRPr lang="zh-CN" altLang="en-US">
              <a:solidFill>
                <a:srgbClr val="898989"/>
              </a:solidFill>
            </a:endParaRPr>
          </a:p>
        </p:txBody>
      </p:sp>
      <p:grpSp>
        <p:nvGrpSpPr>
          <p:cNvPr id="64519" name="组合 5"/>
          <p:cNvGrpSpPr>
            <a:grpSpLocks/>
          </p:cNvGrpSpPr>
          <p:nvPr/>
        </p:nvGrpSpPr>
        <p:grpSpPr bwMode="auto">
          <a:xfrm>
            <a:off x="88900" y="1582738"/>
            <a:ext cx="8966200" cy="2360612"/>
            <a:chOff x="88900" y="3995738"/>
            <a:chExt cx="8966200" cy="2360612"/>
          </a:xfrm>
        </p:grpSpPr>
        <p:pic>
          <p:nvPicPr>
            <p:cNvPr id="64520"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900" y="3995738"/>
              <a:ext cx="8966200" cy="236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762125" y="5614988"/>
              <a:ext cx="5026025" cy="7413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529951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smtClean="0"/>
              <a:t>Microprocessor-DRAM</a:t>
            </a:r>
            <a:r>
              <a:rPr lang="zh-CN" altLang="en-US" smtClean="0"/>
              <a:t>性能差异</a:t>
            </a:r>
            <a:r>
              <a:rPr lang="en-US" altLang="zh-CN" smtClean="0"/>
              <a:t> </a:t>
            </a:r>
          </a:p>
        </p:txBody>
      </p:sp>
      <p:sp>
        <p:nvSpPr>
          <p:cNvPr id="165891" name="Rectangle 3"/>
          <p:cNvSpPr>
            <a:spLocks noGrp="1" noChangeArrowheads="1"/>
          </p:cNvSpPr>
          <p:nvPr>
            <p:ph idx="1"/>
          </p:nvPr>
        </p:nvSpPr>
        <p:spPr/>
        <p:txBody>
          <a:bodyPr/>
          <a:lstStyle/>
          <a:p>
            <a:r>
              <a:rPr lang="zh-CN" altLang="en-US" sz="2400" dirty="0" smtClean="0"/>
              <a:t>利用</a:t>
            </a:r>
            <a:r>
              <a:rPr lang="en-US" altLang="zh-CN" sz="2400" dirty="0" smtClean="0"/>
              <a:t>caches</a:t>
            </a:r>
            <a:r>
              <a:rPr lang="zh-CN" altLang="en-US" sz="2400" dirty="0" smtClean="0"/>
              <a:t>缓解微处理器与存储器性能上的差异</a:t>
            </a:r>
            <a:endParaRPr lang="en-US" altLang="zh-CN" sz="2400" dirty="0" smtClean="0"/>
          </a:p>
          <a:p>
            <a:r>
              <a:rPr lang="en-US" altLang="zh-CN" sz="2400" dirty="0" smtClean="0"/>
              <a:t>Microprocessor-DRAM </a:t>
            </a:r>
            <a:r>
              <a:rPr lang="zh-CN" altLang="en-US" sz="2400" dirty="0" smtClean="0"/>
              <a:t>性能差异</a:t>
            </a:r>
            <a:endParaRPr lang="en-US" altLang="zh-CN" sz="2400" dirty="0" smtClean="0"/>
          </a:p>
          <a:p>
            <a:pPr lvl="1"/>
            <a:r>
              <a:rPr lang="en-US" altLang="zh-CN" sz="2000" dirty="0" smtClean="0"/>
              <a:t>time of a full cache miss in instructions executed</a:t>
            </a:r>
          </a:p>
          <a:p>
            <a:pPr lvl="1"/>
            <a:r>
              <a:rPr lang="en-US" altLang="zh-CN" sz="2000" dirty="0" smtClean="0"/>
              <a:t>1st  Alpha : 340 ns/5.0 ns =  68 </a:t>
            </a:r>
            <a:r>
              <a:rPr lang="en-US" altLang="zh-CN" sz="2000" dirty="0" err="1" smtClean="0"/>
              <a:t>clks</a:t>
            </a:r>
            <a:r>
              <a:rPr lang="en-US" altLang="zh-CN" sz="2000" dirty="0" smtClean="0"/>
              <a:t> x 2 </a:t>
            </a:r>
            <a:r>
              <a:rPr lang="en-US" altLang="zh-CN" sz="2000" dirty="0" smtClean="0"/>
              <a:t>or 136 </a:t>
            </a:r>
            <a:r>
              <a:rPr lang="en-US" altLang="zh-CN" sz="2000" dirty="0" smtClean="0"/>
              <a:t>instructions</a:t>
            </a:r>
          </a:p>
          <a:p>
            <a:pPr lvl="1"/>
            <a:r>
              <a:rPr lang="en-US" altLang="zh-CN" sz="2000" dirty="0" smtClean="0"/>
              <a:t>2nd Alpha :266 ns/3.3 ns =  80 </a:t>
            </a:r>
            <a:r>
              <a:rPr lang="en-US" altLang="zh-CN" sz="2000" dirty="0" err="1" smtClean="0"/>
              <a:t>clks</a:t>
            </a:r>
            <a:r>
              <a:rPr lang="en-US" altLang="zh-CN" sz="2000" dirty="0" smtClean="0"/>
              <a:t> x 4 </a:t>
            </a:r>
            <a:r>
              <a:rPr lang="en-US" altLang="zh-CN" sz="2000" dirty="0" smtClean="0"/>
              <a:t>or 320 </a:t>
            </a:r>
            <a:r>
              <a:rPr lang="en-US" altLang="zh-CN" sz="2000" dirty="0" smtClean="0"/>
              <a:t>instructions</a:t>
            </a:r>
          </a:p>
          <a:p>
            <a:pPr lvl="1"/>
            <a:r>
              <a:rPr lang="en-US" altLang="zh-CN" sz="2000" dirty="0" smtClean="0"/>
              <a:t>3rd Alpha :180 ns/1.7 ns =108 </a:t>
            </a:r>
            <a:r>
              <a:rPr lang="en-US" altLang="zh-CN" sz="2000" dirty="0" err="1" smtClean="0"/>
              <a:t>clks</a:t>
            </a:r>
            <a:r>
              <a:rPr lang="en-US" altLang="zh-CN" sz="2000" dirty="0" smtClean="0"/>
              <a:t> x 6 </a:t>
            </a:r>
            <a:r>
              <a:rPr lang="en-US" altLang="zh-CN" sz="2000" dirty="0" smtClean="0"/>
              <a:t>or 648 </a:t>
            </a:r>
            <a:r>
              <a:rPr lang="en-US" altLang="zh-CN" sz="2000" dirty="0" smtClean="0"/>
              <a:t>instructions</a:t>
            </a:r>
          </a:p>
        </p:txBody>
      </p:sp>
      <p:sp>
        <p:nvSpPr>
          <p:cNvPr id="2" name="日期占位符 1"/>
          <p:cNvSpPr>
            <a:spLocks noGrp="1"/>
          </p:cNvSpPr>
          <p:nvPr>
            <p:ph type="dt" sz="half" idx="10"/>
          </p:nvPr>
        </p:nvSpPr>
        <p:spPr/>
        <p:txBody>
          <a:bodyPr/>
          <a:lstStyle/>
          <a:p>
            <a:pPr>
              <a:defRPr/>
            </a:pPr>
            <a:fld id="{778193B5-65C6-40A4-B8F9-792D3777E800}" type="datetime1">
              <a:rPr lang="zh-CN" altLang="en-US" smtClean="0"/>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smtClean="0"/>
              <a:t>计算机体系结构</a:t>
            </a:r>
            <a:endParaRPr lang="zh-CN" altLang="en-US"/>
          </a:p>
        </p:txBody>
      </p:sp>
      <p:sp>
        <p:nvSpPr>
          <p:cNvPr id="1127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4FE6D56-39E9-49FB-B30C-2BCB97D02763}" type="slidenum">
              <a:rPr lang="zh-CN" altLang="en-US">
                <a:solidFill>
                  <a:srgbClr val="898989"/>
                </a:solidFill>
              </a:rPr>
              <a:pPr/>
              <a:t>6</a:t>
            </a:fld>
            <a:endParaRPr lang="zh-CN" altLang="en-US">
              <a:solidFill>
                <a:srgbClr val="898989"/>
              </a:solidFill>
            </a:endParaRPr>
          </a:p>
        </p:txBody>
      </p:sp>
    </p:spTree>
    <p:extLst>
      <p:ext uri="{BB962C8B-B14F-4D97-AF65-F5344CB8AC3E}">
        <p14:creationId xmlns:p14="http://schemas.microsoft.com/office/powerpoint/2010/main" val="230300634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 calcmode="lin" valueType="num">
                                      <p:cBhvr additive="base">
                                        <p:cTn id="7" dur="500" fill="hold"/>
                                        <p:tgtEl>
                                          <p:spTgt spid="1658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5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5891">
                                            <p:txEl>
                                              <p:pRg st="1" end="1"/>
                                            </p:txEl>
                                          </p:spTgt>
                                        </p:tgtEl>
                                        <p:attrNameLst>
                                          <p:attrName>style.visibility</p:attrName>
                                        </p:attrNameLst>
                                      </p:cBhvr>
                                      <p:to>
                                        <p:strVal val="visible"/>
                                      </p:to>
                                    </p:set>
                                    <p:anim calcmode="lin" valueType="num">
                                      <p:cBhvr additive="base">
                                        <p:cTn id="13" dur="500" fill="hold"/>
                                        <p:tgtEl>
                                          <p:spTgt spid="16589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65891">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65891">
                                            <p:txEl>
                                              <p:pRg st="2" end="2"/>
                                            </p:txEl>
                                          </p:spTgt>
                                        </p:tgtEl>
                                        <p:attrNameLst>
                                          <p:attrName>style.visibility</p:attrName>
                                        </p:attrNameLst>
                                      </p:cBhvr>
                                      <p:to>
                                        <p:strVal val="visible"/>
                                      </p:to>
                                    </p:set>
                                    <p:anim calcmode="lin" valueType="num">
                                      <p:cBhvr additive="base">
                                        <p:cTn id="17" dur="500" fill="hold"/>
                                        <p:tgtEl>
                                          <p:spTgt spid="16589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6589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65891">
                                            <p:txEl>
                                              <p:pRg st="3" end="3"/>
                                            </p:txEl>
                                          </p:spTgt>
                                        </p:tgtEl>
                                        <p:attrNameLst>
                                          <p:attrName>style.visibility</p:attrName>
                                        </p:attrNameLst>
                                      </p:cBhvr>
                                      <p:to>
                                        <p:strVal val="visible"/>
                                      </p:to>
                                    </p:set>
                                    <p:anim calcmode="lin" valueType="num">
                                      <p:cBhvr additive="base">
                                        <p:cTn id="21" dur="500" fill="hold"/>
                                        <p:tgtEl>
                                          <p:spTgt spid="16589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6589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65891">
                                            <p:txEl>
                                              <p:pRg st="4" end="4"/>
                                            </p:txEl>
                                          </p:spTgt>
                                        </p:tgtEl>
                                        <p:attrNameLst>
                                          <p:attrName>style.visibility</p:attrName>
                                        </p:attrNameLst>
                                      </p:cBhvr>
                                      <p:to>
                                        <p:strVal val="visible"/>
                                      </p:to>
                                    </p:set>
                                    <p:anim calcmode="lin" valueType="num">
                                      <p:cBhvr additive="base">
                                        <p:cTn id="25" dur="500" fill="hold"/>
                                        <p:tgtEl>
                                          <p:spTgt spid="16589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6589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65891">
                                            <p:txEl>
                                              <p:pRg st="5" end="5"/>
                                            </p:txEl>
                                          </p:spTgt>
                                        </p:tgtEl>
                                        <p:attrNameLst>
                                          <p:attrName>style.visibility</p:attrName>
                                        </p:attrNameLst>
                                      </p:cBhvr>
                                      <p:to>
                                        <p:strVal val="visible"/>
                                      </p:to>
                                    </p:set>
                                    <p:anim calcmode="lin" valueType="num">
                                      <p:cBhvr additive="base">
                                        <p:cTn id="29" dur="500" fill="hold"/>
                                        <p:tgtEl>
                                          <p:spTgt spid="16589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6589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pPr eaLnBrk="1" hangingPunct="1"/>
            <a:r>
              <a:rPr lang="zh-CN" altLang="en-US" sz="3200" b="1" smtClean="0"/>
              <a:t>块大小、容量对</a:t>
            </a:r>
            <a:r>
              <a:rPr lang="en-US" altLang="zh-CN" sz="3200" b="1" smtClean="0"/>
              <a:t>AMAT</a:t>
            </a:r>
            <a:r>
              <a:rPr lang="zh-CN" altLang="en-US" sz="3200" b="1" smtClean="0"/>
              <a:t>的影响</a:t>
            </a:r>
          </a:p>
        </p:txBody>
      </p:sp>
      <p:sp>
        <p:nvSpPr>
          <p:cNvPr id="65539" name="内容占位符 2"/>
          <p:cNvSpPr>
            <a:spLocks noGrp="1"/>
          </p:cNvSpPr>
          <p:nvPr>
            <p:ph idx="1"/>
          </p:nvPr>
        </p:nvSpPr>
        <p:spPr/>
        <p:txBody>
          <a:bodyPr/>
          <a:lstStyle/>
          <a:p>
            <a:r>
              <a:rPr lang="en-US" altLang="zh-CN" sz="2400" smtClean="0"/>
              <a:t>Solution: assume hit time = 1 clock cycle</a:t>
            </a:r>
          </a:p>
          <a:p>
            <a:pPr lvl="1"/>
            <a:r>
              <a:rPr lang="en-US" altLang="zh-CN" sz="2000" smtClean="0"/>
              <a:t>Regardless of block size and cache size</a:t>
            </a:r>
          </a:p>
          <a:p>
            <a:r>
              <a:rPr lang="en-US" altLang="zh-CN" sz="2400" smtClean="0"/>
              <a:t>Cache Size = 4 KB, Block Size = 16 bytes</a:t>
            </a:r>
          </a:p>
          <a:p>
            <a:pPr lvl="1"/>
            <a:r>
              <a:rPr lang="en-US" altLang="zh-CN" sz="2000" smtClean="0"/>
              <a:t>AMAT = 1 + 8.57% × 82 = 8.027 clock cycles</a:t>
            </a:r>
          </a:p>
          <a:p>
            <a:r>
              <a:rPr lang="en-US" altLang="zh-CN" sz="2400" smtClean="0"/>
              <a:t>Cache Size = 256 KB, Block Size = 256 bytes</a:t>
            </a:r>
          </a:p>
          <a:p>
            <a:pPr lvl="1"/>
            <a:r>
              <a:rPr lang="en-US" altLang="zh-CN" sz="2000" smtClean="0"/>
              <a:t>AMAT = 1 + 0.49% × 112 = 1.549 clock cycles</a:t>
            </a:r>
            <a:endParaRPr lang="zh-CN" altLang="en-US" sz="2000" smtClean="0"/>
          </a:p>
        </p:txBody>
      </p:sp>
      <p:sp>
        <p:nvSpPr>
          <p:cNvPr id="4" name="日期占位符 3"/>
          <p:cNvSpPr>
            <a:spLocks noGrp="1"/>
          </p:cNvSpPr>
          <p:nvPr>
            <p:ph type="dt" sz="half" idx="10"/>
          </p:nvPr>
        </p:nvSpPr>
        <p:spPr/>
        <p:txBody>
          <a:bodyPr/>
          <a:lstStyle/>
          <a:p>
            <a:pPr>
              <a:defRPr/>
            </a:pPr>
            <a:fld id="{B4D86329-7FE4-4901-8896-9E84A84F761A}" type="datetime1">
              <a:rPr lang="zh-CN" altLang="en-US" smtClean="0"/>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6554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4E554DF-D997-4E16-A1EE-F06E23967F6B}" type="slidenum">
              <a:rPr lang="zh-CN" altLang="en-US">
                <a:solidFill>
                  <a:srgbClr val="898989"/>
                </a:solidFill>
              </a:rPr>
              <a:pPr/>
              <a:t>60</a:t>
            </a:fld>
            <a:endParaRPr lang="zh-CN" altLang="en-US">
              <a:solidFill>
                <a:srgbClr val="898989"/>
              </a:solidFill>
            </a:endParaRPr>
          </a:p>
        </p:txBody>
      </p:sp>
      <p:pic>
        <p:nvPicPr>
          <p:cNvPr id="65543"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908425"/>
            <a:ext cx="9144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86061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094" y="978592"/>
            <a:ext cx="6969183" cy="450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6563" name="Rectangle 2"/>
          <p:cNvSpPr>
            <a:spLocks noGrp="1" noChangeArrowheads="1"/>
          </p:cNvSpPr>
          <p:nvPr>
            <p:ph type="title"/>
          </p:nvPr>
        </p:nvSpPr>
        <p:spPr/>
        <p:txBody>
          <a:bodyPr/>
          <a:lstStyle/>
          <a:p>
            <a:pPr eaLnBrk="1" hangingPunct="1"/>
            <a:r>
              <a:rPr lang="zh-CN" altLang="en-US" sz="3200" b="1" smtClean="0"/>
              <a:t>块大小、容量对</a:t>
            </a:r>
            <a:r>
              <a:rPr lang="en-US" altLang="zh-CN" sz="3200" b="1" smtClean="0"/>
              <a:t>AMAT</a:t>
            </a:r>
            <a:r>
              <a:rPr lang="zh-CN" altLang="en-US" sz="3200" b="1" smtClean="0"/>
              <a:t>的影响</a:t>
            </a:r>
          </a:p>
        </p:txBody>
      </p:sp>
      <p:sp>
        <p:nvSpPr>
          <p:cNvPr id="66564" name="Rectangle 3"/>
          <p:cNvSpPr>
            <a:spLocks noGrp="1" noChangeArrowheads="1"/>
          </p:cNvSpPr>
          <p:nvPr>
            <p:ph idx="1"/>
          </p:nvPr>
        </p:nvSpPr>
        <p:spPr>
          <a:xfrm>
            <a:off x="457200" y="5175249"/>
            <a:ext cx="8229600" cy="1135015"/>
          </a:xfrm>
        </p:spPr>
        <p:txBody>
          <a:bodyPr>
            <a:normAutofit fontScale="77500" lnSpcReduction="20000"/>
          </a:bodyPr>
          <a:lstStyle/>
          <a:p>
            <a:pPr eaLnBrk="1" hangingPunct="1"/>
            <a:r>
              <a:rPr lang="zh-CN" altLang="en-US" sz="2000" dirty="0" smtClean="0"/>
              <a:t>降低失效率最简单的方法是增加块大小；统计结果如图所示</a:t>
            </a:r>
            <a:endParaRPr lang="en-US" altLang="zh-CN" sz="2000" dirty="0" smtClean="0"/>
          </a:p>
          <a:p>
            <a:pPr eaLnBrk="1" hangingPunct="1"/>
            <a:r>
              <a:rPr lang="zh-CN" altLang="en-US" sz="2000" dirty="0" smtClean="0"/>
              <a:t>假定存储系统在延迟</a:t>
            </a:r>
            <a:r>
              <a:rPr lang="en-US" altLang="zh-CN" sz="2000" dirty="0" smtClean="0"/>
              <a:t>40</a:t>
            </a:r>
            <a:r>
              <a:rPr lang="zh-CN" altLang="en-US" sz="2000" dirty="0" smtClean="0"/>
              <a:t>个时钟周期后，每</a:t>
            </a:r>
            <a:r>
              <a:rPr lang="en-US" altLang="zh-CN" sz="2000" dirty="0" smtClean="0"/>
              <a:t>2</a:t>
            </a:r>
            <a:r>
              <a:rPr lang="zh-CN" altLang="en-US" sz="2000" dirty="0" smtClean="0"/>
              <a:t>个时钟周期能送出</a:t>
            </a:r>
            <a:r>
              <a:rPr lang="en-US" altLang="zh-CN" sz="2000" dirty="0" smtClean="0"/>
              <a:t>16</a:t>
            </a:r>
            <a:r>
              <a:rPr lang="zh-CN" altLang="en-US" sz="2000" dirty="0" smtClean="0"/>
              <a:t>个字节，即：经过</a:t>
            </a:r>
            <a:r>
              <a:rPr lang="en-US" altLang="zh-CN" sz="2000" dirty="0" smtClean="0"/>
              <a:t>42</a:t>
            </a:r>
            <a:r>
              <a:rPr lang="zh-CN" altLang="en-US" sz="2000" dirty="0" smtClean="0"/>
              <a:t>个时钟周期，它可提供</a:t>
            </a:r>
            <a:r>
              <a:rPr lang="en-US" altLang="zh-CN" sz="2000" dirty="0" smtClean="0"/>
              <a:t>16</a:t>
            </a:r>
            <a:r>
              <a:rPr lang="zh-CN" altLang="en-US" sz="2000" dirty="0" smtClean="0"/>
              <a:t>个字节；经过</a:t>
            </a:r>
            <a:r>
              <a:rPr lang="en-US" altLang="zh-CN" sz="2000" dirty="0" smtClean="0"/>
              <a:t>44</a:t>
            </a:r>
            <a:r>
              <a:rPr lang="zh-CN" altLang="en-US" sz="2000" dirty="0" smtClean="0"/>
              <a:t>个四周周期，可提供</a:t>
            </a:r>
            <a:r>
              <a:rPr lang="en-US" altLang="zh-CN" sz="2000" dirty="0" smtClean="0"/>
              <a:t>32</a:t>
            </a:r>
            <a:r>
              <a:rPr lang="zh-CN" altLang="en-US" sz="2000" dirty="0" smtClean="0"/>
              <a:t>个字节；依此类推。试根据图</a:t>
            </a:r>
            <a:r>
              <a:rPr lang="en-US" altLang="zh-CN" sz="2000" dirty="0" smtClean="0"/>
              <a:t>5-6</a:t>
            </a:r>
            <a:r>
              <a:rPr lang="zh-CN" altLang="en-US" sz="2000" dirty="0" smtClean="0"/>
              <a:t>列出的各种容量的</a:t>
            </a:r>
            <a:r>
              <a:rPr lang="en-US" altLang="zh-CN" sz="2000" dirty="0" smtClean="0"/>
              <a:t>Cache</a:t>
            </a:r>
            <a:r>
              <a:rPr lang="zh-CN" altLang="en-US" sz="2000" dirty="0" smtClean="0"/>
              <a:t>，在块大小分别为多少时，平均访存时间最小？</a:t>
            </a:r>
          </a:p>
        </p:txBody>
      </p:sp>
      <p:sp>
        <p:nvSpPr>
          <p:cNvPr id="2" name="日期占位符 1"/>
          <p:cNvSpPr>
            <a:spLocks noGrp="1"/>
          </p:cNvSpPr>
          <p:nvPr>
            <p:ph type="dt" sz="half" idx="10"/>
          </p:nvPr>
        </p:nvSpPr>
        <p:spPr/>
        <p:txBody>
          <a:bodyPr/>
          <a:lstStyle/>
          <a:p>
            <a:pPr>
              <a:defRPr/>
            </a:pPr>
            <a:fld id="{7BA2B2F8-663B-497B-BDED-6C36F8746969}"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66567"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BB326BF-7E57-43D4-AEE2-848D80660742}" type="slidenum">
              <a:rPr lang="zh-CN" altLang="en-US">
                <a:solidFill>
                  <a:srgbClr val="898989"/>
                </a:solidFill>
              </a:rPr>
              <a:pPr/>
              <a:t>61</a:t>
            </a:fld>
            <a:endParaRPr lang="zh-CN" altLang="en-US">
              <a:solidFill>
                <a:srgbClr val="898989"/>
              </a:solidFill>
            </a:endParaRPr>
          </a:p>
        </p:txBody>
      </p:sp>
      <p:sp>
        <p:nvSpPr>
          <p:cNvPr id="66568" name="Rectangle 3"/>
          <p:cNvSpPr txBox="1">
            <a:spLocks noChangeArrowheads="1"/>
          </p:cNvSpPr>
          <p:nvPr/>
        </p:nvSpPr>
        <p:spPr bwMode="auto">
          <a:xfrm>
            <a:off x="-1019175" y="2185988"/>
            <a:ext cx="4510088" cy="199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ts val="1000"/>
              </a:spcBef>
              <a:buFont typeface="Wingdings" panose="05000000000000000000" pitchFamily="2" charset="2"/>
              <a:buNone/>
            </a:pPr>
            <a:endParaRPr lang="zh-CN" altLang="en-US" sz="2000"/>
          </a:p>
        </p:txBody>
      </p:sp>
    </p:spTree>
    <p:extLst>
      <p:ext uri="{BB962C8B-B14F-4D97-AF65-F5344CB8AC3E}">
        <p14:creationId xmlns:p14="http://schemas.microsoft.com/office/powerpoint/2010/main" val="675253522"/>
      </p:ext>
    </p:extLst>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sz="3200" b="1" smtClean="0"/>
              <a:t>块大小、容量的权衡</a:t>
            </a:r>
          </a:p>
        </p:txBody>
      </p:sp>
      <p:sp>
        <p:nvSpPr>
          <p:cNvPr id="67587" name="Rectangle 3"/>
          <p:cNvSpPr>
            <a:spLocks noGrp="1" noChangeArrowheads="1"/>
          </p:cNvSpPr>
          <p:nvPr>
            <p:ph idx="1"/>
          </p:nvPr>
        </p:nvSpPr>
        <p:spPr/>
        <p:txBody>
          <a:bodyPr>
            <a:normAutofit fontScale="85000" lnSpcReduction="10000"/>
          </a:bodyPr>
          <a:lstStyle/>
          <a:p>
            <a:pPr eaLnBrk="1" hangingPunct="1">
              <a:lnSpc>
                <a:spcPct val="110000"/>
              </a:lnSpc>
            </a:pPr>
            <a:r>
              <a:rPr lang="zh-CN" altLang="en-US" dirty="0" smtClean="0"/>
              <a:t>从统计数据可得到如下结论</a:t>
            </a:r>
          </a:p>
          <a:p>
            <a:pPr lvl="1" eaLnBrk="1" hangingPunct="1">
              <a:lnSpc>
                <a:spcPct val="110000"/>
              </a:lnSpc>
            </a:pPr>
            <a:r>
              <a:rPr lang="zh-CN" altLang="en-US" dirty="0" smtClean="0"/>
              <a:t>对于给定</a:t>
            </a:r>
            <a:r>
              <a:rPr lang="en-US" altLang="zh-CN" dirty="0" smtClean="0"/>
              <a:t>Cache</a:t>
            </a:r>
            <a:r>
              <a:rPr lang="zh-CN" altLang="en-US" dirty="0" smtClean="0"/>
              <a:t>容量，块大小增加时，失效率开始是下降，但后来反而上升</a:t>
            </a:r>
          </a:p>
          <a:p>
            <a:pPr lvl="1" eaLnBrk="1" hangingPunct="1">
              <a:lnSpc>
                <a:spcPct val="110000"/>
              </a:lnSpc>
            </a:pPr>
            <a:r>
              <a:rPr lang="en-US" altLang="zh-CN" dirty="0" smtClean="0"/>
              <a:t>Cache</a:t>
            </a:r>
            <a:r>
              <a:rPr lang="zh-CN" altLang="en-US" dirty="0" smtClean="0"/>
              <a:t>容量越大，使失效率达到最低的块大小就越大</a:t>
            </a:r>
          </a:p>
          <a:p>
            <a:pPr eaLnBrk="1" hangingPunct="1">
              <a:lnSpc>
                <a:spcPct val="110000"/>
              </a:lnSpc>
            </a:pPr>
            <a:r>
              <a:rPr lang="zh-CN" altLang="en-US" dirty="0" smtClean="0"/>
              <a:t>分析</a:t>
            </a:r>
          </a:p>
          <a:p>
            <a:pPr lvl="1" eaLnBrk="1" hangingPunct="1">
              <a:lnSpc>
                <a:spcPct val="110000"/>
              </a:lnSpc>
            </a:pPr>
            <a:r>
              <a:rPr lang="zh-CN" altLang="en-US" dirty="0" smtClean="0"/>
              <a:t>块大小增加，可使强制性失效减少（空间局部性原理）</a:t>
            </a:r>
          </a:p>
          <a:p>
            <a:pPr lvl="1" eaLnBrk="1" hangingPunct="1">
              <a:lnSpc>
                <a:spcPct val="110000"/>
              </a:lnSpc>
            </a:pPr>
            <a:r>
              <a:rPr lang="zh-CN" altLang="en-US" dirty="0" smtClean="0"/>
              <a:t>块大小增加，可使冲突失效增加（</a:t>
            </a:r>
            <a:r>
              <a:rPr lang="en-US" altLang="zh-CN" dirty="0" smtClean="0"/>
              <a:t>Cache</a:t>
            </a:r>
            <a:r>
              <a:rPr lang="zh-CN" altLang="en-US" dirty="0" smtClean="0"/>
              <a:t>中块数量减少）</a:t>
            </a:r>
          </a:p>
          <a:p>
            <a:pPr lvl="1" eaLnBrk="1" hangingPunct="1">
              <a:lnSpc>
                <a:spcPct val="110000"/>
              </a:lnSpc>
            </a:pPr>
            <a:r>
              <a:rPr lang="zh-CN" altLang="en-US" dirty="0" smtClean="0"/>
              <a:t>失效开销增大（上下层间移动，数据传输时间变大）</a:t>
            </a:r>
          </a:p>
          <a:p>
            <a:pPr eaLnBrk="1" hangingPunct="1">
              <a:lnSpc>
                <a:spcPct val="110000"/>
              </a:lnSpc>
            </a:pPr>
            <a:r>
              <a:rPr lang="zh-CN" altLang="en-US" dirty="0" smtClean="0"/>
              <a:t>设计块大小的原则，不能仅看失效率</a:t>
            </a:r>
          </a:p>
          <a:p>
            <a:pPr lvl="1" eaLnBrk="1" hangingPunct="1">
              <a:lnSpc>
                <a:spcPct val="110000"/>
              </a:lnSpc>
            </a:pPr>
            <a:r>
              <a:rPr lang="zh-CN" altLang="en-US" dirty="0" smtClean="0"/>
              <a:t>原因：平均访存时间 ＝ 命中时间＋失效率×失效开销</a:t>
            </a:r>
            <a:endParaRPr lang="en-US" altLang="zh-CN" dirty="0" smtClean="0"/>
          </a:p>
        </p:txBody>
      </p:sp>
      <p:sp>
        <p:nvSpPr>
          <p:cNvPr id="2" name="日期占位符 1"/>
          <p:cNvSpPr>
            <a:spLocks noGrp="1"/>
          </p:cNvSpPr>
          <p:nvPr>
            <p:ph type="dt" sz="half" idx="10"/>
          </p:nvPr>
        </p:nvSpPr>
        <p:spPr/>
        <p:txBody>
          <a:bodyPr/>
          <a:lstStyle/>
          <a:p>
            <a:pPr>
              <a:defRPr/>
            </a:pPr>
            <a:fld id="{49E2028D-7043-4FF3-8386-EB6FA9198AAE}"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6759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A613F9F-2A0B-4E2D-99B8-C51765EA95D0}" type="slidenum">
              <a:rPr lang="zh-CN" altLang="en-US">
                <a:solidFill>
                  <a:srgbClr val="898989"/>
                </a:solidFill>
              </a:rPr>
              <a:pPr/>
              <a:t>62</a:t>
            </a:fld>
            <a:endParaRPr lang="zh-CN" altLang="en-US">
              <a:solidFill>
                <a:srgbClr val="898989"/>
              </a:solidFill>
            </a:endParaRPr>
          </a:p>
        </p:txBody>
      </p:sp>
    </p:spTree>
    <p:extLst>
      <p:ext uri="{BB962C8B-B14F-4D97-AF65-F5344CB8AC3E}">
        <p14:creationId xmlns:p14="http://schemas.microsoft.com/office/powerpoint/2010/main" val="1687546718"/>
      </p:ext>
    </p:extLst>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sz="3200" b="1" smtClean="0"/>
              <a:t>提高相联度</a:t>
            </a:r>
          </a:p>
        </p:txBody>
      </p:sp>
      <p:sp>
        <p:nvSpPr>
          <p:cNvPr id="68611" name="Rectangle 3"/>
          <p:cNvSpPr>
            <a:spLocks noGrp="1" noChangeArrowheads="1"/>
          </p:cNvSpPr>
          <p:nvPr>
            <p:ph idx="1"/>
          </p:nvPr>
        </p:nvSpPr>
        <p:spPr>
          <a:xfrm>
            <a:off x="457200" y="1258432"/>
            <a:ext cx="8229600" cy="1957843"/>
          </a:xfrm>
        </p:spPr>
        <p:txBody>
          <a:bodyPr>
            <a:normAutofit fontScale="92500"/>
          </a:bodyPr>
          <a:lstStyle/>
          <a:p>
            <a:pPr eaLnBrk="1" hangingPunct="1"/>
            <a:r>
              <a:rPr lang="en-US" altLang="zh-CN" sz="2400" dirty="0" smtClean="0"/>
              <a:t>8</a:t>
            </a:r>
            <a:r>
              <a:rPr lang="zh-CN" altLang="en-US" sz="2400" dirty="0" smtClean="0"/>
              <a:t>路组相联在降低失效率方面的作用已经和全相联一样有效</a:t>
            </a:r>
          </a:p>
          <a:p>
            <a:pPr eaLnBrk="1" hangingPunct="1"/>
            <a:r>
              <a:rPr lang="zh-CN" altLang="en-US" sz="2400" dirty="0" smtClean="0">
                <a:solidFill>
                  <a:srgbClr val="FF0000"/>
                </a:solidFill>
              </a:rPr>
              <a:t>2:1</a:t>
            </a:r>
            <a:r>
              <a:rPr lang="en-US" altLang="zh-CN" sz="2400" dirty="0" smtClean="0">
                <a:solidFill>
                  <a:srgbClr val="FF0000"/>
                </a:solidFill>
              </a:rPr>
              <a:t>Cache</a:t>
            </a:r>
            <a:r>
              <a:rPr lang="zh-CN" altLang="en-US" sz="2400" dirty="0" smtClean="0">
                <a:solidFill>
                  <a:srgbClr val="FF0000"/>
                </a:solidFill>
              </a:rPr>
              <a:t>经验规则</a:t>
            </a:r>
          </a:p>
          <a:p>
            <a:pPr lvl="1" eaLnBrk="1" hangingPunct="1"/>
            <a:r>
              <a:rPr lang="zh-CN" altLang="en-US" sz="1800" dirty="0" smtClean="0"/>
              <a:t>容量为</a:t>
            </a:r>
            <a:r>
              <a:rPr lang="en-US" altLang="zh-CN" sz="1800" dirty="0" smtClean="0"/>
              <a:t>N</a:t>
            </a:r>
            <a:r>
              <a:rPr lang="zh-CN" altLang="en-US" sz="1800" dirty="0" smtClean="0"/>
              <a:t>的直接映象</a:t>
            </a:r>
            <a:r>
              <a:rPr lang="en-US" altLang="zh-CN" sz="1800" dirty="0" smtClean="0"/>
              <a:t>Cache</a:t>
            </a:r>
            <a:r>
              <a:rPr lang="zh-CN" altLang="en-US" sz="1800" dirty="0" smtClean="0"/>
              <a:t>失效率与容量为</a:t>
            </a:r>
            <a:r>
              <a:rPr lang="en-US" altLang="zh-CN" sz="1800" dirty="0" smtClean="0"/>
              <a:t>N/2</a:t>
            </a:r>
            <a:r>
              <a:rPr lang="zh-CN" altLang="en-US" sz="1800" dirty="0" smtClean="0"/>
              <a:t>的两路组相联</a:t>
            </a:r>
            <a:r>
              <a:rPr lang="en-US" altLang="zh-CN" sz="1800" dirty="0" smtClean="0"/>
              <a:t>Cache</a:t>
            </a:r>
            <a:r>
              <a:rPr lang="zh-CN" altLang="en-US" sz="1800" dirty="0" smtClean="0"/>
              <a:t>的失效率差不多相同</a:t>
            </a:r>
          </a:p>
          <a:p>
            <a:pPr eaLnBrk="1" hangingPunct="1"/>
            <a:r>
              <a:rPr lang="zh-CN" altLang="en-US" sz="2400" dirty="0" smtClean="0"/>
              <a:t>提高相联度，会增加命中时间</a:t>
            </a:r>
          </a:p>
        </p:txBody>
      </p:sp>
      <p:sp>
        <p:nvSpPr>
          <p:cNvPr id="2" name="日期占位符 1"/>
          <p:cNvSpPr>
            <a:spLocks noGrp="1"/>
          </p:cNvSpPr>
          <p:nvPr>
            <p:ph type="dt" sz="half" idx="10"/>
          </p:nvPr>
        </p:nvSpPr>
        <p:spPr/>
        <p:txBody>
          <a:bodyPr/>
          <a:lstStyle/>
          <a:p>
            <a:pPr>
              <a:defRPr/>
            </a:pPr>
            <a:fld id="{1E54EEA7-7A0D-4371-938B-0E89C38E1A61}"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6861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DF0FFA8-0968-4504-B204-6D8B6EA5A0D0}" type="slidenum">
              <a:rPr lang="zh-CN" altLang="en-US">
                <a:solidFill>
                  <a:srgbClr val="898989"/>
                </a:solidFill>
              </a:rPr>
              <a:pPr/>
              <a:t>63</a:t>
            </a:fld>
            <a:endParaRPr lang="zh-CN" altLang="en-US">
              <a:solidFill>
                <a:srgbClr val="898989"/>
              </a:solidFill>
            </a:endParaRPr>
          </a:p>
        </p:txBody>
      </p:sp>
      <p:pic>
        <p:nvPicPr>
          <p:cNvPr id="686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38" y="3216275"/>
            <a:ext cx="80010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471797349"/>
      </p:ext>
    </p:extLst>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sz="3200" b="1" smtClean="0"/>
              <a:t>Victim Cache(1/2)</a:t>
            </a:r>
          </a:p>
        </p:txBody>
      </p:sp>
      <p:sp>
        <p:nvSpPr>
          <p:cNvPr id="69635" name="Rectangle 3"/>
          <p:cNvSpPr>
            <a:spLocks noGrp="1" noChangeArrowheads="1"/>
          </p:cNvSpPr>
          <p:nvPr>
            <p:ph idx="1"/>
          </p:nvPr>
        </p:nvSpPr>
        <p:spPr>
          <a:xfrm>
            <a:off x="457200" y="1258432"/>
            <a:ext cx="8229600" cy="628557"/>
          </a:xfrm>
        </p:spPr>
        <p:txBody>
          <a:bodyPr>
            <a:normAutofit fontScale="77500" lnSpcReduction="20000"/>
          </a:bodyPr>
          <a:lstStyle/>
          <a:p>
            <a:pPr eaLnBrk="1" hangingPunct="1">
              <a:lnSpc>
                <a:spcPct val="105000"/>
              </a:lnSpc>
            </a:pPr>
            <a:r>
              <a:rPr lang="zh-CN" altLang="en-US" dirty="0" smtClean="0"/>
              <a:t>在</a:t>
            </a:r>
            <a:r>
              <a:rPr lang="en-US" altLang="zh-CN" dirty="0" smtClean="0"/>
              <a:t>Cache</a:t>
            </a:r>
            <a:r>
              <a:rPr lang="zh-CN" altLang="en-US" dirty="0" smtClean="0"/>
              <a:t>和</a:t>
            </a:r>
            <a:r>
              <a:rPr lang="en-US" altLang="zh-CN" dirty="0" smtClean="0"/>
              <a:t>Memory</a:t>
            </a:r>
            <a:r>
              <a:rPr lang="zh-CN" altLang="en-US" dirty="0" smtClean="0"/>
              <a:t>之间增加一个小的全相联</a:t>
            </a:r>
            <a:r>
              <a:rPr lang="en-US" altLang="zh-CN" dirty="0" smtClean="0"/>
              <a:t>Cache</a:t>
            </a:r>
          </a:p>
        </p:txBody>
      </p:sp>
      <p:sp>
        <p:nvSpPr>
          <p:cNvPr id="2" name="日期占位符 1"/>
          <p:cNvSpPr>
            <a:spLocks noGrp="1"/>
          </p:cNvSpPr>
          <p:nvPr>
            <p:ph type="dt" sz="half" idx="10"/>
          </p:nvPr>
        </p:nvSpPr>
        <p:spPr/>
        <p:txBody>
          <a:bodyPr/>
          <a:lstStyle/>
          <a:p>
            <a:pPr>
              <a:defRPr/>
            </a:pPr>
            <a:fld id="{B34E6E7C-1502-4662-BB56-23EAF455752E}"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6963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C27F23C-4CEF-49A4-AB0F-7FCB8CCF0225}" type="slidenum">
              <a:rPr lang="zh-CN" altLang="en-US">
                <a:solidFill>
                  <a:srgbClr val="898989"/>
                </a:solidFill>
              </a:rPr>
              <a:pPr/>
              <a:t>64</a:t>
            </a:fld>
            <a:endParaRPr lang="zh-CN" altLang="en-US">
              <a:solidFill>
                <a:srgbClr val="898989"/>
              </a:solidFill>
            </a:endParaRPr>
          </a:p>
        </p:txBody>
      </p:sp>
      <p:pic>
        <p:nvPicPr>
          <p:cNvPr id="696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8" y="1692275"/>
            <a:ext cx="7056437"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657522919"/>
      </p:ext>
    </p:extLst>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en-US" altLang="zh-CN" smtClean="0"/>
              <a:t>Victim Cache(2/2)</a:t>
            </a:r>
            <a:endParaRPr lang="zh-CN" altLang="en-US" smtClean="0"/>
          </a:p>
        </p:txBody>
      </p:sp>
      <p:sp>
        <p:nvSpPr>
          <p:cNvPr id="70659" name="Rectangle 3"/>
          <p:cNvSpPr>
            <a:spLocks noGrp="1" noChangeArrowheads="1"/>
          </p:cNvSpPr>
          <p:nvPr>
            <p:ph idx="1"/>
          </p:nvPr>
        </p:nvSpPr>
        <p:spPr/>
        <p:txBody>
          <a:bodyPr>
            <a:normAutofit fontScale="92500" lnSpcReduction="10000"/>
          </a:bodyPr>
          <a:lstStyle/>
          <a:p>
            <a:r>
              <a:rPr lang="zh-CN" altLang="en-US" smtClean="0"/>
              <a:t>基本思想</a:t>
            </a:r>
          </a:p>
          <a:p>
            <a:pPr lvl="1"/>
            <a:r>
              <a:rPr lang="zh-CN" altLang="en-US" smtClean="0"/>
              <a:t>通常</a:t>
            </a:r>
            <a:r>
              <a:rPr lang="en-US" altLang="zh-CN" smtClean="0"/>
              <a:t>Cache</a:t>
            </a:r>
            <a:r>
              <a:rPr lang="zh-CN" altLang="en-US" smtClean="0"/>
              <a:t>为直接映象时冲突失效率较大</a:t>
            </a:r>
          </a:p>
          <a:p>
            <a:pPr lvl="1"/>
            <a:r>
              <a:rPr lang="en-US" altLang="zh-CN" smtClean="0"/>
              <a:t>Victim cache</a:t>
            </a:r>
            <a:r>
              <a:rPr lang="zh-CN" altLang="en-US" smtClean="0"/>
              <a:t>采用全相联－失效率较低</a:t>
            </a:r>
          </a:p>
          <a:p>
            <a:pPr lvl="1"/>
            <a:r>
              <a:rPr lang="en-US" altLang="zh-CN" smtClean="0"/>
              <a:t>Victim cache</a:t>
            </a:r>
            <a:r>
              <a:rPr lang="zh-CN" altLang="en-US" smtClean="0"/>
              <a:t>存放由于失效而被丢弃的那些块</a:t>
            </a:r>
          </a:p>
          <a:p>
            <a:pPr lvl="1"/>
            <a:r>
              <a:rPr lang="zh-CN" altLang="en-US" smtClean="0"/>
              <a:t>失效时，首先检查</a:t>
            </a:r>
            <a:r>
              <a:rPr lang="en-US" altLang="zh-CN" smtClean="0"/>
              <a:t>Victim cache</a:t>
            </a:r>
            <a:r>
              <a:rPr lang="zh-CN" altLang="en-US" smtClean="0"/>
              <a:t>是否有该块，如果有就将该块与</a:t>
            </a:r>
            <a:r>
              <a:rPr lang="en-US" altLang="zh-CN" smtClean="0"/>
              <a:t>Cache</a:t>
            </a:r>
            <a:r>
              <a:rPr lang="zh-CN" altLang="en-US" smtClean="0"/>
              <a:t>中相应块比较。</a:t>
            </a:r>
          </a:p>
          <a:p>
            <a:r>
              <a:rPr lang="en-US" altLang="zh-CN" smtClean="0"/>
              <a:t>Jouppi (DEC SRC)</a:t>
            </a:r>
            <a:r>
              <a:rPr lang="zh-CN" altLang="en-US" smtClean="0"/>
              <a:t>发现，含1到5项的</a:t>
            </a:r>
            <a:r>
              <a:rPr lang="en-US" altLang="zh-CN" smtClean="0"/>
              <a:t>Victim cache</a:t>
            </a:r>
            <a:r>
              <a:rPr lang="zh-CN" altLang="en-US" smtClean="0"/>
              <a:t>对减少失效很有效，尤其是对于那些小型的直接映象数据</a:t>
            </a:r>
            <a:r>
              <a:rPr lang="en-US" altLang="zh-CN" smtClean="0"/>
              <a:t>Cache 。</a:t>
            </a:r>
            <a:r>
              <a:rPr lang="zh-CN" altLang="en-US" smtClean="0"/>
              <a:t>测试结果，项为4的</a:t>
            </a:r>
            <a:r>
              <a:rPr lang="en-US" altLang="zh-CN" smtClean="0"/>
              <a:t>Victim Cache</a:t>
            </a:r>
            <a:r>
              <a:rPr lang="zh-CN" altLang="en-US" smtClean="0"/>
              <a:t>能使4</a:t>
            </a:r>
            <a:r>
              <a:rPr lang="en-US" altLang="zh-CN" smtClean="0"/>
              <a:t>KB</a:t>
            </a:r>
            <a:r>
              <a:rPr lang="zh-CN" altLang="en-US" smtClean="0"/>
              <a:t>直接映象数据</a:t>
            </a:r>
            <a:r>
              <a:rPr lang="en-US" altLang="zh-CN" smtClean="0"/>
              <a:t>Cache</a:t>
            </a:r>
            <a:r>
              <a:rPr lang="zh-CN" altLang="en-US" smtClean="0"/>
              <a:t>冲突失效减少20%-90%</a:t>
            </a:r>
          </a:p>
        </p:txBody>
      </p:sp>
      <p:sp>
        <p:nvSpPr>
          <p:cNvPr id="3" name="日期占位符 2"/>
          <p:cNvSpPr>
            <a:spLocks noGrp="1"/>
          </p:cNvSpPr>
          <p:nvPr>
            <p:ph type="dt" sz="half" idx="10"/>
          </p:nvPr>
        </p:nvSpPr>
        <p:spPr/>
        <p:txBody>
          <a:bodyPr/>
          <a:lstStyle/>
          <a:p>
            <a:fld id="{EABB1312-BC65-4AF1-B635-D4008A064AD9}" type="datetime1">
              <a:rPr lang="zh-CN" altLang="en-US" smtClean="0"/>
              <a:pPr/>
              <a:t>2019/3/19</a:t>
            </a:fld>
            <a:endParaRPr lang="zh-CN" altLang="en-US"/>
          </a:p>
        </p:txBody>
      </p:sp>
      <p:sp>
        <p:nvSpPr>
          <p:cNvPr id="4" name="页脚占位符 3"/>
          <p:cNvSpPr>
            <a:spLocks noGrp="1"/>
          </p:cNvSpPr>
          <p:nvPr>
            <p:ph type="ftr" sz="quarter" idx="11"/>
          </p:nvPr>
        </p:nvSpPr>
        <p:spPr/>
        <p:txBody>
          <a:bodyPr/>
          <a:lstStyle/>
          <a:p>
            <a:r>
              <a:rPr lang="zh-CN" altLang="en-US" smtClean="0"/>
              <a:t>计算机体系结构</a:t>
            </a:r>
            <a:endParaRPr lang="zh-CN" altLang="en-US"/>
          </a:p>
        </p:txBody>
      </p:sp>
      <p:sp>
        <p:nvSpPr>
          <p:cNvPr id="70662" name="灯片编号占位符 4"/>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4C0DC68-2F35-4BD8-A5CC-59886135149F}" type="slidenum">
              <a:rPr lang="zh-CN" altLang="en-US" smtClean="0"/>
              <a:pPr/>
              <a:t>65</a:t>
            </a:fld>
            <a:endParaRPr lang="zh-CN" altLang="en-US"/>
          </a:p>
        </p:txBody>
      </p:sp>
    </p:spTree>
    <p:extLst>
      <p:ext uri="{BB962C8B-B14F-4D97-AF65-F5344CB8AC3E}">
        <p14:creationId xmlns:p14="http://schemas.microsoft.com/office/powerpoint/2010/main" val="1978522723"/>
      </p:ext>
    </p:extLst>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smtClean="0"/>
              <a:t>减少失效开销</a:t>
            </a:r>
          </a:p>
        </p:txBody>
      </p:sp>
      <p:sp>
        <p:nvSpPr>
          <p:cNvPr id="81923" name="Rectangle 3"/>
          <p:cNvSpPr>
            <a:spLocks noGrp="1" noChangeArrowheads="1"/>
          </p:cNvSpPr>
          <p:nvPr>
            <p:ph idx="1"/>
          </p:nvPr>
        </p:nvSpPr>
        <p:spPr/>
        <p:txBody>
          <a:bodyPr/>
          <a:lstStyle/>
          <a:p>
            <a:r>
              <a:rPr lang="zh-CN" altLang="en-US" smtClean="0"/>
              <a:t>减少</a:t>
            </a:r>
            <a:r>
              <a:rPr lang="en-US" altLang="zh-CN" smtClean="0"/>
              <a:t>CPU</a:t>
            </a:r>
            <a:r>
              <a:rPr lang="zh-CN" altLang="en-US" smtClean="0"/>
              <a:t>与存储器间性能差异的重要手段</a:t>
            </a:r>
          </a:p>
          <a:p>
            <a:pPr lvl="1"/>
            <a:r>
              <a:rPr lang="zh-CN" altLang="en-US" smtClean="0"/>
              <a:t>平均访存时间＝命中时间＋失效率×失效开销</a:t>
            </a:r>
            <a:endParaRPr lang="en-US" altLang="zh-CN" smtClean="0"/>
          </a:p>
          <a:p>
            <a:pPr lvl="1"/>
            <a:endParaRPr lang="en-US" altLang="zh-CN" smtClean="0"/>
          </a:p>
          <a:p>
            <a:r>
              <a:rPr lang="zh-CN" altLang="en-US" smtClean="0"/>
              <a:t>基本手段：</a:t>
            </a:r>
          </a:p>
          <a:p>
            <a:pPr lvl="1"/>
            <a:r>
              <a:rPr lang="en-US" altLang="zh-CN" smtClean="0"/>
              <a:t>4</a:t>
            </a:r>
            <a:r>
              <a:rPr lang="zh-CN" altLang="en-US" smtClean="0"/>
              <a:t>、多级</a:t>
            </a:r>
            <a:r>
              <a:rPr lang="en-US" altLang="zh-CN" smtClean="0"/>
              <a:t>Cache</a:t>
            </a:r>
            <a:r>
              <a:rPr lang="zh-CN" altLang="en-US" smtClean="0"/>
              <a:t>技术(</a:t>
            </a:r>
            <a:r>
              <a:rPr lang="en-US" altLang="zh-CN" smtClean="0"/>
              <a:t>Multilevel Caches)</a:t>
            </a:r>
          </a:p>
          <a:p>
            <a:pPr lvl="1"/>
            <a:r>
              <a:rPr lang="en-US" altLang="zh-CN" smtClean="0"/>
              <a:t>5</a:t>
            </a:r>
            <a:r>
              <a:rPr lang="zh-CN" altLang="en-US" smtClean="0"/>
              <a:t>、让读优先于写(</a:t>
            </a:r>
            <a:r>
              <a:rPr lang="en-US" altLang="zh-CN" smtClean="0"/>
              <a:t>Giving Priority to Read Misses over Writes)</a:t>
            </a:r>
            <a:endParaRPr lang="en-US" altLang="zh-CN" dirty="0" smtClean="0"/>
          </a:p>
        </p:txBody>
      </p:sp>
      <p:sp>
        <p:nvSpPr>
          <p:cNvPr id="2" name="日期占位符 1"/>
          <p:cNvSpPr>
            <a:spLocks noGrp="1"/>
          </p:cNvSpPr>
          <p:nvPr>
            <p:ph type="dt" sz="half" idx="10"/>
          </p:nvPr>
        </p:nvSpPr>
        <p:spPr/>
        <p:txBody>
          <a:bodyPr/>
          <a:lstStyle/>
          <a:p>
            <a:fld id="{29287230-1B08-464F-8D5F-DE3790708AB3}" type="datetime1">
              <a:rPr lang="zh-CN" altLang="en-US" smtClean="0"/>
              <a:pPr/>
              <a:t>2019/3/19</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71686" name="灯片编号占位符 3"/>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8BC121F-DA5A-4879-AC8F-9901341B3EFC}" type="slidenum">
              <a:rPr lang="zh-CN" altLang="en-US" smtClean="0"/>
              <a:pPr/>
              <a:t>66</a:t>
            </a:fld>
            <a:endParaRPr lang="zh-CN" altLang="en-US"/>
          </a:p>
        </p:txBody>
      </p:sp>
    </p:spTree>
    <p:extLst>
      <p:ext uri="{BB962C8B-B14F-4D97-AF65-F5344CB8AC3E}">
        <p14:creationId xmlns:p14="http://schemas.microsoft.com/office/powerpoint/2010/main" val="544562965"/>
      </p:ext>
    </p:extLst>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smtClean="0"/>
              <a:t>采用多级</a:t>
            </a:r>
            <a:r>
              <a:rPr lang="en-US" altLang="zh-CN" smtClean="0"/>
              <a:t>Cache</a:t>
            </a:r>
            <a:endParaRPr lang="zh-CN" altLang="en-US" smtClean="0"/>
          </a:p>
        </p:txBody>
      </p:sp>
      <p:sp>
        <p:nvSpPr>
          <p:cNvPr id="72707" name="内容占位符 2"/>
          <p:cNvSpPr>
            <a:spLocks noGrp="1"/>
          </p:cNvSpPr>
          <p:nvPr>
            <p:ph idx="1"/>
          </p:nvPr>
        </p:nvSpPr>
        <p:spPr/>
        <p:txBody>
          <a:bodyPr>
            <a:normAutofit fontScale="92500" lnSpcReduction="20000"/>
          </a:bodyPr>
          <a:lstStyle/>
          <a:p>
            <a:r>
              <a:rPr lang="zh-CN" altLang="en-US" smtClean="0"/>
              <a:t>一级</a:t>
            </a:r>
            <a:r>
              <a:rPr lang="en-US" altLang="zh-CN" smtClean="0"/>
              <a:t>cache</a:t>
            </a:r>
            <a:r>
              <a:rPr lang="zh-CN" altLang="en-US" smtClean="0"/>
              <a:t>保持较小容量</a:t>
            </a:r>
            <a:endParaRPr lang="en-US" altLang="zh-CN" smtClean="0"/>
          </a:p>
          <a:p>
            <a:pPr lvl="1"/>
            <a:r>
              <a:rPr lang="zh-CN" altLang="en-US" smtClean="0"/>
              <a:t>降低命中时间</a:t>
            </a:r>
            <a:endParaRPr lang="en-US" altLang="zh-CN" smtClean="0"/>
          </a:p>
          <a:p>
            <a:pPr lvl="1"/>
            <a:r>
              <a:rPr lang="zh-CN" altLang="en-US" smtClean="0"/>
              <a:t>降低每次访问的能耗</a:t>
            </a:r>
            <a:endParaRPr lang="en-US" altLang="zh-CN" smtClean="0"/>
          </a:p>
          <a:p>
            <a:r>
              <a:rPr lang="zh-CN" altLang="en-US" smtClean="0"/>
              <a:t>增加二级</a:t>
            </a:r>
            <a:r>
              <a:rPr lang="en-US" altLang="zh-CN" smtClean="0"/>
              <a:t>cache</a:t>
            </a:r>
          </a:p>
          <a:p>
            <a:pPr lvl="1"/>
            <a:r>
              <a:rPr lang="zh-CN" altLang="en-US" smtClean="0"/>
              <a:t>减少与存储器的</a:t>
            </a:r>
            <a:r>
              <a:rPr lang="en-US" altLang="zh-CN" smtClean="0"/>
              <a:t>gap</a:t>
            </a:r>
          </a:p>
          <a:p>
            <a:pPr lvl="1"/>
            <a:r>
              <a:rPr lang="zh-CN" altLang="en-US" smtClean="0"/>
              <a:t>减少存储器总线的负载</a:t>
            </a:r>
            <a:endParaRPr lang="en-US" altLang="zh-CN" smtClean="0"/>
          </a:p>
          <a:p>
            <a:r>
              <a:rPr lang="zh-CN" altLang="en-US" smtClean="0"/>
              <a:t>多级</a:t>
            </a:r>
            <a:r>
              <a:rPr lang="en-US" altLang="zh-CN" smtClean="0"/>
              <a:t>cache</a:t>
            </a:r>
            <a:r>
              <a:rPr lang="zh-CN" altLang="en-US" smtClean="0"/>
              <a:t>的优点</a:t>
            </a:r>
            <a:endParaRPr lang="en-US" altLang="zh-CN" smtClean="0"/>
          </a:p>
          <a:p>
            <a:pPr lvl="1"/>
            <a:r>
              <a:rPr lang="zh-CN" altLang="en-US" smtClean="0"/>
              <a:t>减少失效开销</a:t>
            </a:r>
            <a:endParaRPr lang="en-US" altLang="zh-CN" smtClean="0"/>
          </a:p>
          <a:p>
            <a:pPr lvl="1"/>
            <a:r>
              <a:rPr lang="zh-CN" altLang="en-US" smtClean="0"/>
              <a:t>缩短平均访存时间（</a:t>
            </a:r>
            <a:r>
              <a:rPr lang="en-US" altLang="zh-CN" smtClean="0"/>
              <a:t>AMAT</a:t>
            </a:r>
            <a:r>
              <a:rPr lang="zh-CN" altLang="en-US" smtClean="0"/>
              <a:t>）</a:t>
            </a:r>
            <a:endParaRPr lang="en-US" altLang="zh-CN" smtClean="0"/>
          </a:p>
          <a:p>
            <a:r>
              <a:rPr lang="zh-CN" altLang="en-US" smtClean="0"/>
              <a:t>较大容量的</a:t>
            </a:r>
            <a:r>
              <a:rPr lang="en-US" altLang="zh-CN" smtClean="0"/>
              <a:t>L2</a:t>
            </a:r>
            <a:r>
              <a:rPr lang="zh-CN" altLang="en-US" smtClean="0"/>
              <a:t> </a:t>
            </a:r>
            <a:r>
              <a:rPr lang="en-US" altLang="zh-CN" smtClean="0"/>
              <a:t>cache</a:t>
            </a:r>
            <a:r>
              <a:rPr lang="zh-CN" altLang="en-US" smtClean="0"/>
              <a:t>可以捕捉许多</a:t>
            </a:r>
            <a:r>
              <a:rPr lang="en-US" altLang="zh-CN" smtClean="0"/>
              <a:t>L1</a:t>
            </a:r>
            <a:r>
              <a:rPr lang="zh-CN" altLang="en-US" smtClean="0"/>
              <a:t> </a:t>
            </a:r>
            <a:r>
              <a:rPr lang="en-US" altLang="zh-CN" smtClean="0"/>
              <a:t>cache</a:t>
            </a:r>
            <a:r>
              <a:rPr lang="zh-CN" altLang="en-US" smtClean="0"/>
              <a:t>的失效</a:t>
            </a:r>
            <a:endParaRPr lang="en-US" altLang="zh-CN" smtClean="0"/>
          </a:p>
          <a:p>
            <a:pPr lvl="1"/>
            <a:r>
              <a:rPr lang="zh-CN" altLang="en-US" smtClean="0"/>
              <a:t>降低全局失效率</a:t>
            </a:r>
            <a:endParaRPr lang="en-US" altLang="zh-CN" smtClean="0"/>
          </a:p>
        </p:txBody>
      </p:sp>
      <p:sp>
        <p:nvSpPr>
          <p:cNvPr id="4" name="日期占位符 3"/>
          <p:cNvSpPr>
            <a:spLocks noGrp="1"/>
          </p:cNvSpPr>
          <p:nvPr>
            <p:ph type="dt" sz="half" idx="10"/>
          </p:nvPr>
        </p:nvSpPr>
        <p:spPr/>
        <p:txBody>
          <a:bodyPr/>
          <a:lstStyle/>
          <a:p>
            <a:fld id="{4F62768A-39D8-4525-94E7-31E916678EAF}" type="datetime1">
              <a:rPr lang="zh-CN" altLang="en-US" smtClean="0"/>
              <a:pPr/>
              <a:t>2019/3/19</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72710" name="灯片编号占位符 5"/>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479EC9E-1647-44B8-A37D-7872EAF0128C}" type="slidenum">
              <a:rPr lang="zh-CN" altLang="en-US" smtClean="0"/>
              <a:pPr/>
              <a:t>67</a:t>
            </a:fld>
            <a:endParaRPr lang="zh-CN" altLang="en-US"/>
          </a:p>
        </p:txBody>
      </p:sp>
      <p:pic>
        <p:nvPicPr>
          <p:cNvPr id="72711"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54613" y="1346200"/>
            <a:ext cx="3641725"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5175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smtClean="0"/>
              <a:t>多级包容性</a:t>
            </a:r>
            <a:r>
              <a:rPr lang="en-US" altLang="zh-CN" smtClean="0"/>
              <a:t>(multilevel inclusive)</a:t>
            </a:r>
            <a:endParaRPr lang="zh-CN" altLang="en-US" smtClean="0"/>
          </a:p>
        </p:txBody>
      </p:sp>
      <p:sp>
        <p:nvSpPr>
          <p:cNvPr id="73731" name="内容占位符 2"/>
          <p:cNvSpPr>
            <a:spLocks noGrp="1"/>
          </p:cNvSpPr>
          <p:nvPr>
            <p:ph idx="1"/>
          </p:nvPr>
        </p:nvSpPr>
        <p:spPr/>
        <p:txBody>
          <a:bodyPr>
            <a:normAutofit fontScale="70000" lnSpcReduction="20000"/>
          </a:bodyPr>
          <a:lstStyle/>
          <a:p>
            <a:pPr>
              <a:lnSpc>
                <a:spcPct val="120000"/>
              </a:lnSpc>
            </a:pPr>
            <a:r>
              <a:rPr lang="en-US" altLang="zh-CN" dirty="0" smtClean="0"/>
              <a:t> L1 cache </a:t>
            </a:r>
            <a:r>
              <a:rPr lang="zh-CN" altLang="en-US" dirty="0" smtClean="0"/>
              <a:t>的块总是存在于</a:t>
            </a:r>
            <a:r>
              <a:rPr lang="en-US" altLang="zh-CN" dirty="0" smtClean="0"/>
              <a:t>L2 cache</a:t>
            </a:r>
            <a:r>
              <a:rPr lang="zh-CN" altLang="en-US" dirty="0" smtClean="0"/>
              <a:t>中</a:t>
            </a:r>
            <a:endParaRPr lang="en-US" altLang="zh-CN" dirty="0" smtClean="0"/>
          </a:p>
          <a:p>
            <a:pPr lvl="1">
              <a:lnSpc>
                <a:spcPct val="120000"/>
              </a:lnSpc>
            </a:pPr>
            <a:r>
              <a:rPr lang="zh-CN" altLang="en-US" dirty="0" smtClean="0"/>
              <a:t>浪费了</a:t>
            </a:r>
            <a:r>
              <a:rPr lang="en-US" altLang="zh-CN" dirty="0" smtClean="0"/>
              <a:t>L2 cache </a:t>
            </a:r>
            <a:r>
              <a:rPr lang="zh-CN" altLang="en-US" dirty="0" smtClean="0"/>
              <a:t>空间，</a:t>
            </a:r>
            <a:r>
              <a:rPr lang="en-US" altLang="zh-CN" dirty="0" smtClean="0"/>
              <a:t>L2 </a:t>
            </a:r>
            <a:r>
              <a:rPr lang="zh-CN" altLang="en-US" dirty="0" smtClean="0"/>
              <a:t>还应当有存放其他块的空间</a:t>
            </a:r>
            <a:endParaRPr lang="en-US" altLang="zh-CN" dirty="0" smtClean="0"/>
          </a:p>
          <a:p>
            <a:pPr>
              <a:lnSpc>
                <a:spcPct val="120000"/>
              </a:lnSpc>
            </a:pPr>
            <a:r>
              <a:rPr lang="en-US" altLang="zh-CN" dirty="0" smtClean="0"/>
              <a:t> L1</a:t>
            </a:r>
            <a:r>
              <a:rPr lang="zh-CN" altLang="en-US" dirty="0" smtClean="0"/>
              <a:t>中</a:t>
            </a:r>
            <a:r>
              <a:rPr lang="en-US" altLang="zh-CN" dirty="0" smtClean="0"/>
              <a:t>miss, </a:t>
            </a:r>
            <a:r>
              <a:rPr lang="zh-CN" altLang="en-US" dirty="0" smtClean="0"/>
              <a:t>但在</a:t>
            </a:r>
            <a:r>
              <a:rPr lang="en-US" altLang="zh-CN" dirty="0" smtClean="0"/>
              <a:t>L2</a:t>
            </a:r>
            <a:r>
              <a:rPr lang="zh-CN" altLang="en-US" dirty="0" smtClean="0"/>
              <a:t>中命中，则从</a:t>
            </a:r>
            <a:r>
              <a:rPr lang="en-US" altLang="zh-CN" dirty="0" smtClean="0"/>
              <a:t>L2</a:t>
            </a:r>
            <a:r>
              <a:rPr lang="zh-CN" altLang="en-US" dirty="0" smtClean="0"/>
              <a:t>拷贝相应的块到</a:t>
            </a:r>
            <a:r>
              <a:rPr lang="en-US" altLang="zh-CN" dirty="0" smtClean="0"/>
              <a:t>L1</a:t>
            </a:r>
          </a:p>
          <a:p>
            <a:pPr>
              <a:lnSpc>
                <a:spcPct val="120000"/>
              </a:lnSpc>
            </a:pPr>
            <a:r>
              <a:rPr lang="zh-CN" altLang="en-US" dirty="0" smtClean="0"/>
              <a:t>在</a:t>
            </a:r>
            <a:r>
              <a:rPr lang="en-US" altLang="zh-CN" dirty="0" smtClean="0"/>
              <a:t>L1</a:t>
            </a:r>
            <a:r>
              <a:rPr lang="zh-CN" altLang="en-US" dirty="0" smtClean="0"/>
              <a:t>和</a:t>
            </a:r>
            <a:r>
              <a:rPr lang="en-US" altLang="zh-CN" dirty="0" smtClean="0"/>
              <a:t>L2</a:t>
            </a:r>
            <a:r>
              <a:rPr lang="zh-CN" altLang="en-US" dirty="0" smtClean="0"/>
              <a:t>中均</a:t>
            </a:r>
            <a:r>
              <a:rPr lang="en-US" altLang="zh-CN" dirty="0" smtClean="0"/>
              <a:t>miss, </a:t>
            </a:r>
            <a:r>
              <a:rPr lang="zh-CN" altLang="en-US" dirty="0" smtClean="0"/>
              <a:t>则从更低级拷贝相应的块到</a:t>
            </a:r>
            <a:r>
              <a:rPr lang="en-US" altLang="zh-CN" dirty="0" smtClean="0"/>
              <a:t>L1</a:t>
            </a:r>
            <a:r>
              <a:rPr lang="zh-CN" altLang="en-US" dirty="0" smtClean="0"/>
              <a:t>和</a:t>
            </a:r>
            <a:r>
              <a:rPr lang="en-US" altLang="zh-CN" dirty="0" smtClean="0"/>
              <a:t>L2</a:t>
            </a:r>
          </a:p>
          <a:p>
            <a:pPr>
              <a:lnSpc>
                <a:spcPct val="120000"/>
              </a:lnSpc>
            </a:pPr>
            <a:r>
              <a:rPr lang="zh-CN" altLang="en-US" dirty="0" smtClean="0"/>
              <a:t>对</a:t>
            </a:r>
            <a:r>
              <a:rPr lang="en-US" altLang="zh-CN" dirty="0" smtClean="0"/>
              <a:t>L1</a:t>
            </a:r>
            <a:r>
              <a:rPr lang="zh-CN" altLang="en-US" dirty="0" smtClean="0"/>
              <a:t>写操作导致将数据同时写到</a:t>
            </a:r>
            <a:r>
              <a:rPr lang="en-US" altLang="zh-CN" dirty="0" smtClean="0"/>
              <a:t>L1</a:t>
            </a:r>
            <a:r>
              <a:rPr lang="zh-CN" altLang="en-US" dirty="0" smtClean="0"/>
              <a:t>和</a:t>
            </a:r>
            <a:r>
              <a:rPr lang="en-US" altLang="zh-CN" dirty="0" smtClean="0"/>
              <a:t>L2</a:t>
            </a:r>
          </a:p>
          <a:p>
            <a:pPr>
              <a:lnSpc>
                <a:spcPct val="120000"/>
              </a:lnSpc>
            </a:pPr>
            <a:r>
              <a:rPr lang="en-US" altLang="zh-CN" dirty="0" smtClean="0"/>
              <a:t>Write-through </a:t>
            </a:r>
            <a:r>
              <a:rPr lang="zh-CN" altLang="en-US" dirty="0" smtClean="0"/>
              <a:t>策略用于</a:t>
            </a:r>
            <a:r>
              <a:rPr lang="en-US" altLang="zh-CN" dirty="0" smtClean="0"/>
              <a:t>L1</a:t>
            </a:r>
            <a:r>
              <a:rPr lang="zh-CN" altLang="en-US" dirty="0" smtClean="0"/>
              <a:t>到</a:t>
            </a:r>
            <a:r>
              <a:rPr lang="en-US" altLang="zh-CN" dirty="0" smtClean="0"/>
              <a:t>L2</a:t>
            </a:r>
          </a:p>
          <a:p>
            <a:pPr>
              <a:lnSpc>
                <a:spcPct val="120000"/>
              </a:lnSpc>
            </a:pPr>
            <a:r>
              <a:rPr lang="en-US" altLang="zh-CN" dirty="0" smtClean="0"/>
              <a:t>Write-back </a:t>
            </a:r>
            <a:r>
              <a:rPr lang="zh-CN" altLang="en-US" dirty="0" smtClean="0"/>
              <a:t>策略可用于</a:t>
            </a:r>
            <a:r>
              <a:rPr lang="en-US" altLang="zh-CN" dirty="0" smtClean="0"/>
              <a:t>L2 </a:t>
            </a:r>
            <a:r>
              <a:rPr lang="zh-CN" altLang="en-US" dirty="0" smtClean="0"/>
              <a:t>到更低级存储器，以降低存储总线的数据传输压力</a:t>
            </a:r>
            <a:endParaRPr lang="en-US" altLang="zh-CN" dirty="0" smtClean="0"/>
          </a:p>
          <a:p>
            <a:pPr>
              <a:lnSpc>
                <a:spcPct val="120000"/>
              </a:lnSpc>
            </a:pPr>
            <a:r>
              <a:rPr lang="en-US" altLang="zh-CN" dirty="0" smtClean="0"/>
              <a:t>L2</a:t>
            </a:r>
            <a:r>
              <a:rPr lang="zh-CN" altLang="en-US" dirty="0" smtClean="0"/>
              <a:t>的替换动作（或无效</a:t>
            </a:r>
            <a:r>
              <a:rPr lang="en-US" altLang="zh-CN" dirty="0" smtClean="0"/>
              <a:t>)</a:t>
            </a:r>
            <a:r>
              <a:rPr lang="zh-CN" altLang="en-US" dirty="0" smtClean="0"/>
              <a:t>对</a:t>
            </a:r>
            <a:r>
              <a:rPr lang="en-US" altLang="zh-CN" dirty="0" smtClean="0"/>
              <a:t>L1</a:t>
            </a:r>
            <a:r>
              <a:rPr lang="zh-CN" altLang="en-US" dirty="0" smtClean="0"/>
              <a:t>可见</a:t>
            </a:r>
            <a:endParaRPr lang="en-US" altLang="zh-CN" dirty="0" smtClean="0"/>
          </a:p>
          <a:p>
            <a:pPr lvl="1">
              <a:lnSpc>
                <a:spcPct val="120000"/>
              </a:lnSpc>
            </a:pPr>
            <a:r>
              <a:rPr lang="zh-CN" altLang="en-US" dirty="0" smtClean="0"/>
              <a:t>即</a:t>
            </a:r>
            <a:r>
              <a:rPr lang="en-US" altLang="zh-CN" dirty="0" smtClean="0"/>
              <a:t>L2</a:t>
            </a:r>
            <a:r>
              <a:rPr lang="zh-CN" altLang="en-US" dirty="0" smtClean="0"/>
              <a:t>的一块被替换出去，那么其在</a:t>
            </a:r>
            <a:r>
              <a:rPr lang="en-US" altLang="zh-CN" dirty="0" smtClean="0"/>
              <a:t>L1</a:t>
            </a:r>
            <a:r>
              <a:rPr lang="zh-CN" altLang="en-US" dirty="0" smtClean="0"/>
              <a:t>中对应的块也要被替换出去。</a:t>
            </a:r>
            <a:endParaRPr lang="en-US" altLang="zh-CN" dirty="0" smtClean="0"/>
          </a:p>
        </p:txBody>
      </p:sp>
      <p:sp>
        <p:nvSpPr>
          <p:cNvPr id="4" name="日期占位符 3"/>
          <p:cNvSpPr>
            <a:spLocks noGrp="1"/>
          </p:cNvSpPr>
          <p:nvPr>
            <p:ph type="dt" sz="half" idx="10"/>
          </p:nvPr>
        </p:nvSpPr>
        <p:spPr/>
        <p:txBody>
          <a:bodyPr/>
          <a:lstStyle/>
          <a:p>
            <a:fld id="{A8CB2106-4011-4ACA-BCB2-D9083E0B6A73}" type="datetime1">
              <a:rPr lang="zh-CN" altLang="en-US" smtClean="0"/>
              <a:pPr/>
              <a:t>2019/3/19</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73734" name="灯片编号占位符 5"/>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9B72EA5-86A5-4DC3-8E0B-921C2EF203CA}" type="slidenum">
              <a:rPr lang="zh-CN" altLang="en-US" smtClean="0"/>
              <a:pPr/>
              <a:t>68</a:t>
            </a:fld>
            <a:endParaRPr lang="zh-CN" altLang="en-US"/>
          </a:p>
        </p:txBody>
      </p:sp>
    </p:spTree>
    <p:extLst>
      <p:ext uri="{BB962C8B-B14F-4D97-AF65-F5344CB8AC3E}">
        <p14:creationId xmlns:p14="http://schemas.microsoft.com/office/powerpoint/2010/main" val="710156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3"/>
          <p:cNvSpPr>
            <a:spLocks noGrp="1"/>
          </p:cNvSpPr>
          <p:nvPr>
            <p:ph type="title"/>
          </p:nvPr>
        </p:nvSpPr>
        <p:spPr>
          <a:xfrm>
            <a:off x="338138" y="39688"/>
            <a:ext cx="8467725" cy="795337"/>
          </a:xfrm>
        </p:spPr>
        <p:txBody>
          <a:bodyPr/>
          <a:lstStyle/>
          <a:p>
            <a:endParaRPr lang="zh-CN" altLang="en-US" smtClean="0"/>
          </a:p>
        </p:txBody>
      </p:sp>
      <p:sp>
        <p:nvSpPr>
          <p:cNvPr id="74755" name="内容占位符 14"/>
          <p:cNvSpPr>
            <a:spLocks noGrp="1"/>
          </p:cNvSpPr>
          <p:nvPr>
            <p:ph idx="1"/>
          </p:nvPr>
        </p:nvSpPr>
        <p:spPr>
          <a:xfrm>
            <a:off x="2351088" y="4227513"/>
            <a:ext cx="6323012" cy="1847850"/>
          </a:xfrm>
        </p:spPr>
        <p:txBody>
          <a:bodyPr>
            <a:normAutofit lnSpcReduction="10000"/>
          </a:bodyPr>
          <a:lstStyle/>
          <a:p>
            <a:r>
              <a:rPr lang="zh-CN" altLang="en-US" smtClean="0"/>
              <a:t>访问的块序列</a:t>
            </a:r>
            <a:r>
              <a:rPr lang="en-US" altLang="zh-CN" smtClean="0"/>
              <a:t>10</a:t>
            </a:r>
            <a:r>
              <a:rPr lang="en-US" altLang="zh-CN" sz="4000" smtClean="0">
                <a:solidFill>
                  <a:schemeClr val="accent1"/>
                </a:solidFill>
              </a:rPr>
              <a:t>2</a:t>
            </a:r>
            <a:r>
              <a:rPr lang="en-US" altLang="zh-CN" smtClean="0"/>
              <a:t>4</a:t>
            </a:r>
            <a:r>
              <a:rPr lang="en-US" altLang="zh-CN" sz="4000" smtClean="0">
                <a:solidFill>
                  <a:srgbClr val="FF0000"/>
                </a:solidFill>
              </a:rPr>
              <a:t>6</a:t>
            </a:r>
            <a:endParaRPr lang="en-US" altLang="zh-CN" smtClean="0">
              <a:solidFill>
                <a:srgbClr val="FF0000"/>
              </a:solidFill>
            </a:endParaRPr>
          </a:p>
          <a:p>
            <a:r>
              <a:rPr lang="zh-CN" altLang="en-US" smtClean="0"/>
              <a:t>替换策略：</a:t>
            </a:r>
            <a:r>
              <a:rPr lang="en-US" altLang="zh-CN" smtClean="0"/>
              <a:t>LRU</a:t>
            </a:r>
          </a:p>
          <a:p>
            <a:r>
              <a:rPr lang="zh-CN" altLang="en-US" smtClean="0"/>
              <a:t>块大小相同</a:t>
            </a:r>
          </a:p>
        </p:txBody>
      </p:sp>
      <p:sp>
        <p:nvSpPr>
          <p:cNvPr id="4" name="日期占位符 3"/>
          <p:cNvSpPr>
            <a:spLocks noGrp="1"/>
          </p:cNvSpPr>
          <p:nvPr>
            <p:ph type="dt" sz="quarter" idx="10"/>
          </p:nvPr>
        </p:nvSpPr>
        <p:spPr/>
        <p:txBody>
          <a:bodyPr/>
          <a:lstStyle/>
          <a:p>
            <a:pPr>
              <a:defRPr/>
            </a:pPr>
            <a:fld id="{49590CE3-8D8E-4294-969B-077D5194671B}" type="datetime1">
              <a:rPr lang="zh-CN" altLang="en-US" smtClean="0"/>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7475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CE9138C-A8D5-48C9-988E-B11432729B79}" type="slidenum">
              <a:rPr lang="zh-CN" altLang="en-US">
                <a:solidFill>
                  <a:srgbClr val="898989"/>
                </a:solidFill>
              </a:rPr>
              <a:pPr/>
              <a:t>69</a:t>
            </a:fld>
            <a:endParaRPr lang="zh-CN" altLang="en-US">
              <a:solidFill>
                <a:srgbClr val="898989"/>
              </a:solidFill>
            </a:endParaRPr>
          </a:p>
        </p:txBody>
      </p:sp>
      <p:graphicFrame>
        <p:nvGraphicFramePr>
          <p:cNvPr id="13" name="表格 12"/>
          <p:cNvGraphicFramePr>
            <a:graphicFrameLocks noGrp="1"/>
          </p:cNvGraphicFramePr>
          <p:nvPr/>
        </p:nvGraphicFramePr>
        <p:xfrm>
          <a:off x="1304925" y="3284538"/>
          <a:ext cx="704850" cy="2971800"/>
        </p:xfrm>
        <a:graphic>
          <a:graphicData uri="http://schemas.openxmlformats.org/drawingml/2006/table">
            <a:tbl>
              <a:tblPr/>
              <a:tblGrid>
                <a:gridCol w="704850">
                  <a:extLst>
                    <a:ext uri="{9D8B030D-6E8A-4147-A177-3AD203B41FA5}">
                      <a16:colId xmlns:a16="http://schemas.microsoft.com/office/drawing/2014/main" val="3933953280"/>
                    </a:ext>
                  </a:extLst>
                </a:gridCol>
              </a:tblGrid>
              <a:tr h="371475">
                <a:tc>
                  <a:txBody>
                    <a:bodyPr/>
                    <a:lstStyle>
                      <a:lvl1pPr>
                        <a:spcBef>
                          <a:spcPts val="10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1pPr>
                      <a:lvl2pPr marL="742950" indent="-285750">
                        <a:spcBef>
                          <a:spcPts val="500"/>
                        </a:spcBef>
                        <a:buFont typeface="Calibri" panose="020F0502020204030204" pitchFamily="34" charset="0"/>
                        <a:defRPr sz="2000">
                          <a:solidFill>
                            <a:schemeClr val="tx1"/>
                          </a:solidFill>
                          <a:latin typeface="微软雅黑" panose="020B0503020204020204" pitchFamily="34" charset="-122"/>
                          <a:ea typeface="微软雅黑" panose="020B0503020204020204" pitchFamily="34" charset="-122"/>
                        </a:defRPr>
                      </a:lvl2pPr>
                      <a:lvl3pPr marL="1143000" indent="-228600">
                        <a:spcBef>
                          <a:spcPts val="500"/>
                        </a:spcBef>
                        <a:buFont typeface="Wingdings" panose="05000000000000000000" pitchFamily="2" charset="2"/>
                        <a:defRPr>
                          <a:solidFill>
                            <a:schemeClr val="tx1"/>
                          </a:solidFill>
                          <a:latin typeface="微软雅黑" panose="020B0503020204020204" pitchFamily="34" charset="-122"/>
                          <a:ea typeface="微软雅黑" panose="020B0503020204020204" pitchFamily="34" charset="-122"/>
                        </a:defRPr>
                      </a:lvl3pPr>
                      <a:lvl4pPr marL="16002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540717203"/>
                  </a:ext>
                </a:extLst>
              </a:tr>
              <a:tr h="371475">
                <a:tc>
                  <a:txBody>
                    <a:bodyPr/>
                    <a:lstStyle>
                      <a:lvl1pPr>
                        <a:spcBef>
                          <a:spcPts val="10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1pPr>
                      <a:lvl2pPr marL="742950" indent="-285750">
                        <a:spcBef>
                          <a:spcPts val="500"/>
                        </a:spcBef>
                        <a:buFont typeface="Calibri" panose="020F0502020204030204" pitchFamily="34" charset="0"/>
                        <a:defRPr sz="2000">
                          <a:solidFill>
                            <a:schemeClr val="tx1"/>
                          </a:solidFill>
                          <a:latin typeface="微软雅黑" panose="020B0503020204020204" pitchFamily="34" charset="-122"/>
                          <a:ea typeface="微软雅黑" panose="020B0503020204020204" pitchFamily="34" charset="-122"/>
                        </a:defRPr>
                      </a:lvl2pPr>
                      <a:lvl3pPr marL="1143000" indent="-228600">
                        <a:spcBef>
                          <a:spcPts val="500"/>
                        </a:spcBef>
                        <a:buFont typeface="Wingdings" panose="05000000000000000000" pitchFamily="2" charset="2"/>
                        <a:defRPr>
                          <a:solidFill>
                            <a:schemeClr val="tx1"/>
                          </a:solidFill>
                          <a:latin typeface="微软雅黑" panose="020B0503020204020204" pitchFamily="34" charset="-122"/>
                          <a:ea typeface="微软雅黑" panose="020B0503020204020204" pitchFamily="34" charset="-122"/>
                        </a:defRPr>
                      </a:lvl3pPr>
                      <a:lvl4pPr marL="16002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1</a:t>
                      </a:r>
                      <a:endPar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2680082405"/>
                  </a:ext>
                </a:extLst>
              </a:tr>
              <a:tr h="371475">
                <a:tc>
                  <a:txBody>
                    <a:bodyPr/>
                    <a:lstStyle>
                      <a:lvl1pPr>
                        <a:spcBef>
                          <a:spcPts val="10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1pPr>
                      <a:lvl2pPr marL="742950" indent="-285750">
                        <a:spcBef>
                          <a:spcPts val="500"/>
                        </a:spcBef>
                        <a:buFont typeface="Calibri" panose="020F0502020204030204" pitchFamily="34" charset="0"/>
                        <a:defRPr sz="2000">
                          <a:solidFill>
                            <a:schemeClr val="tx1"/>
                          </a:solidFill>
                          <a:latin typeface="微软雅黑" panose="020B0503020204020204" pitchFamily="34" charset="-122"/>
                          <a:ea typeface="微软雅黑" panose="020B0503020204020204" pitchFamily="34" charset="-122"/>
                        </a:defRPr>
                      </a:lvl2pPr>
                      <a:lvl3pPr marL="1143000" indent="-228600">
                        <a:spcBef>
                          <a:spcPts val="500"/>
                        </a:spcBef>
                        <a:buFont typeface="Wingdings" panose="05000000000000000000" pitchFamily="2" charset="2"/>
                        <a:defRPr>
                          <a:solidFill>
                            <a:schemeClr val="tx1"/>
                          </a:solidFill>
                          <a:latin typeface="微软雅黑" panose="020B0503020204020204" pitchFamily="34" charset="-122"/>
                          <a:ea typeface="微软雅黑" panose="020B0503020204020204" pitchFamily="34" charset="-122"/>
                        </a:defRPr>
                      </a:lvl3pPr>
                      <a:lvl4pPr marL="16002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2</a:t>
                      </a:r>
                      <a:endPar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4218937850"/>
                  </a:ext>
                </a:extLst>
              </a:tr>
              <a:tr h="371475">
                <a:tc>
                  <a:txBody>
                    <a:bodyPr/>
                    <a:lstStyle>
                      <a:lvl1pPr>
                        <a:spcBef>
                          <a:spcPts val="10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1pPr>
                      <a:lvl2pPr marL="742950" indent="-285750">
                        <a:spcBef>
                          <a:spcPts val="500"/>
                        </a:spcBef>
                        <a:buFont typeface="Calibri" panose="020F0502020204030204" pitchFamily="34" charset="0"/>
                        <a:defRPr sz="2000">
                          <a:solidFill>
                            <a:schemeClr val="tx1"/>
                          </a:solidFill>
                          <a:latin typeface="微软雅黑" panose="020B0503020204020204" pitchFamily="34" charset="-122"/>
                          <a:ea typeface="微软雅黑" panose="020B0503020204020204" pitchFamily="34" charset="-122"/>
                        </a:defRPr>
                      </a:lvl2pPr>
                      <a:lvl3pPr marL="1143000" indent="-228600">
                        <a:spcBef>
                          <a:spcPts val="500"/>
                        </a:spcBef>
                        <a:buFont typeface="Wingdings" panose="05000000000000000000" pitchFamily="2" charset="2"/>
                        <a:defRPr>
                          <a:solidFill>
                            <a:schemeClr val="tx1"/>
                          </a:solidFill>
                          <a:latin typeface="微软雅黑" panose="020B0503020204020204" pitchFamily="34" charset="-122"/>
                          <a:ea typeface="微软雅黑" panose="020B0503020204020204" pitchFamily="34" charset="-122"/>
                        </a:defRPr>
                      </a:lvl3pPr>
                      <a:lvl4pPr marL="16002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3</a:t>
                      </a:r>
                      <a:endPar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790417332"/>
                  </a:ext>
                </a:extLst>
              </a:tr>
              <a:tr h="371475">
                <a:tc>
                  <a:txBody>
                    <a:bodyPr/>
                    <a:lstStyle>
                      <a:lvl1pPr>
                        <a:spcBef>
                          <a:spcPts val="10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1pPr>
                      <a:lvl2pPr marL="742950" indent="-285750">
                        <a:spcBef>
                          <a:spcPts val="500"/>
                        </a:spcBef>
                        <a:buFont typeface="Calibri" panose="020F0502020204030204" pitchFamily="34" charset="0"/>
                        <a:defRPr sz="2000">
                          <a:solidFill>
                            <a:schemeClr val="tx1"/>
                          </a:solidFill>
                          <a:latin typeface="微软雅黑" panose="020B0503020204020204" pitchFamily="34" charset="-122"/>
                          <a:ea typeface="微软雅黑" panose="020B0503020204020204" pitchFamily="34" charset="-122"/>
                        </a:defRPr>
                      </a:lvl2pPr>
                      <a:lvl3pPr marL="1143000" indent="-228600">
                        <a:spcBef>
                          <a:spcPts val="500"/>
                        </a:spcBef>
                        <a:buFont typeface="Wingdings" panose="05000000000000000000" pitchFamily="2" charset="2"/>
                        <a:defRPr>
                          <a:solidFill>
                            <a:schemeClr val="tx1"/>
                          </a:solidFill>
                          <a:latin typeface="微软雅黑" panose="020B0503020204020204" pitchFamily="34" charset="-122"/>
                          <a:ea typeface="微软雅黑" panose="020B0503020204020204" pitchFamily="34" charset="-122"/>
                        </a:defRPr>
                      </a:lvl3pPr>
                      <a:lvl4pPr marL="16002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4</a:t>
                      </a:r>
                      <a:endPar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703443949"/>
                  </a:ext>
                </a:extLst>
              </a:tr>
              <a:tr h="371475">
                <a:tc>
                  <a:txBody>
                    <a:bodyPr/>
                    <a:lstStyle>
                      <a:lvl1pPr>
                        <a:spcBef>
                          <a:spcPts val="10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1pPr>
                      <a:lvl2pPr marL="742950" indent="-285750">
                        <a:spcBef>
                          <a:spcPts val="500"/>
                        </a:spcBef>
                        <a:buFont typeface="Calibri" panose="020F0502020204030204" pitchFamily="34" charset="0"/>
                        <a:defRPr sz="2000">
                          <a:solidFill>
                            <a:schemeClr val="tx1"/>
                          </a:solidFill>
                          <a:latin typeface="微软雅黑" panose="020B0503020204020204" pitchFamily="34" charset="-122"/>
                          <a:ea typeface="微软雅黑" panose="020B0503020204020204" pitchFamily="34" charset="-122"/>
                        </a:defRPr>
                      </a:lvl2pPr>
                      <a:lvl3pPr marL="1143000" indent="-228600">
                        <a:spcBef>
                          <a:spcPts val="500"/>
                        </a:spcBef>
                        <a:buFont typeface="Wingdings" panose="05000000000000000000" pitchFamily="2" charset="2"/>
                        <a:defRPr>
                          <a:solidFill>
                            <a:schemeClr val="tx1"/>
                          </a:solidFill>
                          <a:latin typeface="微软雅黑" panose="020B0503020204020204" pitchFamily="34" charset="-122"/>
                          <a:ea typeface="微软雅黑" panose="020B0503020204020204" pitchFamily="34" charset="-122"/>
                        </a:defRPr>
                      </a:lvl3pPr>
                      <a:lvl4pPr marL="16002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5</a:t>
                      </a:r>
                      <a:endPar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99623215"/>
                  </a:ext>
                </a:extLst>
              </a:tr>
              <a:tr h="371475">
                <a:tc>
                  <a:txBody>
                    <a:bodyPr/>
                    <a:lstStyle>
                      <a:lvl1pPr>
                        <a:spcBef>
                          <a:spcPts val="10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1pPr>
                      <a:lvl2pPr marL="742950" indent="-285750">
                        <a:spcBef>
                          <a:spcPts val="500"/>
                        </a:spcBef>
                        <a:buFont typeface="Calibri" panose="020F0502020204030204" pitchFamily="34" charset="0"/>
                        <a:defRPr sz="2000">
                          <a:solidFill>
                            <a:schemeClr val="tx1"/>
                          </a:solidFill>
                          <a:latin typeface="微软雅黑" panose="020B0503020204020204" pitchFamily="34" charset="-122"/>
                          <a:ea typeface="微软雅黑" panose="020B0503020204020204" pitchFamily="34" charset="-122"/>
                        </a:defRPr>
                      </a:lvl2pPr>
                      <a:lvl3pPr marL="1143000" indent="-228600">
                        <a:spcBef>
                          <a:spcPts val="500"/>
                        </a:spcBef>
                        <a:buFont typeface="Wingdings" panose="05000000000000000000" pitchFamily="2" charset="2"/>
                        <a:defRPr>
                          <a:solidFill>
                            <a:schemeClr val="tx1"/>
                          </a:solidFill>
                          <a:latin typeface="微软雅黑" panose="020B0503020204020204" pitchFamily="34" charset="-122"/>
                          <a:ea typeface="微软雅黑" panose="020B0503020204020204" pitchFamily="34" charset="-122"/>
                        </a:defRPr>
                      </a:lvl3pPr>
                      <a:lvl4pPr marL="16002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6</a:t>
                      </a:r>
                      <a:endPar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2545273222"/>
                  </a:ext>
                </a:extLst>
              </a:tr>
              <a:tr h="371475">
                <a:tc>
                  <a:txBody>
                    <a:bodyPr/>
                    <a:lstStyle>
                      <a:lvl1pPr>
                        <a:spcBef>
                          <a:spcPts val="10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1pPr>
                      <a:lvl2pPr marL="742950" indent="-285750">
                        <a:spcBef>
                          <a:spcPts val="500"/>
                        </a:spcBef>
                        <a:buFont typeface="Calibri" panose="020F0502020204030204" pitchFamily="34" charset="0"/>
                        <a:defRPr sz="2000">
                          <a:solidFill>
                            <a:schemeClr val="tx1"/>
                          </a:solidFill>
                          <a:latin typeface="微软雅黑" panose="020B0503020204020204" pitchFamily="34" charset="-122"/>
                          <a:ea typeface="微软雅黑" panose="020B0503020204020204" pitchFamily="34" charset="-122"/>
                        </a:defRPr>
                      </a:lvl2pPr>
                      <a:lvl3pPr marL="1143000" indent="-228600">
                        <a:spcBef>
                          <a:spcPts val="500"/>
                        </a:spcBef>
                        <a:buFont typeface="Wingdings" panose="05000000000000000000" pitchFamily="2" charset="2"/>
                        <a:defRPr>
                          <a:solidFill>
                            <a:schemeClr val="tx1"/>
                          </a:solidFill>
                          <a:latin typeface="微软雅黑" panose="020B0503020204020204" pitchFamily="34" charset="-122"/>
                          <a:ea typeface="微软雅黑" panose="020B0503020204020204" pitchFamily="34" charset="-122"/>
                        </a:defRPr>
                      </a:lvl3pPr>
                      <a:lvl4pPr marL="16002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7</a:t>
                      </a:r>
                      <a:endPar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96039375"/>
                  </a:ext>
                </a:extLst>
              </a:tr>
            </a:tbl>
          </a:graphicData>
        </a:graphic>
      </p:graphicFrame>
      <p:graphicFrame>
        <p:nvGraphicFramePr>
          <p:cNvPr id="32" name="表格 31"/>
          <p:cNvGraphicFramePr>
            <a:graphicFrameLocks noGrp="1"/>
          </p:cNvGraphicFramePr>
          <p:nvPr/>
        </p:nvGraphicFramePr>
        <p:xfrm>
          <a:off x="1304925" y="1204913"/>
          <a:ext cx="508000" cy="741362"/>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tblGrid>
              <a:tr h="370681">
                <a:tc>
                  <a:txBody>
                    <a:bodyPr/>
                    <a:lstStyle/>
                    <a:p>
                      <a:r>
                        <a:rPr lang="en-US" altLang="zh-CN" sz="1800" dirty="0" smtClean="0"/>
                        <a:t>0</a:t>
                      </a:r>
                      <a:endParaRPr lang="zh-CN" altLang="en-US" sz="1800" dirty="0"/>
                    </a:p>
                  </a:txBody>
                  <a:tcPr marL="91406" marR="91406" marT="45700" marB="45700"/>
                </a:tc>
                <a:extLst>
                  <a:ext uri="{0D108BD9-81ED-4DB2-BD59-A6C34878D82A}">
                    <a16:rowId xmlns:a16="http://schemas.microsoft.com/office/drawing/2014/main" val="10000"/>
                  </a:ext>
                </a:extLst>
              </a:tr>
              <a:tr h="370681">
                <a:tc>
                  <a:txBody>
                    <a:bodyPr/>
                    <a:lstStyle/>
                    <a:p>
                      <a:r>
                        <a:rPr lang="en-US" altLang="zh-CN" sz="1800" dirty="0" smtClean="0"/>
                        <a:t>1</a:t>
                      </a:r>
                      <a:endParaRPr lang="zh-CN" altLang="en-US" sz="1800" dirty="0"/>
                    </a:p>
                  </a:txBody>
                  <a:tcPr marL="91406" marR="91406" marT="45700" marB="45700"/>
                </a:tc>
                <a:extLst>
                  <a:ext uri="{0D108BD9-81ED-4DB2-BD59-A6C34878D82A}">
                    <a16:rowId xmlns:a16="http://schemas.microsoft.com/office/drawing/2014/main" val="10001"/>
                  </a:ext>
                </a:extLst>
              </a:tr>
            </a:tbl>
          </a:graphicData>
        </a:graphic>
      </p:graphicFrame>
      <p:graphicFrame>
        <p:nvGraphicFramePr>
          <p:cNvPr id="34" name="表格 33"/>
          <p:cNvGraphicFramePr>
            <a:graphicFrameLocks noGrp="1"/>
          </p:cNvGraphicFramePr>
          <p:nvPr/>
        </p:nvGraphicFramePr>
        <p:xfrm>
          <a:off x="1304925" y="2244725"/>
          <a:ext cx="1944688" cy="371475"/>
        </p:xfrm>
        <a:graphic>
          <a:graphicData uri="http://schemas.openxmlformats.org/drawingml/2006/table">
            <a:tbl>
              <a:tblPr firstRow="1" bandRow="1">
                <a:tableStyleId>{5C22544A-7EE6-4342-B048-85BDC9FD1C3A}</a:tableStyleId>
              </a:tblPr>
              <a:tblGrid>
                <a:gridCol w="486172">
                  <a:extLst>
                    <a:ext uri="{9D8B030D-6E8A-4147-A177-3AD203B41FA5}">
                      <a16:colId xmlns:a16="http://schemas.microsoft.com/office/drawing/2014/main" val="20000"/>
                    </a:ext>
                  </a:extLst>
                </a:gridCol>
                <a:gridCol w="486172">
                  <a:extLst>
                    <a:ext uri="{9D8B030D-6E8A-4147-A177-3AD203B41FA5}">
                      <a16:colId xmlns:a16="http://schemas.microsoft.com/office/drawing/2014/main" val="20001"/>
                    </a:ext>
                  </a:extLst>
                </a:gridCol>
                <a:gridCol w="486172">
                  <a:extLst>
                    <a:ext uri="{9D8B030D-6E8A-4147-A177-3AD203B41FA5}">
                      <a16:colId xmlns:a16="http://schemas.microsoft.com/office/drawing/2014/main" val="20002"/>
                    </a:ext>
                  </a:extLst>
                </a:gridCol>
                <a:gridCol w="486172">
                  <a:extLst>
                    <a:ext uri="{9D8B030D-6E8A-4147-A177-3AD203B41FA5}">
                      <a16:colId xmlns:a16="http://schemas.microsoft.com/office/drawing/2014/main" val="20003"/>
                    </a:ext>
                  </a:extLst>
                </a:gridCol>
              </a:tblGrid>
              <a:tr h="371475">
                <a:tc>
                  <a:txBody>
                    <a:bodyPr/>
                    <a:lstStyle/>
                    <a:p>
                      <a:r>
                        <a:rPr lang="en-US" altLang="zh-CN" sz="1800" dirty="0" smtClean="0"/>
                        <a:t>1</a:t>
                      </a:r>
                      <a:endParaRPr lang="zh-CN" altLang="en-US" sz="1800" dirty="0"/>
                    </a:p>
                  </a:txBody>
                  <a:tcPr marL="91420" marR="91420" marT="45798" marB="45798"/>
                </a:tc>
                <a:tc>
                  <a:txBody>
                    <a:bodyPr/>
                    <a:lstStyle/>
                    <a:p>
                      <a:r>
                        <a:rPr lang="en-US" altLang="zh-CN" sz="1800" dirty="0" smtClean="0"/>
                        <a:t>0</a:t>
                      </a:r>
                      <a:endParaRPr lang="zh-CN" altLang="en-US" sz="1800" dirty="0"/>
                    </a:p>
                  </a:txBody>
                  <a:tcPr marL="91420" marR="91420" marT="45798" marB="45798"/>
                </a:tc>
                <a:tc>
                  <a:txBody>
                    <a:bodyPr/>
                    <a:lstStyle/>
                    <a:p>
                      <a:r>
                        <a:rPr lang="en-US" altLang="zh-CN" sz="1800" dirty="0" smtClean="0"/>
                        <a:t>2</a:t>
                      </a:r>
                      <a:endParaRPr lang="zh-CN" altLang="en-US" sz="1800" dirty="0"/>
                    </a:p>
                  </a:txBody>
                  <a:tcPr marL="91420" marR="91420" marT="45798" marB="45798"/>
                </a:tc>
                <a:tc>
                  <a:txBody>
                    <a:bodyPr/>
                    <a:lstStyle/>
                    <a:p>
                      <a:r>
                        <a:rPr lang="en-US" altLang="zh-CN" sz="1800" dirty="0" smtClean="0"/>
                        <a:t>4</a:t>
                      </a:r>
                      <a:endParaRPr lang="zh-CN" altLang="en-US" sz="1800" dirty="0"/>
                    </a:p>
                  </a:txBody>
                  <a:tcPr marL="91420" marR="91420" marT="45798" marB="45798"/>
                </a:tc>
                <a:extLst>
                  <a:ext uri="{0D108BD9-81ED-4DB2-BD59-A6C34878D82A}">
                    <a16:rowId xmlns:a16="http://schemas.microsoft.com/office/drawing/2014/main" val="10000"/>
                  </a:ext>
                </a:extLst>
              </a:tr>
            </a:tbl>
          </a:graphicData>
        </a:graphic>
      </p:graphicFrame>
      <p:graphicFrame>
        <p:nvGraphicFramePr>
          <p:cNvPr id="35" name="表格 34"/>
          <p:cNvGraphicFramePr>
            <a:graphicFrameLocks noGrp="1"/>
          </p:cNvGraphicFramePr>
          <p:nvPr/>
        </p:nvGraphicFramePr>
        <p:xfrm>
          <a:off x="3355975" y="1204913"/>
          <a:ext cx="508000" cy="741362"/>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tblGrid>
              <a:tr h="370681">
                <a:tc>
                  <a:txBody>
                    <a:bodyPr/>
                    <a:lstStyle/>
                    <a:p>
                      <a:r>
                        <a:rPr lang="en-US" altLang="zh-CN" sz="1800" dirty="0" smtClean="0"/>
                        <a:t>4</a:t>
                      </a:r>
                      <a:endParaRPr lang="zh-CN" altLang="en-US" sz="1800" dirty="0"/>
                    </a:p>
                  </a:txBody>
                  <a:tcPr marL="91406" marR="91406" marT="45700" marB="45700"/>
                </a:tc>
                <a:extLst>
                  <a:ext uri="{0D108BD9-81ED-4DB2-BD59-A6C34878D82A}">
                    <a16:rowId xmlns:a16="http://schemas.microsoft.com/office/drawing/2014/main" val="10000"/>
                  </a:ext>
                </a:extLst>
              </a:tr>
              <a:tr h="370681">
                <a:tc>
                  <a:txBody>
                    <a:bodyPr/>
                    <a:lstStyle/>
                    <a:p>
                      <a:r>
                        <a:rPr lang="en-US" altLang="zh-CN" sz="1800" dirty="0" smtClean="0"/>
                        <a:t>1</a:t>
                      </a:r>
                      <a:endParaRPr lang="zh-CN" altLang="en-US" sz="1800" dirty="0"/>
                    </a:p>
                  </a:txBody>
                  <a:tcPr marL="91406" marR="91406" marT="45700" marB="45700"/>
                </a:tc>
                <a:extLst>
                  <a:ext uri="{0D108BD9-81ED-4DB2-BD59-A6C34878D82A}">
                    <a16:rowId xmlns:a16="http://schemas.microsoft.com/office/drawing/2014/main" val="10001"/>
                  </a:ext>
                </a:extLst>
              </a:tr>
            </a:tbl>
          </a:graphicData>
        </a:graphic>
      </p:graphicFrame>
      <p:graphicFrame>
        <p:nvGraphicFramePr>
          <p:cNvPr id="36" name="表格 35"/>
          <p:cNvGraphicFramePr>
            <a:graphicFrameLocks noGrp="1"/>
          </p:cNvGraphicFramePr>
          <p:nvPr/>
        </p:nvGraphicFramePr>
        <p:xfrm>
          <a:off x="4629150" y="1204913"/>
          <a:ext cx="508000" cy="741362"/>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tblGrid>
              <a:tr h="370681">
                <a:tc>
                  <a:txBody>
                    <a:bodyPr/>
                    <a:lstStyle/>
                    <a:p>
                      <a:r>
                        <a:rPr lang="en-US" altLang="zh-CN" sz="1800" dirty="0" smtClean="0"/>
                        <a:t>6</a:t>
                      </a:r>
                      <a:endParaRPr lang="zh-CN" altLang="en-US" sz="1800" dirty="0"/>
                    </a:p>
                  </a:txBody>
                  <a:tcPr marL="91406" marR="91406" marT="45700" marB="45700"/>
                </a:tc>
                <a:extLst>
                  <a:ext uri="{0D108BD9-81ED-4DB2-BD59-A6C34878D82A}">
                    <a16:rowId xmlns:a16="http://schemas.microsoft.com/office/drawing/2014/main" val="10000"/>
                  </a:ext>
                </a:extLst>
              </a:tr>
              <a:tr h="370681">
                <a:tc>
                  <a:txBody>
                    <a:bodyPr/>
                    <a:lstStyle/>
                    <a:p>
                      <a:r>
                        <a:rPr lang="en-US" altLang="zh-CN" sz="1800" dirty="0" smtClean="0"/>
                        <a:t>1</a:t>
                      </a:r>
                      <a:endParaRPr lang="zh-CN" altLang="en-US" sz="1800" dirty="0"/>
                    </a:p>
                  </a:txBody>
                  <a:tcPr marL="91406" marR="91406" marT="45700" marB="45700"/>
                </a:tc>
                <a:extLst>
                  <a:ext uri="{0D108BD9-81ED-4DB2-BD59-A6C34878D82A}">
                    <a16:rowId xmlns:a16="http://schemas.microsoft.com/office/drawing/2014/main" val="10001"/>
                  </a:ext>
                </a:extLst>
              </a:tr>
            </a:tbl>
          </a:graphicData>
        </a:graphic>
      </p:graphicFrame>
      <p:graphicFrame>
        <p:nvGraphicFramePr>
          <p:cNvPr id="37" name="表格 36"/>
          <p:cNvGraphicFramePr>
            <a:graphicFrameLocks noGrp="1"/>
          </p:cNvGraphicFramePr>
          <p:nvPr/>
        </p:nvGraphicFramePr>
        <p:xfrm>
          <a:off x="4008438" y="2244725"/>
          <a:ext cx="1944688" cy="371475"/>
        </p:xfrm>
        <a:graphic>
          <a:graphicData uri="http://schemas.openxmlformats.org/drawingml/2006/table">
            <a:tbl>
              <a:tblPr firstRow="1" bandRow="1">
                <a:tableStyleId>{5C22544A-7EE6-4342-B048-85BDC9FD1C3A}</a:tableStyleId>
              </a:tblPr>
              <a:tblGrid>
                <a:gridCol w="486172">
                  <a:extLst>
                    <a:ext uri="{9D8B030D-6E8A-4147-A177-3AD203B41FA5}">
                      <a16:colId xmlns:a16="http://schemas.microsoft.com/office/drawing/2014/main" val="20000"/>
                    </a:ext>
                  </a:extLst>
                </a:gridCol>
                <a:gridCol w="486172">
                  <a:extLst>
                    <a:ext uri="{9D8B030D-6E8A-4147-A177-3AD203B41FA5}">
                      <a16:colId xmlns:a16="http://schemas.microsoft.com/office/drawing/2014/main" val="20001"/>
                    </a:ext>
                  </a:extLst>
                </a:gridCol>
                <a:gridCol w="486172">
                  <a:extLst>
                    <a:ext uri="{9D8B030D-6E8A-4147-A177-3AD203B41FA5}">
                      <a16:colId xmlns:a16="http://schemas.microsoft.com/office/drawing/2014/main" val="20002"/>
                    </a:ext>
                  </a:extLst>
                </a:gridCol>
                <a:gridCol w="486172">
                  <a:extLst>
                    <a:ext uri="{9D8B030D-6E8A-4147-A177-3AD203B41FA5}">
                      <a16:colId xmlns:a16="http://schemas.microsoft.com/office/drawing/2014/main" val="20003"/>
                    </a:ext>
                  </a:extLst>
                </a:gridCol>
              </a:tblGrid>
              <a:tr h="371475">
                <a:tc>
                  <a:txBody>
                    <a:bodyPr/>
                    <a:lstStyle/>
                    <a:p>
                      <a:r>
                        <a:rPr lang="en-US" altLang="zh-CN" sz="1800" dirty="0" smtClean="0"/>
                        <a:t>6</a:t>
                      </a:r>
                      <a:endParaRPr lang="zh-CN" altLang="en-US" sz="1800" dirty="0"/>
                    </a:p>
                  </a:txBody>
                  <a:tcPr marL="91420" marR="91420" marT="45798" marB="45798"/>
                </a:tc>
                <a:tc>
                  <a:txBody>
                    <a:bodyPr/>
                    <a:lstStyle/>
                    <a:p>
                      <a:r>
                        <a:rPr lang="en-US" altLang="zh-CN" sz="1800" dirty="0" smtClean="0"/>
                        <a:t>0</a:t>
                      </a:r>
                      <a:endParaRPr lang="zh-CN" altLang="en-US" sz="1800" dirty="0"/>
                    </a:p>
                  </a:txBody>
                  <a:tcPr marL="91420" marR="91420" marT="45798" marB="45798"/>
                </a:tc>
                <a:tc>
                  <a:txBody>
                    <a:bodyPr/>
                    <a:lstStyle/>
                    <a:p>
                      <a:r>
                        <a:rPr lang="en-US" altLang="zh-CN" sz="1800" dirty="0" smtClean="0"/>
                        <a:t>2</a:t>
                      </a:r>
                      <a:endParaRPr lang="zh-CN" altLang="en-US" sz="1800" dirty="0"/>
                    </a:p>
                  </a:txBody>
                  <a:tcPr marL="91420" marR="91420" marT="45798" marB="45798"/>
                </a:tc>
                <a:tc>
                  <a:txBody>
                    <a:bodyPr/>
                    <a:lstStyle/>
                    <a:p>
                      <a:r>
                        <a:rPr lang="en-US" altLang="zh-CN" sz="1800" dirty="0" smtClean="0"/>
                        <a:t>4</a:t>
                      </a:r>
                      <a:endParaRPr lang="zh-CN" altLang="en-US" sz="1800" dirty="0"/>
                    </a:p>
                  </a:txBody>
                  <a:tcPr marL="91420" marR="91420" marT="45798" marB="45798"/>
                </a:tc>
                <a:extLst>
                  <a:ext uri="{0D108BD9-81ED-4DB2-BD59-A6C34878D82A}">
                    <a16:rowId xmlns:a16="http://schemas.microsoft.com/office/drawing/2014/main" val="10000"/>
                  </a:ext>
                </a:extLst>
              </a:tr>
            </a:tbl>
          </a:graphicData>
        </a:graphic>
      </p:graphicFrame>
      <p:graphicFrame>
        <p:nvGraphicFramePr>
          <p:cNvPr id="40" name="表格 39"/>
          <p:cNvGraphicFramePr>
            <a:graphicFrameLocks noGrp="1"/>
          </p:cNvGraphicFramePr>
          <p:nvPr/>
        </p:nvGraphicFramePr>
        <p:xfrm>
          <a:off x="2351088" y="1211263"/>
          <a:ext cx="508000" cy="741362"/>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tblGrid>
              <a:tr h="370681">
                <a:tc>
                  <a:txBody>
                    <a:bodyPr/>
                    <a:lstStyle/>
                    <a:p>
                      <a:r>
                        <a:rPr lang="en-US" altLang="zh-CN" sz="1800" dirty="0" smtClean="0"/>
                        <a:t>2</a:t>
                      </a:r>
                      <a:endParaRPr lang="zh-CN" altLang="en-US" sz="1800" dirty="0"/>
                    </a:p>
                  </a:txBody>
                  <a:tcPr marL="91406" marR="91406" marT="45700" marB="45700"/>
                </a:tc>
                <a:extLst>
                  <a:ext uri="{0D108BD9-81ED-4DB2-BD59-A6C34878D82A}">
                    <a16:rowId xmlns:a16="http://schemas.microsoft.com/office/drawing/2014/main" val="10000"/>
                  </a:ext>
                </a:extLst>
              </a:tr>
              <a:tr h="370681">
                <a:tc>
                  <a:txBody>
                    <a:bodyPr/>
                    <a:lstStyle/>
                    <a:p>
                      <a:r>
                        <a:rPr lang="en-US" altLang="zh-CN" sz="1800" dirty="0" smtClean="0"/>
                        <a:t>1</a:t>
                      </a:r>
                      <a:endParaRPr lang="zh-CN" altLang="en-US" sz="1800" dirty="0"/>
                    </a:p>
                  </a:txBody>
                  <a:tcPr marL="91406" marR="91406" marT="45700" marB="45700"/>
                </a:tc>
                <a:extLst>
                  <a:ext uri="{0D108BD9-81ED-4DB2-BD59-A6C34878D82A}">
                    <a16:rowId xmlns:a16="http://schemas.microsoft.com/office/drawing/2014/main" val="10001"/>
                  </a:ext>
                </a:extLst>
              </a:tr>
            </a:tbl>
          </a:graphicData>
        </a:graphic>
      </p:graphicFrame>
      <p:sp>
        <p:nvSpPr>
          <p:cNvPr id="41" name="椭圆 40"/>
          <p:cNvSpPr/>
          <p:nvPr/>
        </p:nvSpPr>
        <p:spPr>
          <a:xfrm>
            <a:off x="5513388" y="1498600"/>
            <a:ext cx="1184275" cy="560388"/>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F0000"/>
                </a:solidFill>
              </a:rPr>
              <a:t>Invalid</a:t>
            </a:r>
            <a:endParaRPr lang="zh-CN" altLang="en-US" dirty="0">
              <a:solidFill>
                <a:srgbClr val="FF0000"/>
              </a:solidFill>
            </a:endParaRPr>
          </a:p>
        </p:txBody>
      </p:sp>
      <p:cxnSp>
        <p:nvCxnSpPr>
          <p:cNvPr id="43" name="直接箭头连接符 42"/>
          <p:cNvCxnSpPr>
            <a:stCxn id="41" idx="2"/>
          </p:cNvCxnSpPr>
          <p:nvPr/>
        </p:nvCxnSpPr>
        <p:spPr>
          <a:xfrm flipH="1">
            <a:off x="5138738" y="1779588"/>
            <a:ext cx="3746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0087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ChangeArrowheads="1"/>
          </p:cNvSpPr>
          <p:nvPr/>
        </p:nvSpPr>
        <p:spPr bwMode="auto">
          <a:xfrm>
            <a:off x="1225550" y="2268538"/>
            <a:ext cx="1511300" cy="596900"/>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2291" name="Rectangle 1027"/>
          <p:cNvSpPr>
            <a:spLocks noChangeArrowheads="1"/>
          </p:cNvSpPr>
          <p:nvPr/>
        </p:nvSpPr>
        <p:spPr bwMode="auto">
          <a:xfrm>
            <a:off x="1350963" y="2386013"/>
            <a:ext cx="1311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a:latin typeface="Arial" panose="020B0604020202020204" pitchFamily="34" charset="0"/>
              </a:rPr>
              <a:t>Processor</a:t>
            </a:r>
          </a:p>
        </p:txBody>
      </p:sp>
      <p:sp>
        <p:nvSpPr>
          <p:cNvPr id="19460" name="Rectangle 1028"/>
          <p:cNvSpPr>
            <a:spLocks noChangeArrowheads="1"/>
          </p:cNvSpPr>
          <p:nvPr/>
        </p:nvSpPr>
        <p:spPr bwMode="auto">
          <a:xfrm>
            <a:off x="1225550" y="4630738"/>
            <a:ext cx="1587500" cy="13589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zh-CN" altLang="en-US">
              <a:latin typeface="Arial" pitchFamily="34" charset="0"/>
            </a:endParaRPr>
          </a:p>
        </p:txBody>
      </p:sp>
      <p:sp>
        <p:nvSpPr>
          <p:cNvPr id="12293" name="Line 1029"/>
          <p:cNvSpPr>
            <a:spLocks noChangeShapeType="1"/>
          </p:cNvSpPr>
          <p:nvPr/>
        </p:nvSpPr>
        <p:spPr bwMode="auto">
          <a:xfrm>
            <a:off x="1981200" y="2878138"/>
            <a:ext cx="0" cy="1739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4" name="Rectangle 1030"/>
          <p:cNvSpPr>
            <a:spLocks noChangeArrowheads="1"/>
          </p:cNvSpPr>
          <p:nvPr/>
        </p:nvSpPr>
        <p:spPr bwMode="auto">
          <a:xfrm>
            <a:off x="1682750" y="5087938"/>
            <a:ext cx="520700" cy="215900"/>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2295" name="Rectangle 1031"/>
          <p:cNvSpPr>
            <a:spLocks noChangeArrowheads="1"/>
          </p:cNvSpPr>
          <p:nvPr/>
        </p:nvSpPr>
        <p:spPr bwMode="auto">
          <a:xfrm>
            <a:off x="1454150" y="5468938"/>
            <a:ext cx="1054100" cy="292100"/>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2296" name="Rectangle 1032"/>
          <p:cNvSpPr>
            <a:spLocks noChangeArrowheads="1"/>
          </p:cNvSpPr>
          <p:nvPr/>
        </p:nvSpPr>
        <p:spPr bwMode="auto">
          <a:xfrm>
            <a:off x="1808163" y="5022850"/>
            <a:ext cx="2825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a:latin typeface="Arial" panose="020B0604020202020204" pitchFamily="34" charset="0"/>
              </a:rPr>
              <a:t>$</a:t>
            </a:r>
          </a:p>
        </p:txBody>
      </p:sp>
      <p:sp>
        <p:nvSpPr>
          <p:cNvPr id="12297" name="Rectangle 1033"/>
          <p:cNvSpPr>
            <a:spLocks noChangeArrowheads="1"/>
          </p:cNvSpPr>
          <p:nvPr/>
        </p:nvSpPr>
        <p:spPr bwMode="auto">
          <a:xfrm>
            <a:off x="1731963" y="5480050"/>
            <a:ext cx="60166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b="1">
                <a:latin typeface="Arial" panose="020B0604020202020204" pitchFamily="34" charset="0"/>
              </a:rPr>
              <a:t>MEM</a:t>
            </a:r>
          </a:p>
        </p:txBody>
      </p:sp>
      <p:sp>
        <p:nvSpPr>
          <p:cNvPr id="12298" name="Rectangle 1034"/>
          <p:cNvSpPr>
            <a:spLocks noChangeArrowheads="1"/>
          </p:cNvSpPr>
          <p:nvPr/>
        </p:nvSpPr>
        <p:spPr bwMode="auto">
          <a:xfrm>
            <a:off x="1579563" y="4718050"/>
            <a:ext cx="8699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b="1">
                <a:latin typeface="Arial" panose="020B0604020202020204" pitchFamily="34" charset="0"/>
              </a:rPr>
              <a:t>Memory</a:t>
            </a:r>
          </a:p>
        </p:txBody>
      </p:sp>
      <p:sp>
        <p:nvSpPr>
          <p:cNvPr id="12299" name="Line 1035"/>
          <p:cNvSpPr>
            <a:spLocks noChangeShapeType="1"/>
          </p:cNvSpPr>
          <p:nvPr/>
        </p:nvSpPr>
        <p:spPr bwMode="auto">
          <a:xfrm>
            <a:off x="2286000" y="2973388"/>
            <a:ext cx="0" cy="16256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0" name="Rectangle 1036"/>
          <p:cNvSpPr>
            <a:spLocks noChangeArrowheads="1"/>
          </p:cNvSpPr>
          <p:nvPr/>
        </p:nvSpPr>
        <p:spPr bwMode="auto">
          <a:xfrm>
            <a:off x="2265363" y="2965450"/>
            <a:ext cx="4646612"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b="1" dirty="0">
                <a:latin typeface="Arial" panose="020B0604020202020204" pitchFamily="34" charset="0"/>
              </a:rPr>
              <a:t>reference stream </a:t>
            </a:r>
          </a:p>
          <a:p>
            <a:pPr lvl="1" eaLnBrk="1" hangingPunct="1"/>
            <a:r>
              <a:rPr lang="en-US" altLang="zh-CN" sz="1400" b="1" dirty="0">
                <a:latin typeface="Arial" panose="020B0604020202020204" pitchFamily="34" charset="0"/>
              </a:rPr>
              <a:t>&lt;</a:t>
            </a:r>
            <a:r>
              <a:rPr lang="en-US" altLang="zh-CN" sz="1400" b="1" dirty="0" err="1">
                <a:latin typeface="Arial" panose="020B0604020202020204" pitchFamily="34" charset="0"/>
              </a:rPr>
              <a:t>op,addr</a:t>
            </a:r>
            <a:r>
              <a:rPr lang="en-US" altLang="zh-CN" sz="1400" b="1" dirty="0">
                <a:latin typeface="Arial" panose="020B0604020202020204" pitchFamily="34" charset="0"/>
              </a:rPr>
              <a:t>&gt;, &lt;</a:t>
            </a:r>
            <a:r>
              <a:rPr lang="en-US" altLang="zh-CN" sz="1400" b="1" dirty="0" err="1">
                <a:latin typeface="Arial" panose="020B0604020202020204" pitchFamily="34" charset="0"/>
              </a:rPr>
              <a:t>op,addr</a:t>
            </a:r>
            <a:r>
              <a:rPr lang="en-US" altLang="zh-CN" sz="1400" b="1" dirty="0">
                <a:latin typeface="Arial" panose="020B0604020202020204" pitchFamily="34" charset="0"/>
              </a:rPr>
              <a:t>&gt;,&lt;</a:t>
            </a:r>
            <a:r>
              <a:rPr lang="en-US" altLang="zh-CN" sz="1400" b="1" dirty="0" err="1">
                <a:latin typeface="Arial" panose="020B0604020202020204" pitchFamily="34" charset="0"/>
              </a:rPr>
              <a:t>op,addr</a:t>
            </a:r>
            <a:r>
              <a:rPr lang="en-US" altLang="zh-CN" sz="1400" b="1" dirty="0">
                <a:latin typeface="Arial" panose="020B0604020202020204" pitchFamily="34" charset="0"/>
              </a:rPr>
              <a:t>&gt;,&lt;</a:t>
            </a:r>
            <a:r>
              <a:rPr lang="en-US" altLang="zh-CN" sz="1400" b="1" dirty="0" err="1">
                <a:latin typeface="Arial" panose="020B0604020202020204" pitchFamily="34" charset="0"/>
              </a:rPr>
              <a:t>op,addr</a:t>
            </a:r>
            <a:r>
              <a:rPr lang="en-US" altLang="zh-CN" sz="1400" b="1" dirty="0">
                <a:latin typeface="Arial" panose="020B0604020202020204" pitchFamily="34" charset="0"/>
              </a:rPr>
              <a:t>&gt;, . . .</a:t>
            </a:r>
          </a:p>
          <a:p>
            <a:pPr lvl="1" eaLnBrk="1" hangingPunct="1"/>
            <a:endParaRPr lang="en-US" altLang="zh-CN" sz="1400" b="1" dirty="0">
              <a:latin typeface="Arial" panose="020B0604020202020204" pitchFamily="34" charset="0"/>
            </a:endParaRPr>
          </a:p>
          <a:p>
            <a:pPr lvl="1" eaLnBrk="1" hangingPunct="1"/>
            <a:r>
              <a:rPr lang="en-US" altLang="zh-CN" sz="1400" b="1" dirty="0">
                <a:latin typeface="Arial" panose="020B0604020202020204" pitchFamily="34" charset="0"/>
              </a:rPr>
              <a:t>op: </a:t>
            </a:r>
            <a:r>
              <a:rPr lang="en-US" altLang="zh-CN" sz="1400" b="1" dirty="0" err="1">
                <a:latin typeface="Arial" panose="020B0604020202020204" pitchFamily="34" charset="0"/>
              </a:rPr>
              <a:t>i</a:t>
            </a:r>
            <a:r>
              <a:rPr lang="en-US" altLang="zh-CN" sz="1400" b="1" dirty="0">
                <a:latin typeface="Arial" panose="020B0604020202020204" pitchFamily="34" charset="0"/>
              </a:rPr>
              <a:t>-fetch, read, write</a:t>
            </a:r>
          </a:p>
        </p:txBody>
      </p:sp>
      <p:sp>
        <p:nvSpPr>
          <p:cNvPr id="12301" name="Rectangle 1037"/>
          <p:cNvSpPr>
            <a:spLocks noChangeArrowheads="1"/>
          </p:cNvSpPr>
          <p:nvPr/>
        </p:nvSpPr>
        <p:spPr bwMode="auto">
          <a:xfrm>
            <a:off x="3636963" y="4748213"/>
            <a:ext cx="512603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i="1">
                <a:latin typeface="Arial" panose="020B0604020202020204" pitchFamily="34" charset="0"/>
              </a:rPr>
              <a:t>通过优化存储系统的组织来使得针对典型应用平均访存时间最短</a:t>
            </a:r>
            <a:endParaRPr lang="en-US" altLang="zh-CN" sz="2000" b="1" i="1">
              <a:latin typeface="Arial" panose="020B0604020202020204" pitchFamily="34" charset="0"/>
            </a:endParaRPr>
          </a:p>
        </p:txBody>
      </p:sp>
      <p:sp>
        <p:nvSpPr>
          <p:cNvPr id="12302" name="Rectangle 1038"/>
          <p:cNvSpPr>
            <a:spLocks noChangeArrowheads="1"/>
          </p:cNvSpPr>
          <p:nvPr/>
        </p:nvSpPr>
        <p:spPr bwMode="auto">
          <a:xfrm>
            <a:off x="1274763" y="1517650"/>
            <a:ext cx="1223962"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b="1">
                <a:latin typeface="Arial" panose="020B0604020202020204" pitchFamily="34" charset="0"/>
              </a:rPr>
              <a:t>Workload or</a:t>
            </a:r>
          </a:p>
          <a:p>
            <a:pPr eaLnBrk="1" hangingPunct="1"/>
            <a:r>
              <a:rPr lang="en-US" altLang="zh-CN" sz="1400" b="1">
                <a:latin typeface="Arial" panose="020B0604020202020204" pitchFamily="34" charset="0"/>
              </a:rPr>
              <a:t>Benchmark</a:t>
            </a:r>
          </a:p>
          <a:p>
            <a:pPr eaLnBrk="1" hangingPunct="1"/>
            <a:r>
              <a:rPr lang="en-US" altLang="zh-CN" sz="1400" b="1">
                <a:latin typeface="Arial" panose="020B0604020202020204" pitchFamily="34" charset="0"/>
              </a:rPr>
              <a:t>programs</a:t>
            </a:r>
          </a:p>
        </p:txBody>
      </p:sp>
      <p:sp>
        <p:nvSpPr>
          <p:cNvPr id="12303" name="Rectangle 1039"/>
          <p:cNvSpPr>
            <a:spLocks noGrp="1" noChangeArrowheads="1"/>
          </p:cNvSpPr>
          <p:nvPr>
            <p:ph type="title"/>
          </p:nvPr>
        </p:nvSpPr>
        <p:spPr/>
        <p:txBody>
          <a:bodyPr/>
          <a:lstStyle/>
          <a:p>
            <a:r>
              <a:rPr lang="zh-CN" altLang="en-US" smtClean="0"/>
              <a:t>存储系统的设计目标</a:t>
            </a:r>
            <a:endParaRPr lang="en-US" altLang="zh-CN" smtClean="0"/>
          </a:p>
        </p:txBody>
      </p:sp>
      <p:sp>
        <p:nvSpPr>
          <p:cNvPr id="2" name="日期占位符 1"/>
          <p:cNvSpPr>
            <a:spLocks noGrp="1"/>
          </p:cNvSpPr>
          <p:nvPr>
            <p:ph type="dt" sz="half" idx="10"/>
          </p:nvPr>
        </p:nvSpPr>
        <p:spPr/>
        <p:txBody>
          <a:bodyPr/>
          <a:lstStyle/>
          <a:p>
            <a:pPr>
              <a:defRPr/>
            </a:pPr>
            <a:fld id="{F25E2DAD-F23E-4244-9B1A-A7A9AF1DDEED}" type="datetime1">
              <a:rPr lang="zh-CN" altLang="en-US" smtClean="0"/>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smtClean="0"/>
              <a:t>计算机体系结构</a:t>
            </a:r>
            <a:endParaRPr lang="zh-CN" altLang="en-US"/>
          </a:p>
        </p:txBody>
      </p:sp>
      <p:sp>
        <p:nvSpPr>
          <p:cNvPr id="1230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6BC75E9-2A79-41A5-BA60-71EBEC40AC48}" type="slidenum">
              <a:rPr lang="zh-CN" altLang="en-US">
                <a:solidFill>
                  <a:srgbClr val="898989"/>
                </a:solidFill>
              </a:rPr>
              <a:pPr/>
              <a:t>7</a:t>
            </a:fld>
            <a:endParaRPr lang="zh-CN" altLang="en-US">
              <a:solidFill>
                <a:srgbClr val="898989"/>
              </a:solidFill>
            </a:endParaRPr>
          </a:p>
        </p:txBody>
      </p:sp>
    </p:spTree>
    <p:extLst>
      <p:ext uri="{BB962C8B-B14F-4D97-AF65-F5344CB8AC3E}">
        <p14:creationId xmlns:p14="http://schemas.microsoft.com/office/powerpoint/2010/main" val="3795886222"/>
      </p:ext>
    </p:extLst>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内容占位符 7"/>
          <p:cNvGraphicFramePr>
            <a:graphicFrameLocks noGrp="1"/>
          </p:cNvGraphicFramePr>
          <p:nvPr>
            <p:ph idx="1"/>
          </p:nvPr>
        </p:nvGraphicFramePr>
        <p:xfrm>
          <a:off x="608013" y="1671638"/>
          <a:ext cx="1290637" cy="741362"/>
        </p:xfrm>
        <a:graphic>
          <a:graphicData uri="http://schemas.openxmlformats.org/drawingml/2006/table">
            <a:tbl>
              <a:tblPr firstRow="1" bandRow="1">
                <a:tableStyleId>{5C22544A-7EE6-4342-B048-85BDC9FD1C3A}</a:tableStyleId>
              </a:tblPr>
              <a:tblGrid>
                <a:gridCol w="660310">
                  <a:extLst>
                    <a:ext uri="{9D8B030D-6E8A-4147-A177-3AD203B41FA5}">
                      <a16:colId xmlns:a16="http://schemas.microsoft.com/office/drawing/2014/main" val="20000"/>
                    </a:ext>
                  </a:extLst>
                </a:gridCol>
                <a:gridCol w="630327">
                  <a:extLst>
                    <a:ext uri="{9D8B030D-6E8A-4147-A177-3AD203B41FA5}">
                      <a16:colId xmlns:a16="http://schemas.microsoft.com/office/drawing/2014/main" val="20001"/>
                    </a:ext>
                  </a:extLst>
                </a:gridCol>
              </a:tblGrid>
              <a:tr h="370681">
                <a:tc>
                  <a:txBody>
                    <a:bodyPr/>
                    <a:lstStyle/>
                    <a:p>
                      <a:r>
                        <a:rPr lang="en-US" altLang="zh-CN" sz="1800" dirty="0" smtClean="0"/>
                        <a:t>0(0)</a:t>
                      </a:r>
                      <a:endParaRPr lang="zh-CN" altLang="en-US" sz="1800" dirty="0"/>
                    </a:p>
                  </a:txBody>
                  <a:tcPr marL="91476" marR="91476" marT="45700" marB="45700">
                    <a:solidFill>
                      <a:schemeClr val="tx2">
                        <a:lumMod val="20000"/>
                        <a:lumOff val="80000"/>
                      </a:schemeClr>
                    </a:solidFill>
                  </a:tcPr>
                </a:tc>
                <a:tc>
                  <a:txBody>
                    <a:bodyPr/>
                    <a:lstStyle/>
                    <a:p>
                      <a:r>
                        <a:rPr lang="en-US" altLang="zh-CN" sz="1800" dirty="0" smtClean="0">
                          <a:solidFill>
                            <a:srgbClr val="FF0000"/>
                          </a:solidFill>
                        </a:rPr>
                        <a:t>0(1)</a:t>
                      </a:r>
                      <a:endParaRPr lang="zh-CN" altLang="en-US" sz="1800" dirty="0">
                        <a:solidFill>
                          <a:srgbClr val="FF0000"/>
                        </a:solidFill>
                      </a:endParaRPr>
                    </a:p>
                  </a:txBody>
                  <a:tcPr marL="91476" marR="91476" marT="45700" marB="45700">
                    <a:solidFill>
                      <a:schemeClr val="tx2">
                        <a:lumMod val="20000"/>
                        <a:lumOff val="80000"/>
                      </a:schemeClr>
                    </a:solidFill>
                  </a:tcPr>
                </a:tc>
                <a:extLst>
                  <a:ext uri="{0D108BD9-81ED-4DB2-BD59-A6C34878D82A}">
                    <a16:rowId xmlns:a16="http://schemas.microsoft.com/office/drawing/2014/main" val="10000"/>
                  </a:ext>
                </a:extLst>
              </a:tr>
              <a:tr h="370681">
                <a:tc>
                  <a:txBody>
                    <a:bodyPr/>
                    <a:lstStyle/>
                    <a:p>
                      <a:endParaRPr lang="zh-CN" altLang="en-US" sz="1800" dirty="0"/>
                    </a:p>
                  </a:txBody>
                  <a:tcPr marL="91476" marR="91476" marT="45700" marB="45700">
                    <a:solidFill>
                      <a:schemeClr val="accent1"/>
                    </a:solidFill>
                  </a:tcPr>
                </a:tc>
                <a:tc>
                  <a:txBody>
                    <a:bodyPr/>
                    <a:lstStyle/>
                    <a:p>
                      <a:endParaRPr lang="zh-CN" altLang="en-US" sz="1800" dirty="0"/>
                    </a:p>
                  </a:txBody>
                  <a:tcPr marL="91476" marR="91476" marT="45700" marB="45700">
                    <a:solidFill>
                      <a:schemeClr val="accent1"/>
                    </a:solidFill>
                  </a:tcPr>
                </a:tc>
                <a:extLst>
                  <a:ext uri="{0D108BD9-81ED-4DB2-BD59-A6C34878D82A}">
                    <a16:rowId xmlns:a16="http://schemas.microsoft.com/office/drawing/2014/main" val="10001"/>
                  </a:ext>
                </a:extLst>
              </a:tr>
            </a:tbl>
          </a:graphicData>
        </a:graphic>
      </p:graphicFrame>
      <p:sp>
        <p:nvSpPr>
          <p:cNvPr id="4" name="日期占位符 3"/>
          <p:cNvSpPr>
            <a:spLocks noGrp="1"/>
          </p:cNvSpPr>
          <p:nvPr>
            <p:ph type="dt" sz="quarter" idx="10"/>
          </p:nvPr>
        </p:nvSpPr>
        <p:spPr/>
        <p:txBody>
          <a:bodyPr/>
          <a:lstStyle/>
          <a:p>
            <a:pPr>
              <a:defRPr/>
            </a:pPr>
            <a:fld id="{49590CE3-8D8E-4294-969B-077D5194671B}" type="datetime1">
              <a:rPr lang="zh-CN" altLang="en-US" smtClean="0"/>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7579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96A5E77-F43D-4D76-88E3-F1F4EA2FD9E4}" type="slidenum">
              <a:rPr lang="zh-CN" altLang="en-US">
                <a:solidFill>
                  <a:srgbClr val="898989"/>
                </a:solidFill>
              </a:rPr>
              <a:pPr/>
              <a:t>70</a:t>
            </a:fld>
            <a:endParaRPr lang="zh-CN" altLang="en-US">
              <a:solidFill>
                <a:srgbClr val="898989"/>
              </a:solidFill>
            </a:endParaRPr>
          </a:p>
        </p:txBody>
      </p:sp>
      <p:graphicFrame>
        <p:nvGraphicFramePr>
          <p:cNvPr id="7" name="表格 6"/>
          <p:cNvGraphicFramePr>
            <a:graphicFrameLocks noGrp="1"/>
          </p:cNvGraphicFramePr>
          <p:nvPr/>
        </p:nvGraphicFramePr>
        <p:xfrm>
          <a:off x="628650" y="609600"/>
          <a:ext cx="508000" cy="73183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tblGrid>
              <a:tr h="365919">
                <a:tc>
                  <a:txBody>
                    <a:bodyPr/>
                    <a:lstStyle/>
                    <a:p>
                      <a:r>
                        <a:rPr lang="en-US" altLang="zh-CN" sz="1800" dirty="0" smtClean="0"/>
                        <a:t>0</a:t>
                      </a:r>
                      <a:endParaRPr lang="zh-CN" altLang="en-US" sz="1800" dirty="0"/>
                    </a:p>
                  </a:txBody>
                  <a:tcPr marL="91406" marR="91406" marT="45681" marB="45681"/>
                </a:tc>
                <a:extLst>
                  <a:ext uri="{0D108BD9-81ED-4DB2-BD59-A6C34878D82A}">
                    <a16:rowId xmlns:a16="http://schemas.microsoft.com/office/drawing/2014/main" val="10000"/>
                  </a:ext>
                </a:extLst>
              </a:tr>
              <a:tr h="365919">
                <a:tc>
                  <a:txBody>
                    <a:bodyPr/>
                    <a:lstStyle/>
                    <a:p>
                      <a:r>
                        <a:rPr lang="en-US" altLang="zh-CN" sz="1800" dirty="0" smtClean="0"/>
                        <a:t>1</a:t>
                      </a:r>
                      <a:endParaRPr lang="zh-CN" altLang="en-US" sz="1800" dirty="0"/>
                    </a:p>
                  </a:txBody>
                  <a:tcPr marL="91406" marR="91406" marT="45681" marB="45681"/>
                </a:tc>
                <a:extLst>
                  <a:ext uri="{0D108BD9-81ED-4DB2-BD59-A6C34878D82A}">
                    <a16:rowId xmlns:a16="http://schemas.microsoft.com/office/drawing/2014/main" val="10001"/>
                  </a:ext>
                </a:extLst>
              </a:tr>
            </a:tbl>
          </a:graphicData>
        </a:graphic>
      </p:graphicFrame>
      <p:graphicFrame>
        <p:nvGraphicFramePr>
          <p:cNvPr id="9" name="表格 8"/>
          <p:cNvGraphicFramePr>
            <a:graphicFrameLocks noGrp="1"/>
          </p:cNvGraphicFramePr>
          <p:nvPr/>
        </p:nvGraphicFramePr>
        <p:xfrm>
          <a:off x="628650" y="3389313"/>
          <a:ext cx="704850" cy="2971800"/>
        </p:xfrm>
        <a:graphic>
          <a:graphicData uri="http://schemas.openxmlformats.org/drawingml/2006/table">
            <a:tbl>
              <a:tblPr/>
              <a:tblGrid>
                <a:gridCol w="704850">
                  <a:extLst>
                    <a:ext uri="{9D8B030D-6E8A-4147-A177-3AD203B41FA5}">
                      <a16:colId xmlns:a16="http://schemas.microsoft.com/office/drawing/2014/main" val="3710897285"/>
                    </a:ext>
                  </a:extLst>
                </a:gridCol>
              </a:tblGrid>
              <a:tr h="371475">
                <a:tc>
                  <a:txBody>
                    <a:bodyPr/>
                    <a:lstStyle>
                      <a:lvl1pPr>
                        <a:spcBef>
                          <a:spcPts val="10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1pPr>
                      <a:lvl2pPr marL="742950" indent="-285750">
                        <a:spcBef>
                          <a:spcPts val="500"/>
                        </a:spcBef>
                        <a:buFont typeface="Calibri" panose="020F0502020204030204" pitchFamily="34" charset="0"/>
                        <a:defRPr sz="2000">
                          <a:solidFill>
                            <a:schemeClr val="tx1"/>
                          </a:solidFill>
                          <a:latin typeface="微软雅黑" panose="020B0503020204020204" pitchFamily="34" charset="-122"/>
                          <a:ea typeface="微软雅黑" panose="020B0503020204020204" pitchFamily="34" charset="-122"/>
                        </a:defRPr>
                      </a:lvl2pPr>
                      <a:lvl3pPr marL="1143000" indent="-228600">
                        <a:spcBef>
                          <a:spcPts val="500"/>
                        </a:spcBef>
                        <a:buFont typeface="Wingdings" panose="05000000000000000000" pitchFamily="2" charset="2"/>
                        <a:defRPr>
                          <a:solidFill>
                            <a:schemeClr val="tx1"/>
                          </a:solidFill>
                          <a:latin typeface="微软雅黑" panose="020B0503020204020204" pitchFamily="34" charset="-122"/>
                          <a:ea typeface="微软雅黑" panose="020B0503020204020204" pitchFamily="34" charset="-122"/>
                        </a:defRPr>
                      </a:lvl3pPr>
                      <a:lvl4pPr marL="16002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914246136"/>
                  </a:ext>
                </a:extLst>
              </a:tr>
              <a:tr h="371475">
                <a:tc>
                  <a:txBody>
                    <a:bodyPr/>
                    <a:lstStyle>
                      <a:lvl1pPr>
                        <a:spcBef>
                          <a:spcPts val="10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1pPr>
                      <a:lvl2pPr marL="742950" indent="-285750">
                        <a:spcBef>
                          <a:spcPts val="500"/>
                        </a:spcBef>
                        <a:buFont typeface="Calibri" panose="020F0502020204030204" pitchFamily="34" charset="0"/>
                        <a:defRPr sz="2000">
                          <a:solidFill>
                            <a:schemeClr val="tx1"/>
                          </a:solidFill>
                          <a:latin typeface="微软雅黑" panose="020B0503020204020204" pitchFamily="34" charset="-122"/>
                          <a:ea typeface="微软雅黑" panose="020B0503020204020204" pitchFamily="34" charset="-122"/>
                        </a:defRPr>
                      </a:lvl2pPr>
                      <a:lvl3pPr marL="1143000" indent="-228600">
                        <a:spcBef>
                          <a:spcPts val="500"/>
                        </a:spcBef>
                        <a:buFont typeface="Wingdings" panose="05000000000000000000" pitchFamily="2" charset="2"/>
                        <a:defRPr>
                          <a:solidFill>
                            <a:schemeClr val="tx1"/>
                          </a:solidFill>
                          <a:latin typeface="微软雅黑" panose="020B0503020204020204" pitchFamily="34" charset="-122"/>
                          <a:ea typeface="微软雅黑" panose="020B0503020204020204" pitchFamily="34" charset="-122"/>
                        </a:defRPr>
                      </a:lvl3pPr>
                      <a:lvl4pPr marL="16002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1</a:t>
                      </a:r>
                      <a:endPar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2432137124"/>
                  </a:ext>
                </a:extLst>
              </a:tr>
              <a:tr h="371475">
                <a:tc>
                  <a:txBody>
                    <a:bodyPr/>
                    <a:lstStyle>
                      <a:lvl1pPr>
                        <a:spcBef>
                          <a:spcPts val="10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1pPr>
                      <a:lvl2pPr marL="742950" indent="-285750">
                        <a:spcBef>
                          <a:spcPts val="500"/>
                        </a:spcBef>
                        <a:buFont typeface="Calibri" panose="020F0502020204030204" pitchFamily="34" charset="0"/>
                        <a:defRPr sz="2000">
                          <a:solidFill>
                            <a:schemeClr val="tx1"/>
                          </a:solidFill>
                          <a:latin typeface="微软雅黑" panose="020B0503020204020204" pitchFamily="34" charset="-122"/>
                          <a:ea typeface="微软雅黑" panose="020B0503020204020204" pitchFamily="34" charset="-122"/>
                        </a:defRPr>
                      </a:lvl2pPr>
                      <a:lvl3pPr marL="1143000" indent="-228600">
                        <a:spcBef>
                          <a:spcPts val="500"/>
                        </a:spcBef>
                        <a:buFont typeface="Wingdings" panose="05000000000000000000" pitchFamily="2" charset="2"/>
                        <a:defRPr>
                          <a:solidFill>
                            <a:schemeClr val="tx1"/>
                          </a:solidFill>
                          <a:latin typeface="微软雅黑" panose="020B0503020204020204" pitchFamily="34" charset="-122"/>
                          <a:ea typeface="微软雅黑" panose="020B0503020204020204" pitchFamily="34" charset="-122"/>
                        </a:defRPr>
                      </a:lvl3pPr>
                      <a:lvl4pPr marL="16002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2</a:t>
                      </a:r>
                      <a:endPar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683554686"/>
                  </a:ext>
                </a:extLst>
              </a:tr>
              <a:tr h="371475">
                <a:tc>
                  <a:txBody>
                    <a:bodyPr/>
                    <a:lstStyle>
                      <a:lvl1pPr>
                        <a:spcBef>
                          <a:spcPts val="10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1pPr>
                      <a:lvl2pPr marL="742950" indent="-285750">
                        <a:spcBef>
                          <a:spcPts val="500"/>
                        </a:spcBef>
                        <a:buFont typeface="Calibri" panose="020F0502020204030204" pitchFamily="34" charset="0"/>
                        <a:defRPr sz="2000">
                          <a:solidFill>
                            <a:schemeClr val="tx1"/>
                          </a:solidFill>
                          <a:latin typeface="微软雅黑" panose="020B0503020204020204" pitchFamily="34" charset="-122"/>
                          <a:ea typeface="微软雅黑" panose="020B0503020204020204" pitchFamily="34" charset="-122"/>
                        </a:defRPr>
                      </a:lvl2pPr>
                      <a:lvl3pPr marL="1143000" indent="-228600">
                        <a:spcBef>
                          <a:spcPts val="500"/>
                        </a:spcBef>
                        <a:buFont typeface="Wingdings" panose="05000000000000000000" pitchFamily="2" charset="2"/>
                        <a:defRPr>
                          <a:solidFill>
                            <a:schemeClr val="tx1"/>
                          </a:solidFill>
                          <a:latin typeface="微软雅黑" panose="020B0503020204020204" pitchFamily="34" charset="-122"/>
                          <a:ea typeface="微软雅黑" panose="020B0503020204020204" pitchFamily="34" charset="-122"/>
                        </a:defRPr>
                      </a:lvl3pPr>
                      <a:lvl4pPr marL="16002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3</a:t>
                      </a:r>
                      <a:endPar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3188940707"/>
                  </a:ext>
                </a:extLst>
              </a:tr>
              <a:tr h="371475">
                <a:tc>
                  <a:txBody>
                    <a:bodyPr/>
                    <a:lstStyle>
                      <a:lvl1pPr>
                        <a:spcBef>
                          <a:spcPts val="10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1pPr>
                      <a:lvl2pPr marL="742950" indent="-285750">
                        <a:spcBef>
                          <a:spcPts val="500"/>
                        </a:spcBef>
                        <a:buFont typeface="Calibri" panose="020F0502020204030204" pitchFamily="34" charset="0"/>
                        <a:defRPr sz="2000">
                          <a:solidFill>
                            <a:schemeClr val="tx1"/>
                          </a:solidFill>
                          <a:latin typeface="微软雅黑" panose="020B0503020204020204" pitchFamily="34" charset="-122"/>
                          <a:ea typeface="微软雅黑" panose="020B0503020204020204" pitchFamily="34" charset="-122"/>
                        </a:defRPr>
                      </a:lvl2pPr>
                      <a:lvl3pPr marL="1143000" indent="-228600">
                        <a:spcBef>
                          <a:spcPts val="500"/>
                        </a:spcBef>
                        <a:buFont typeface="Wingdings" panose="05000000000000000000" pitchFamily="2" charset="2"/>
                        <a:defRPr>
                          <a:solidFill>
                            <a:schemeClr val="tx1"/>
                          </a:solidFill>
                          <a:latin typeface="微软雅黑" panose="020B0503020204020204" pitchFamily="34" charset="-122"/>
                          <a:ea typeface="微软雅黑" panose="020B0503020204020204" pitchFamily="34" charset="-122"/>
                        </a:defRPr>
                      </a:lvl3pPr>
                      <a:lvl4pPr marL="16002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4</a:t>
                      </a:r>
                      <a:endPar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2739919030"/>
                  </a:ext>
                </a:extLst>
              </a:tr>
              <a:tr h="371475">
                <a:tc>
                  <a:txBody>
                    <a:bodyPr/>
                    <a:lstStyle>
                      <a:lvl1pPr>
                        <a:spcBef>
                          <a:spcPts val="10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1pPr>
                      <a:lvl2pPr marL="742950" indent="-285750">
                        <a:spcBef>
                          <a:spcPts val="500"/>
                        </a:spcBef>
                        <a:buFont typeface="Calibri" panose="020F0502020204030204" pitchFamily="34" charset="0"/>
                        <a:defRPr sz="2000">
                          <a:solidFill>
                            <a:schemeClr val="tx1"/>
                          </a:solidFill>
                          <a:latin typeface="微软雅黑" panose="020B0503020204020204" pitchFamily="34" charset="-122"/>
                          <a:ea typeface="微软雅黑" panose="020B0503020204020204" pitchFamily="34" charset="-122"/>
                        </a:defRPr>
                      </a:lvl2pPr>
                      <a:lvl3pPr marL="1143000" indent="-228600">
                        <a:spcBef>
                          <a:spcPts val="500"/>
                        </a:spcBef>
                        <a:buFont typeface="Wingdings" panose="05000000000000000000" pitchFamily="2" charset="2"/>
                        <a:defRPr>
                          <a:solidFill>
                            <a:schemeClr val="tx1"/>
                          </a:solidFill>
                          <a:latin typeface="微软雅黑" panose="020B0503020204020204" pitchFamily="34" charset="-122"/>
                          <a:ea typeface="微软雅黑" panose="020B0503020204020204" pitchFamily="34" charset="-122"/>
                        </a:defRPr>
                      </a:lvl3pPr>
                      <a:lvl4pPr marL="16002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5</a:t>
                      </a:r>
                      <a:endPar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562759523"/>
                  </a:ext>
                </a:extLst>
              </a:tr>
              <a:tr h="371475">
                <a:tc>
                  <a:txBody>
                    <a:bodyPr/>
                    <a:lstStyle>
                      <a:lvl1pPr>
                        <a:spcBef>
                          <a:spcPts val="10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1pPr>
                      <a:lvl2pPr marL="742950" indent="-285750">
                        <a:spcBef>
                          <a:spcPts val="500"/>
                        </a:spcBef>
                        <a:buFont typeface="Calibri" panose="020F0502020204030204" pitchFamily="34" charset="0"/>
                        <a:defRPr sz="2000">
                          <a:solidFill>
                            <a:schemeClr val="tx1"/>
                          </a:solidFill>
                          <a:latin typeface="微软雅黑" panose="020B0503020204020204" pitchFamily="34" charset="-122"/>
                          <a:ea typeface="微软雅黑" panose="020B0503020204020204" pitchFamily="34" charset="-122"/>
                        </a:defRPr>
                      </a:lvl2pPr>
                      <a:lvl3pPr marL="1143000" indent="-228600">
                        <a:spcBef>
                          <a:spcPts val="500"/>
                        </a:spcBef>
                        <a:buFont typeface="Wingdings" panose="05000000000000000000" pitchFamily="2" charset="2"/>
                        <a:defRPr>
                          <a:solidFill>
                            <a:schemeClr val="tx1"/>
                          </a:solidFill>
                          <a:latin typeface="微软雅黑" panose="020B0503020204020204" pitchFamily="34" charset="-122"/>
                          <a:ea typeface="微软雅黑" panose="020B0503020204020204" pitchFamily="34" charset="-122"/>
                        </a:defRPr>
                      </a:lvl3pPr>
                      <a:lvl4pPr marL="16002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6</a:t>
                      </a:r>
                      <a:endPar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2145087913"/>
                  </a:ext>
                </a:extLst>
              </a:tr>
              <a:tr h="371475">
                <a:tc>
                  <a:txBody>
                    <a:bodyPr/>
                    <a:lstStyle>
                      <a:lvl1pPr>
                        <a:spcBef>
                          <a:spcPts val="10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1pPr>
                      <a:lvl2pPr marL="742950" indent="-285750">
                        <a:spcBef>
                          <a:spcPts val="500"/>
                        </a:spcBef>
                        <a:buFont typeface="Calibri" panose="020F0502020204030204" pitchFamily="34" charset="0"/>
                        <a:defRPr sz="2000">
                          <a:solidFill>
                            <a:schemeClr val="tx1"/>
                          </a:solidFill>
                          <a:latin typeface="微软雅黑" panose="020B0503020204020204" pitchFamily="34" charset="-122"/>
                          <a:ea typeface="微软雅黑" panose="020B0503020204020204" pitchFamily="34" charset="-122"/>
                        </a:defRPr>
                      </a:lvl2pPr>
                      <a:lvl3pPr marL="1143000" indent="-228600">
                        <a:spcBef>
                          <a:spcPts val="500"/>
                        </a:spcBef>
                        <a:buFont typeface="Wingdings" panose="05000000000000000000" pitchFamily="2" charset="2"/>
                        <a:defRPr>
                          <a:solidFill>
                            <a:schemeClr val="tx1"/>
                          </a:solidFill>
                          <a:latin typeface="微软雅黑" panose="020B0503020204020204" pitchFamily="34" charset="-122"/>
                          <a:ea typeface="微软雅黑" panose="020B0503020204020204" pitchFamily="34" charset="-122"/>
                        </a:defRPr>
                      </a:lvl3pPr>
                      <a:lvl4pPr marL="16002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7</a:t>
                      </a:r>
                      <a:endPar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488276858"/>
                  </a:ext>
                </a:extLst>
              </a:tr>
            </a:tbl>
          </a:graphicData>
        </a:graphic>
      </p:graphicFrame>
      <p:graphicFrame>
        <p:nvGraphicFramePr>
          <p:cNvPr id="10" name="表格 9"/>
          <p:cNvGraphicFramePr>
            <a:graphicFrameLocks noGrp="1"/>
          </p:cNvGraphicFramePr>
          <p:nvPr/>
        </p:nvGraphicFramePr>
        <p:xfrm>
          <a:off x="1657350" y="3389313"/>
          <a:ext cx="704850" cy="2967040"/>
        </p:xfrm>
        <a:graphic>
          <a:graphicData uri="http://schemas.openxmlformats.org/drawingml/2006/table">
            <a:tbl>
              <a:tblPr firstRow="1" bandRow="1">
                <a:tableStyleId>{5C22544A-7EE6-4342-B048-85BDC9FD1C3A}</a:tableStyleId>
              </a:tblPr>
              <a:tblGrid>
                <a:gridCol w="704850">
                  <a:extLst>
                    <a:ext uri="{9D8B030D-6E8A-4147-A177-3AD203B41FA5}">
                      <a16:colId xmlns:a16="http://schemas.microsoft.com/office/drawing/2014/main" val="20000"/>
                    </a:ext>
                  </a:extLst>
                </a:gridCol>
              </a:tblGrid>
              <a:tr h="370880">
                <a:tc>
                  <a:txBody>
                    <a:bodyPr/>
                    <a:lstStyle/>
                    <a:p>
                      <a:r>
                        <a:rPr lang="en-US" altLang="zh-CN" sz="1800" dirty="0" smtClean="0"/>
                        <a:t>0(0)</a:t>
                      </a:r>
                    </a:p>
                  </a:txBody>
                  <a:tcPr marL="91523" marR="91523" marT="45725" marB="45725"/>
                </a:tc>
                <a:extLst>
                  <a:ext uri="{0D108BD9-81ED-4DB2-BD59-A6C34878D82A}">
                    <a16:rowId xmlns:a16="http://schemas.microsoft.com/office/drawing/2014/main" val="10000"/>
                  </a:ext>
                </a:extLst>
              </a:tr>
              <a:tr h="370880">
                <a:tc>
                  <a:txBody>
                    <a:bodyPr/>
                    <a:lstStyle/>
                    <a:p>
                      <a:r>
                        <a:rPr lang="en-US" altLang="zh-CN" sz="1800" dirty="0" smtClean="0"/>
                        <a:t>0(1)</a:t>
                      </a:r>
                      <a:endParaRPr lang="zh-CN" altLang="en-US" sz="1800" dirty="0"/>
                    </a:p>
                  </a:txBody>
                  <a:tcPr marL="91523" marR="91523" marT="45725" marB="45725">
                    <a:solidFill>
                      <a:schemeClr val="accent1"/>
                    </a:solidFill>
                  </a:tcPr>
                </a:tc>
                <a:extLst>
                  <a:ext uri="{0D108BD9-81ED-4DB2-BD59-A6C34878D82A}">
                    <a16:rowId xmlns:a16="http://schemas.microsoft.com/office/drawing/2014/main" val="10001"/>
                  </a:ext>
                </a:extLst>
              </a:tr>
              <a:tr h="370880">
                <a:tc>
                  <a:txBody>
                    <a:bodyPr/>
                    <a:lstStyle/>
                    <a:p>
                      <a:r>
                        <a:rPr lang="en-US" altLang="zh-CN" sz="1800" dirty="0" smtClean="0"/>
                        <a:t>1(2)</a:t>
                      </a:r>
                      <a:endParaRPr lang="zh-CN" altLang="en-US" sz="1800" dirty="0"/>
                    </a:p>
                  </a:txBody>
                  <a:tcPr marL="91523" marR="91523" marT="45725" marB="45725">
                    <a:solidFill>
                      <a:schemeClr val="bg2">
                        <a:lumMod val="90000"/>
                      </a:schemeClr>
                    </a:solidFill>
                  </a:tcPr>
                </a:tc>
                <a:extLst>
                  <a:ext uri="{0D108BD9-81ED-4DB2-BD59-A6C34878D82A}">
                    <a16:rowId xmlns:a16="http://schemas.microsoft.com/office/drawing/2014/main" val="10002"/>
                  </a:ext>
                </a:extLst>
              </a:tr>
              <a:tr h="370880">
                <a:tc>
                  <a:txBody>
                    <a:bodyPr/>
                    <a:lstStyle/>
                    <a:p>
                      <a:r>
                        <a:rPr lang="en-US" altLang="zh-CN" sz="1800" dirty="0" smtClean="0"/>
                        <a:t>1(3)</a:t>
                      </a:r>
                      <a:endParaRPr lang="zh-CN" altLang="en-US" sz="1800" dirty="0"/>
                    </a:p>
                  </a:txBody>
                  <a:tcPr marL="91523" marR="91523" marT="45725" marB="45725">
                    <a:solidFill>
                      <a:schemeClr val="bg2">
                        <a:lumMod val="90000"/>
                      </a:schemeClr>
                    </a:solidFill>
                  </a:tcPr>
                </a:tc>
                <a:extLst>
                  <a:ext uri="{0D108BD9-81ED-4DB2-BD59-A6C34878D82A}">
                    <a16:rowId xmlns:a16="http://schemas.microsoft.com/office/drawing/2014/main" val="10003"/>
                  </a:ext>
                </a:extLst>
              </a:tr>
              <a:tr h="370880">
                <a:tc>
                  <a:txBody>
                    <a:bodyPr/>
                    <a:lstStyle/>
                    <a:p>
                      <a:r>
                        <a:rPr lang="en-US" altLang="zh-CN" sz="1800" dirty="0" smtClean="0"/>
                        <a:t>2(4)</a:t>
                      </a:r>
                      <a:endParaRPr lang="zh-CN" altLang="en-US" sz="1800" dirty="0"/>
                    </a:p>
                  </a:txBody>
                  <a:tcPr marL="91523" marR="91523" marT="45725" marB="45725">
                    <a:solidFill>
                      <a:schemeClr val="accent1"/>
                    </a:solidFill>
                  </a:tcPr>
                </a:tc>
                <a:extLst>
                  <a:ext uri="{0D108BD9-81ED-4DB2-BD59-A6C34878D82A}">
                    <a16:rowId xmlns:a16="http://schemas.microsoft.com/office/drawing/2014/main" val="10004"/>
                  </a:ext>
                </a:extLst>
              </a:tr>
              <a:tr h="370880">
                <a:tc>
                  <a:txBody>
                    <a:bodyPr/>
                    <a:lstStyle/>
                    <a:p>
                      <a:r>
                        <a:rPr lang="en-US" altLang="zh-CN" sz="1800" dirty="0" smtClean="0"/>
                        <a:t>2(5)</a:t>
                      </a:r>
                      <a:endParaRPr lang="zh-CN" altLang="en-US" sz="1800" dirty="0"/>
                    </a:p>
                  </a:txBody>
                  <a:tcPr marL="91523" marR="91523" marT="45725" marB="45725">
                    <a:solidFill>
                      <a:schemeClr val="accent1"/>
                    </a:solidFill>
                  </a:tcPr>
                </a:tc>
                <a:extLst>
                  <a:ext uri="{0D108BD9-81ED-4DB2-BD59-A6C34878D82A}">
                    <a16:rowId xmlns:a16="http://schemas.microsoft.com/office/drawing/2014/main" val="10005"/>
                  </a:ext>
                </a:extLst>
              </a:tr>
              <a:tr h="370880">
                <a:tc>
                  <a:txBody>
                    <a:bodyPr/>
                    <a:lstStyle/>
                    <a:p>
                      <a:r>
                        <a:rPr lang="en-US" altLang="zh-CN" sz="1800" dirty="0" smtClean="0"/>
                        <a:t>3(6)</a:t>
                      </a:r>
                      <a:endParaRPr lang="zh-CN" altLang="en-US" sz="1800" dirty="0"/>
                    </a:p>
                  </a:txBody>
                  <a:tcPr marL="91523" marR="91523" marT="45725" marB="45725">
                    <a:solidFill>
                      <a:schemeClr val="bg2">
                        <a:lumMod val="90000"/>
                      </a:schemeClr>
                    </a:solidFill>
                  </a:tcPr>
                </a:tc>
                <a:extLst>
                  <a:ext uri="{0D108BD9-81ED-4DB2-BD59-A6C34878D82A}">
                    <a16:rowId xmlns:a16="http://schemas.microsoft.com/office/drawing/2014/main" val="10006"/>
                  </a:ext>
                </a:extLst>
              </a:tr>
              <a:tr h="370880">
                <a:tc>
                  <a:txBody>
                    <a:bodyPr/>
                    <a:lstStyle/>
                    <a:p>
                      <a:r>
                        <a:rPr lang="en-US" altLang="zh-CN" sz="1800" dirty="0" smtClean="0"/>
                        <a:t>3(7)</a:t>
                      </a:r>
                      <a:endParaRPr lang="zh-CN" altLang="en-US" sz="1800" dirty="0"/>
                    </a:p>
                  </a:txBody>
                  <a:tcPr marL="91523" marR="91523" marT="45725" marB="45725">
                    <a:solidFill>
                      <a:schemeClr val="bg2">
                        <a:lumMod val="90000"/>
                      </a:schemeClr>
                    </a:solidFill>
                  </a:tcPr>
                </a:tc>
                <a:extLst>
                  <a:ext uri="{0D108BD9-81ED-4DB2-BD59-A6C34878D82A}">
                    <a16:rowId xmlns:a16="http://schemas.microsoft.com/office/drawing/2014/main" val="10007"/>
                  </a:ext>
                </a:extLst>
              </a:tr>
            </a:tbl>
          </a:graphicData>
        </a:graphic>
      </p:graphicFrame>
      <p:graphicFrame>
        <p:nvGraphicFramePr>
          <p:cNvPr id="11" name="表格 10"/>
          <p:cNvGraphicFramePr>
            <a:graphicFrameLocks noGrp="1"/>
          </p:cNvGraphicFramePr>
          <p:nvPr/>
        </p:nvGraphicFramePr>
        <p:xfrm>
          <a:off x="2178050" y="628650"/>
          <a:ext cx="508000" cy="73183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tblGrid>
              <a:tr h="365919">
                <a:tc>
                  <a:txBody>
                    <a:bodyPr/>
                    <a:lstStyle/>
                    <a:p>
                      <a:r>
                        <a:rPr lang="en-US" altLang="zh-CN" sz="1800" dirty="0" smtClean="0"/>
                        <a:t>4</a:t>
                      </a:r>
                      <a:endParaRPr lang="zh-CN" altLang="en-US" sz="1800" dirty="0"/>
                    </a:p>
                  </a:txBody>
                  <a:tcPr marL="91406" marR="91406" marT="45740" marB="45740"/>
                </a:tc>
                <a:extLst>
                  <a:ext uri="{0D108BD9-81ED-4DB2-BD59-A6C34878D82A}">
                    <a16:rowId xmlns:a16="http://schemas.microsoft.com/office/drawing/2014/main" val="10000"/>
                  </a:ext>
                </a:extLst>
              </a:tr>
              <a:tr h="365919">
                <a:tc>
                  <a:txBody>
                    <a:bodyPr/>
                    <a:lstStyle/>
                    <a:p>
                      <a:r>
                        <a:rPr lang="en-US" altLang="zh-CN" sz="1800" dirty="0" smtClean="0">
                          <a:solidFill>
                            <a:srgbClr val="FF0000"/>
                          </a:solidFill>
                        </a:rPr>
                        <a:t>1</a:t>
                      </a:r>
                      <a:endParaRPr lang="zh-CN" altLang="en-US" sz="1800" dirty="0">
                        <a:solidFill>
                          <a:srgbClr val="FF0000"/>
                        </a:solidFill>
                      </a:endParaRPr>
                    </a:p>
                  </a:txBody>
                  <a:tcPr marL="91406" marR="91406" marT="45740" marB="45740"/>
                </a:tc>
                <a:extLst>
                  <a:ext uri="{0D108BD9-81ED-4DB2-BD59-A6C34878D82A}">
                    <a16:rowId xmlns:a16="http://schemas.microsoft.com/office/drawing/2014/main" val="10001"/>
                  </a:ext>
                </a:extLst>
              </a:tr>
            </a:tbl>
          </a:graphicData>
        </a:graphic>
      </p:graphicFrame>
      <p:sp>
        <p:nvSpPr>
          <p:cNvPr id="14" name="文本框 13"/>
          <p:cNvSpPr txBox="1"/>
          <p:nvPr/>
        </p:nvSpPr>
        <p:spPr>
          <a:xfrm>
            <a:off x="2595563" y="4144963"/>
            <a:ext cx="6391275" cy="2554287"/>
          </a:xfrm>
          <a:prstGeom prst="rect">
            <a:avLst/>
          </a:prstGeom>
          <a:noFill/>
        </p:spPr>
        <p:txBody>
          <a:bodyPr>
            <a:spAutoFit/>
          </a:bodyPr>
          <a:lstStyle/>
          <a:p>
            <a:pPr marL="342900" indent="-342900">
              <a:buFont typeface="Arial" panose="020B0604020202020204" pitchFamily="34" charset="0"/>
              <a:buChar char="•"/>
              <a:defRPr/>
            </a:pPr>
            <a:r>
              <a:rPr lang="en-US" altLang="zh-CN" sz="2400" dirty="0"/>
              <a:t>L1</a:t>
            </a:r>
            <a:r>
              <a:rPr lang="zh-CN" altLang="en-US" sz="2400" dirty="0"/>
              <a:t>和</a:t>
            </a:r>
            <a:r>
              <a:rPr lang="en-US" altLang="zh-CN" sz="2400" dirty="0"/>
              <a:t>L2</a:t>
            </a:r>
            <a:r>
              <a:rPr lang="zh-CN" altLang="en-US" sz="2400" dirty="0"/>
              <a:t>的块大小不同，</a:t>
            </a:r>
            <a:r>
              <a:rPr lang="en-US" altLang="zh-CN" sz="2400" dirty="0"/>
              <a:t>L1</a:t>
            </a:r>
            <a:r>
              <a:rPr lang="zh-CN" altLang="en-US" sz="2400" dirty="0"/>
              <a:t>的</a:t>
            </a:r>
            <a:r>
              <a:rPr lang="en-US" altLang="zh-CN" sz="2400" dirty="0" err="1"/>
              <a:t>blockSize</a:t>
            </a:r>
            <a:r>
              <a:rPr lang="zh-CN" altLang="en-US" sz="2400" dirty="0"/>
              <a:t>是</a:t>
            </a:r>
            <a:r>
              <a:rPr lang="en-US" altLang="zh-CN" sz="2400" dirty="0"/>
              <a:t>L2</a:t>
            </a:r>
            <a:r>
              <a:rPr lang="zh-CN" altLang="en-US" sz="2400" dirty="0"/>
              <a:t>的</a:t>
            </a:r>
            <a:r>
              <a:rPr lang="en-US" altLang="zh-CN" sz="2400" dirty="0" err="1"/>
              <a:t>blockSize</a:t>
            </a:r>
            <a:r>
              <a:rPr lang="zh-CN" altLang="en-US" sz="2400" dirty="0"/>
              <a:t>的</a:t>
            </a:r>
            <a:r>
              <a:rPr lang="en-US" altLang="zh-CN" sz="2400" dirty="0"/>
              <a:t>1/2</a:t>
            </a:r>
          </a:p>
          <a:p>
            <a:pPr marL="342900" indent="-342900">
              <a:buFont typeface="Arial" panose="020B0604020202020204" pitchFamily="34" charset="0"/>
              <a:buChar char="•"/>
              <a:defRPr/>
            </a:pPr>
            <a:r>
              <a:rPr lang="zh-CN" altLang="en-US" sz="2400" dirty="0"/>
              <a:t>替换策略：</a:t>
            </a:r>
            <a:r>
              <a:rPr lang="en-US" altLang="zh-CN" sz="2400" dirty="0"/>
              <a:t>LRU</a:t>
            </a:r>
          </a:p>
          <a:p>
            <a:pPr marL="342900" indent="-342900">
              <a:buFont typeface="Arial" panose="020B0604020202020204" pitchFamily="34" charset="0"/>
              <a:buChar char="•"/>
              <a:defRPr/>
            </a:pPr>
            <a:r>
              <a:rPr lang="zh-CN" altLang="en-US" sz="2400" dirty="0"/>
              <a:t>考察按</a:t>
            </a:r>
            <a:r>
              <a:rPr lang="en-US" altLang="zh-CN" sz="2400" dirty="0"/>
              <a:t>L1</a:t>
            </a:r>
            <a:r>
              <a:rPr lang="zh-CN" altLang="en-US" sz="2400" dirty="0"/>
              <a:t>的块划分的访问序列：</a:t>
            </a:r>
            <a:endParaRPr lang="en-US" altLang="zh-CN" sz="2400" dirty="0"/>
          </a:p>
          <a:p>
            <a:pPr>
              <a:defRPr/>
            </a:pPr>
            <a:r>
              <a:rPr lang="en-US" altLang="zh-CN" sz="2400" dirty="0"/>
              <a:t>      014</a:t>
            </a:r>
            <a:r>
              <a:rPr lang="en-US" altLang="zh-CN" sz="4000" dirty="0">
                <a:solidFill>
                  <a:srgbClr val="FF0000"/>
                </a:solidFill>
              </a:rPr>
              <a:t>8</a:t>
            </a:r>
            <a:endParaRPr lang="en-US" altLang="zh-CN" sz="2400" dirty="0">
              <a:solidFill>
                <a:srgbClr val="FF0000"/>
              </a:solidFill>
            </a:endParaRPr>
          </a:p>
          <a:p>
            <a:pPr>
              <a:defRPr/>
            </a:pPr>
            <a:endParaRPr lang="en-US" altLang="zh-CN" sz="2400" dirty="0"/>
          </a:p>
        </p:txBody>
      </p:sp>
      <p:graphicFrame>
        <p:nvGraphicFramePr>
          <p:cNvPr id="15" name="表格 14"/>
          <p:cNvGraphicFramePr>
            <a:graphicFrameLocks noGrp="1"/>
          </p:cNvGraphicFramePr>
          <p:nvPr/>
        </p:nvGraphicFramePr>
        <p:xfrm>
          <a:off x="4211638" y="650875"/>
          <a:ext cx="508000" cy="73183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tblGrid>
              <a:tr h="365919">
                <a:tc>
                  <a:txBody>
                    <a:bodyPr/>
                    <a:lstStyle/>
                    <a:p>
                      <a:r>
                        <a:rPr lang="en-US" altLang="zh-CN" sz="1800" dirty="0" smtClean="0"/>
                        <a:t>8</a:t>
                      </a:r>
                      <a:endParaRPr lang="zh-CN" altLang="en-US" sz="1800" dirty="0"/>
                    </a:p>
                  </a:txBody>
                  <a:tcPr marL="91406" marR="91406" marT="45740" marB="45740"/>
                </a:tc>
                <a:extLst>
                  <a:ext uri="{0D108BD9-81ED-4DB2-BD59-A6C34878D82A}">
                    <a16:rowId xmlns:a16="http://schemas.microsoft.com/office/drawing/2014/main" val="10000"/>
                  </a:ext>
                </a:extLst>
              </a:tr>
              <a:tr h="365919">
                <a:tc>
                  <a:txBody>
                    <a:bodyPr/>
                    <a:lstStyle/>
                    <a:p>
                      <a:r>
                        <a:rPr lang="en-US" altLang="zh-CN" sz="1800" dirty="0" smtClean="0">
                          <a:solidFill>
                            <a:srgbClr val="FF0000"/>
                          </a:solidFill>
                        </a:rPr>
                        <a:t>1</a:t>
                      </a:r>
                      <a:endParaRPr lang="zh-CN" altLang="en-US" sz="1800" dirty="0">
                        <a:solidFill>
                          <a:srgbClr val="FF0000"/>
                        </a:solidFill>
                      </a:endParaRPr>
                    </a:p>
                  </a:txBody>
                  <a:tcPr marL="91406" marR="91406" marT="45740" marB="45740"/>
                </a:tc>
                <a:extLst>
                  <a:ext uri="{0D108BD9-81ED-4DB2-BD59-A6C34878D82A}">
                    <a16:rowId xmlns:a16="http://schemas.microsoft.com/office/drawing/2014/main" val="10001"/>
                  </a:ext>
                </a:extLst>
              </a:tr>
            </a:tbl>
          </a:graphicData>
        </a:graphic>
      </p:graphicFrame>
      <p:graphicFrame>
        <p:nvGraphicFramePr>
          <p:cNvPr id="16" name="内容占位符 7"/>
          <p:cNvGraphicFramePr>
            <a:graphicFrameLocks/>
          </p:cNvGraphicFramePr>
          <p:nvPr/>
        </p:nvGraphicFramePr>
        <p:xfrm>
          <a:off x="2098675" y="1660525"/>
          <a:ext cx="1296988" cy="741364"/>
        </p:xfrm>
        <a:graphic>
          <a:graphicData uri="http://schemas.openxmlformats.org/drawingml/2006/table">
            <a:tbl>
              <a:tblPr firstRow="1" bandRow="1">
                <a:tableStyleId>{5C22544A-7EE6-4342-B048-85BDC9FD1C3A}</a:tableStyleId>
              </a:tblPr>
              <a:tblGrid>
                <a:gridCol w="663559">
                  <a:extLst>
                    <a:ext uri="{9D8B030D-6E8A-4147-A177-3AD203B41FA5}">
                      <a16:colId xmlns:a16="http://schemas.microsoft.com/office/drawing/2014/main" val="20000"/>
                    </a:ext>
                  </a:extLst>
                </a:gridCol>
                <a:gridCol w="633429">
                  <a:extLst>
                    <a:ext uri="{9D8B030D-6E8A-4147-A177-3AD203B41FA5}">
                      <a16:colId xmlns:a16="http://schemas.microsoft.com/office/drawing/2014/main" val="20001"/>
                    </a:ext>
                  </a:extLst>
                </a:gridCol>
              </a:tblGrid>
              <a:tr h="370682">
                <a:tc>
                  <a:txBody>
                    <a:bodyPr/>
                    <a:lstStyle/>
                    <a:p>
                      <a:r>
                        <a:rPr lang="en-US" altLang="zh-CN" sz="1800" dirty="0" smtClean="0"/>
                        <a:t>2(4)</a:t>
                      </a:r>
                      <a:endParaRPr lang="zh-CN" altLang="en-US" sz="1800" dirty="0"/>
                    </a:p>
                  </a:txBody>
                  <a:tcPr marL="91415" marR="91415" marT="45700" marB="45700">
                    <a:solidFill>
                      <a:schemeClr val="tx2">
                        <a:lumMod val="20000"/>
                        <a:lumOff val="80000"/>
                      </a:schemeClr>
                    </a:solidFill>
                  </a:tcPr>
                </a:tc>
                <a:tc>
                  <a:txBody>
                    <a:bodyPr/>
                    <a:lstStyle/>
                    <a:p>
                      <a:r>
                        <a:rPr lang="en-US" altLang="zh-CN" sz="1800" dirty="0" smtClean="0"/>
                        <a:t>2(5)</a:t>
                      </a:r>
                      <a:endParaRPr lang="zh-CN" altLang="en-US" sz="1800" dirty="0"/>
                    </a:p>
                  </a:txBody>
                  <a:tcPr marL="91415" marR="91415" marT="45700" marB="45700">
                    <a:solidFill>
                      <a:schemeClr val="tx2">
                        <a:lumMod val="20000"/>
                        <a:lumOff val="80000"/>
                      </a:schemeClr>
                    </a:solidFill>
                  </a:tcPr>
                </a:tc>
                <a:extLst>
                  <a:ext uri="{0D108BD9-81ED-4DB2-BD59-A6C34878D82A}">
                    <a16:rowId xmlns:a16="http://schemas.microsoft.com/office/drawing/2014/main" val="10000"/>
                  </a:ext>
                </a:extLst>
              </a:tr>
              <a:tr h="370682">
                <a:tc>
                  <a:txBody>
                    <a:bodyPr/>
                    <a:lstStyle/>
                    <a:p>
                      <a:endParaRPr lang="zh-CN" altLang="en-US" sz="1800" dirty="0"/>
                    </a:p>
                  </a:txBody>
                  <a:tcPr marL="91415" marR="91415" marT="45700" marB="45700">
                    <a:solidFill>
                      <a:schemeClr val="accent1"/>
                    </a:solidFill>
                  </a:tcPr>
                </a:tc>
                <a:tc>
                  <a:txBody>
                    <a:bodyPr/>
                    <a:lstStyle/>
                    <a:p>
                      <a:endParaRPr lang="zh-CN" altLang="en-US" sz="1800" dirty="0"/>
                    </a:p>
                  </a:txBody>
                  <a:tcPr marL="91415" marR="91415" marT="45700" marB="45700">
                    <a:solidFill>
                      <a:schemeClr val="accent1"/>
                    </a:solidFill>
                  </a:tcPr>
                </a:tc>
                <a:extLst>
                  <a:ext uri="{0D108BD9-81ED-4DB2-BD59-A6C34878D82A}">
                    <a16:rowId xmlns:a16="http://schemas.microsoft.com/office/drawing/2014/main" val="10001"/>
                  </a:ext>
                </a:extLst>
              </a:tr>
            </a:tbl>
          </a:graphicData>
        </a:graphic>
      </p:graphicFrame>
      <p:sp>
        <p:nvSpPr>
          <p:cNvPr id="17" name="椭圆 16"/>
          <p:cNvSpPr/>
          <p:nvPr/>
        </p:nvSpPr>
        <p:spPr>
          <a:xfrm>
            <a:off x="5076825" y="860425"/>
            <a:ext cx="1184275" cy="561975"/>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F0000"/>
                </a:solidFill>
              </a:rPr>
              <a:t>Invalid</a:t>
            </a:r>
            <a:endParaRPr lang="zh-CN" altLang="en-US" dirty="0">
              <a:solidFill>
                <a:srgbClr val="FF0000"/>
              </a:solidFill>
            </a:endParaRPr>
          </a:p>
        </p:txBody>
      </p:sp>
      <p:cxnSp>
        <p:nvCxnSpPr>
          <p:cNvPr id="18" name="直接箭头连接符 17"/>
          <p:cNvCxnSpPr>
            <a:stCxn id="17" idx="2"/>
          </p:cNvCxnSpPr>
          <p:nvPr/>
        </p:nvCxnSpPr>
        <p:spPr>
          <a:xfrm flipH="1">
            <a:off x="4702175" y="1141413"/>
            <a:ext cx="3746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内容占位符 7"/>
          <p:cNvGraphicFramePr>
            <a:graphicFrameLocks/>
          </p:cNvGraphicFramePr>
          <p:nvPr/>
        </p:nvGraphicFramePr>
        <p:xfrm>
          <a:off x="4200525" y="1643063"/>
          <a:ext cx="1200150" cy="741362"/>
        </p:xfrm>
        <a:graphic>
          <a:graphicData uri="http://schemas.openxmlformats.org/drawingml/2006/table">
            <a:tbl>
              <a:tblPr firstRow="1" bandRow="1">
                <a:tableStyleId>{5C22544A-7EE6-4342-B048-85BDC9FD1C3A}</a:tableStyleId>
              </a:tblPr>
              <a:tblGrid>
                <a:gridCol w="614015">
                  <a:extLst>
                    <a:ext uri="{9D8B030D-6E8A-4147-A177-3AD203B41FA5}">
                      <a16:colId xmlns:a16="http://schemas.microsoft.com/office/drawing/2014/main" val="20000"/>
                    </a:ext>
                  </a:extLst>
                </a:gridCol>
                <a:gridCol w="586135">
                  <a:extLst>
                    <a:ext uri="{9D8B030D-6E8A-4147-A177-3AD203B41FA5}">
                      <a16:colId xmlns:a16="http://schemas.microsoft.com/office/drawing/2014/main" val="20001"/>
                    </a:ext>
                  </a:extLst>
                </a:gridCol>
              </a:tblGrid>
              <a:tr h="370681">
                <a:tc>
                  <a:txBody>
                    <a:bodyPr/>
                    <a:lstStyle/>
                    <a:p>
                      <a:r>
                        <a:rPr lang="en-US" altLang="zh-CN" sz="1800" dirty="0" smtClean="0"/>
                        <a:t>4(8)</a:t>
                      </a:r>
                      <a:endParaRPr lang="zh-CN" altLang="en-US" sz="1800" dirty="0"/>
                    </a:p>
                  </a:txBody>
                  <a:tcPr marL="91448" marR="91448" marT="45700" marB="45700">
                    <a:solidFill>
                      <a:schemeClr val="tx2">
                        <a:lumMod val="20000"/>
                        <a:lumOff val="80000"/>
                      </a:schemeClr>
                    </a:solidFill>
                  </a:tcPr>
                </a:tc>
                <a:tc>
                  <a:txBody>
                    <a:bodyPr/>
                    <a:lstStyle/>
                    <a:p>
                      <a:r>
                        <a:rPr lang="en-US" altLang="zh-CN" sz="1800" dirty="0" smtClean="0"/>
                        <a:t>4(9)</a:t>
                      </a:r>
                      <a:endParaRPr lang="zh-CN" altLang="en-US" sz="1800" dirty="0"/>
                    </a:p>
                  </a:txBody>
                  <a:tcPr marL="91448" marR="91448" marT="45700" marB="45700">
                    <a:solidFill>
                      <a:schemeClr val="tx2">
                        <a:lumMod val="20000"/>
                        <a:lumOff val="80000"/>
                      </a:schemeClr>
                    </a:solidFill>
                  </a:tcPr>
                </a:tc>
                <a:extLst>
                  <a:ext uri="{0D108BD9-81ED-4DB2-BD59-A6C34878D82A}">
                    <a16:rowId xmlns:a16="http://schemas.microsoft.com/office/drawing/2014/main" val="10000"/>
                  </a:ext>
                </a:extLst>
              </a:tr>
              <a:tr h="370681">
                <a:tc>
                  <a:txBody>
                    <a:bodyPr/>
                    <a:lstStyle/>
                    <a:p>
                      <a:endParaRPr lang="zh-CN" altLang="en-US" sz="1800" dirty="0"/>
                    </a:p>
                  </a:txBody>
                  <a:tcPr marL="91448" marR="91448" marT="45700" marB="45700">
                    <a:solidFill>
                      <a:schemeClr val="accent1"/>
                    </a:solidFill>
                  </a:tcPr>
                </a:tc>
                <a:tc>
                  <a:txBody>
                    <a:bodyPr/>
                    <a:lstStyle/>
                    <a:p>
                      <a:endParaRPr lang="zh-CN" altLang="en-US" sz="1800" dirty="0"/>
                    </a:p>
                  </a:txBody>
                  <a:tcPr marL="91448" marR="91448" marT="45700" marB="45700">
                    <a:solidFill>
                      <a:schemeClr val="accent1"/>
                    </a:solidFill>
                  </a:tcPr>
                </a:tc>
                <a:extLst>
                  <a:ext uri="{0D108BD9-81ED-4DB2-BD59-A6C34878D82A}">
                    <a16:rowId xmlns:a16="http://schemas.microsoft.com/office/drawing/2014/main" val="10001"/>
                  </a:ext>
                </a:extLst>
              </a:tr>
            </a:tbl>
          </a:graphicData>
        </a:graphic>
      </p:graphicFrame>
      <p:sp>
        <p:nvSpPr>
          <p:cNvPr id="20" name="椭圆 19"/>
          <p:cNvSpPr/>
          <p:nvPr/>
        </p:nvSpPr>
        <p:spPr>
          <a:xfrm>
            <a:off x="3028950" y="952500"/>
            <a:ext cx="1184275" cy="561975"/>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F0000"/>
                </a:solidFill>
              </a:rPr>
              <a:t>Invalid</a:t>
            </a:r>
            <a:endParaRPr lang="zh-CN" altLang="en-US" dirty="0">
              <a:solidFill>
                <a:srgbClr val="FF0000"/>
              </a:solidFill>
            </a:endParaRPr>
          </a:p>
        </p:txBody>
      </p:sp>
      <p:cxnSp>
        <p:nvCxnSpPr>
          <p:cNvPr id="21" name="直接箭头连接符 20"/>
          <p:cNvCxnSpPr>
            <a:stCxn id="20" idx="2"/>
          </p:cNvCxnSpPr>
          <p:nvPr/>
        </p:nvCxnSpPr>
        <p:spPr>
          <a:xfrm flipH="1">
            <a:off x="2654300" y="1233488"/>
            <a:ext cx="3746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6500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en-US" smtClean="0"/>
              <a:t>多级不包容（</a:t>
            </a:r>
            <a:r>
              <a:rPr lang="en-US" altLang="zh-CN" smtClean="0"/>
              <a:t>Multilevel  Exclusive</a:t>
            </a:r>
            <a:r>
              <a:rPr lang="zh-CN" altLang="en-US" smtClean="0"/>
              <a:t>）</a:t>
            </a:r>
          </a:p>
        </p:txBody>
      </p:sp>
      <p:sp>
        <p:nvSpPr>
          <p:cNvPr id="76803" name="内容占位符 2"/>
          <p:cNvSpPr>
            <a:spLocks noGrp="1"/>
          </p:cNvSpPr>
          <p:nvPr>
            <p:ph idx="1"/>
          </p:nvPr>
        </p:nvSpPr>
        <p:spPr/>
        <p:txBody>
          <a:bodyPr>
            <a:normAutofit fontScale="77500" lnSpcReduction="20000"/>
          </a:bodyPr>
          <a:lstStyle/>
          <a:p>
            <a:r>
              <a:rPr lang="en-US" altLang="zh-CN" dirty="0" smtClean="0"/>
              <a:t>L1 cache </a:t>
            </a:r>
            <a:r>
              <a:rPr lang="zh-CN" altLang="en-US" dirty="0" smtClean="0"/>
              <a:t>中的块不会在</a:t>
            </a:r>
            <a:r>
              <a:rPr lang="en-US" altLang="zh-CN" dirty="0" smtClean="0"/>
              <a:t>L2</a:t>
            </a:r>
            <a:r>
              <a:rPr lang="zh-CN" altLang="en-US" dirty="0" smtClean="0"/>
              <a:t> </a:t>
            </a:r>
            <a:r>
              <a:rPr lang="en-US" altLang="zh-CN" dirty="0" smtClean="0"/>
              <a:t>cache</a:t>
            </a:r>
            <a:r>
              <a:rPr lang="zh-CN" altLang="en-US" dirty="0" smtClean="0"/>
              <a:t>中，以避免浪费空间</a:t>
            </a:r>
            <a:endParaRPr lang="en-US" altLang="zh-CN" dirty="0" smtClean="0"/>
          </a:p>
          <a:p>
            <a:r>
              <a:rPr lang="zh-CN" altLang="en-US" dirty="0" smtClean="0"/>
              <a:t>在</a:t>
            </a:r>
            <a:r>
              <a:rPr lang="en-US" altLang="zh-CN" dirty="0" smtClean="0"/>
              <a:t>L1</a:t>
            </a:r>
            <a:r>
              <a:rPr lang="zh-CN" altLang="en-US" dirty="0" smtClean="0"/>
              <a:t>中</a:t>
            </a:r>
            <a:r>
              <a:rPr lang="en-US" altLang="zh-CN" dirty="0" smtClean="0"/>
              <a:t>miss, </a:t>
            </a:r>
            <a:r>
              <a:rPr lang="zh-CN" altLang="en-US" dirty="0" smtClean="0"/>
              <a:t>但在</a:t>
            </a:r>
            <a:r>
              <a:rPr lang="en-US" altLang="zh-CN" dirty="0" smtClean="0"/>
              <a:t>L2</a:t>
            </a:r>
            <a:r>
              <a:rPr lang="zh-CN" altLang="en-US" dirty="0" smtClean="0"/>
              <a:t>中命中，将导致</a:t>
            </a:r>
            <a:r>
              <a:rPr lang="en-US" altLang="zh-CN" dirty="0" smtClean="0"/>
              <a:t>Cache</a:t>
            </a:r>
            <a:r>
              <a:rPr lang="zh-CN" altLang="en-US" dirty="0" smtClean="0"/>
              <a:t>间块的互换</a:t>
            </a:r>
            <a:endParaRPr lang="en-US" altLang="zh-CN" dirty="0" smtClean="0"/>
          </a:p>
          <a:p>
            <a:r>
              <a:rPr lang="zh-CN" altLang="en-US" dirty="0" smtClean="0"/>
              <a:t>在</a:t>
            </a:r>
            <a:r>
              <a:rPr lang="en-US" altLang="zh-CN" dirty="0" smtClean="0"/>
              <a:t>L1</a:t>
            </a:r>
            <a:r>
              <a:rPr lang="zh-CN" altLang="en-US" dirty="0" smtClean="0"/>
              <a:t>和</a:t>
            </a:r>
            <a:r>
              <a:rPr lang="en-US" altLang="zh-CN" dirty="0" smtClean="0"/>
              <a:t>L2</a:t>
            </a:r>
            <a:r>
              <a:rPr lang="zh-CN" altLang="en-US" dirty="0" smtClean="0"/>
              <a:t>中均</a:t>
            </a:r>
            <a:r>
              <a:rPr lang="en-US" altLang="zh-CN" dirty="0" smtClean="0"/>
              <a:t>miss, </a:t>
            </a:r>
            <a:r>
              <a:rPr lang="zh-CN" altLang="en-US" dirty="0" smtClean="0"/>
              <a:t>将仅仅从更低层拷贝相应的块到</a:t>
            </a:r>
            <a:r>
              <a:rPr lang="en-US" altLang="zh-CN" dirty="0" smtClean="0"/>
              <a:t>L1</a:t>
            </a:r>
          </a:p>
          <a:p>
            <a:pPr>
              <a:lnSpc>
                <a:spcPct val="120000"/>
              </a:lnSpc>
            </a:pPr>
            <a:r>
              <a:rPr lang="en-US" altLang="zh-CN" dirty="0" smtClean="0"/>
              <a:t>L1</a:t>
            </a:r>
            <a:r>
              <a:rPr lang="zh-CN" altLang="en-US" dirty="0" smtClean="0"/>
              <a:t>的被替换的块移至</a:t>
            </a:r>
            <a:r>
              <a:rPr lang="en-US" altLang="zh-CN" dirty="0" smtClean="0"/>
              <a:t>L2</a:t>
            </a:r>
          </a:p>
          <a:p>
            <a:pPr lvl="1"/>
            <a:r>
              <a:rPr lang="en-US" altLang="zh-CN" dirty="0" smtClean="0"/>
              <a:t>L2 </a:t>
            </a:r>
            <a:r>
              <a:rPr lang="zh-CN" altLang="en-US" dirty="0" smtClean="0"/>
              <a:t>存储</a:t>
            </a:r>
            <a:r>
              <a:rPr lang="en-US" altLang="zh-CN" dirty="0" smtClean="0"/>
              <a:t>L1</a:t>
            </a:r>
            <a:r>
              <a:rPr lang="zh-CN" altLang="en-US" dirty="0" smtClean="0"/>
              <a:t>抛弃的块，以防后续</a:t>
            </a:r>
            <a:r>
              <a:rPr lang="en-US" altLang="zh-CN" dirty="0" smtClean="0"/>
              <a:t>L1</a:t>
            </a:r>
            <a:r>
              <a:rPr lang="zh-CN" altLang="en-US" dirty="0" smtClean="0"/>
              <a:t>还需要使用</a:t>
            </a:r>
            <a:endParaRPr lang="en-US" altLang="zh-CN" dirty="0" smtClean="0"/>
          </a:p>
          <a:p>
            <a:r>
              <a:rPr lang="en-US" altLang="zh-CN" dirty="0" smtClean="0"/>
              <a:t>L1</a:t>
            </a:r>
            <a:r>
              <a:rPr lang="zh-CN" altLang="en-US" dirty="0" smtClean="0"/>
              <a:t>到</a:t>
            </a:r>
            <a:r>
              <a:rPr lang="en-US" altLang="zh-CN" dirty="0" smtClean="0"/>
              <a:t>L2</a:t>
            </a:r>
            <a:r>
              <a:rPr lang="zh-CN" altLang="en-US" dirty="0" smtClean="0"/>
              <a:t>的写策略为</a:t>
            </a:r>
            <a:r>
              <a:rPr lang="en-US" altLang="zh-CN" dirty="0" smtClean="0"/>
              <a:t> Write-Back</a:t>
            </a:r>
          </a:p>
          <a:p>
            <a:r>
              <a:rPr lang="en-US" altLang="zh-CN" dirty="0" smtClean="0"/>
              <a:t>L2</a:t>
            </a:r>
            <a:r>
              <a:rPr lang="zh-CN" altLang="en-US" dirty="0" smtClean="0"/>
              <a:t>到更低级</a:t>
            </a:r>
            <a:r>
              <a:rPr lang="en-US" altLang="zh-CN" dirty="0" smtClean="0"/>
              <a:t>cache</a:t>
            </a:r>
            <a:r>
              <a:rPr lang="zh-CN" altLang="en-US" dirty="0" smtClean="0"/>
              <a:t>的写策略为</a:t>
            </a:r>
            <a:r>
              <a:rPr lang="en-US" altLang="zh-CN" dirty="0" smtClean="0"/>
              <a:t> Write-Back</a:t>
            </a:r>
          </a:p>
          <a:p>
            <a:r>
              <a:rPr lang="en-US" altLang="zh-CN" dirty="0" smtClean="0"/>
              <a:t>L1</a:t>
            </a:r>
            <a:r>
              <a:rPr lang="zh-CN" altLang="en-US" dirty="0" smtClean="0"/>
              <a:t>和</a:t>
            </a:r>
            <a:r>
              <a:rPr lang="en-US" altLang="zh-CN" dirty="0" smtClean="0"/>
              <a:t>L2</a:t>
            </a:r>
            <a:r>
              <a:rPr lang="zh-CN" altLang="en-US" dirty="0" smtClean="0"/>
              <a:t>的块大小可以相同也可以不同</a:t>
            </a:r>
            <a:endParaRPr lang="en-US" altLang="zh-CN" dirty="0" smtClean="0"/>
          </a:p>
          <a:p>
            <a:pPr lvl="1"/>
            <a:r>
              <a:rPr lang="en-US" altLang="zh-CN" dirty="0" smtClean="0"/>
              <a:t>Pentium 4 had 64-byte blocks in L1 but 128-byte blocks in L2</a:t>
            </a:r>
          </a:p>
          <a:p>
            <a:pPr lvl="1"/>
            <a:r>
              <a:rPr lang="en-US" altLang="zh-CN" dirty="0" smtClean="0"/>
              <a:t>Core i7 uses 64-byte blocks at all cache levels (simpler)</a:t>
            </a:r>
            <a:endParaRPr lang="zh-CN" altLang="en-US" dirty="0" smtClean="0"/>
          </a:p>
        </p:txBody>
      </p:sp>
      <p:sp>
        <p:nvSpPr>
          <p:cNvPr id="4" name="日期占位符 3"/>
          <p:cNvSpPr>
            <a:spLocks noGrp="1"/>
          </p:cNvSpPr>
          <p:nvPr>
            <p:ph type="dt" sz="half" idx="10"/>
          </p:nvPr>
        </p:nvSpPr>
        <p:spPr/>
        <p:txBody>
          <a:bodyPr/>
          <a:lstStyle/>
          <a:p>
            <a:fld id="{A8CB2106-4011-4ACA-BCB2-D9083E0B6A73}" type="datetime1">
              <a:rPr lang="zh-CN" altLang="en-US" smtClean="0"/>
              <a:pPr/>
              <a:t>2019/3/19</a:t>
            </a:fld>
            <a:endParaRPr lang="zh-CN" altLang="en-US" dirty="0"/>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76806" name="灯片编号占位符 5"/>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8B49AB8-E0F6-465A-A930-096C30C8E4EF}" type="slidenum">
              <a:rPr lang="zh-CN" altLang="en-US" smtClean="0"/>
              <a:pPr/>
              <a:t>71</a:t>
            </a:fld>
            <a:endParaRPr lang="zh-CN" altLang="en-US"/>
          </a:p>
        </p:txBody>
      </p:sp>
    </p:spTree>
    <p:extLst>
      <p:ext uri="{BB962C8B-B14F-4D97-AF65-F5344CB8AC3E}">
        <p14:creationId xmlns:p14="http://schemas.microsoft.com/office/powerpoint/2010/main" val="14476583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49590CE3-8D8E-4294-969B-077D5194671B}" type="datetime1">
              <a:rPr lang="zh-CN" altLang="en-US" smtClean="0"/>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7783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A3C9158-2A08-403D-990B-580C2BDA448F}" type="slidenum">
              <a:rPr lang="zh-CN" altLang="en-US">
                <a:solidFill>
                  <a:srgbClr val="898989"/>
                </a:solidFill>
              </a:rPr>
              <a:pPr/>
              <a:t>72</a:t>
            </a:fld>
            <a:endParaRPr lang="zh-CN" altLang="en-US">
              <a:solidFill>
                <a:srgbClr val="898989"/>
              </a:solidFill>
            </a:endParaRPr>
          </a:p>
        </p:txBody>
      </p:sp>
      <p:graphicFrame>
        <p:nvGraphicFramePr>
          <p:cNvPr id="8" name="内容占位符 7"/>
          <p:cNvGraphicFramePr>
            <a:graphicFrameLocks noGrp="1"/>
          </p:cNvGraphicFramePr>
          <p:nvPr>
            <p:ph idx="4294967295"/>
          </p:nvPr>
        </p:nvGraphicFramePr>
        <p:xfrm>
          <a:off x="0" y="1336675"/>
          <a:ext cx="409575" cy="736600"/>
        </p:xfrm>
        <a:graphic>
          <a:graphicData uri="http://schemas.openxmlformats.org/drawingml/2006/table">
            <a:tbl>
              <a:tblPr firstRow="1" bandRow="1">
                <a:tableStyleId>{5C22544A-7EE6-4342-B048-85BDC9FD1C3A}</a:tableStyleId>
              </a:tblPr>
              <a:tblGrid>
                <a:gridCol w="409575">
                  <a:extLst>
                    <a:ext uri="{9D8B030D-6E8A-4147-A177-3AD203B41FA5}">
                      <a16:colId xmlns:a16="http://schemas.microsoft.com/office/drawing/2014/main" val="20000"/>
                    </a:ext>
                  </a:extLst>
                </a:gridCol>
              </a:tblGrid>
              <a:tr h="363700">
                <a:tc>
                  <a:txBody>
                    <a:bodyPr/>
                    <a:lstStyle/>
                    <a:p>
                      <a:r>
                        <a:rPr lang="en-US" altLang="zh-CN" dirty="0" smtClean="0"/>
                        <a:t>0</a:t>
                      </a:r>
                      <a:endParaRPr lang="zh-CN" altLang="en-US" dirty="0"/>
                    </a:p>
                  </a:txBody>
                  <a:tcPr marL="91369" marR="91369"/>
                </a:tc>
                <a:extLst>
                  <a:ext uri="{0D108BD9-81ED-4DB2-BD59-A6C34878D82A}">
                    <a16:rowId xmlns:a16="http://schemas.microsoft.com/office/drawing/2014/main" val="10000"/>
                  </a:ext>
                </a:extLst>
              </a:tr>
              <a:tr h="370840">
                <a:tc>
                  <a:txBody>
                    <a:bodyPr/>
                    <a:lstStyle/>
                    <a:p>
                      <a:r>
                        <a:rPr lang="en-US" altLang="zh-CN" dirty="0" smtClean="0"/>
                        <a:t>1</a:t>
                      </a:r>
                      <a:endParaRPr lang="zh-CN" altLang="en-US" dirty="0"/>
                    </a:p>
                  </a:txBody>
                  <a:tcPr marL="91369" marR="91369"/>
                </a:tc>
                <a:extLst>
                  <a:ext uri="{0D108BD9-81ED-4DB2-BD59-A6C34878D82A}">
                    <a16:rowId xmlns:a16="http://schemas.microsoft.com/office/drawing/2014/main" val="10001"/>
                  </a:ext>
                </a:extLst>
              </a:tr>
            </a:tbl>
          </a:graphicData>
        </a:graphic>
      </p:graphicFrame>
      <p:graphicFrame>
        <p:nvGraphicFramePr>
          <p:cNvPr id="9" name="表格 8"/>
          <p:cNvGraphicFramePr>
            <a:graphicFrameLocks noGrp="1"/>
          </p:cNvGraphicFramePr>
          <p:nvPr/>
        </p:nvGraphicFramePr>
        <p:xfrm>
          <a:off x="1104900" y="2351088"/>
          <a:ext cx="854075" cy="733426"/>
        </p:xfrm>
        <a:graphic>
          <a:graphicData uri="http://schemas.openxmlformats.org/drawingml/2006/table">
            <a:tbl>
              <a:tblPr firstRow="1" bandRow="1">
                <a:tableStyleId>{5C22544A-7EE6-4342-B048-85BDC9FD1C3A}</a:tableStyleId>
              </a:tblPr>
              <a:tblGrid>
                <a:gridCol w="427605">
                  <a:extLst>
                    <a:ext uri="{9D8B030D-6E8A-4147-A177-3AD203B41FA5}">
                      <a16:colId xmlns:a16="http://schemas.microsoft.com/office/drawing/2014/main" val="20000"/>
                    </a:ext>
                  </a:extLst>
                </a:gridCol>
                <a:gridCol w="426470">
                  <a:extLst>
                    <a:ext uri="{9D8B030D-6E8A-4147-A177-3AD203B41FA5}">
                      <a16:colId xmlns:a16="http://schemas.microsoft.com/office/drawing/2014/main" val="20001"/>
                    </a:ext>
                  </a:extLst>
                </a:gridCol>
              </a:tblGrid>
              <a:tr h="366713">
                <a:tc>
                  <a:txBody>
                    <a:bodyPr/>
                    <a:lstStyle/>
                    <a:p>
                      <a:r>
                        <a:rPr lang="en-US" altLang="zh-CN" sz="1800" dirty="0" smtClean="0"/>
                        <a:t>0</a:t>
                      </a:r>
                      <a:endParaRPr lang="zh-CN" altLang="en-US" sz="1800" dirty="0"/>
                    </a:p>
                  </a:txBody>
                  <a:tcPr marL="91386" marR="91386" marT="45839" marB="45839"/>
                </a:tc>
                <a:tc>
                  <a:txBody>
                    <a:bodyPr/>
                    <a:lstStyle/>
                    <a:p>
                      <a:endParaRPr lang="zh-CN" altLang="en-US" sz="1800" dirty="0"/>
                    </a:p>
                  </a:txBody>
                  <a:tcPr marL="91386" marR="91386" marT="45839" marB="45839"/>
                </a:tc>
                <a:extLst>
                  <a:ext uri="{0D108BD9-81ED-4DB2-BD59-A6C34878D82A}">
                    <a16:rowId xmlns:a16="http://schemas.microsoft.com/office/drawing/2014/main" val="10000"/>
                  </a:ext>
                </a:extLst>
              </a:tr>
              <a:tr h="366713">
                <a:tc>
                  <a:txBody>
                    <a:bodyPr/>
                    <a:lstStyle/>
                    <a:p>
                      <a:endParaRPr lang="zh-CN" altLang="en-US" sz="1800" dirty="0"/>
                    </a:p>
                  </a:txBody>
                  <a:tcPr marL="91386" marR="91386" marT="45839" marB="45839"/>
                </a:tc>
                <a:tc>
                  <a:txBody>
                    <a:bodyPr/>
                    <a:lstStyle/>
                    <a:p>
                      <a:endParaRPr lang="zh-CN" altLang="en-US" sz="1800" dirty="0"/>
                    </a:p>
                  </a:txBody>
                  <a:tcPr marL="91386" marR="91386" marT="45839" marB="45839"/>
                </a:tc>
                <a:extLst>
                  <a:ext uri="{0D108BD9-81ED-4DB2-BD59-A6C34878D82A}">
                    <a16:rowId xmlns:a16="http://schemas.microsoft.com/office/drawing/2014/main" val="10001"/>
                  </a:ext>
                </a:extLst>
              </a:tr>
            </a:tbl>
          </a:graphicData>
        </a:graphic>
      </p:graphicFrame>
      <p:graphicFrame>
        <p:nvGraphicFramePr>
          <p:cNvPr id="10" name="表格 9"/>
          <p:cNvGraphicFramePr>
            <a:graphicFrameLocks noGrp="1"/>
          </p:cNvGraphicFramePr>
          <p:nvPr/>
        </p:nvGraphicFramePr>
        <p:xfrm>
          <a:off x="123825" y="3654425"/>
          <a:ext cx="814388" cy="2590800"/>
        </p:xfrm>
        <a:graphic>
          <a:graphicData uri="http://schemas.openxmlformats.org/drawingml/2006/table">
            <a:tbl>
              <a:tblPr firstRow="1" bandRow="1">
                <a:tableStyleId>{5C22544A-7EE6-4342-B048-85BDC9FD1C3A}</a:tableStyleId>
              </a:tblPr>
              <a:tblGrid>
                <a:gridCol w="814388">
                  <a:extLst>
                    <a:ext uri="{9D8B030D-6E8A-4147-A177-3AD203B41FA5}">
                      <a16:colId xmlns:a16="http://schemas.microsoft.com/office/drawing/2014/main" val="20000"/>
                    </a:ext>
                  </a:extLst>
                </a:gridCol>
              </a:tblGrid>
              <a:tr h="325664">
                <a:tc>
                  <a:txBody>
                    <a:bodyPr/>
                    <a:lstStyle/>
                    <a:p>
                      <a:r>
                        <a:rPr lang="en-US" altLang="zh-CN" dirty="0" smtClean="0"/>
                        <a:t>0</a:t>
                      </a:r>
                      <a:endParaRPr lang="zh-CN" altLang="en-US" dirty="0"/>
                    </a:p>
                  </a:txBody>
                  <a:tcPr marL="91516" marR="91516"/>
                </a:tc>
                <a:extLst>
                  <a:ext uri="{0D108BD9-81ED-4DB2-BD59-A6C34878D82A}">
                    <a16:rowId xmlns:a16="http://schemas.microsoft.com/office/drawing/2014/main" val="10000"/>
                  </a:ext>
                </a:extLst>
              </a:tr>
              <a:tr h="370840">
                <a:tc>
                  <a:txBody>
                    <a:bodyPr/>
                    <a:lstStyle/>
                    <a:p>
                      <a:r>
                        <a:rPr lang="en-US" altLang="zh-CN" dirty="0" smtClean="0"/>
                        <a:t>1</a:t>
                      </a:r>
                      <a:endParaRPr lang="zh-CN" altLang="en-US" dirty="0"/>
                    </a:p>
                  </a:txBody>
                  <a:tcPr marL="91516" marR="91516"/>
                </a:tc>
                <a:extLst>
                  <a:ext uri="{0D108BD9-81ED-4DB2-BD59-A6C34878D82A}">
                    <a16:rowId xmlns:a16="http://schemas.microsoft.com/office/drawing/2014/main" val="10001"/>
                  </a:ext>
                </a:extLst>
              </a:tr>
              <a:tr h="370840">
                <a:tc>
                  <a:txBody>
                    <a:bodyPr/>
                    <a:lstStyle/>
                    <a:p>
                      <a:r>
                        <a:rPr lang="en-US" altLang="zh-CN" dirty="0" smtClean="0"/>
                        <a:t>2</a:t>
                      </a:r>
                      <a:endParaRPr lang="zh-CN" altLang="en-US" dirty="0"/>
                    </a:p>
                  </a:txBody>
                  <a:tcPr marL="91516" marR="91516"/>
                </a:tc>
                <a:extLst>
                  <a:ext uri="{0D108BD9-81ED-4DB2-BD59-A6C34878D82A}">
                    <a16:rowId xmlns:a16="http://schemas.microsoft.com/office/drawing/2014/main" val="10002"/>
                  </a:ext>
                </a:extLst>
              </a:tr>
              <a:tr h="370840">
                <a:tc>
                  <a:txBody>
                    <a:bodyPr/>
                    <a:lstStyle/>
                    <a:p>
                      <a:r>
                        <a:rPr lang="en-US" altLang="zh-CN" dirty="0" smtClean="0"/>
                        <a:t>3</a:t>
                      </a:r>
                      <a:endParaRPr lang="zh-CN" altLang="en-US" dirty="0"/>
                    </a:p>
                  </a:txBody>
                  <a:tcPr marL="91516" marR="91516"/>
                </a:tc>
                <a:extLst>
                  <a:ext uri="{0D108BD9-81ED-4DB2-BD59-A6C34878D82A}">
                    <a16:rowId xmlns:a16="http://schemas.microsoft.com/office/drawing/2014/main" val="10003"/>
                  </a:ext>
                </a:extLst>
              </a:tr>
              <a:tr h="370840">
                <a:tc>
                  <a:txBody>
                    <a:bodyPr/>
                    <a:lstStyle/>
                    <a:p>
                      <a:r>
                        <a:rPr lang="en-US" altLang="zh-CN" dirty="0" smtClean="0"/>
                        <a:t>4</a:t>
                      </a:r>
                      <a:endParaRPr lang="zh-CN" altLang="en-US" dirty="0"/>
                    </a:p>
                  </a:txBody>
                  <a:tcPr marL="91516" marR="91516"/>
                </a:tc>
                <a:extLst>
                  <a:ext uri="{0D108BD9-81ED-4DB2-BD59-A6C34878D82A}">
                    <a16:rowId xmlns:a16="http://schemas.microsoft.com/office/drawing/2014/main" val="10004"/>
                  </a:ext>
                </a:extLst>
              </a:tr>
              <a:tr h="370840">
                <a:tc>
                  <a:txBody>
                    <a:bodyPr/>
                    <a:lstStyle/>
                    <a:p>
                      <a:r>
                        <a:rPr lang="en-US" altLang="zh-CN" dirty="0" smtClean="0"/>
                        <a:t>5</a:t>
                      </a:r>
                      <a:endParaRPr lang="zh-CN" altLang="en-US" dirty="0"/>
                    </a:p>
                  </a:txBody>
                  <a:tcPr marL="91516" marR="91516"/>
                </a:tc>
                <a:extLst>
                  <a:ext uri="{0D108BD9-81ED-4DB2-BD59-A6C34878D82A}">
                    <a16:rowId xmlns:a16="http://schemas.microsoft.com/office/drawing/2014/main" val="10005"/>
                  </a:ext>
                </a:extLst>
              </a:tr>
              <a:tr h="370840">
                <a:tc>
                  <a:txBody>
                    <a:bodyPr/>
                    <a:lstStyle/>
                    <a:p>
                      <a:r>
                        <a:rPr lang="en-US" altLang="zh-CN" dirty="0" smtClean="0"/>
                        <a:t>6</a:t>
                      </a:r>
                      <a:endParaRPr lang="zh-CN" altLang="en-US" dirty="0"/>
                    </a:p>
                  </a:txBody>
                  <a:tcPr marL="91516" marR="91516"/>
                </a:tc>
                <a:extLst>
                  <a:ext uri="{0D108BD9-81ED-4DB2-BD59-A6C34878D82A}">
                    <a16:rowId xmlns:a16="http://schemas.microsoft.com/office/drawing/2014/main" val="10006"/>
                  </a:ext>
                </a:extLst>
              </a:tr>
            </a:tbl>
          </a:graphicData>
        </a:graphic>
      </p:graphicFrame>
      <p:sp>
        <p:nvSpPr>
          <p:cNvPr id="77867" name="内容占位符 14"/>
          <p:cNvSpPr txBox="1">
            <a:spLocks/>
          </p:cNvSpPr>
          <p:nvPr/>
        </p:nvSpPr>
        <p:spPr bwMode="auto">
          <a:xfrm>
            <a:off x="2192338" y="4006850"/>
            <a:ext cx="6323012" cy="234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0"/>
              </a:spcBef>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rPr>
              <a:t>L1</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 1-way  L2</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2-way</a:t>
            </a:r>
          </a:p>
          <a:p>
            <a:pPr>
              <a:spcBef>
                <a:spcPts val="1000"/>
              </a:spcBef>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访问的块序列</a:t>
            </a:r>
            <a:r>
              <a:rPr lang="en-US" altLang="zh-CN" sz="2800" dirty="0">
                <a:latin typeface="微软雅黑" panose="020B0503020204020204" pitchFamily="34" charset="-122"/>
                <a:ea typeface="微软雅黑" panose="020B0503020204020204" pitchFamily="34" charset="-122"/>
              </a:rPr>
              <a:t>01</a:t>
            </a:r>
            <a:r>
              <a:rPr lang="en-US" altLang="zh-CN" sz="3600" dirty="0">
                <a:solidFill>
                  <a:srgbClr val="FF0000"/>
                </a:solidFill>
                <a:latin typeface="微软雅黑" panose="020B0503020204020204" pitchFamily="34" charset="-122"/>
                <a:ea typeface="微软雅黑" panose="020B0503020204020204" pitchFamily="34" charset="-122"/>
              </a:rPr>
              <a:t>2</a:t>
            </a:r>
            <a:r>
              <a:rPr lang="en-US" altLang="zh-CN" sz="2800" dirty="0">
                <a:latin typeface="微软雅黑" panose="020B0503020204020204" pitchFamily="34" charset="-122"/>
                <a:ea typeface="微软雅黑" panose="020B0503020204020204" pitchFamily="34" charset="-122"/>
              </a:rPr>
              <a:t>345</a:t>
            </a:r>
            <a:r>
              <a:rPr lang="en-US" altLang="zh-CN" sz="4000" dirty="0">
                <a:solidFill>
                  <a:srgbClr val="FF0000"/>
                </a:solidFill>
                <a:latin typeface="微软雅黑" panose="020B0503020204020204" pitchFamily="34" charset="-122"/>
                <a:ea typeface="微软雅黑" panose="020B0503020204020204" pitchFamily="34" charset="-122"/>
              </a:rPr>
              <a:t>6 3</a:t>
            </a:r>
          </a:p>
          <a:p>
            <a:pPr>
              <a:spcBef>
                <a:spcPts val="1000"/>
              </a:spcBef>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替换策略：</a:t>
            </a:r>
            <a:r>
              <a:rPr lang="en-US" altLang="zh-CN" sz="2800" dirty="0">
                <a:latin typeface="微软雅黑" panose="020B0503020204020204" pitchFamily="34" charset="-122"/>
                <a:ea typeface="微软雅黑" panose="020B0503020204020204" pitchFamily="34" charset="-122"/>
              </a:rPr>
              <a:t>LRU</a:t>
            </a:r>
          </a:p>
          <a:p>
            <a:pPr>
              <a:spcBef>
                <a:spcPts val="1000"/>
              </a:spcBef>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块大小相同</a:t>
            </a:r>
          </a:p>
        </p:txBody>
      </p:sp>
      <p:graphicFrame>
        <p:nvGraphicFramePr>
          <p:cNvPr id="13" name="内容占位符 7"/>
          <p:cNvGraphicFramePr>
            <a:graphicFrameLocks/>
          </p:cNvGraphicFramePr>
          <p:nvPr/>
        </p:nvGraphicFramePr>
        <p:xfrm>
          <a:off x="1431925" y="1344613"/>
          <a:ext cx="409575" cy="744537"/>
        </p:xfrm>
        <a:graphic>
          <a:graphicData uri="http://schemas.openxmlformats.org/drawingml/2006/table">
            <a:tbl>
              <a:tblPr firstRow="1" bandRow="1">
                <a:tableStyleId>{5C22544A-7EE6-4342-B048-85BDC9FD1C3A}</a:tableStyleId>
              </a:tblPr>
              <a:tblGrid>
                <a:gridCol w="409575">
                  <a:extLst>
                    <a:ext uri="{9D8B030D-6E8A-4147-A177-3AD203B41FA5}">
                      <a16:colId xmlns:a16="http://schemas.microsoft.com/office/drawing/2014/main" val="20000"/>
                    </a:ext>
                  </a:extLst>
                </a:gridCol>
              </a:tblGrid>
              <a:tr h="374081">
                <a:tc>
                  <a:txBody>
                    <a:bodyPr/>
                    <a:lstStyle/>
                    <a:p>
                      <a:r>
                        <a:rPr lang="en-US" altLang="zh-CN" sz="1800" dirty="0" smtClean="0"/>
                        <a:t>2</a:t>
                      </a:r>
                      <a:endParaRPr lang="zh-CN" altLang="en-US" sz="1800" dirty="0"/>
                    </a:p>
                  </a:txBody>
                  <a:tcPr marL="91369" marR="91369" marT="45673" marB="45673"/>
                </a:tc>
                <a:extLst>
                  <a:ext uri="{0D108BD9-81ED-4DB2-BD59-A6C34878D82A}">
                    <a16:rowId xmlns:a16="http://schemas.microsoft.com/office/drawing/2014/main" val="10000"/>
                  </a:ext>
                </a:extLst>
              </a:tr>
              <a:tr h="370456">
                <a:tc>
                  <a:txBody>
                    <a:bodyPr/>
                    <a:lstStyle/>
                    <a:p>
                      <a:r>
                        <a:rPr lang="en-US" altLang="zh-CN" sz="1800" dirty="0" smtClean="0"/>
                        <a:t>1</a:t>
                      </a:r>
                      <a:endParaRPr lang="zh-CN" altLang="en-US" sz="1800" dirty="0"/>
                    </a:p>
                  </a:txBody>
                  <a:tcPr marL="91369" marR="91369" marT="45673" marB="45673"/>
                </a:tc>
                <a:extLst>
                  <a:ext uri="{0D108BD9-81ED-4DB2-BD59-A6C34878D82A}">
                    <a16:rowId xmlns:a16="http://schemas.microsoft.com/office/drawing/2014/main" val="10001"/>
                  </a:ext>
                </a:extLst>
              </a:tr>
            </a:tbl>
          </a:graphicData>
        </a:graphic>
      </p:graphicFrame>
      <p:graphicFrame>
        <p:nvGraphicFramePr>
          <p:cNvPr id="15" name="内容占位符 7"/>
          <p:cNvGraphicFramePr>
            <a:graphicFrameLocks/>
          </p:cNvGraphicFramePr>
          <p:nvPr/>
        </p:nvGraphicFramePr>
        <p:xfrm>
          <a:off x="2441575" y="1362075"/>
          <a:ext cx="403225" cy="744538"/>
        </p:xfrm>
        <a:graphic>
          <a:graphicData uri="http://schemas.openxmlformats.org/drawingml/2006/table">
            <a:tbl>
              <a:tblPr firstRow="1" bandRow="1">
                <a:tableStyleId>{5C22544A-7EE6-4342-B048-85BDC9FD1C3A}</a:tableStyleId>
              </a:tblPr>
              <a:tblGrid>
                <a:gridCol w="403225">
                  <a:extLst>
                    <a:ext uri="{9D8B030D-6E8A-4147-A177-3AD203B41FA5}">
                      <a16:colId xmlns:a16="http://schemas.microsoft.com/office/drawing/2014/main" val="20000"/>
                    </a:ext>
                  </a:extLst>
                </a:gridCol>
              </a:tblGrid>
              <a:tr h="374081">
                <a:tc>
                  <a:txBody>
                    <a:bodyPr/>
                    <a:lstStyle/>
                    <a:p>
                      <a:r>
                        <a:rPr lang="en-US" altLang="zh-CN" sz="1800" dirty="0" smtClean="0"/>
                        <a:t>2</a:t>
                      </a:r>
                      <a:endParaRPr lang="zh-CN" altLang="en-US" sz="1800" dirty="0"/>
                    </a:p>
                  </a:txBody>
                  <a:tcPr marL="91496" marR="91496" marT="45673" marB="45673"/>
                </a:tc>
                <a:extLst>
                  <a:ext uri="{0D108BD9-81ED-4DB2-BD59-A6C34878D82A}">
                    <a16:rowId xmlns:a16="http://schemas.microsoft.com/office/drawing/2014/main" val="10000"/>
                  </a:ext>
                </a:extLst>
              </a:tr>
              <a:tr h="370457">
                <a:tc>
                  <a:txBody>
                    <a:bodyPr/>
                    <a:lstStyle/>
                    <a:p>
                      <a:r>
                        <a:rPr lang="en-US" altLang="zh-CN" sz="1800" dirty="0" smtClean="0"/>
                        <a:t>3</a:t>
                      </a:r>
                      <a:endParaRPr lang="zh-CN" altLang="en-US" sz="1800" dirty="0"/>
                    </a:p>
                  </a:txBody>
                  <a:tcPr marL="91496" marR="91496" marT="45673" marB="45673"/>
                </a:tc>
                <a:extLst>
                  <a:ext uri="{0D108BD9-81ED-4DB2-BD59-A6C34878D82A}">
                    <a16:rowId xmlns:a16="http://schemas.microsoft.com/office/drawing/2014/main" val="10001"/>
                  </a:ext>
                </a:extLst>
              </a:tr>
            </a:tbl>
          </a:graphicData>
        </a:graphic>
      </p:graphicFrame>
      <p:graphicFrame>
        <p:nvGraphicFramePr>
          <p:cNvPr id="16" name="内容占位符 7"/>
          <p:cNvGraphicFramePr>
            <a:graphicFrameLocks/>
          </p:cNvGraphicFramePr>
          <p:nvPr/>
        </p:nvGraphicFramePr>
        <p:xfrm>
          <a:off x="3498850" y="1368425"/>
          <a:ext cx="414338" cy="744538"/>
        </p:xfrm>
        <a:graphic>
          <a:graphicData uri="http://schemas.openxmlformats.org/drawingml/2006/table">
            <a:tbl>
              <a:tblPr firstRow="1" bandRow="1">
                <a:tableStyleId>{5C22544A-7EE6-4342-B048-85BDC9FD1C3A}</a:tableStyleId>
              </a:tblPr>
              <a:tblGrid>
                <a:gridCol w="414338">
                  <a:extLst>
                    <a:ext uri="{9D8B030D-6E8A-4147-A177-3AD203B41FA5}">
                      <a16:colId xmlns:a16="http://schemas.microsoft.com/office/drawing/2014/main" val="20000"/>
                    </a:ext>
                  </a:extLst>
                </a:gridCol>
              </a:tblGrid>
              <a:tr h="374081">
                <a:tc>
                  <a:txBody>
                    <a:bodyPr/>
                    <a:lstStyle/>
                    <a:p>
                      <a:r>
                        <a:rPr lang="en-US" altLang="zh-CN" sz="1800" dirty="0" smtClean="0"/>
                        <a:t>4</a:t>
                      </a:r>
                      <a:endParaRPr lang="zh-CN" altLang="en-US" sz="1800" dirty="0"/>
                    </a:p>
                  </a:txBody>
                  <a:tcPr marL="91480" marR="91480" marT="45673" marB="45673"/>
                </a:tc>
                <a:extLst>
                  <a:ext uri="{0D108BD9-81ED-4DB2-BD59-A6C34878D82A}">
                    <a16:rowId xmlns:a16="http://schemas.microsoft.com/office/drawing/2014/main" val="10000"/>
                  </a:ext>
                </a:extLst>
              </a:tr>
              <a:tr h="370457">
                <a:tc>
                  <a:txBody>
                    <a:bodyPr/>
                    <a:lstStyle/>
                    <a:p>
                      <a:r>
                        <a:rPr lang="en-US" altLang="zh-CN" sz="1800" dirty="0" smtClean="0"/>
                        <a:t>3</a:t>
                      </a:r>
                      <a:endParaRPr lang="zh-CN" altLang="en-US" sz="1800" dirty="0"/>
                    </a:p>
                  </a:txBody>
                  <a:tcPr marL="91480" marR="91480" marT="45673" marB="45673"/>
                </a:tc>
                <a:extLst>
                  <a:ext uri="{0D108BD9-81ED-4DB2-BD59-A6C34878D82A}">
                    <a16:rowId xmlns:a16="http://schemas.microsoft.com/office/drawing/2014/main" val="10001"/>
                  </a:ext>
                </a:extLst>
              </a:tr>
            </a:tbl>
          </a:graphicData>
        </a:graphic>
      </p:graphicFrame>
      <p:graphicFrame>
        <p:nvGraphicFramePr>
          <p:cNvPr id="17" name="内容占位符 7"/>
          <p:cNvGraphicFramePr>
            <a:graphicFrameLocks/>
          </p:cNvGraphicFramePr>
          <p:nvPr/>
        </p:nvGraphicFramePr>
        <p:xfrm>
          <a:off x="4572000" y="1401763"/>
          <a:ext cx="377825" cy="736600"/>
        </p:xfrm>
        <a:graphic>
          <a:graphicData uri="http://schemas.openxmlformats.org/drawingml/2006/table">
            <a:tbl>
              <a:tblPr firstRow="1" bandRow="1">
                <a:tableStyleId>{5C22544A-7EE6-4342-B048-85BDC9FD1C3A}</a:tableStyleId>
              </a:tblPr>
              <a:tblGrid>
                <a:gridCol w="377825">
                  <a:extLst>
                    <a:ext uri="{9D8B030D-6E8A-4147-A177-3AD203B41FA5}">
                      <a16:colId xmlns:a16="http://schemas.microsoft.com/office/drawing/2014/main" val="20000"/>
                    </a:ext>
                  </a:extLst>
                </a:gridCol>
              </a:tblGrid>
              <a:tr h="308095">
                <a:tc>
                  <a:txBody>
                    <a:bodyPr/>
                    <a:lstStyle/>
                    <a:p>
                      <a:r>
                        <a:rPr lang="en-US" altLang="zh-CN" dirty="0" smtClean="0"/>
                        <a:t>4</a:t>
                      </a:r>
                      <a:endParaRPr lang="zh-CN" altLang="en-US" dirty="0"/>
                    </a:p>
                  </a:txBody>
                  <a:tcPr marL="91320" marR="91320"/>
                </a:tc>
                <a:extLst>
                  <a:ext uri="{0D108BD9-81ED-4DB2-BD59-A6C34878D82A}">
                    <a16:rowId xmlns:a16="http://schemas.microsoft.com/office/drawing/2014/main" val="10000"/>
                  </a:ext>
                </a:extLst>
              </a:tr>
              <a:tr h="370840">
                <a:tc>
                  <a:txBody>
                    <a:bodyPr/>
                    <a:lstStyle/>
                    <a:p>
                      <a:r>
                        <a:rPr lang="en-US" altLang="zh-CN" dirty="0" smtClean="0"/>
                        <a:t>5</a:t>
                      </a:r>
                      <a:endParaRPr lang="zh-CN" altLang="en-US" dirty="0"/>
                    </a:p>
                  </a:txBody>
                  <a:tcPr marL="91320" marR="91320"/>
                </a:tc>
                <a:extLst>
                  <a:ext uri="{0D108BD9-81ED-4DB2-BD59-A6C34878D82A}">
                    <a16:rowId xmlns:a16="http://schemas.microsoft.com/office/drawing/2014/main" val="10001"/>
                  </a:ext>
                </a:extLst>
              </a:tr>
            </a:tbl>
          </a:graphicData>
        </a:graphic>
      </p:graphicFrame>
      <p:graphicFrame>
        <p:nvGraphicFramePr>
          <p:cNvPr id="18" name="内容占位符 7"/>
          <p:cNvGraphicFramePr>
            <a:graphicFrameLocks/>
          </p:cNvGraphicFramePr>
          <p:nvPr/>
        </p:nvGraphicFramePr>
        <p:xfrm>
          <a:off x="5608638" y="1349375"/>
          <a:ext cx="425450" cy="736600"/>
        </p:xfrm>
        <a:graphic>
          <a:graphicData uri="http://schemas.openxmlformats.org/drawingml/2006/table">
            <a:tbl>
              <a:tblPr firstRow="1" bandRow="1">
                <a:tableStyleId>{5C22544A-7EE6-4342-B048-85BDC9FD1C3A}</a:tableStyleId>
              </a:tblPr>
              <a:tblGrid>
                <a:gridCol w="425450">
                  <a:extLst>
                    <a:ext uri="{9D8B030D-6E8A-4147-A177-3AD203B41FA5}">
                      <a16:colId xmlns:a16="http://schemas.microsoft.com/office/drawing/2014/main" val="20000"/>
                    </a:ext>
                  </a:extLst>
                </a:gridCol>
              </a:tblGrid>
              <a:tr h="315803">
                <a:tc>
                  <a:txBody>
                    <a:bodyPr/>
                    <a:lstStyle/>
                    <a:p>
                      <a:r>
                        <a:rPr lang="en-US" altLang="zh-CN" dirty="0" smtClean="0"/>
                        <a:t>6</a:t>
                      </a:r>
                      <a:endParaRPr lang="zh-CN" altLang="en-US" dirty="0"/>
                    </a:p>
                  </a:txBody>
                  <a:tcPr marL="91385" marR="91385"/>
                </a:tc>
                <a:extLst>
                  <a:ext uri="{0D108BD9-81ED-4DB2-BD59-A6C34878D82A}">
                    <a16:rowId xmlns:a16="http://schemas.microsoft.com/office/drawing/2014/main" val="10000"/>
                  </a:ext>
                </a:extLst>
              </a:tr>
              <a:tr h="370840">
                <a:tc>
                  <a:txBody>
                    <a:bodyPr/>
                    <a:lstStyle/>
                    <a:p>
                      <a:r>
                        <a:rPr lang="en-US" altLang="zh-CN" dirty="0" smtClean="0"/>
                        <a:t>5</a:t>
                      </a:r>
                      <a:endParaRPr lang="zh-CN" altLang="en-US" dirty="0"/>
                    </a:p>
                  </a:txBody>
                  <a:tcPr marL="91385" marR="91385"/>
                </a:tc>
                <a:extLst>
                  <a:ext uri="{0D108BD9-81ED-4DB2-BD59-A6C34878D82A}">
                    <a16:rowId xmlns:a16="http://schemas.microsoft.com/office/drawing/2014/main" val="10001"/>
                  </a:ext>
                </a:extLst>
              </a:tr>
            </a:tbl>
          </a:graphicData>
        </a:graphic>
      </p:graphicFrame>
      <p:sp>
        <p:nvSpPr>
          <p:cNvPr id="33" name="椭圆 32"/>
          <p:cNvSpPr/>
          <p:nvPr/>
        </p:nvSpPr>
        <p:spPr>
          <a:xfrm>
            <a:off x="4648200" y="2155825"/>
            <a:ext cx="1184275" cy="561975"/>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rgbClr val="FF0000"/>
                </a:solidFill>
              </a:rPr>
              <a:t>Write</a:t>
            </a:r>
          </a:p>
          <a:p>
            <a:pPr algn="ctr">
              <a:defRPr/>
            </a:pPr>
            <a:r>
              <a:rPr lang="en-US" altLang="zh-CN" sz="1600" dirty="0">
                <a:solidFill>
                  <a:srgbClr val="FF0000"/>
                </a:solidFill>
              </a:rPr>
              <a:t>Back 0</a:t>
            </a:r>
            <a:endParaRPr lang="zh-CN" altLang="en-US" sz="1600" dirty="0">
              <a:solidFill>
                <a:srgbClr val="FF0000"/>
              </a:solidFill>
            </a:endParaRPr>
          </a:p>
        </p:txBody>
      </p:sp>
      <p:cxnSp>
        <p:nvCxnSpPr>
          <p:cNvPr id="34" name="直接箭头连接符 33"/>
          <p:cNvCxnSpPr>
            <a:stCxn id="33" idx="4"/>
          </p:cNvCxnSpPr>
          <p:nvPr/>
        </p:nvCxnSpPr>
        <p:spPr>
          <a:xfrm>
            <a:off x="5240338" y="2717800"/>
            <a:ext cx="611187" cy="201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0" name="表格 39"/>
          <p:cNvGraphicFramePr>
            <a:graphicFrameLocks noGrp="1"/>
          </p:cNvGraphicFramePr>
          <p:nvPr/>
        </p:nvGraphicFramePr>
        <p:xfrm>
          <a:off x="2138363" y="2359025"/>
          <a:ext cx="854075" cy="731838"/>
        </p:xfrm>
        <a:graphic>
          <a:graphicData uri="http://schemas.openxmlformats.org/drawingml/2006/table">
            <a:tbl>
              <a:tblPr firstRow="1" bandRow="1">
                <a:tableStyleId>{5C22544A-7EE6-4342-B048-85BDC9FD1C3A}</a:tableStyleId>
              </a:tblPr>
              <a:tblGrid>
                <a:gridCol w="427605">
                  <a:extLst>
                    <a:ext uri="{9D8B030D-6E8A-4147-A177-3AD203B41FA5}">
                      <a16:colId xmlns:a16="http://schemas.microsoft.com/office/drawing/2014/main" val="20000"/>
                    </a:ext>
                  </a:extLst>
                </a:gridCol>
                <a:gridCol w="426470">
                  <a:extLst>
                    <a:ext uri="{9D8B030D-6E8A-4147-A177-3AD203B41FA5}">
                      <a16:colId xmlns:a16="http://schemas.microsoft.com/office/drawing/2014/main" val="20001"/>
                    </a:ext>
                  </a:extLst>
                </a:gridCol>
              </a:tblGrid>
              <a:tr h="365919">
                <a:tc>
                  <a:txBody>
                    <a:bodyPr/>
                    <a:lstStyle/>
                    <a:p>
                      <a:r>
                        <a:rPr lang="en-US" altLang="zh-CN" sz="1800" dirty="0" smtClean="0"/>
                        <a:t>0</a:t>
                      </a:r>
                      <a:endParaRPr lang="zh-CN" altLang="en-US" sz="1800" dirty="0"/>
                    </a:p>
                  </a:txBody>
                  <a:tcPr marL="91386" marR="91386" marT="45740" marB="45740"/>
                </a:tc>
                <a:tc>
                  <a:txBody>
                    <a:bodyPr/>
                    <a:lstStyle/>
                    <a:p>
                      <a:r>
                        <a:rPr lang="en-US" altLang="zh-CN" sz="1800" dirty="0" smtClean="0"/>
                        <a:t>1</a:t>
                      </a:r>
                      <a:endParaRPr lang="zh-CN" altLang="en-US" sz="1800" dirty="0"/>
                    </a:p>
                  </a:txBody>
                  <a:tcPr marL="91386" marR="91386" marT="45740" marB="45740"/>
                </a:tc>
                <a:extLst>
                  <a:ext uri="{0D108BD9-81ED-4DB2-BD59-A6C34878D82A}">
                    <a16:rowId xmlns:a16="http://schemas.microsoft.com/office/drawing/2014/main" val="10000"/>
                  </a:ext>
                </a:extLst>
              </a:tr>
              <a:tr h="365919">
                <a:tc>
                  <a:txBody>
                    <a:bodyPr/>
                    <a:lstStyle/>
                    <a:p>
                      <a:endParaRPr lang="zh-CN" altLang="en-US" sz="1800" dirty="0"/>
                    </a:p>
                  </a:txBody>
                  <a:tcPr marL="91386" marR="91386" marT="45740" marB="45740"/>
                </a:tc>
                <a:tc>
                  <a:txBody>
                    <a:bodyPr/>
                    <a:lstStyle/>
                    <a:p>
                      <a:endParaRPr lang="zh-CN" altLang="en-US" sz="1800" dirty="0"/>
                    </a:p>
                  </a:txBody>
                  <a:tcPr marL="91386" marR="91386" marT="45740" marB="45740"/>
                </a:tc>
                <a:extLst>
                  <a:ext uri="{0D108BD9-81ED-4DB2-BD59-A6C34878D82A}">
                    <a16:rowId xmlns:a16="http://schemas.microsoft.com/office/drawing/2014/main" val="10001"/>
                  </a:ext>
                </a:extLst>
              </a:tr>
            </a:tbl>
          </a:graphicData>
        </a:graphic>
      </p:graphicFrame>
      <p:graphicFrame>
        <p:nvGraphicFramePr>
          <p:cNvPr id="41" name="表格 40"/>
          <p:cNvGraphicFramePr>
            <a:graphicFrameLocks noGrp="1"/>
          </p:cNvGraphicFramePr>
          <p:nvPr/>
        </p:nvGraphicFramePr>
        <p:xfrm>
          <a:off x="3228975" y="2354263"/>
          <a:ext cx="854075" cy="731838"/>
        </p:xfrm>
        <a:graphic>
          <a:graphicData uri="http://schemas.openxmlformats.org/drawingml/2006/table">
            <a:tbl>
              <a:tblPr firstRow="1" bandRow="1">
                <a:tableStyleId>{5C22544A-7EE6-4342-B048-85BDC9FD1C3A}</a:tableStyleId>
              </a:tblPr>
              <a:tblGrid>
                <a:gridCol w="427605">
                  <a:extLst>
                    <a:ext uri="{9D8B030D-6E8A-4147-A177-3AD203B41FA5}">
                      <a16:colId xmlns:a16="http://schemas.microsoft.com/office/drawing/2014/main" val="20000"/>
                    </a:ext>
                  </a:extLst>
                </a:gridCol>
                <a:gridCol w="426470">
                  <a:extLst>
                    <a:ext uri="{9D8B030D-6E8A-4147-A177-3AD203B41FA5}">
                      <a16:colId xmlns:a16="http://schemas.microsoft.com/office/drawing/2014/main" val="20001"/>
                    </a:ext>
                  </a:extLst>
                </a:gridCol>
              </a:tblGrid>
              <a:tr h="365919">
                <a:tc>
                  <a:txBody>
                    <a:bodyPr/>
                    <a:lstStyle/>
                    <a:p>
                      <a:r>
                        <a:rPr lang="en-US" altLang="zh-CN" sz="1800" dirty="0" smtClean="0"/>
                        <a:t>0</a:t>
                      </a:r>
                      <a:endParaRPr lang="zh-CN" altLang="en-US" sz="1800" dirty="0"/>
                    </a:p>
                  </a:txBody>
                  <a:tcPr marL="91386" marR="91386" marT="45740" marB="45740"/>
                </a:tc>
                <a:tc>
                  <a:txBody>
                    <a:bodyPr/>
                    <a:lstStyle/>
                    <a:p>
                      <a:r>
                        <a:rPr lang="en-US" altLang="zh-CN" sz="1800" dirty="0" smtClean="0"/>
                        <a:t>1</a:t>
                      </a:r>
                      <a:endParaRPr lang="zh-CN" altLang="en-US" sz="1800" dirty="0"/>
                    </a:p>
                  </a:txBody>
                  <a:tcPr marL="91386" marR="91386" marT="45740" marB="45740"/>
                </a:tc>
                <a:extLst>
                  <a:ext uri="{0D108BD9-81ED-4DB2-BD59-A6C34878D82A}">
                    <a16:rowId xmlns:a16="http://schemas.microsoft.com/office/drawing/2014/main" val="10000"/>
                  </a:ext>
                </a:extLst>
              </a:tr>
              <a:tr h="365919">
                <a:tc>
                  <a:txBody>
                    <a:bodyPr/>
                    <a:lstStyle/>
                    <a:p>
                      <a:r>
                        <a:rPr lang="en-US" altLang="zh-CN" sz="1800" dirty="0" smtClean="0"/>
                        <a:t>2</a:t>
                      </a:r>
                      <a:endParaRPr lang="zh-CN" altLang="en-US" sz="1800" dirty="0"/>
                    </a:p>
                  </a:txBody>
                  <a:tcPr marL="91386" marR="91386" marT="45740" marB="45740"/>
                </a:tc>
                <a:tc>
                  <a:txBody>
                    <a:bodyPr/>
                    <a:lstStyle/>
                    <a:p>
                      <a:endParaRPr lang="zh-CN" altLang="en-US" sz="1800" dirty="0"/>
                    </a:p>
                  </a:txBody>
                  <a:tcPr marL="91386" marR="91386" marT="45740" marB="45740"/>
                </a:tc>
                <a:extLst>
                  <a:ext uri="{0D108BD9-81ED-4DB2-BD59-A6C34878D82A}">
                    <a16:rowId xmlns:a16="http://schemas.microsoft.com/office/drawing/2014/main" val="10001"/>
                  </a:ext>
                </a:extLst>
              </a:tr>
            </a:tbl>
          </a:graphicData>
        </a:graphic>
      </p:graphicFrame>
      <p:graphicFrame>
        <p:nvGraphicFramePr>
          <p:cNvPr id="42" name="表格 41"/>
          <p:cNvGraphicFramePr>
            <a:graphicFrameLocks noGrp="1"/>
          </p:cNvGraphicFramePr>
          <p:nvPr/>
        </p:nvGraphicFramePr>
        <p:xfrm>
          <a:off x="4233863" y="2925763"/>
          <a:ext cx="854075" cy="731837"/>
        </p:xfrm>
        <a:graphic>
          <a:graphicData uri="http://schemas.openxmlformats.org/drawingml/2006/table">
            <a:tbl>
              <a:tblPr firstRow="1" bandRow="1">
                <a:tableStyleId>{5C22544A-7EE6-4342-B048-85BDC9FD1C3A}</a:tableStyleId>
              </a:tblPr>
              <a:tblGrid>
                <a:gridCol w="427605">
                  <a:extLst>
                    <a:ext uri="{9D8B030D-6E8A-4147-A177-3AD203B41FA5}">
                      <a16:colId xmlns:a16="http://schemas.microsoft.com/office/drawing/2014/main" val="20000"/>
                    </a:ext>
                  </a:extLst>
                </a:gridCol>
                <a:gridCol w="426470">
                  <a:extLst>
                    <a:ext uri="{9D8B030D-6E8A-4147-A177-3AD203B41FA5}">
                      <a16:colId xmlns:a16="http://schemas.microsoft.com/office/drawing/2014/main" val="20001"/>
                    </a:ext>
                  </a:extLst>
                </a:gridCol>
              </a:tblGrid>
              <a:tr h="365859">
                <a:tc>
                  <a:txBody>
                    <a:bodyPr/>
                    <a:lstStyle/>
                    <a:p>
                      <a:r>
                        <a:rPr lang="en-US" altLang="zh-CN" sz="1800" dirty="0" smtClean="0"/>
                        <a:t>0</a:t>
                      </a:r>
                      <a:endParaRPr lang="zh-CN" altLang="en-US" sz="1800" dirty="0"/>
                    </a:p>
                  </a:txBody>
                  <a:tcPr marL="91386" marR="91386" marT="45747" marB="45747"/>
                </a:tc>
                <a:tc>
                  <a:txBody>
                    <a:bodyPr/>
                    <a:lstStyle/>
                    <a:p>
                      <a:r>
                        <a:rPr lang="en-US" altLang="zh-CN" sz="1800" dirty="0" smtClean="0"/>
                        <a:t>1</a:t>
                      </a:r>
                      <a:endParaRPr lang="zh-CN" altLang="en-US" sz="1800" dirty="0"/>
                    </a:p>
                  </a:txBody>
                  <a:tcPr marL="91386" marR="91386" marT="45747" marB="45747"/>
                </a:tc>
                <a:extLst>
                  <a:ext uri="{0D108BD9-81ED-4DB2-BD59-A6C34878D82A}">
                    <a16:rowId xmlns:a16="http://schemas.microsoft.com/office/drawing/2014/main" val="10000"/>
                  </a:ext>
                </a:extLst>
              </a:tr>
              <a:tr h="365978">
                <a:tc>
                  <a:txBody>
                    <a:bodyPr/>
                    <a:lstStyle/>
                    <a:p>
                      <a:r>
                        <a:rPr lang="en-US" altLang="zh-CN" sz="1800" dirty="0" smtClean="0"/>
                        <a:t>2</a:t>
                      </a:r>
                      <a:endParaRPr lang="zh-CN" altLang="en-US" sz="1800" dirty="0"/>
                    </a:p>
                  </a:txBody>
                  <a:tcPr marL="91386" marR="91386" marT="45747" marB="45747"/>
                </a:tc>
                <a:tc>
                  <a:txBody>
                    <a:bodyPr/>
                    <a:lstStyle/>
                    <a:p>
                      <a:r>
                        <a:rPr lang="en-US" altLang="zh-CN" sz="1800" dirty="0" smtClean="0"/>
                        <a:t>3</a:t>
                      </a:r>
                      <a:endParaRPr lang="zh-CN" altLang="en-US" sz="1800" dirty="0"/>
                    </a:p>
                  </a:txBody>
                  <a:tcPr marL="91386" marR="91386" marT="45747" marB="45747"/>
                </a:tc>
                <a:extLst>
                  <a:ext uri="{0D108BD9-81ED-4DB2-BD59-A6C34878D82A}">
                    <a16:rowId xmlns:a16="http://schemas.microsoft.com/office/drawing/2014/main" val="10001"/>
                  </a:ext>
                </a:extLst>
              </a:tr>
            </a:tbl>
          </a:graphicData>
        </a:graphic>
      </p:graphicFrame>
      <p:graphicFrame>
        <p:nvGraphicFramePr>
          <p:cNvPr id="43" name="表格 42"/>
          <p:cNvGraphicFramePr>
            <a:graphicFrameLocks noGrp="1"/>
          </p:cNvGraphicFramePr>
          <p:nvPr/>
        </p:nvGraphicFramePr>
        <p:xfrm>
          <a:off x="5622925" y="2924175"/>
          <a:ext cx="854075" cy="822560"/>
        </p:xfrm>
        <a:graphic>
          <a:graphicData uri="http://schemas.openxmlformats.org/drawingml/2006/table">
            <a:tbl>
              <a:tblPr firstRow="1" bandRow="1">
                <a:tableStyleId>{5C22544A-7EE6-4342-B048-85BDC9FD1C3A}</a:tableStyleId>
              </a:tblPr>
              <a:tblGrid>
                <a:gridCol w="427605">
                  <a:extLst>
                    <a:ext uri="{9D8B030D-6E8A-4147-A177-3AD203B41FA5}">
                      <a16:colId xmlns:a16="http://schemas.microsoft.com/office/drawing/2014/main" val="20000"/>
                    </a:ext>
                  </a:extLst>
                </a:gridCol>
                <a:gridCol w="426470">
                  <a:extLst>
                    <a:ext uri="{9D8B030D-6E8A-4147-A177-3AD203B41FA5}">
                      <a16:colId xmlns:a16="http://schemas.microsoft.com/office/drawing/2014/main" val="20001"/>
                    </a:ext>
                  </a:extLst>
                </a:gridCol>
              </a:tblGrid>
              <a:tr h="365459">
                <a:tc>
                  <a:txBody>
                    <a:bodyPr/>
                    <a:lstStyle/>
                    <a:p>
                      <a:r>
                        <a:rPr lang="en-US" altLang="zh-CN" sz="1800" dirty="0" smtClean="0"/>
                        <a:t>4</a:t>
                      </a:r>
                      <a:endParaRPr lang="zh-CN" altLang="en-US" sz="1800" dirty="0"/>
                    </a:p>
                  </a:txBody>
                  <a:tcPr marL="91386" marR="91386" marT="45620" marB="45620"/>
                </a:tc>
                <a:tc>
                  <a:txBody>
                    <a:bodyPr/>
                    <a:lstStyle/>
                    <a:p>
                      <a:r>
                        <a:rPr lang="en-US" altLang="zh-CN" sz="1800" dirty="0" smtClean="0"/>
                        <a:t>--</a:t>
                      </a:r>
                      <a:endParaRPr lang="zh-CN" altLang="en-US" sz="1800" dirty="0"/>
                    </a:p>
                  </a:txBody>
                  <a:tcPr marL="91386" marR="91386" marT="45620" marB="45620"/>
                </a:tc>
                <a:extLst>
                  <a:ext uri="{0D108BD9-81ED-4DB2-BD59-A6C34878D82A}">
                    <a16:rowId xmlns:a16="http://schemas.microsoft.com/office/drawing/2014/main" val="10000"/>
                  </a:ext>
                </a:extLst>
              </a:tr>
              <a:tr h="456866">
                <a:tc>
                  <a:txBody>
                    <a:bodyPr/>
                    <a:lstStyle/>
                    <a:p>
                      <a:r>
                        <a:rPr lang="en-US" altLang="zh-CN" sz="1800" dirty="0" smtClean="0"/>
                        <a:t>2</a:t>
                      </a:r>
                      <a:endParaRPr lang="zh-CN" altLang="en-US" sz="1800" dirty="0"/>
                    </a:p>
                  </a:txBody>
                  <a:tcPr marL="91386" marR="91386" marT="45620" marB="45620"/>
                </a:tc>
                <a:tc>
                  <a:txBody>
                    <a:bodyPr/>
                    <a:lstStyle/>
                    <a:p>
                      <a:r>
                        <a:rPr lang="en-US" altLang="zh-CN" sz="2400" dirty="0" smtClean="0">
                          <a:solidFill>
                            <a:srgbClr val="FF0000"/>
                          </a:solidFill>
                        </a:rPr>
                        <a:t>3</a:t>
                      </a:r>
                      <a:endParaRPr lang="zh-CN" altLang="en-US" sz="2400" dirty="0">
                        <a:solidFill>
                          <a:srgbClr val="FF0000"/>
                        </a:solidFill>
                      </a:endParaRPr>
                    </a:p>
                  </a:txBody>
                  <a:tcPr marL="91386" marR="91386" marT="45620" marB="45620"/>
                </a:tc>
                <a:extLst>
                  <a:ext uri="{0D108BD9-81ED-4DB2-BD59-A6C34878D82A}">
                    <a16:rowId xmlns:a16="http://schemas.microsoft.com/office/drawing/2014/main" val="10001"/>
                  </a:ext>
                </a:extLst>
              </a:tr>
            </a:tbl>
          </a:graphicData>
        </a:graphic>
      </p:graphicFrame>
      <p:graphicFrame>
        <p:nvGraphicFramePr>
          <p:cNvPr id="44" name="内容占位符 7"/>
          <p:cNvGraphicFramePr>
            <a:graphicFrameLocks/>
          </p:cNvGraphicFramePr>
          <p:nvPr/>
        </p:nvGraphicFramePr>
        <p:xfrm>
          <a:off x="6611938" y="1349375"/>
          <a:ext cx="425450" cy="762000"/>
        </p:xfrm>
        <a:graphic>
          <a:graphicData uri="http://schemas.openxmlformats.org/drawingml/2006/table">
            <a:tbl>
              <a:tblPr firstRow="1" bandRow="1">
                <a:tableStyleId>{5C22544A-7EE6-4342-B048-85BDC9FD1C3A}</a:tableStyleId>
              </a:tblPr>
              <a:tblGrid>
                <a:gridCol w="425450">
                  <a:extLst>
                    <a:ext uri="{9D8B030D-6E8A-4147-A177-3AD203B41FA5}">
                      <a16:colId xmlns:a16="http://schemas.microsoft.com/office/drawing/2014/main" val="20000"/>
                    </a:ext>
                  </a:extLst>
                </a:gridCol>
              </a:tblGrid>
              <a:tr h="315803">
                <a:tc>
                  <a:txBody>
                    <a:bodyPr/>
                    <a:lstStyle/>
                    <a:p>
                      <a:r>
                        <a:rPr lang="en-US" altLang="zh-CN" dirty="0" smtClean="0"/>
                        <a:t>6</a:t>
                      </a:r>
                      <a:endParaRPr lang="zh-CN" altLang="en-US" dirty="0"/>
                    </a:p>
                  </a:txBody>
                  <a:tcPr marL="91385" marR="91385"/>
                </a:tc>
                <a:extLst>
                  <a:ext uri="{0D108BD9-81ED-4DB2-BD59-A6C34878D82A}">
                    <a16:rowId xmlns:a16="http://schemas.microsoft.com/office/drawing/2014/main" val="10000"/>
                  </a:ext>
                </a:extLst>
              </a:tr>
              <a:tr h="370840">
                <a:tc>
                  <a:txBody>
                    <a:bodyPr/>
                    <a:lstStyle/>
                    <a:p>
                      <a:r>
                        <a:rPr lang="en-US" altLang="zh-CN" sz="2000" dirty="0" smtClean="0">
                          <a:solidFill>
                            <a:srgbClr val="FF0000"/>
                          </a:solidFill>
                        </a:rPr>
                        <a:t>3</a:t>
                      </a:r>
                      <a:endParaRPr lang="zh-CN" altLang="en-US" sz="2000" dirty="0">
                        <a:solidFill>
                          <a:srgbClr val="FF0000"/>
                        </a:solidFill>
                      </a:endParaRPr>
                    </a:p>
                  </a:txBody>
                  <a:tcPr marL="91385" marR="91385"/>
                </a:tc>
                <a:extLst>
                  <a:ext uri="{0D108BD9-81ED-4DB2-BD59-A6C34878D82A}">
                    <a16:rowId xmlns:a16="http://schemas.microsoft.com/office/drawing/2014/main" val="10001"/>
                  </a:ext>
                </a:extLst>
              </a:tr>
            </a:tbl>
          </a:graphicData>
        </a:graphic>
      </p:graphicFrame>
      <p:graphicFrame>
        <p:nvGraphicFramePr>
          <p:cNvPr id="22" name="表格 21"/>
          <p:cNvGraphicFramePr>
            <a:graphicFrameLocks noGrp="1"/>
          </p:cNvGraphicFramePr>
          <p:nvPr/>
        </p:nvGraphicFramePr>
        <p:xfrm>
          <a:off x="6859588" y="2879725"/>
          <a:ext cx="854075" cy="822560"/>
        </p:xfrm>
        <a:graphic>
          <a:graphicData uri="http://schemas.openxmlformats.org/drawingml/2006/table">
            <a:tbl>
              <a:tblPr firstRow="1" bandRow="1">
                <a:tableStyleId>{5C22544A-7EE6-4342-B048-85BDC9FD1C3A}</a:tableStyleId>
              </a:tblPr>
              <a:tblGrid>
                <a:gridCol w="427605">
                  <a:extLst>
                    <a:ext uri="{9D8B030D-6E8A-4147-A177-3AD203B41FA5}">
                      <a16:colId xmlns:a16="http://schemas.microsoft.com/office/drawing/2014/main" val="20000"/>
                    </a:ext>
                  </a:extLst>
                </a:gridCol>
                <a:gridCol w="426470">
                  <a:extLst>
                    <a:ext uri="{9D8B030D-6E8A-4147-A177-3AD203B41FA5}">
                      <a16:colId xmlns:a16="http://schemas.microsoft.com/office/drawing/2014/main" val="20001"/>
                    </a:ext>
                  </a:extLst>
                </a:gridCol>
              </a:tblGrid>
              <a:tr h="365459">
                <a:tc>
                  <a:txBody>
                    <a:bodyPr/>
                    <a:lstStyle/>
                    <a:p>
                      <a:r>
                        <a:rPr lang="en-US" altLang="zh-CN" sz="1800" dirty="0" smtClean="0"/>
                        <a:t>4</a:t>
                      </a:r>
                      <a:endParaRPr lang="zh-CN" altLang="en-US" sz="1800" dirty="0"/>
                    </a:p>
                  </a:txBody>
                  <a:tcPr marL="91386" marR="91386" marT="45620" marB="45620"/>
                </a:tc>
                <a:tc>
                  <a:txBody>
                    <a:bodyPr/>
                    <a:lstStyle/>
                    <a:p>
                      <a:r>
                        <a:rPr lang="en-US" altLang="zh-CN" sz="1800" dirty="0" smtClean="0"/>
                        <a:t>5</a:t>
                      </a:r>
                      <a:endParaRPr lang="zh-CN" altLang="en-US" sz="1800" dirty="0"/>
                    </a:p>
                  </a:txBody>
                  <a:tcPr marL="91386" marR="91386" marT="45620" marB="45620"/>
                </a:tc>
                <a:extLst>
                  <a:ext uri="{0D108BD9-81ED-4DB2-BD59-A6C34878D82A}">
                    <a16:rowId xmlns:a16="http://schemas.microsoft.com/office/drawing/2014/main" val="10000"/>
                  </a:ext>
                </a:extLst>
              </a:tr>
              <a:tr h="456866">
                <a:tc>
                  <a:txBody>
                    <a:bodyPr/>
                    <a:lstStyle/>
                    <a:p>
                      <a:r>
                        <a:rPr lang="en-US" altLang="zh-CN" sz="1800" dirty="0" smtClean="0"/>
                        <a:t>2</a:t>
                      </a:r>
                      <a:endParaRPr lang="zh-CN" altLang="en-US" sz="1800" dirty="0"/>
                    </a:p>
                  </a:txBody>
                  <a:tcPr marL="91386" marR="91386" marT="45620" marB="45620"/>
                </a:tc>
                <a:tc>
                  <a:txBody>
                    <a:bodyPr/>
                    <a:lstStyle/>
                    <a:p>
                      <a:r>
                        <a:rPr lang="en-US" altLang="zh-CN" sz="2400" dirty="0" smtClean="0">
                          <a:solidFill>
                            <a:srgbClr val="FF0000"/>
                          </a:solidFill>
                        </a:rPr>
                        <a:t>--</a:t>
                      </a:r>
                      <a:endParaRPr lang="zh-CN" altLang="en-US" sz="2400" dirty="0">
                        <a:solidFill>
                          <a:srgbClr val="FF0000"/>
                        </a:solidFill>
                      </a:endParaRPr>
                    </a:p>
                  </a:txBody>
                  <a:tcPr marL="91386" marR="91386" marT="45620" marB="45620"/>
                </a:tc>
                <a:extLst>
                  <a:ext uri="{0D108BD9-81ED-4DB2-BD59-A6C34878D82A}">
                    <a16:rowId xmlns:a16="http://schemas.microsoft.com/office/drawing/2014/main" val="10001"/>
                  </a:ext>
                </a:extLst>
              </a:tr>
            </a:tbl>
          </a:graphicData>
        </a:graphic>
      </p:graphicFrame>
      <p:sp>
        <p:nvSpPr>
          <p:cNvPr id="23" name="椭圆 22"/>
          <p:cNvSpPr/>
          <p:nvPr/>
        </p:nvSpPr>
        <p:spPr>
          <a:xfrm>
            <a:off x="7192963" y="2009775"/>
            <a:ext cx="1690687" cy="704850"/>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rgbClr val="FF0000"/>
                </a:solidFill>
              </a:rPr>
              <a:t>L2 #3</a:t>
            </a:r>
          </a:p>
          <a:p>
            <a:pPr algn="ctr">
              <a:defRPr/>
            </a:pPr>
            <a:r>
              <a:rPr lang="en-US" altLang="zh-CN" sz="1600" dirty="0">
                <a:solidFill>
                  <a:srgbClr val="FF0000"/>
                </a:solidFill>
              </a:rPr>
              <a:t>L1 #5</a:t>
            </a:r>
            <a:r>
              <a:rPr lang="zh-CN" altLang="en-US" sz="1600" dirty="0">
                <a:solidFill>
                  <a:srgbClr val="FF0000"/>
                </a:solidFill>
              </a:rPr>
              <a:t>互换</a:t>
            </a:r>
            <a:r>
              <a:rPr lang="en-US" altLang="zh-CN" sz="1600" dirty="0">
                <a:solidFill>
                  <a:srgbClr val="FF0000"/>
                </a:solidFill>
              </a:rPr>
              <a:t> </a:t>
            </a:r>
            <a:endParaRPr lang="zh-CN" altLang="en-US" sz="1600" dirty="0">
              <a:solidFill>
                <a:srgbClr val="FF0000"/>
              </a:solidFill>
            </a:endParaRPr>
          </a:p>
        </p:txBody>
      </p:sp>
    </p:spTree>
    <p:extLst>
      <p:ext uri="{BB962C8B-B14F-4D97-AF65-F5344CB8AC3E}">
        <p14:creationId xmlns:p14="http://schemas.microsoft.com/office/powerpoint/2010/main" val="30821726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内容占位符 7"/>
          <p:cNvGraphicFramePr>
            <a:graphicFrameLocks noGrp="1"/>
          </p:cNvGraphicFramePr>
          <p:nvPr>
            <p:ph idx="1"/>
          </p:nvPr>
        </p:nvGraphicFramePr>
        <p:xfrm>
          <a:off x="146050" y="1822450"/>
          <a:ext cx="1812925" cy="609600"/>
        </p:xfrm>
        <a:graphic>
          <a:graphicData uri="http://schemas.openxmlformats.org/drawingml/2006/table">
            <a:tbl>
              <a:tblPr firstRow="1" bandRow="1">
                <a:tableStyleId>{5C22544A-7EE6-4342-B048-85BDC9FD1C3A}</a:tableStyleId>
              </a:tblPr>
              <a:tblGrid>
                <a:gridCol w="450341">
                  <a:extLst>
                    <a:ext uri="{9D8B030D-6E8A-4147-A177-3AD203B41FA5}">
                      <a16:colId xmlns:a16="http://schemas.microsoft.com/office/drawing/2014/main" val="20000"/>
                    </a:ext>
                  </a:extLst>
                </a:gridCol>
                <a:gridCol w="429891">
                  <a:extLst>
                    <a:ext uri="{9D8B030D-6E8A-4147-A177-3AD203B41FA5}">
                      <a16:colId xmlns:a16="http://schemas.microsoft.com/office/drawing/2014/main" val="20001"/>
                    </a:ext>
                  </a:extLst>
                </a:gridCol>
                <a:gridCol w="479462">
                  <a:extLst>
                    <a:ext uri="{9D8B030D-6E8A-4147-A177-3AD203B41FA5}">
                      <a16:colId xmlns:a16="http://schemas.microsoft.com/office/drawing/2014/main" val="20002"/>
                    </a:ext>
                  </a:extLst>
                </a:gridCol>
                <a:gridCol w="453231">
                  <a:extLst>
                    <a:ext uri="{9D8B030D-6E8A-4147-A177-3AD203B41FA5}">
                      <a16:colId xmlns:a16="http://schemas.microsoft.com/office/drawing/2014/main" val="20003"/>
                    </a:ext>
                  </a:extLst>
                </a:gridCol>
              </a:tblGrid>
              <a:tr h="304800">
                <a:tc>
                  <a:txBody>
                    <a:bodyPr/>
                    <a:lstStyle/>
                    <a:p>
                      <a:r>
                        <a:rPr lang="en-US" altLang="zh-CN" sz="1400" dirty="0" smtClean="0"/>
                        <a:t>---</a:t>
                      </a:r>
                      <a:endParaRPr lang="zh-CN" altLang="en-US" sz="1400" dirty="0"/>
                    </a:p>
                  </a:txBody>
                  <a:tcPr marL="91436" marR="91436" marT="45627" marB="45627">
                    <a:solidFill>
                      <a:schemeClr val="accent1"/>
                    </a:solidFill>
                  </a:tcPr>
                </a:tc>
                <a:tc>
                  <a:txBody>
                    <a:bodyPr/>
                    <a:lstStyle/>
                    <a:p>
                      <a:r>
                        <a:rPr lang="en-US" altLang="zh-CN" sz="1400" dirty="0" smtClean="0">
                          <a:solidFill>
                            <a:srgbClr val="FF0000"/>
                          </a:solidFill>
                        </a:rPr>
                        <a:t>--</a:t>
                      </a:r>
                      <a:endParaRPr lang="zh-CN" altLang="en-US" sz="1400" dirty="0">
                        <a:solidFill>
                          <a:srgbClr val="FF0000"/>
                        </a:solidFill>
                      </a:endParaRPr>
                    </a:p>
                  </a:txBody>
                  <a:tcPr marL="91436" marR="91436" marT="45627" marB="45627">
                    <a:solidFill>
                      <a:schemeClr val="accent1"/>
                    </a:solidFill>
                  </a:tcPr>
                </a:tc>
                <a:tc>
                  <a:txBody>
                    <a:bodyPr/>
                    <a:lstStyle/>
                    <a:p>
                      <a:r>
                        <a:rPr lang="en-US" altLang="zh-CN" sz="1400" dirty="0" smtClean="0"/>
                        <a:t>--</a:t>
                      </a:r>
                      <a:endParaRPr lang="zh-CN" altLang="en-US" sz="1400" dirty="0"/>
                    </a:p>
                  </a:txBody>
                  <a:tcPr marL="91436" marR="91436" marT="45627" marB="45627"/>
                </a:tc>
                <a:tc>
                  <a:txBody>
                    <a:bodyPr/>
                    <a:lstStyle/>
                    <a:p>
                      <a:r>
                        <a:rPr lang="en-US" altLang="zh-CN" sz="1400" dirty="0" smtClean="0"/>
                        <a:t>--</a:t>
                      </a:r>
                      <a:endParaRPr lang="zh-CN" altLang="en-US" sz="1400" dirty="0"/>
                    </a:p>
                  </a:txBody>
                  <a:tcPr marL="91436" marR="91436" marT="45627" marB="45627"/>
                </a:tc>
                <a:extLst>
                  <a:ext uri="{0D108BD9-81ED-4DB2-BD59-A6C34878D82A}">
                    <a16:rowId xmlns:a16="http://schemas.microsoft.com/office/drawing/2014/main" val="10000"/>
                  </a:ext>
                </a:extLst>
              </a:tr>
              <a:tr h="304800">
                <a:tc>
                  <a:txBody>
                    <a:bodyPr/>
                    <a:lstStyle/>
                    <a:p>
                      <a:r>
                        <a:rPr lang="en-US" altLang="zh-CN" sz="1400" dirty="0" smtClean="0"/>
                        <a:t>---</a:t>
                      </a:r>
                      <a:endParaRPr lang="zh-CN" altLang="en-US" sz="1400" dirty="0"/>
                    </a:p>
                  </a:txBody>
                  <a:tcPr marL="91436" marR="91436" marT="45627" marB="45627">
                    <a:solidFill>
                      <a:schemeClr val="bg1">
                        <a:lumMod val="75000"/>
                      </a:schemeClr>
                    </a:solidFill>
                  </a:tcPr>
                </a:tc>
                <a:tc>
                  <a:txBody>
                    <a:bodyPr/>
                    <a:lstStyle/>
                    <a:p>
                      <a:r>
                        <a:rPr lang="en-US" altLang="zh-CN" sz="1400" dirty="0" smtClean="0"/>
                        <a:t>--</a:t>
                      </a:r>
                      <a:endParaRPr lang="zh-CN" altLang="en-US" sz="1400" dirty="0"/>
                    </a:p>
                  </a:txBody>
                  <a:tcPr marL="91436" marR="91436" marT="45627" marB="45627">
                    <a:solidFill>
                      <a:schemeClr val="bg1">
                        <a:lumMod val="75000"/>
                      </a:schemeClr>
                    </a:solidFill>
                  </a:tcPr>
                </a:tc>
                <a:tc>
                  <a:txBody>
                    <a:bodyPr/>
                    <a:lstStyle/>
                    <a:p>
                      <a:r>
                        <a:rPr lang="en-US" altLang="zh-CN" sz="1400" dirty="0" smtClean="0"/>
                        <a:t>--</a:t>
                      </a:r>
                      <a:endParaRPr lang="zh-CN" altLang="en-US" sz="1400" dirty="0"/>
                    </a:p>
                  </a:txBody>
                  <a:tcPr marL="91436" marR="91436" marT="45627" marB="45627">
                    <a:solidFill>
                      <a:schemeClr val="bg1">
                        <a:lumMod val="75000"/>
                      </a:schemeClr>
                    </a:solidFill>
                  </a:tcPr>
                </a:tc>
                <a:tc>
                  <a:txBody>
                    <a:bodyPr/>
                    <a:lstStyle/>
                    <a:p>
                      <a:r>
                        <a:rPr lang="en-US" altLang="zh-CN" sz="1400" dirty="0" smtClean="0"/>
                        <a:t>--</a:t>
                      </a:r>
                      <a:endParaRPr lang="zh-CN" altLang="en-US" sz="1400" dirty="0"/>
                    </a:p>
                  </a:txBody>
                  <a:tcPr marL="91436" marR="91436" marT="45627" marB="45627">
                    <a:solidFill>
                      <a:schemeClr val="bg1">
                        <a:lumMod val="75000"/>
                      </a:schemeClr>
                    </a:solidFill>
                  </a:tcPr>
                </a:tc>
                <a:extLst>
                  <a:ext uri="{0D108BD9-81ED-4DB2-BD59-A6C34878D82A}">
                    <a16:rowId xmlns:a16="http://schemas.microsoft.com/office/drawing/2014/main" val="10001"/>
                  </a:ext>
                </a:extLst>
              </a:tr>
            </a:tbl>
          </a:graphicData>
        </a:graphic>
      </p:graphicFrame>
      <p:sp>
        <p:nvSpPr>
          <p:cNvPr id="4" name="日期占位符 3"/>
          <p:cNvSpPr>
            <a:spLocks noGrp="1"/>
          </p:cNvSpPr>
          <p:nvPr>
            <p:ph type="dt" sz="quarter" idx="10"/>
          </p:nvPr>
        </p:nvSpPr>
        <p:spPr/>
        <p:txBody>
          <a:bodyPr/>
          <a:lstStyle/>
          <a:p>
            <a:pPr>
              <a:defRPr/>
            </a:pPr>
            <a:fld id="{49590CE3-8D8E-4294-969B-077D5194671B}" type="datetime1">
              <a:rPr lang="zh-CN" altLang="en-US" smtClean="0"/>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7886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F8D045A-0DFD-4538-96A5-B8AF4CC81B43}" type="slidenum">
              <a:rPr lang="zh-CN" altLang="en-US">
                <a:solidFill>
                  <a:srgbClr val="898989"/>
                </a:solidFill>
              </a:rPr>
              <a:pPr/>
              <a:t>73</a:t>
            </a:fld>
            <a:endParaRPr lang="zh-CN" altLang="en-US">
              <a:solidFill>
                <a:srgbClr val="898989"/>
              </a:solidFill>
            </a:endParaRPr>
          </a:p>
        </p:txBody>
      </p:sp>
      <p:graphicFrame>
        <p:nvGraphicFramePr>
          <p:cNvPr id="7" name="表格 6"/>
          <p:cNvGraphicFramePr>
            <a:graphicFrameLocks noGrp="1"/>
          </p:cNvGraphicFramePr>
          <p:nvPr/>
        </p:nvGraphicFramePr>
        <p:xfrm>
          <a:off x="266700" y="176213"/>
          <a:ext cx="508000" cy="73183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tblGrid>
              <a:tr h="365919">
                <a:tc>
                  <a:txBody>
                    <a:bodyPr/>
                    <a:lstStyle/>
                    <a:p>
                      <a:r>
                        <a:rPr lang="en-US" altLang="zh-CN" sz="1800" dirty="0" smtClean="0"/>
                        <a:t>0</a:t>
                      </a:r>
                      <a:endParaRPr lang="zh-CN" altLang="en-US" sz="1800" dirty="0"/>
                    </a:p>
                  </a:txBody>
                  <a:tcPr marL="91406" marR="91406" marT="45740" marB="45740"/>
                </a:tc>
                <a:extLst>
                  <a:ext uri="{0D108BD9-81ED-4DB2-BD59-A6C34878D82A}">
                    <a16:rowId xmlns:a16="http://schemas.microsoft.com/office/drawing/2014/main" val="10000"/>
                  </a:ext>
                </a:extLst>
              </a:tr>
              <a:tr h="365919">
                <a:tc>
                  <a:txBody>
                    <a:bodyPr/>
                    <a:lstStyle/>
                    <a:p>
                      <a:r>
                        <a:rPr lang="en-US" altLang="zh-CN" sz="1800" dirty="0" smtClean="0"/>
                        <a:t>1</a:t>
                      </a:r>
                      <a:endParaRPr lang="zh-CN" altLang="en-US" sz="1800" dirty="0"/>
                    </a:p>
                  </a:txBody>
                  <a:tcPr marL="91406" marR="91406" marT="45740" marB="45740"/>
                </a:tc>
                <a:extLst>
                  <a:ext uri="{0D108BD9-81ED-4DB2-BD59-A6C34878D82A}">
                    <a16:rowId xmlns:a16="http://schemas.microsoft.com/office/drawing/2014/main" val="10001"/>
                  </a:ext>
                </a:extLst>
              </a:tr>
            </a:tbl>
          </a:graphicData>
        </a:graphic>
      </p:graphicFrame>
      <p:graphicFrame>
        <p:nvGraphicFramePr>
          <p:cNvPr id="9" name="表格 8"/>
          <p:cNvGraphicFramePr>
            <a:graphicFrameLocks noGrp="1"/>
          </p:cNvGraphicFramePr>
          <p:nvPr/>
        </p:nvGraphicFramePr>
        <p:xfrm>
          <a:off x="0" y="3200400"/>
          <a:ext cx="422275" cy="3657600"/>
        </p:xfrm>
        <a:graphic>
          <a:graphicData uri="http://schemas.openxmlformats.org/drawingml/2006/table">
            <a:tbl>
              <a:tblPr/>
              <a:tblGrid>
                <a:gridCol w="422275">
                  <a:extLst>
                    <a:ext uri="{9D8B030D-6E8A-4147-A177-3AD203B41FA5}">
                      <a16:colId xmlns:a16="http://schemas.microsoft.com/office/drawing/2014/main" val="79903560"/>
                    </a:ext>
                  </a:extLst>
                </a:gridCol>
              </a:tblGrid>
              <a:tr h="274638">
                <a:tc>
                  <a:txBody>
                    <a:bodyPr/>
                    <a:lstStyle>
                      <a:lvl1pPr>
                        <a:spcBef>
                          <a:spcPts val="10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1pPr>
                      <a:lvl2pPr marL="742950" indent="-285750">
                        <a:spcBef>
                          <a:spcPts val="500"/>
                        </a:spcBef>
                        <a:buFont typeface="Calibri" panose="020F0502020204030204" pitchFamily="34" charset="0"/>
                        <a:defRPr sz="2000">
                          <a:solidFill>
                            <a:schemeClr val="tx1"/>
                          </a:solidFill>
                          <a:latin typeface="微软雅黑" panose="020B0503020204020204" pitchFamily="34" charset="-122"/>
                          <a:ea typeface="微软雅黑" panose="020B0503020204020204" pitchFamily="34" charset="-122"/>
                        </a:defRPr>
                      </a:lvl2pPr>
                      <a:lvl3pPr marL="1143000" indent="-228600">
                        <a:spcBef>
                          <a:spcPts val="500"/>
                        </a:spcBef>
                        <a:buFont typeface="Wingdings" panose="05000000000000000000" pitchFamily="2" charset="2"/>
                        <a:defRPr>
                          <a:solidFill>
                            <a:schemeClr val="tx1"/>
                          </a:solidFill>
                          <a:latin typeface="微软雅黑" panose="020B0503020204020204" pitchFamily="34" charset="-122"/>
                          <a:ea typeface="微软雅黑" panose="020B0503020204020204" pitchFamily="34" charset="-122"/>
                        </a:defRPr>
                      </a:lvl3pPr>
                      <a:lvl4pPr marL="16002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658730817"/>
                  </a:ext>
                </a:extLst>
              </a:tr>
              <a:tr h="274638">
                <a:tc>
                  <a:txBody>
                    <a:bodyPr/>
                    <a:lstStyle>
                      <a:lvl1pPr>
                        <a:spcBef>
                          <a:spcPts val="10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1pPr>
                      <a:lvl2pPr marL="742950" indent="-285750">
                        <a:spcBef>
                          <a:spcPts val="500"/>
                        </a:spcBef>
                        <a:buFont typeface="Calibri" panose="020F0502020204030204" pitchFamily="34" charset="0"/>
                        <a:defRPr sz="2000">
                          <a:solidFill>
                            <a:schemeClr val="tx1"/>
                          </a:solidFill>
                          <a:latin typeface="微软雅黑" panose="020B0503020204020204" pitchFamily="34" charset="-122"/>
                          <a:ea typeface="微软雅黑" panose="020B0503020204020204" pitchFamily="34" charset="-122"/>
                        </a:defRPr>
                      </a:lvl2pPr>
                      <a:lvl3pPr marL="1143000" indent="-228600">
                        <a:spcBef>
                          <a:spcPts val="500"/>
                        </a:spcBef>
                        <a:buFont typeface="Wingdings" panose="05000000000000000000" pitchFamily="2" charset="2"/>
                        <a:defRPr>
                          <a:solidFill>
                            <a:schemeClr val="tx1"/>
                          </a:solidFill>
                          <a:latin typeface="微软雅黑" panose="020B0503020204020204" pitchFamily="34" charset="-122"/>
                          <a:ea typeface="微软雅黑" panose="020B0503020204020204" pitchFamily="34" charset="-122"/>
                        </a:defRPr>
                      </a:lvl3pPr>
                      <a:lvl4pPr marL="16002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1</a:t>
                      </a:r>
                      <a:endParaRPr kumimoji="0" lang="zh-CN" altLang="en-US" sz="14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2811700983"/>
                  </a:ext>
                </a:extLst>
              </a:tr>
              <a:tr h="274638">
                <a:tc>
                  <a:txBody>
                    <a:bodyPr/>
                    <a:lstStyle>
                      <a:lvl1pPr>
                        <a:spcBef>
                          <a:spcPts val="10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1pPr>
                      <a:lvl2pPr marL="742950" indent="-285750">
                        <a:spcBef>
                          <a:spcPts val="500"/>
                        </a:spcBef>
                        <a:buFont typeface="Calibri" panose="020F0502020204030204" pitchFamily="34" charset="0"/>
                        <a:defRPr sz="2000">
                          <a:solidFill>
                            <a:schemeClr val="tx1"/>
                          </a:solidFill>
                          <a:latin typeface="微软雅黑" panose="020B0503020204020204" pitchFamily="34" charset="-122"/>
                          <a:ea typeface="微软雅黑" panose="020B0503020204020204" pitchFamily="34" charset="-122"/>
                        </a:defRPr>
                      </a:lvl2pPr>
                      <a:lvl3pPr marL="1143000" indent="-228600">
                        <a:spcBef>
                          <a:spcPts val="500"/>
                        </a:spcBef>
                        <a:buFont typeface="Wingdings" panose="05000000000000000000" pitchFamily="2" charset="2"/>
                        <a:defRPr>
                          <a:solidFill>
                            <a:schemeClr val="tx1"/>
                          </a:solidFill>
                          <a:latin typeface="微软雅黑" panose="020B0503020204020204" pitchFamily="34" charset="-122"/>
                          <a:ea typeface="微软雅黑" panose="020B0503020204020204" pitchFamily="34" charset="-122"/>
                        </a:defRPr>
                      </a:lvl3pPr>
                      <a:lvl4pPr marL="16002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2</a:t>
                      </a:r>
                      <a:endParaRPr kumimoji="0" lang="zh-CN" altLang="en-US" sz="14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968070701"/>
                  </a:ext>
                </a:extLst>
              </a:tr>
              <a:tr h="274638">
                <a:tc>
                  <a:txBody>
                    <a:bodyPr/>
                    <a:lstStyle>
                      <a:lvl1pPr>
                        <a:spcBef>
                          <a:spcPts val="10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1pPr>
                      <a:lvl2pPr marL="742950" indent="-285750">
                        <a:spcBef>
                          <a:spcPts val="500"/>
                        </a:spcBef>
                        <a:buFont typeface="Calibri" panose="020F0502020204030204" pitchFamily="34" charset="0"/>
                        <a:defRPr sz="2000">
                          <a:solidFill>
                            <a:schemeClr val="tx1"/>
                          </a:solidFill>
                          <a:latin typeface="微软雅黑" panose="020B0503020204020204" pitchFamily="34" charset="-122"/>
                          <a:ea typeface="微软雅黑" panose="020B0503020204020204" pitchFamily="34" charset="-122"/>
                        </a:defRPr>
                      </a:lvl2pPr>
                      <a:lvl3pPr marL="1143000" indent="-228600">
                        <a:spcBef>
                          <a:spcPts val="500"/>
                        </a:spcBef>
                        <a:buFont typeface="Wingdings" panose="05000000000000000000" pitchFamily="2" charset="2"/>
                        <a:defRPr>
                          <a:solidFill>
                            <a:schemeClr val="tx1"/>
                          </a:solidFill>
                          <a:latin typeface="微软雅黑" panose="020B0503020204020204" pitchFamily="34" charset="-122"/>
                          <a:ea typeface="微软雅黑" panose="020B0503020204020204" pitchFamily="34" charset="-122"/>
                        </a:defRPr>
                      </a:lvl3pPr>
                      <a:lvl4pPr marL="16002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3</a:t>
                      </a:r>
                      <a:endParaRPr kumimoji="0" lang="zh-CN" altLang="en-US" sz="14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2587807139"/>
                  </a:ext>
                </a:extLst>
              </a:tr>
              <a:tr h="274638">
                <a:tc>
                  <a:txBody>
                    <a:bodyPr/>
                    <a:lstStyle>
                      <a:lvl1pPr>
                        <a:spcBef>
                          <a:spcPts val="10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1pPr>
                      <a:lvl2pPr marL="742950" indent="-285750">
                        <a:spcBef>
                          <a:spcPts val="500"/>
                        </a:spcBef>
                        <a:buFont typeface="Calibri" panose="020F0502020204030204" pitchFamily="34" charset="0"/>
                        <a:defRPr sz="2000">
                          <a:solidFill>
                            <a:schemeClr val="tx1"/>
                          </a:solidFill>
                          <a:latin typeface="微软雅黑" panose="020B0503020204020204" pitchFamily="34" charset="-122"/>
                          <a:ea typeface="微软雅黑" panose="020B0503020204020204" pitchFamily="34" charset="-122"/>
                        </a:defRPr>
                      </a:lvl2pPr>
                      <a:lvl3pPr marL="1143000" indent="-228600">
                        <a:spcBef>
                          <a:spcPts val="500"/>
                        </a:spcBef>
                        <a:buFont typeface="Wingdings" panose="05000000000000000000" pitchFamily="2" charset="2"/>
                        <a:defRPr>
                          <a:solidFill>
                            <a:schemeClr val="tx1"/>
                          </a:solidFill>
                          <a:latin typeface="微软雅黑" panose="020B0503020204020204" pitchFamily="34" charset="-122"/>
                          <a:ea typeface="微软雅黑" panose="020B0503020204020204" pitchFamily="34" charset="-122"/>
                        </a:defRPr>
                      </a:lvl3pPr>
                      <a:lvl4pPr marL="16002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4</a:t>
                      </a:r>
                      <a:endParaRPr kumimoji="0" lang="zh-CN" altLang="en-US" sz="14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2745567910"/>
                  </a:ext>
                </a:extLst>
              </a:tr>
              <a:tr h="274638">
                <a:tc>
                  <a:txBody>
                    <a:bodyPr/>
                    <a:lstStyle>
                      <a:lvl1pPr>
                        <a:spcBef>
                          <a:spcPts val="10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1pPr>
                      <a:lvl2pPr marL="742950" indent="-285750">
                        <a:spcBef>
                          <a:spcPts val="500"/>
                        </a:spcBef>
                        <a:buFont typeface="Calibri" panose="020F0502020204030204" pitchFamily="34" charset="0"/>
                        <a:defRPr sz="2000">
                          <a:solidFill>
                            <a:schemeClr val="tx1"/>
                          </a:solidFill>
                          <a:latin typeface="微软雅黑" panose="020B0503020204020204" pitchFamily="34" charset="-122"/>
                          <a:ea typeface="微软雅黑" panose="020B0503020204020204" pitchFamily="34" charset="-122"/>
                        </a:defRPr>
                      </a:lvl2pPr>
                      <a:lvl3pPr marL="1143000" indent="-228600">
                        <a:spcBef>
                          <a:spcPts val="500"/>
                        </a:spcBef>
                        <a:buFont typeface="Wingdings" panose="05000000000000000000" pitchFamily="2" charset="2"/>
                        <a:defRPr>
                          <a:solidFill>
                            <a:schemeClr val="tx1"/>
                          </a:solidFill>
                          <a:latin typeface="微软雅黑" panose="020B0503020204020204" pitchFamily="34" charset="-122"/>
                          <a:ea typeface="微软雅黑" panose="020B0503020204020204" pitchFamily="34" charset="-122"/>
                        </a:defRPr>
                      </a:lvl3pPr>
                      <a:lvl4pPr marL="16002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5</a:t>
                      </a:r>
                      <a:endParaRPr kumimoji="0" lang="zh-CN" altLang="en-US" sz="14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3720641190"/>
                  </a:ext>
                </a:extLst>
              </a:tr>
              <a:tr h="274638">
                <a:tc>
                  <a:txBody>
                    <a:bodyPr/>
                    <a:lstStyle>
                      <a:lvl1pPr>
                        <a:spcBef>
                          <a:spcPts val="10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1pPr>
                      <a:lvl2pPr marL="742950" indent="-285750">
                        <a:spcBef>
                          <a:spcPts val="500"/>
                        </a:spcBef>
                        <a:buFont typeface="Calibri" panose="020F0502020204030204" pitchFamily="34" charset="0"/>
                        <a:defRPr sz="2000">
                          <a:solidFill>
                            <a:schemeClr val="tx1"/>
                          </a:solidFill>
                          <a:latin typeface="微软雅黑" panose="020B0503020204020204" pitchFamily="34" charset="-122"/>
                          <a:ea typeface="微软雅黑" panose="020B0503020204020204" pitchFamily="34" charset="-122"/>
                        </a:defRPr>
                      </a:lvl2pPr>
                      <a:lvl3pPr marL="1143000" indent="-228600">
                        <a:spcBef>
                          <a:spcPts val="500"/>
                        </a:spcBef>
                        <a:buFont typeface="Wingdings" panose="05000000000000000000" pitchFamily="2" charset="2"/>
                        <a:defRPr>
                          <a:solidFill>
                            <a:schemeClr val="tx1"/>
                          </a:solidFill>
                          <a:latin typeface="微软雅黑" panose="020B0503020204020204" pitchFamily="34" charset="-122"/>
                          <a:ea typeface="微软雅黑" panose="020B0503020204020204" pitchFamily="34" charset="-122"/>
                        </a:defRPr>
                      </a:lvl3pPr>
                      <a:lvl4pPr marL="16002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6</a:t>
                      </a:r>
                      <a:endParaRPr kumimoji="0" lang="zh-CN" altLang="en-US" sz="14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3779320120"/>
                  </a:ext>
                </a:extLst>
              </a:tr>
              <a:tr h="274638">
                <a:tc>
                  <a:txBody>
                    <a:bodyPr/>
                    <a:lstStyle>
                      <a:lvl1pPr>
                        <a:spcBef>
                          <a:spcPts val="10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1pPr>
                      <a:lvl2pPr marL="742950" indent="-285750">
                        <a:spcBef>
                          <a:spcPts val="500"/>
                        </a:spcBef>
                        <a:buFont typeface="Calibri" panose="020F0502020204030204" pitchFamily="34" charset="0"/>
                        <a:defRPr sz="2000">
                          <a:solidFill>
                            <a:schemeClr val="tx1"/>
                          </a:solidFill>
                          <a:latin typeface="微软雅黑" panose="020B0503020204020204" pitchFamily="34" charset="-122"/>
                          <a:ea typeface="微软雅黑" panose="020B0503020204020204" pitchFamily="34" charset="-122"/>
                        </a:defRPr>
                      </a:lvl2pPr>
                      <a:lvl3pPr marL="1143000" indent="-228600">
                        <a:spcBef>
                          <a:spcPts val="500"/>
                        </a:spcBef>
                        <a:buFont typeface="Wingdings" panose="05000000000000000000" pitchFamily="2" charset="2"/>
                        <a:defRPr>
                          <a:solidFill>
                            <a:schemeClr val="tx1"/>
                          </a:solidFill>
                          <a:latin typeface="微软雅黑" panose="020B0503020204020204" pitchFamily="34" charset="-122"/>
                          <a:ea typeface="微软雅黑" panose="020B0503020204020204" pitchFamily="34" charset="-122"/>
                        </a:defRPr>
                      </a:lvl3pPr>
                      <a:lvl4pPr marL="16002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7</a:t>
                      </a:r>
                      <a:endParaRPr kumimoji="0" lang="zh-CN" altLang="en-US" sz="14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2162393041"/>
                  </a:ext>
                </a:extLst>
              </a:tr>
              <a:tr h="274638">
                <a:tc>
                  <a:txBody>
                    <a:bodyPr/>
                    <a:lstStyle>
                      <a:lvl1pPr>
                        <a:spcBef>
                          <a:spcPts val="10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1pPr>
                      <a:lvl2pPr marL="742950" indent="-285750">
                        <a:spcBef>
                          <a:spcPts val="500"/>
                        </a:spcBef>
                        <a:buFont typeface="Calibri" panose="020F0502020204030204" pitchFamily="34" charset="0"/>
                        <a:defRPr sz="2000">
                          <a:solidFill>
                            <a:schemeClr val="tx1"/>
                          </a:solidFill>
                          <a:latin typeface="微软雅黑" panose="020B0503020204020204" pitchFamily="34" charset="-122"/>
                          <a:ea typeface="微软雅黑" panose="020B0503020204020204" pitchFamily="34" charset="-122"/>
                        </a:defRPr>
                      </a:lvl2pPr>
                      <a:lvl3pPr marL="1143000" indent="-228600">
                        <a:spcBef>
                          <a:spcPts val="500"/>
                        </a:spcBef>
                        <a:buFont typeface="Wingdings" panose="05000000000000000000" pitchFamily="2" charset="2"/>
                        <a:defRPr>
                          <a:solidFill>
                            <a:schemeClr val="tx1"/>
                          </a:solidFill>
                          <a:latin typeface="微软雅黑" panose="020B0503020204020204" pitchFamily="34" charset="-122"/>
                          <a:ea typeface="微软雅黑" panose="020B0503020204020204" pitchFamily="34" charset="-122"/>
                        </a:defRPr>
                      </a:lvl3pPr>
                      <a:lvl4pPr marL="16002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8</a:t>
                      </a:r>
                      <a:endParaRPr kumimoji="0" lang="zh-CN" altLang="en-US" sz="14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205409264"/>
                  </a:ext>
                </a:extLst>
              </a:tr>
              <a:tr h="274638">
                <a:tc>
                  <a:txBody>
                    <a:bodyPr/>
                    <a:lstStyle>
                      <a:lvl1pPr>
                        <a:spcBef>
                          <a:spcPts val="10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1pPr>
                      <a:lvl2pPr marL="742950" indent="-285750">
                        <a:spcBef>
                          <a:spcPts val="500"/>
                        </a:spcBef>
                        <a:buFont typeface="Calibri" panose="020F0502020204030204" pitchFamily="34" charset="0"/>
                        <a:defRPr sz="2000">
                          <a:solidFill>
                            <a:schemeClr val="tx1"/>
                          </a:solidFill>
                          <a:latin typeface="微软雅黑" panose="020B0503020204020204" pitchFamily="34" charset="-122"/>
                          <a:ea typeface="微软雅黑" panose="020B0503020204020204" pitchFamily="34" charset="-122"/>
                        </a:defRPr>
                      </a:lvl2pPr>
                      <a:lvl3pPr marL="1143000" indent="-228600">
                        <a:spcBef>
                          <a:spcPts val="500"/>
                        </a:spcBef>
                        <a:buFont typeface="Wingdings" panose="05000000000000000000" pitchFamily="2" charset="2"/>
                        <a:defRPr>
                          <a:solidFill>
                            <a:schemeClr val="tx1"/>
                          </a:solidFill>
                          <a:latin typeface="微软雅黑" panose="020B0503020204020204" pitchFamily="34" charset="-122"/>
                          <a:ea typeface="微软雅黑" panose="020B0503020204020204" pitchFamily="34" charset="-122"/>
                        </a:defRPr>
                      </a:lvl3pPr>
                      <a:lvl4pPr marL="16002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9</a:t>
                      </a:r>
                      <a:endParaRPr kumimoji="0" lang="zh-CN" altLang="en-US" sz="14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2590580570"/>
                  </a:ext>
                </a:extLst>
              </a:tr>
              <a:tr h="274638">
                <a:tc>
                  <a:txBody>
                    <a:bodyPr/>
                    <a:lstStyle>
                      <a:lvl1pPr>
                        <a:spcBef>
                          <a:spcPts val="10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1pPr>
                      <a:lvl2pPr marL="742950" indent="-285750">
                        <a:spcBef>
                          <a:spcPts val="500"/>
                        </a:spcBef>
                        <a:buFont typeface="Calibri" panose="020F0502020204030204" pitchFamily="34" charset="0"/>
                        <a:defRPr sz="2000">
                          <a:solidFill>
                            <a:schemeClr val="tx1"/>
                          </a:solidFill>
                          <a:latin typeface="微软雅黑" panose="020B0503020204020204" pitchFamily="34" charset="-122"/>
                          <a:ea typeface="微软雅黑" panose="020B0503020204020204" pitchFamily="34" charset="-122"/>
                        </a:defRPr>
                      </a:lvl2pPr>
                      <a:lvl3pPr marL="1143000" indent="-228600">
                        <a:spcBef>
                          <a:spcPts val="500"/>
                        </a:spcBef>
                        <a:buFont typeface="Wingdings" panose="05000000000000000000" pitchFamily="2" charset="2"/>
                        <a:defRPr>
                          <a:solidFill>
                            <a:schemeClr val="tx1"/>
                          </a:solidFill>
                          <a:latin typeface="微软雅黑" panose="020B0503020204020204" pitchFamily="34" charset="-122"/>
                          <a:ea typeface="微软雅黑" panose="020B0503020204020204" pitchFamily="34" charset="-122"/>
                        </a:defRPr>
                      </a:lvl3pPr>
                      <a:lvl4pPr marL="16002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10</a:t>
                      </a:r>
                      <a:endParaRPr kumimoji="0" lang="zh-CN" altLang="en-US" sz="14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2485132109"/>
                  </a:ext>
                </a:extLst>
              </a:tr>
              <a:tr h="274638">
                <a:tc>
                  <a:txBody>
                    <a:bodyPr/>
                    <a:lstStyle>
                      <a:lvl1pPr>
                        <a:spcBef>
                          <a:spcPts val="10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1pPr>
                      <a:lvl2pPr marL="742950" indent="-285750">
                        <a:spcBef>
                          <a:spcPts val="500"/>
                        </a:spcBef>
                        <a:buFont typeface="Calibri" panose="020F0502020204030204" pitchFamily="34" charset="0"/>
                        <a:defRPr sz="2000">
                          <a:solidFill>
                            <a:schemeClr val="tx1"/>
                          </a:solidFill>
                          <a:latin typeface="微软雅黑" panose="020B0503020204020204" pitchFamily="34" charset="-122"/>
                          <a:ea typeface="微软雅黑" panose="020B0503020204020204" pitchFamily="34" charset="-122"/>
                        </a:defRPr>
                      </a:lvl2pPr>
                      <a:lvl3pPr marL="1143000" indent="-228600">
                        <a:spcBef>
                          <a:spcPts val="500"/>
                        </a:spcBef>
                        <a:buFont typeface="Wingdings" panose="05000000000000000000" pitchFamily="2" charset="2"/>
                        <a:defRPr>
                          <a:solidFill>
                            <a:schemeClr val="tx1"/>
                          </a:solidFill>
                          <a:latin typeface="微软雅黑" panose="020B0503020204020204" pitchFamily="34" charset="-122"/>
                          <a:ea typeface="微软雅黑" panose="020B0503020204020204" pitchFamily="34" charset="-122"/>
                        </a:defRPr>
                      </a:lvl3pPr>
                      <a:lvl4pPr marL="16002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4pPr>
                      <a:lvl5pPr marL="2057400" indent="-228600">
                        <a:spcBef>
                          <a:spcPts val="500"/>
                        </a:spcBef>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ts val="50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11</a:t>
                      </a:r>
                      <a:endParaRPr kumimoji="0" lang="zh-CN" altLang="en-US" sz="14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2299451175"/>
                  </a:ext>
                </a:extLst>
              </a:tr>
            </a:tbl>
          </a:graphicData>
        </a:graphic>
      </p:graphicFrame>
      <p:graphicFrame>
        <p:nvGraphicFramePr>
          <p:cNvPr id="10" name="表格 9"/>
          <p:cNvGraphicFramePr>
            <a:graphicFrameLocks noGrp="1"/>
          </p:cNvGraphicFramePr>
          <p:nvPr/>
        </p:nvGraphicFramePr>
        <p:xfrm>
          <a:off x="504825" y="3189288"/>
          <a:ext cx="620713" cy="3668716"/>
        </p:xfrm>
        <a:graphic>
          <a:graphicData uri="http://schemas.openxmlformats.org/drawingml/2006/table">
            <a:tbl>
              <a:tblPr firstRow="1" bandRow="1">
                <a:tableStyleId>{5C22544A-7EE6-4342-B048-85BDC9FD1C3A}</a:tableStyleId>
              </a:tblPr>
              <a:tblGrid>
                <a:gridCol w="620713">
                  <a:extLst>
                    <a:ext uri="{9D8B030D-6E8A-4147-A177-3AD203B41FA5}">
                      <a16:colId xmlns:a16="http://schemas.microsoft.com/office/drawing/2014/main" val="20000"/>
                    </a:ext>
                  </a:extLst>
                </a:gridCol>
              </a:tblGrid>
              <a:tr h="411106">
                <a:tc>
                  <a:txBody>
                    <a:bodyPr/>
                    <a:lstStyle/>
                    <a:p>
                      <a:r>
                        <a:rPr lang="en-US" altLang="zh-CN" sz="1400" dirty="0" smtClean="0"/>
                        <a:t>0(0)</a:t>
                      </a:r>
                    </a:p>
                  </a:txBody>
                  <a:tcPr marL="91554" marR="91554" marT="45715" marB="45715"/>
                </a:tc>
                <a:extLst>
                  <a:ext uri="{0D108BD9-81ED-4DB2-BD59-A6C34878D82A}">
                    <a16:rowId xmlns:a16="http://schemas.microsoft.com/office/drawing/2014/main" val="10000"/>
                  </a:ext>
                </a:extLst>
              </a:tr>
              <a:tr h="325761">
                <a:tc>
                  <a:txBody>
                    <a:bodyPr/>
                    <a:lstStyle/>
                    <a:p>
                      <a:r>
                        <a:rPr lang="en-US" altLang="zh-CN" sz="1400" dirty="0" smtClean="0"/>
                        <a:t>0(1)</a:t>
                      </a:r>
                      <a:endParaRPr lang="zh-CN" altLang="en-US" sz="1400" dirty="0"/>
                    </a:p>
                  </a:txBody>
                  <a:tcPr marL="91554" marR="91554" marT="45715" marB="45715">
                    <a:solidFill>
                      <a:schemeClr val="accent1"/>
                    </a:solidFill>
                  </a:tcPr>
                </a:tc>
                <a:extLst>
                  <a:ext uri="{0D108BD9-81ED-4DB2-BD59-A6C34878D82A}">
                    <a16:rowId xmlns:a16="http://schemas.microsoft.com/office/drawing/2014/main" val="10001"/>
                  </a:ext>
                </a:extLst>
              </a:tr>
              <a:tr h="325761">
                <a:tc>
                  <a:txBody>
                    <a:bodyPr/>
                    <a:lstStyle/>
                    <a:p>
                      <a:r>
                        <a:rPr lang="en-US" altLang="zh-CN" sz="1400" dirty="0" smtClean="0"/>
                        <a:t>1(2)</a:t>
                      </a:r>
                      <a:endParaRPr lang="zh-CN" altLang="en-US" sz="1400" dirty="0"/>
                    </a:p>
                  </a:txBody>
                  <a:tcPr marL="91554" marR="91554" marT="45715" marB="45715">
                    <a:solidFill>
                      <a:schemeClr val="bg2">
                        <a:lumMod val="90000"/>
                      </a:schemeClr>
                    </a:solidFill>
                  </a:tcPr>
                </a:tc>
                <a:extLst>
                  <a:ext uri="{0D108BD9-81ED-4DB2-BD59-A6C34878D82A}">
                    <a16:rowId xmlns:a16="http://schemas.microsoft.com/office/drawing/2014/main" val="10002"/>
                  </a:ext>
                </a:extLst>
              </a:tr>
              <a:tr h="325761">
                <a:tc>
                  <a:txBody>
                    <a:bodyPr/>
                    <a:lstStyle/>
                    <a:p>
                      <a:r>
                        <a:rPr lang="en-US" altLang="zh-CN" sz="1400" dirty="0" smtClean="0"/>
                        <a:t>1(3)</a:t>
                      </a:r>
                      <a:endParaRPr lang="zh-CN" altLang="en-US" sz="1400" dirty="0"/>
                    </a:p>
                  </a:txBody>
                  <a:tcPr marL="91554" marR="91554" marT="45715" marB="45715">
                    <a:solidFill>
                      <a:schemeClr val="bg2">
                        <a:lumMod val="90000"/>
                      </a:schemeClr>
                    </a:solidFill>
                  </a:tcPr>
                </a:tc>
                <a:extLst>
                  <a:ext uri="{0D108BD9-81ED-4DB2-BD59-A6C34878D82A}">
                    <a16:rowId xmlns:a16="http://schemas.microsoft.com/office/drawing/2014/main" val="10003"/>
                  </a:ext>
                </a:extLst>
              </a:tr>
              <a:tr h="325761">
                <a:tc>
                  <a:txBody>
                    <a:bodyPr/>
                    <a:lstStyle/>
                    <a:p>
                      <a:r>
                        <a:rPr lang="en-US" altLang="zh-CN" sz="1400" dirty="0" smtClean="0"/>
                        <a:t>2(4)</a:t>
                      </a:r>
                      <a:endParaRPr lang="zh-CN" altLang="en-US" sz="1400" dirty="0"/>
                    </a:p>
                  </a:txBody>
                  <a:tcPr marL="91554" marR="91554" marT="45715" marB="45715">
                    <a:solidFill>
                      <a:schemeClr val="accent1"/>
                    </a:solidFill>
                  </a:tcPr>
                </a:tc>
                <a:extLst>
                  <a:ext uri="{0D108BD9-81ED-4DB2-BD59-A6C34878D82A}">
                    <a16:rowId xmlns:a16="http://schemas.microsoft.com/office/drawing/2014/main" val="10004"/>
                  </a:ext>
                </a:extLst>
              </a:tr>
              <a:tr h="325761">
                <a:tc>
                  <a:txBody>
                    <a:bodyPr/>
                    <a:lstStyle/>
                    <a:p>
                      <a:r>
                        <a:rPr lang="en-US" altLang="zh-CN" sz="1400" dirty="0" smtClean="0"/>
                        <a:t>2(5)</a:t>
                      </a:r>
                      <a:endParaRPr lang="zh-CN" altLang="en-US" sz="1400" dirty="0"/>
                    </a:p>
                  </a:txBody>
                  <a:tcPr marL="91554" marR="91554" marT="45715" marB="45715">
                    <a:solidFill>
                      <a:schemeClr val="accent1"/>
                    </a:solidFill>
                  </a:tcPr>
                </a:tc>
                <a:extLst>
                  <a:ext uri="{0D108BD9-81ED-4DB2-BD59-A6C34878D82A}">
                    <a16:rowId xmlns:a16="http://schemas.microsoft.com/office/drawing/2014/main" val="10005"/>
                  </a:ext>
                </a:extLst>
              </a:tr>
              <a:tr h="325761">
                <a:tc>
                  <a:txBody>
                    <a:bodyPr/>
                    <a:lstStyle/>
                    <a:p>
                      <a:r>
                        <a:rPr lang="en-US" altLang="zh-CN" sz="1400" dirty="0" smtClean="0"/>
                        <a:t>3(6)</a:t>
                      </a:r>
                      <a:endParaRPr lang="zh-CN" altLang="en-US" sz="1400" dirty="0"/>
                    </a:p>
                  </a:txBody>
                  <a:tcPr marL="91554" marR="91554" marT="45715" marB="45715">
                    <a:solidFill>
                      <a:schemeClr val="bg2">
                        <a:lumMod val="90000"/>
                      </a:schemeClr>
                    </a:solidFill>
                  </a:tcPr>
                </a:tc>
                <a:extLst>
                  <a:ext uri="{0D108BD9-81ED-4DB2-BD59-A6C34878D82A}">
                    <a16:rowId xmlns:a16="http://schemas.microsoft.com/office/drawing/2014/main" val="10006"/>
                  </a:ext>
                </a:extLst>
              </a:tr>
              <a:tr h="325761">
                <a:tc>
                  <a:txBody>
                    <a:bodyPr/>
                    <a:lstStyle/>
                    <a:p>
                      <a:r>
                        <a:rPr lang="en-US" altLang="zh-CN" sz="1400" dirty="0" smtClean="0"/>
                        <a:t>3(7)</a:t>
                      </a:r>
                      <a:endParaRPr lang="zh-CN" altLang="en-US" sz="1400" dirty="0"/>
                    </a:p>
                  </a:txBody>
                  <a:tcPr marL="91554" marR="91554" marT="45715" marB="45715">
                    <a:solidFill>
                      <a:schemeClr val="bg2">
                        <a:lumMod val="90000"/>
                      </a:schemeClr>
                    </a:solidFill>
                  </a:tcPr>
                </a:tc>
                <a:extLst>
                  <a:ext uri="{0D108BD9-81ED-4DB2-BD59-A6C34878D82A}">
                    <a16:rowId xmlns:a16="http://schemas.microsoft.com/office/drawing/2014/main" val="10007"/>
                  </a:ext>
                </a:extLst>
              </a:tr>
              <a:tr h="325761">
                <a:tc>
                  <a:txBody>
                    <a:bodyPr/>
                    <a:lstStyle/>
                    <a:p>
                      <a:r>
                        <a:rPr lang="en-US" altLang="zh-CN" sz="1400" dirty="0" smtClean="0"/>
                        <a:t>4(8)</a:t>
                      </a:r>
                    </a:p>
                  </a:txBody>
                  <a:tcPr marL="91554" marR="91554" marT="45715" marB="45715">
                    <a:solidFill>
                      <a:schemeClr val="accent1"/>
                    </a:solidFill>
                  </a:tcPr>
                </a:tc>
                <a:extLst>
                  <a:ext uri="{0D108BD9-81ED-4DB2-BD59-A6C34878D82A}">
                    <a16:rowId xmlns:a16="http://schemas.microsoft.com/office/drawing/2014/main" val="10008"/>
                  </a:ext>
                </a:extLst>
              </a:tr>
              <a:tr h="325761">
                <a:tc>
                  <a:txBody>
                    <a:bodyPr/>
                    <a:lstStyle/>
                    <a:p>
                      <a:r>
                        <a:rPr lang="en-US" altLang="zh-CN" sz="1400" dirty="0" smtClean="0"/>
                        <a:t>4(9)</a:t>
                      </a:r>
                      <a:endParaRPr lang="zh-CN" altLang="en-US" sz="1400" dirty="0"/>
                    </a:p>
                  </a:txBody>
                  <a:tcPr marL="91554" marR="91554" marT="45715" marB="45715">
                    <a:solidFill>
                      <a:schemeClr val="accent1"/>
                    </a:solidFill>
                  </a:tcPr>
                </a:tc>
                <a:extLst>
                  <a:ext uri="{0D108BD9-81ED-4DB2-BD59-A6C34878D82A}">
                    <a16:rowId xmlns:a16="http://schemas.microsoft.com/office/drawing/2014/main" val="10009"/>
                  </a:ext>
                </a:extLst>
              </a:tr>
              <a:tr h="325761">
                <a:tc>
                  <a:txBody>
                    <a:bodyPr/>
                    <a:lstStyle/>
                    <a:p>
                      <a:r>
                        <a:rPr lang="en-US" altLang="zh-CN" sz="1400" dirty="0" smtClean="0"/>
                        <a:t>5(10)</a:t>
                      </a:r>
                      <a:endParaRPr lang="zh-CN" altLang="en-US" sz="1400" dirty="0"/>
                    </a:p>
                  </a:txBody>
                  <a:tcPr marL="91554" marR="91554" marT="45715" marB="45715">
                    <a:solidFill>
                      <a:schemeClr val="bg2">
                        <a:lumMod val="90000"/>
                      </a:schemeClr>
                    </a:solidFill>
                  </a:tcPr>
                </a:tc>
                <a:extLst>
                  <a:ext uri="{0D108BD9-81ED-4DB2-BD59-A6C34878D82A}">
                    <a16:rowId xmlns:a16="http://schemas.microsoft.com/office/drawing/2014/main" val="10010"/>
                  </a:ext>
                </a:extLst>
              </a:tr>
            </a:tbl>
          </a:graphicData>
        </a:graphic>
      </p:graphicFrame>
      <p:graphicFrame>
        <p:nvGraphicFramePr>
          <p:cNvPr id="11" name="表格 10"/>
          <p:cNvGraphicFramePr>
            <a:graphicFrameLocks noGrp="1"/>
          </p:cNvGraphicFramePr>
          <p:nvPr/>
        </p:nvGraphicFramePr>
        <p:xfrm>
          <a:off x="1816100" y="176213"/>
          <a:ext cx="508000" cy="73183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tblGrid>
              <a:tr h="365919">
                <a:tc>
                  <a:txBody>
                    <a:bodyPr/>
                    <a:lstStyle/>
                    <a:p>
                      <a:r>
                        <a:rPr lang="en-US" altLang="zh-CN" sz="1800" dirty="0" smtClean="0"/>
                        <a:t>2</a:t>
                      </a:r>
                      <a:endParaRPr lang="zh-CN" altLang="en-US" sz="1800" dirty="0"/>
                    </a:p>
                  </a:txBody>
                  <a:tcPr marL="91406" marR="91406" marT="45740" marB="45740"/>
                </a:tc>
                <a:extLst>
                  <a:ext uri="{0D108BD9-81ED-4DB2-BD59-A6C34878D82A}">
                    <a16:rowId xmlns:a16="http://schemas.microsoft.com/office/drawing/2014/main" val="10000"/>
                  </a:ext>
                </a:extLst>
              </a:tr>
              <a:tr h="365919">
                <a:tc>
                  <a:txBody>
                    <a:bodyPr/>
                    <a:lstStyle/>
                    <a:p>
                      <a:r>
                        <a:rPr lang="en-US" altLang="zh-CN" sz="1800" dirty="0" smtClean="0"/>
                        <a:t>3</a:t>
                      </a:r>
                      <a:endParaRPr lang="zh-CN" altLang="en-US" sz="1800" dirty="0"/>
                    </a:p>
                  </a:txBody>
                  <a:tcPr marL="91406" marR="91406" marT="45740" marB="45740"/>
                </a:tc>
                <a:extLst>
                  <a:ext uri="{0D108BD9-81ED-4DB2-BD59-A6C34878D82A}">
                    <a16:rowId xmlns:a16="http://schemas.microsoft.com/office/drawing/2014/main" val="10001"/>
                  </a:ext>
                </a:extLst>
              </a:tr>
            </a:tbl>
          </a:graphicData>
        </a:graphic>
      </p:graphicFrame>
      <p:sp>
        <p:nvSpPr>
          <p:cNvPr id="14" name="文本框 13"/>
          <p:cNvSpPr txBox="1"/>
          <p:nvPr/>
        </p:nvSpPr>
        <p:spPr>
          <a:xfrm>
            <a:off x="2574925" y="4627563"/>
            <a:ext cx="6391275" cy="1692275"/>
          </a:xfrm>
          <a:prstGeom prst="rect">
            <a:avLst/>
          </a:prstGeom>
          <a:noFill/>
        </p:spPr>
        <p:txBody>
          <a:bodyPr>
            <a:spAutoFit/>
          </a:bodyPr>
          <a:lstStyle/>
          <a:p>
            <a:pPr marL="342900" indent="-342900">
              <a:buFont typeface="Arial" panose="020B0604020202020204" pitchFamily="34" charset="0"/>
              <a:buChar char="•"/>
              <a:defRPr/>
            </a:pPr>
            <a:r>
              <a:rPr lang="en-US" altLang="zh-CN" dirty="0"/>
              <a:t>L1</a:t>
            </a:r>
            <a:r>
              <a:rPr lang="zh-CN" altLang="en-US" dirty="0"/>
              <a:t>和</a:t>
            </a:r>
            <a:r>
              <a:rPr lang="en-US" altLang="zh-CN" dirty="0"/>
              <a:t>L2</a:t>
            </a:r>
            <a:r>
              <a:rPr lang="zh-CN" altLang="en-US" dirty="0"/>
              <a:t>的块大小不同，</a:t>
            </a:r>
            <a:r>
              <a:rPr lang="en-US" altLang="zh-CN" dirty="0"/>
              <a:t>L1</a:t>
            </a:r>
            <a:r>
              <a:rPr lang="zh-CN" altLang="en-US" dirty="0"/>
              <a:t>的</a:t>
            </a:r>
            <a:r>
              <a:rPr lang="en-US" altLang="zh-CN" dirty="0" err="1"/>
              <a:t>blockSize</a:t>
            </a:r>
            <a:r>
              <a:rPr lang="zh-CN" altLang="en-US" dirty="0"/>
              <a:t>是</a:t>
            </a:r>
            <a:r>
              <a:rPr lang="en-US" altLang="zh-CN" dirty="0"/>
              <a:t>L2</a:t>
            </a:r>
            <a:r>
              <a:rPr lang="zh-CN" altLang="en-US" dirty="0"/>
              <a:t>的</a:t>
            </a:r>
            <a:r>
              <a:rPr lang="en-US" altLang="zh-CN" dirty="0" err="1"/>
              <a:t>blockSize</a:t>
            </a:r>
            <a:r>
              <a:rPr lang="zh-CN" altLang="en-US" dirty="0"/>
              <a:t>的</a:t>
            </a:r>
            <a:r>
              <a:rPr lang="en-US" altLang="zh-CN" dirty="0"/>
              <a:t>1/2</a:t>
            </a:r>
          </a:p>
          <a:p>
            <a:pPr marL="342900" indent="-342900">
              <a:buFont typeface="Arial" panose="020B0604020202020204" pitchFamily="34" charset="0"/>
              <a:buChar char="•"/>
              <a:defRPr/>
            </a:pPr>
            <a:r>
              <a:rPr lang="zh-CN" altLang="en-US" dirty="0"/>
              <a:t>替换策略：</a:t>
            </a:r>
            <a:r>
              <a:rPr lang="en-US" altLang="zh-CN" dirty="0"/>
              <a:t>LRU</a:t>
            </a:r>
          </a:p>
          <a:p>
            <a:pPr marL="342900" indent="-342900">
              <a:buFont typeface="Arial" panose="020B0604020202020204" pitchFamily="34" charset="0"/>
              <a:buChar char="•"/>
              <a:defRPr/>
            </a:pPr>
            <a:r>
              <a:rPr lang="zh-CN" altLang="en-US" dirty="0"/>
              <a:t>考察按</a:t>
            </a:r>
            <a:r>
              <a:rPr lang="en-US" altLang="zh-CN" dirty="0"/>
              <a:t>L1</a:t>
            </a:r>
            <a:r>
              <a:rPr lang="zh-CN" altLang="en-US" dirty="0"/>
              <a:t>的块划分的访问序列：</a:t>
            </a:r>
            <a:endParaRPr lang="en-US" altLang="zh-CN" dirty="0"/>
          </a:p>
          <a:p>
            <a:pPr>
              <a:defRPr/>
            </a:pPr>
            <a:r>
              <a:rPr lang="en-US" altLang="zh-CN" dirty="0"/>
              <a:t>      01234567</a:t>
            </a:r>
            <a:r>
              <a:rPr lang="en-US" altLang="zh-CN" sz="3200" dirty="0">
                <a:solidFill>
                  <a:srgbClr val="FF0000"/>
                </a:solidFill>
              </a:rPr>
              <a:t>891011  4 </a:t>
            </a:r>
            <a:r>
              <a:rPr lang="en-US" altLang="zh-CN" sz="2000" dirty="0">
                <a:solidFill>
                  <a:srgbClr val="FF0000"/>
                </a:solidFill>
              </a:rPr>
              <a:t>(L2 #4</a:t>
            </a:r>
            <a:r>
              <a:rPr lang="zh-CN" altLang="en-US" sz="2000" dirty="0">
                <a:solidFill>
                  <a:srgbClr val="FF0000"/>
                </a:solidFill>
              </a:rPr>
              <a:t>与</a:t>
            </a:r>
            <a:r>
              <a:rPr lang="en-US" altLang="zh-CN" sz="2000" dirty="0">
                <a:solidFill>
                  <a:srgbClr val="FF0000"/>
                </a:solidFill>
              </a:rPr>
              <a:t>L1</a:t>
            </a:r>
            <a:r>
              <a:rPr lang="zh-CN" altLang="en-US" sz="2000" dirty="0">
                <a:solidFill>
                  <a:srgbClr val="FF0000"/>
                </a:solidFill>
              </a:rPr>
              <a:t>中的</a:t>
            </a:r>
            <a:r>
              <a:rPr lang="en-US" altLang="zh-CN" sz="2000" dirty="0">
                <a:solidFill>
                  <a:srgbClr val="FF0000"/>
                </a:solidFill>
              </a:rPr>
              <a:t>#10</a:t>
            </a:r>
            <a:r>
              <a:rPr lang="zh-CN" altLang="en-US" sz="3200" dirty="0">
                <a:solidFill>
                  <a:srgbClr val="FF0000"/>
                </a:solidFill>
              </a:rPr>
              <a:t>互换</a:t>
            </a:r>
            <a:r>
              <a:rPr lang="zh-CN" altLang="en-US" sz="2000" dirty="0">
                <a:solidFill>
                  <a:srgbClr val="FF0000"/>
                </a:solidFill>
              </a:rPr>
              <a:t>）</a:t>
            </a:r>
            <a:endParaRPr lang="en-US" altLang="zh-CN" dirty="0">
              <a:solidFill>
                <a:srgbClr val="FF0000"/>
              </a:solidFill>
            </a:endParaRPr>
          </a:p>
          <a:p>
            <a:pPr>
              <a:defRPr/>
            </a:pPr>
            <a:endParaRPr lang="en-US" altLang="zh-CN" dirty="0"/>
          </a:p>
        </p:txBody>
      </p:sp>
      <p:graphicFrame>
        <p:nvGraphicFramePr>
          <p:cNvPr id="15" name="表格 14"/>
          <p:cNvGraphicFramePr>
            <a:graphicFrameLocks noGrp="1"/>
          </p:cNvGraphicFramePr>
          <p:nvPr/>
        </p:nvGraphicFramePr>
        <p:xfrm>
          <a:off x="5392738" y="190500"/>
          <a:ext cx="508000" cy="73183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tblGrid>
              <a:tr h="365919">
                <a:tc>
                  <a:txBody>
                    <a:bodyPr/>
                    <a:lstStyle/>
                    <a:p>
                      <a:r>
                        <a:rPr lang="en-US" altLang="zh-CN" sz="1800" dirty="0" smtClean="0"/>
                        <a:t>8</a:t>
                      </a:r>
                      <a:endParaRPr lang="zh-CN" altLang="en-US" sz="1800" dirty="0"/>
                    </a:p>
                  </a:txBody>
                  <a:tcPr marL="91406" marR="91406" marT="45740" marB="45740"/>
                </a:tc>
                <a:extLst>
                  <a:ext uri="{0D108BD9-81ED-4DB2-BD59-A6C34878D82A}">
                    <a16:rowId xmlns:a16="http://schemas.microsoft.com/office/drawing/2014/main" val="10000"/>
                  </a:ext>
                </a:extLst>
              </a:tr>
              <a:tr h="365919">
                <a:tc>
                  <a:txBody>
                    <a:bodyPr/>
                    <a:lstStyle/>
                    <a:p>
                      <a:r>
                        <a:rPr lang="en-US" altLang="zh-CN" sz="1800" dirty="0" smtClean="0">
                          <a:solidFill>
                            <a:schemeClr val="tx1"/>
                          </a:solidFill>
                        </a:rPr>
                        <a:t>7</a:t>
                      </a:r>
                      <a:endParaRPr lang="zh-CN" altLang="en-US" sz="1800" dirty="0">
                        <a:solidFill>
                          <a:schemeClr val="tx1"/>
                        </a:solidFill>
                      </a:endParaRPr>
                    </a:p>
                  </a:txBody>
                  <a:tcPr marL="91406" marR="91406" marT="45740" marB="45740"/>
                </a:tc>
                <a:extLst>
                  <a:ext uri="{0D108BD9-81ED-4DB2-BD59-A6C34878D82A}">
                    <a16:rowId xmlns:a16="http://schemas.microsoft.com/office/drawing/2014/main" val="10001"/>
                  </a:ext>
                </a:extLst>
              </a:tr>
            </a:tbl>
          </a:graphicData>
        </a:graphic>
      </p:graphicFrame>
      <p:graphicFrame>
        <p:nvGraphicFramePr>
          <p:cNvPr id="19" name="表格 18"/>
          <p:cNvGraphicFramePr>
            <a:graphicFrameLocks noGrp="1"/>
          </p:cNvGraphicFramePr>
          <p:nvPr/>
        </p:nvGraphicFramePr>
        <p:xfrm>
          <a:off x="6149975" y="190500"/>
          <a:ext cx="508000" cy="73183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tblGrid>
              <a:tr h="365919">
                <a:tc>
                  <a:txBody>
                    <a:bodyPr/>
                    <a:lstStyle/>
                    <a:p>
                      <a:r>
                        <a:rPr lang="en-US" altLang="zh-CN" sz="1800" dirty="0" smtClean="0"/>
                        <a:t>8</a:t>
                      </a:r>
                      <a:endParaRPr lang="zh-CN" altLang="en-US" sz="1800" dirty="0"/>
                    </a:p>
                  </a:txBody>
                  <a:tcPr marL="91406" marR="91406" marT="45740" marB="45740"/>
                </a:tc>
                <a:extLst>
                  <a:ext uri="{0D108BD9-81ED-4DB2-BD59-A6C34878D82A}">
                    <a16:rowId xmlns:a16="http://schemas.microsoft.com/office/drawing/2014/main" val="10000"/>
                  </a:ext>
                </a:extLst>
              </a:tr>
              <a:tr h="365919">
                <a:tc>
                  <a:txBody>
                    <a:bodyPr/>
                    <a:lstStyle/>
                    <a:p>
                      <a:r>
                        <a:rPr lang="en-US" altLang="zh-CN" sz="1800" dirty="0" smtClean="0">
                          <a:solidFill>
                            <a:schemeClr val="tx1"/>
                          </a:solidFill>
                        </a:rPr>
                        <a:t>9</a:t>
                      </a:r>
                      <a:endParaRPr lang="zh-CN" altLang="en-US" sz="1800" dirty="0">
                        <a:solidFill>
                          <a:schemeClr val="tx1"/>
                        </a:solidFill>
                      </a:endParaRPr>
                    </a:p>
                  </a:txBody>
                  <a:tcPr marL="91406" marR="91406" marT="45740" marB="45740"/>
                </a:tc>
                <a:extLst>
                  <a:ext uri="{0D108BD9-81ED-4DB2-BD59-A6C34878D82A}">
                    <a16:rowId xmlns:a16="http://schemas.microsoft.com/office/drawing/2014/main" val="10001"/>
                  </a:ext>
                </a:extLst>
              </a:tr>
            </a:tbl>
          </a:graphicData>
        </a:graphic>
      </p:graphicFrame>
      <p:graphicFrame>
        <p:nvGraphicFramePr>
          <p:cNvPr id="20" name="表格 19"/>
          <p:cNvGraphicFramePr>
            <a:graphicFrameLocks noGrp="1"/>
          </p:cNvGraphicFramePr>
          <p:nvPr/>
        </p:nvGraphicFramePr>
        <p:xfrm>
          <a:off x="6919913" y="176213"/>
          <a:ext cx="508000" cy="73183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tblGrid>
              <a:tr h="365919">
                <a:tc>
                  <a:txBody>
                    <a:bodyPr/>
                    <a:lstStyle/>
                    <a:p>
                      <a:r>
                        <a:rPr lang="en-US" altLang="zh-CN" sz="1800" dirty="0" smtClean="0"/>
                        <a:t>10</a:t>
                      </a:r>
                      <a:endParaRPr lang="zh-CN" altLang="en-US" sz="1800" dirty="0"/>
                    </a:p>
                  </a:txBody>
                  <a:tcPr marL="91406" marR="91406" marT="45740" marB="45740"/>
                </a:tc>
                <a:extLst>
                  <a:ext uri="{0D108BD9-81ED-4DB2-BD59-A6C34878D82A}">
                    <a16:rowId xmlns:a16="http://schemas.microsoft.com/office/drawing/2014/main" val="10000"/>
                  </a:ext>
                </a:extLst>
              </a:tr>
              <a:tr h="365919">
                <a:tc>
                  <a:txBody>
                    <a:bodyPr/>
                    <a:lstStyle/>
                    <a:p>
                      <a:r>
                        <a:rPr lang="en-US" altLang="zh-CN" sz="1800" dirty="0" smtClean="0">
                          <a:solidFill>
                            <a:schemeClr val="tx1"/>
                          </a:solidFill>
                        </a:rPr>
                        <a:t>9</a:t>
                      </a:r>
                      <a:endParaRPr lang="zh-CN" altLang="en-US" sz="1800" dirty="0">
                        <a:solidFill>
                          <a:schemeClr val="tx1"/>
                        </a:solidFill>
                      </a:endParaRPr>
                    </a:p>
                  </a:txBody>
                  <a:tcPr marL="91406" marR="91406" marT="45740" marB="45740"/>
                </a:tc>
                <a:extLst>
                  <a:ext uri="{0D108BD9-81ED-4DB2-BD59-A6C34878D82A}">
                    <a16:rowId xmlns:a16="http://schemas.microsoft.com/office/drawing/2014/main" val="10001"/>
                  </a:ext>
                </a:extLst>
              </a:tr>
            </a:tbl>
          </a:graphicData>
        </a:graphic>
      </p:graphicFrame>
      <p:graphicFrame>
        <p:nvGraphicFramePr>
          <p:cNvPr id="22" name="表格 21"/>
          <p:cNvGraphicFramePr>
            <a:graphicFrameLocks noGrp="1"/>
          </p:cNvGraphicFramePr>
          <p:nvPr/>
        </p:nvGraphicFramePr>
        <p:xfrm>
          <a:off x="1101725" y="176213"/>
          <a:ext cx="508000" cy="73183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tblGrid>
              <a:tr h="365919">
                <a:tc>
                  <a:txBody>
                    <a:bodyPr/>
                    <a:lstStyle/>
                    <a:p>
                      <a:r>
                        <a:rPr lang="en-US" altLang="zh-CN" sz="1800" dirty="0" smtClean="0"/>
                        <a:t>2</a:t>
                      </a:r>
                      <a:endParaRPr lang="zh-CN" altLang="en-US" sz="1800" dirty="0"/>
                    </a:p>
                  </a:txBody>
                  <a:tcPr marL="91406" marR="91406" marT="45740" marB="45740"/>
                </a:tc>
                <a:extLst>
                  <a:ext uri="{0D108BD9-81ED-4DB2-BD59-A6C34878D82A}">
                    <a16:rowId xmlns:a16="http://schemas.microsoft.com/office/drawing/2014/main" val="10000"/>
                  </a:ext>
                </a:extLst>
              </a:tr>
              <a:tr h="365919">
                <a:tc>
                  <a:txBody>
                    <a:bodyPr/>
                    <a:lstStyle/>
                    <a:p>
                      <a:r>
                        <a:rPr lang="en-US" altLang="zh-CN" sz="1800" dirty="0" smtClean="0"/>
                        <a:t>1</a:t>
                      </a:r>
                      <a:endParaRPr lang="zh-CN" altLang="en-US" sz="1800" dirty="0"/>
                    </a:p>
                  </a:txBody>
                  <a:tcPr marL="91406" marR="91406" marT="45740" marB="45740"/>
                </a:tc>
                <a:extLst>
                  <a:ext uri="{0D108BD9-81ED-4DB2-BD59-A6C34878D82A}">
                    <a16:rowId xmlns:a16="http://schemas.microsoft.com/office/drawing/2014/main" val="10001"/>
                  </a:ext>
                </a:extLst>
              </a:tr>
            </a:tbl>
          </a:graphicData>
        </a:graphic>
      </p:graphicFrame>
      <p:graphicFrame>
        <p:nvGraphicFramePr>
          <p:cNvPr id="23" name="表格 22"/>
          <p:cNvGraphicFramePr>
            <a:graphicFrameLocks noGrp="1"/>
          </p:cNvGraphicFramePr>
          <p:nvPr/>
        </p:nvGraphicFramePr>
        <p:xfrm>
          <a:off x="2552700" y="179388"/>
          <a:ext cx="508000" cy="73183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tblGrid>
              <a:tr h="365919">
                <a:tc>
                  <a:txBody>
                    <a:bodyPr/>
                    <a:lstStyle/>
                    <a:p>
                      <a:r>
                        <a:rPr lang="en-US" altLang="zh-CN" sz="1800" dirty="0" smtClean="0"/>
                        <a:t>4</a:t>
                      </a:r>
                      <a:endParaRPr lang="zh-CN" altLang="en-US" sz="1800" dirty="0"/>
                    </a:p>
                  </a:txBody>
                  <a:tcPr marL="91406" marR="91406" marT="45740" marB="45740"/>
                </a:tc>
                <a:extLst>
                  <a:ext uri="{0D108BD9-81ED-4DB2-BD59-A6C34878D82A}">
                    <a16:rowId xmlns:a16="http://schemas.microsoft.com/office/drawing/2014/main" val="10000"/>
                  </a:ext>
                </a:extLst>
              </a:tr>
              <a:tr h="365919">
                <a:tc>
                  <a:txBody>
                    <a:bodyPr/>
                    <a:lstStyle/>
                    <a:p>
                      <a:r>
                        <a:rPr lang="en-US" altLang="zh-CN" sz="1800" dirty="0" smtClean="0"/>
                        <a:t>3</a:t>
                      </a:r>
                      <a:endParaRPr lang="zh-CN" altLang="en-US" sz="1800" dirty="0"/>
                    </a:p>
                  </a:txBody>
                  <a:tcPr marL="91406" marR="91406" marT="45740" marB="45740"/>
                </a:tc>
                <a:extLst>
                  <a:ext uri="{0D108BD9-81ED-4DB2-BD59-A6C34878D82A}">
                    <a16:rowId xmlns:a16="http://schemas.microsoft.com/office/drawing/2014/main" val="10001"/>
                  </a:ext>
                </a:extLst>
              </a:tr>
            </a:tbl>
          </a:graphicData>
        </a:graphic>
      </p:graphicFrame>
      <p:graphicFrame>
        <p:nvGraphicFramePr>
          <p:cNvPr id="24" name="表格 23"/>
          <p:cNvGraphicFramePr>
            <a:graphicFrameLocks noGrp="1"/>
          </p:cNvGraphicFramePr>
          <p:nvPr/>
        </p:nvGraphicFramePr>
        <p:xfrm>
          <a:off x="3263900" y="158750"/>
          <a:ext cx="508000" cy="73183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tblGrid>
              <a:tr h="365919">
                <a:tc>
                  <a:txBody>
                    <a:bodyPr/>
                    <a:lstStyle/>
                    <a:p>
                      <a:r>
                        <a:rPr lang="en-US" altLang="zh-CN" sz="1800" dirty="0" smtClean="0"/>
                        <a:t>4</a:t>
                      </a:r>
                      <a:endParaRPr lang="zh-CN" altLang="en-US" sz="1800" dirty="0"/>
                    </a:p>
                  </a:txBody>
                  <a:tcPr marL="91406" marR="91406" marT="45740" marB="45740"/>
                </a:tc>
                <a:extLst>
                  <a:ext uri="{0D108BD9-81ED-4DB2-BD59-A6C34878D82A}">
                    <a16:rowId xmlns:a16="http://schemas.microsoft.com/office/drawing/2014/main" val="10000"/>
                  </a:ext>
                </a:extLst>
              </a:tr>
              <a:tr h="365919">
                <a:tc>
                  <a:txBody>
                    <a:bodyPr/>
                    <a:lstStyle/>
                    <a:p>
                      <a:r>
                        <a:rPr lang="en-US" altLang="zh-CN" sz="1800" dirty="0" smtClean="0"/>
                        <a:t>5</a:t>
                      </a:r>
                      <a:endParaRPr lang="zh-CN" altLang="en-US" sz="1800" dirty="0"/>
                    </a:p>
                  </a:txBody>
                  <a:tcPr marL="91406" marR="91406" marT="45740" marB="45740"/>
                </a:tc>
                <a:extLst>
                  <a:ext uri="{0D108BD9-81ED-4DB2-BD59-A6C34878D82A}">
                    <a16:rowId xmlns:a16="http://schemas.microsoft.com/office/drawing/2014/main" val="10001"/>
                  </a:ext>
                </a:extLst>
              </a:tr>
            </a:tbl>
          </a:graphicData>
        </a:graphic>
      </p:graphicFrame>
      <p:graphicFrame>
        <p:nvGraphicFramePr>
          <p:cNvPr id="25" name="表格 24"/>
          <p:cNvGraphicFramePr>
            <a:graphicFrameLocks noGrp="1"/>
          </p:cNvGraphicFramePr>
          <p:nvPr/>
        </p:nvGraphicFramePr>
        <p:xfrm>
          <a:off x="4008438" y="176213"/>
          <a:ext cx="508000" cy="73183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tblGrid>
              <a:tr h="365919">
                <a:tc>
                  <a:txBody>
                    <a:bodyPr/>
                    <a:lstStyle/>
                    <a:p>
                      <a:r>
                        <a:rPr lang="en-US" altLang="zh-CN" sz="1800" dirty="0" smtClean="0"/>
                        <a:t>6</a:t>
                      </a:r>
                      <a:endParaRPr lang="zh-CN" altLang="en-US" sz="1800" dirty="0"/>
                    </a:p>
                  </a:txBody>
                  <a:tcPr marL="91406" marR="91406" marT="45740" marB="45740"/>
                </a:tc>
                <a:extLst>
                  <a:ext uri="{0D108BD9-81ED-4DB2-BD59-A6C34878D82A}">
                    <a16:rowId xmlns:a16="http://schemas.microsoft.com/office/drawing/2014/main" val="10000"/>
                  </a:ext>
                </a:extLst>
              </a:tr>
              <a:tr h="365919">
                <a:tc>
                  <a:txBody>
                    <a:bodyPr/>
                    <a:lstStyle/>
                    <a:p>
                      <a:r>
                        <a:rPr lang="en-US" altLang="zh-CN" sz="1800" dirty="0" smtClean="0"/>
                        <a:t>5</a:t>
                      </a:r>
                      <a:endParaRPr lang="zh-CN" altLang="en-US" sz="1800" dirty="0"/>
                    </a:p>
                  </a:txBody>
                  <a:tcPr marL="91406" marR="91406" marT="45740" marB="45740"/>
                </a:tc>
                <a:extLst>
                  <a:ext uri="{0D108BD9-81ED-4DB2-BD59-A6C34878D82A}">
                    <a16:rowId xmlns:a16="http://schemas.microsoft.com/office/drawing/2014/main" val="10001"/>
                  </a:ext>
                </a:extLst>
              </a:tr>
            </a:tbl>
          </a:graphicData>
        </a:graphic>
      </p:graphicFrame>
      <p:graphicFrame>
        <p:nvGraphicFramePr>
          <p:cNvPr id="26" name="表格 25"/>
          <p:cNvGraphicFramePr>
            <a:graphicFrameLocks noGrp="1"/>
          </p:cNvGraphicFramePr>
          <p:nvPr/>
        </p:nvGraphicFramePr>
        <p:xfrm>
          <a:off x="4700588" y="190500"/>
          <a:ext cx="508000" cy="73183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tblGrid>
              <a:tr h="365919">
                <a:tc>
                  <a:txBody>
                    <a:bodyPr/>
                    <a:lstStyle/>
                    <a:p>
                      <a:r>
                        <a:rPr lang="en-US" altLang="zh-CN" sz="1800" dirty="0" smtClean="0"/>
                        <a:t>6</a:t>
                      </a:r>
                      <a:endParaRPr lang="zh-CN" altLang="en-US" sz="1800" dirty="0"/>
                    </a:p>
                  </a:txBody>
                  <a:tcPr marL="91406" marR="91406" marT="45740" marB="45740"/>
                </a:tc>
                <a:extLst>
                  <a:ext uri="{0D108BD9-81ED-4DB2-BD59-A6C34878D82A}">
                    <a16:rowId xmlns:a16="http://schemas.microsoft.com/office/drawing/2014/main" val="10000"/>
                  </a:ext>
                </a:extLst>
              </a:tr>
              <a:tr h="365919">
                <a:tc>
                  <a:txBody>
                    <a:bodyPr/>
                    <a:lstStyle/>
                    <a:p>
                      <a:r>
                        <a:rPr lang="en-US" altLang="zh-CN" sz="1800" dirty="0" smtClean="0"/>
                        <a:t>7</a:t>
                      </a:r>
                      <a:endParaRPr lang="zh-CN" altLang="en-US" sz="1800" dirty="0"/>
                    </a:p>
                  </a:txBody>
                  <a:tcPr marL="91406" marR="91406" marT="45740" marB="45740"/>
                </a:tc>
                <a:extLst>
                  <a:ext uri="{0D108BD9-81ED-4DB2-BD59-A6C34878D82A}">
                    <a16:rowId xmlns:a16="http://schemas.microsoft.com/office/drawing/2014/main" val="10001"/>
                  </a:ext>
                </a:extLst>
              </a:tr>
            </a:tbl>
          </a:graphicData>
        </a:graphic>
      </p:graphicFrame>
      <p:graphicFrame>
        <p:nvGraphicFramePr>
          <p:cNvPr id="27" name="表格 26"/>
          <p:cNvGraphicFramePr>
            <a:graphicFrameLocks noGrp="1"/>
          </p:cNvGraphicFramePr>
          <p:nvPr/>
        </p:nvGraphicFramePr>
        <p:xfrm>
          <a:off x="7677150" y="190500"/>
          <a:ext cx="508000" cy="73183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tblGrid>
              <a:tr h="365919">
                <a:tc>
                  <a:txBody>
                    <a:bodyPr/>
                    <a:lstStyle/>
                    <a:p>
                      <a:r>
                        <a:rPr lang="en-US" altLang="zh-CN" sz="1800" dirty="0" smtClean="0"/>
                        <a:t>10</a:t>
                      </a:r>
                      <a:endParaRPr lang="zh-CN" altLang="en-US" sz="1800" dirty="0"/>
                    </a:p>
                  </a:txBody>
                  <a:tcPr marL="91406" marR="91406" marT="45740" marB="45740"/>
                </a:tc>
                <a:extLst>
                  <a:ext uri="{0D108BD9-81ED-4DB2-BD59-A6C34878D82A}">
                    <a16:rowId xmlns:a16="http://schemas.microsoft.com/office/drawing/2014/main" val="10000"/>
                  </a:ext>
                </a:extLst>
              </a:tr>
              <a:tr h="365919">
                <a:tc>
                  <a:txBody>
                    <a:bodyPr/>
                    <a:lstStyle/>
                    <a:p>
                      <a:r>
                        <a:rPr lang="en-US" altLang="zh-CN" sz="1800" dirty="0" smtClean="0">
                          <a:solidFill>
                            <a:schemeClr val="tx1"/>
                          </a:solidFill>
                        </a:rPr>
                        <a:t>11</a:t>
                      </a:r>
                      <a:endParaRPr lang="zh-CN" altLang="en-US" sz="1800" dirty="0">
                        <a:solidFill>
                          <a:schemeClr val="tx1"/>
                        </a:solidFill>
                      </a:endParaRPr>
                    </a:p>
                  </a:txBody>
                  <a:tcPr marL="91406" marR="91406" marT="45740" marB="45740"/>
                </a:tc>
                <a:extLst>
                  <a:ext uri="{0D108BD9-81ED-4DB2-BD59-A6C34878D82A}">
                    <a16:rowId xmlns:a16="http://schemas.microsoft.com/office/drawing/2014/main" val="10001"/>
                  </a:ext>
                </a:extLst>
              </a:tr>
            </a:tbl>
          </a:graphicData>
        </a:graphic>
      </p:graphicFrame>
      <p:sp>
        <p:nvSpPr>
          <p:cNvPr id="28" name="椭圆 27"/>
          <p:cNvSpPr/>
          <p:nvPr/>
        </p:nvSpPr>
        <p:spPr>
          <a:xfrm>
            <a:off x="4341813" y="3571875"/>
            <a:ext cx="2319337" cy="561975"/>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F0000"/>
                </a:solidFill>
              </a:rPr>
              <a:t>Write</a:t>
            </a:r>
          </a:p>
          <a:p>
            <a:pPr algn="ctr">
              <a:defRPr/>
            </a:pPr>
            <a:r>
              <a:rPr lang="en-US" altLang="zh-CN" dirty="0">
                <a:solidFill>
                  <a:srgbClr val="FF0000"/>
                </a:solidFill>
              </a:rPr>
              <a:t>Back 0(0)0(1)</a:t>
            </a:r>
            <a:endParaRPr lang="zh-CN" altLang="en-US" dirty="0">
              <a:solidFill>
                <a:srgbClr val="FF0000"/>
              </a:solidFill>
            </a:endParaRPr>
          </a:p>
        </p:txBody>
      </p:sp>
      <p:cxnSp>
        <p:nvCxnSpPr>
          <p:cNvPr id="29" name="直接箭头连接符 28"/>
          <p:cNvCxnSpPr>
            <a:stCxn id="28" idx="0"/>
          </p:cNvCxnSpPr>
          <p:nvPr/>
        </p:nvCxnSpPr>
        <p:spPr>
          <a:xfrm rot="5400000" flipH="1" flipV="1">
            <a:off x="5257800" y="2147888"/>
            <a:ext cx="1666875" cy="1181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表格 30"/>
          <p:cNvGraphicFramePr>
            <a:graphicFrameLocks noGrp="1"/>
          </p:cNvGraphicFramePr>
          <p:nvPr/>
        </p:nvGraphicFramePr>
        <p:xfrm>
          <a:off x="8299450" y="168275"/>
          <a:ext cx="508000" cy="73183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tblGrid>
              <a:tr h="365919">
                <a:tc>
                  <a:txBody>
                    <a:bodyPr/>
                    <a:lstStyle/>
                    <a:p>
                      <a:r>
                        <a:rPr lang="en-US" altLang="zh-CN" sz="1800" dirty="0" smtClean="0"/>
                        <a:t>4</a:t>
                      </a:r>
                      <a:endParaRPr lang="zh-CN" altLang="en-US" sz="1800" dirty="0"/>
                    </a:p>
                  </a:txBody>
                  <a:tcPr marL="91406" marR="91406" marT="45740" marB="45740"/>
                </a:tc>
                <a:extLst>
                  <a:ext uri="{0D108BD9-81ED-4DB2-BD59-A6C34878D82A}">
                    <a16:rowId xmlns:a16="http://schemas.microsoft.com/office/drawing/2014/main" val="10000"/>
                  </a:ext>
                </a:extLst>
              </a:tr>
              <a:tr h="365919">
                <a:tc>
                  <a:txBody>
                    <a:bodyPr/>
                    <a:lstStyle/>
                    <a:p>
                      <a:r>
                        <a:rPr lang="en-US" altLang="zh-CN" sz="1800" dirty="0" smtClean="0">
                          <a:solidFill>
                            <a:schemeClr val="tx1"/>
                          </a:solidFill>
                        </a:rPr>
                        <a:t>11</a:t>
                      </a:r>
                      <a:endParaRPr lang="zh-CN" altLang="en-US" sz="1800" dirty="0">
                        <a:solidFill>
                          <a:schemeClr val="tx1"/>
                        </a:solidFill>
                      </a:endParaRPr>
                    </a:p>
                  </a:txBody>
                  <a:tcPr marL="91406" marR="91406" marT="45740" marB="45740"/>
                </a:tc>
                <a:extLst>
                  <a:ext uri="{0D108BD9-81ED-4DB2-BD59-A6C34878D82A}">
                    <a16:rowId xmlns:a16="http://schemas.microsoft.com/office/drawing/2014/main" val="10001"/>
                  </a:ext>
                </a:extLst>
              </a:tr>
            </a:tbl>
          </a:graphicData>
        </a:graphic>
      </p:graphicFrame>
      <p:graphicFrame>
        <p:nvGraphicFramePr>
          <p:cNvPr id="30" name="内容占位符 7"/>
          <p:cNvGraphicFramePr>
            <a:graphicFrameLocks/>
          </p:cNvGraphicFramePr>
          <p:nvPr/>
        </p:nvGraphicFramePr>
        <p:xfrm>
          <a:off x="158750" y="1049338"/>
          <a:ext cx="1751013" cy="609600"/>
        </p:xfrm>
        <a:graphic>
          <a:graphicData uri="http://schemas.openxmlformats.org/drawingml/2006/table">
            <a:tbl>
              <a:tblPr firstRow="1" bandRow="1">
                <a:tableStyleId>{5C22544A-7EE6-4342-B048-85BDC9FD1C3A}</a:tableStyleId>
              </a:tblPr>
              <a:tblGrid>
                <a:gridCol w="434961">
                  <a:extLst>
                    <a:ext uri="{9D8B030D-6E8A-4147-A177-3AD203B41FA5}">
                      <a16:colId xmlns:a16="http://schemas.microsoft.com/office/drawing/2014/main" val="20000"/>
                    </a:ext>
                  </a:extLst>
                </a:gridCol>
                <a:gridCol w="415210">
                  <a:extLst>
                    <a:ext uri="{9D8B030D-6E8A-4147-A177-3AD203B41FA5}">
                      <a16:colId xmlns:a16="http://schemas.microsoft.com/office/drawing/2014/main" val="20001"/>
                    </a:ext>
                  </a:extLst>
                </a:gridCol>
                <a:gridCol w="463088">
                  <a:extLst>
                    <a:ext uri="{9D8B030D-6E8A-4147-A177-3AD203B41FA5}">
                      <a16:colId xmlns:a16="http://schemas.microsoft.com/office/drawing/2014/main" val="20002"/>
                    </a:ext>
                  </a:extLst>
                </a:gridCol>
                <a:gridCol w="437754">
                  <a:extLst>
                    <a:ext uri="{9D8B030D-6E8A-4147-A177-3AD203B41FA5}">
                      <a16:colId xmlns:a16="http://schemas.microsoft.com/office/drawing/2014/main" val="20003"/>
                    </a:ext>
                  </a:extLst>
                </a:gridCol>
              </a:tblGrid>
              <a:tr h="304800">
                <a:tc>
                  <a:txBody>
                    <a:bodyPr/>
                    <a:lstStyle/>
                    <a:p>
                      <a:r>
                        <a:rPr lang="en-US" altLang="zh-CN" sz="1400" dirty="0" smtClean="0"/>
                        <a:t>--</a:t>
                      </a:r>
                      <a:endParaRPr lang="zh-CN" altLang="en-US" sz="1400" dirty="0"/>
                    </a:p>
                  </a:txBody>
                  <a:tcPr marL="91439" marR="91439" marT="45706" marB="45706">
                    <a:solidFill>
                      <a:schemeClr val="accent1"/>
                    </a:solidFill>
                  </a:tcPr>
                </a:tc>
                <a:tc>
                  <a:txBody>
                    <a:bodyPr/>
                    <a:lstStyle/>
                    <a:p>
                      <a:r>
                        <a:rPr lang="en-US" altLang="zh-CN" sz="1400" dirty="0" smtClean="0">
                          <a:solidFill>
                            <a:srgbClr val="FF0000"/>
                          </a:solidFill>
                        </a:rPr>
                        <a:t>--</a:t>
                      </a:r>
                      <a:endParaRPr lang="zh-CN" altLang="en-US" sz="1400" dirty="0">
                        <a:solidFill>
                          <a:srgbClr val="FF0000"/>
                        </a:solidFill>
                      </a:endParaRPr>
                    </a:p>
                  </a:txBody>
                  <a:tcPr marL="91439" marR="91439" marT="45706" marB="45706">
                    <a:solidFill>
                      <a:schemeClr val="accent1"/>
                    </a:solidFill>
                  </a:tcPr>
                </a:tc>
                <a:tc>
                  <a:txBody>
                    <a:bodyPr/>
                    <a:lstStyle/>
                    <a:p>
                      <a:r>
                        <a:rPr lang="en-US" altLang="zh-CN" sz="1400" dirty="0" smtClean="0"/>
                        <a:t>---</a:t>
                      </a:r>
                      <a:endParaRPr lang="zh-CN" altLang="en-US" sz="1400" dirty="0"/>
                    </a:p>
                  </a:txBody>
                  <a:tcPr marL="91439" marR="91439" marT="45706" marB="45706"/>
                </a:tc>
                <a:tc>
                  <a:txBody>
                    <a:bodyPr/>
                    <a:lstStyle/>
                    <a:p>
                      <a:r>
                        <a:rPr lang="en-US" altLang="zh-CN" sz="1400" dirty="0" smtClean="0"/>
                        <a:t>--</a:t>
                      </a:r>
                      <a:endParaRPr lang="zh-CN" altLang="en-US" sz="1400" dirty="0"/>
                    </a:p>
                  </a:txBody>
                  <a:tcPr marL="91439" marR="91439" marT="45706" marB="45706"/>
                </a:tc>
                <a:extLst>
                  <a:ext uri="{0D108BD9-81ED-4DB2-BD59-A6C34878D82A}">
                    <a16:rowId xmlns:a16="http://schemas.microsoft.com/office/drawing/2014/main" val="10000"/>
                  </a:ext>
                </a:extLst>
              </a:tr>
              <a:tr h="304800">
                <a:tc>
                  <a:txBody>
                    <a:bodyPr/>
                    <a:lstStyle/>
                    <a:p>
                      <a:r>
                        <a:rPr lang="en-US" altLang="zh-CN" sz="1400" dirty="0" smtClean="0"/>
                        <a:t>---</a:t>
                      </a:r>
                      <a:endParaRPr lang="zh-CN" altLang="en-US" sz="1400" dirty="0"/>
                    </a:p>
                  </a:txBody>
                  <a:tcPr marL="91439" marR="91439" marT="45706" marB="45706">
                    <a:solidFill>
                      <a:schemeClr val="bg1">
                        <a:lumMod val="75000"/>
                      </a:schemeClr>
                    </a:solidFill>
                  </a:tcPr>
                </a:tc>
                <a:tc>
                  <a:txBody>
                    <a:bodyPr/>
                    <a:lstStyle/>
                    <a:p>
                      <a:r>
                        <a:rPr lang="en-US" altLang="zh-CN" sz="1400" dirty="0" smtClean="0"/>
                        <a:t>--</a:t>
                      </a:r>
                      <a:endParaRPr lang="zh-CN" altLang="en-US" sz="1400" dirty="0"/>
                    </a:p>
                  </a:txBody>
                  <a:tcPr marL="91439" marR="91439" marT="45706" marB="45706">
                    <a:solidFill>
                      <a:schemeClr val="bg1">
                        <a:lumMod val="75000"/>
                      </a:schemeClr>
                    </a:solidFill>
                  </a:tcPr>
                </a:tc>
                <a:tc>
                  <a:txBody>
                    <a:bodyPr/>
                    <a:lstStyle/>
                    <a:p>
                      <a:r>
                        <a:rPr lang="en-US" altLang="zh-CN" sz="1400" dirty="0" smtClean="0"/>
                        <a:t>--</a:t>
                      </a:r>
                      <a:endParaRPr lang="zh-CN" altLang="en-US" sz="1400" dirty="0"/>
                    </a:p>
                  </a:txBody>
                  <a:tcPr marL="91439" marR="91439" marT="45706" marB="45706">
                    <a:solidFill>
                      <a:schemeClr val="bg1">
                        <a:lumMod val="75000"/>
                      </a:schemeClr>
                    </a:solidFill>
                  </a:tcPr>
                </a:tc>
                <a:tc>
                  <a:txBody>
                    <a:bodyPr/>
                    <a:lstStyle/>
                    <a:p>
                      <a:r>
                        <a:rPr lang="en-US" altLang="zh-CN" sz="1400" dirty="0" smtClean="0"/>
                        <a:t>--</a:t>
                      </a:r>
                      <a:endParaRPr lang="zh-CN" altLang="en-US" sz="1400" dirty="0"/>
                    </a:p>
                  </a:txBody>
                  <a:tcPr marL="91439" marR="91439" marT="45706" marB="45706">
                    <a:solidFill>
                      <a:schemeClr val="bg1">
                        <a:lumMod val="75000"/>
                      </a:schemeClr>
                    </a:solidFill>
                  </a:tcPr>
                </a:tc>
                <a:extLst>
                  <a:ext uri="{0D108BD9-81ED-4DB2-BD59-A6C34878D82A}">
                    <a16:rowId xmlns:a16="http://schemas.microsoft.com/office/drawing/2014/main" val="10001"/>
                  </a:ext>
                </a:extLst>
              </a:tr>
            </a:tbl>
          </a:graphicData>
        </a:graphic>
      </p:graphicFrame>
      <p:graphicFrame>
        <p:nvGraphicFramePr>
          <p:cNvPr id="32" name="内容占位符 7"/>
          <p:cNvGraphicFramePr>
            <a:graphicFrameLocks/>
          </p:cNvGraphicFramePr>
          <p:nvPr/>
        </p:nvGraphicFramePr>
        <p:xfrm>
          <a:off x="128588" y="2536825"/>
          <a:ext cx="1812925" cy="609600"/>
        </p:xfrm>
        <a:graphic>
          <a:graphicData uri="http://schemas.openxmlformats.org/drawingml/2006/table">
            <a:tbl>
              <a:tblPr firstRow="1" bandRow="1">
                <a:tableStyleId>{5C22544A-7EE6-4342-B048-85BDC9FD1C3A}</a:tableStyleId>
              </a:tblPr>
              <a:tblGrid>
                <a:gridCol w="450341">
                  <a:extLst>
                    <a:ext uri="{9D8B030D-6E8A-4147-A177-3AD203B41FA5}">
                      <a16:colId xmlns:a16="http://schemas.microsoft.com/office/drawing/2014/main" val="20000"/>
                    </a:ext>
                  </a:extLst>
                </a:gridCol>
                <a:gridCol w="429891">
                  <a:extLst>
                    <a:ext uri="{9D8B030D-6E8A-4147-A177-3AD203B41FA5}">
                      <a16:colId xmlns:a16="http://schemas.microsoft.com/office/drawing/2014/main" val="20001"/>
                    </a:ext>
                  </a:extLst>
                </a:gridCol>
                <a:gridCol w="479462">
                  <a:extLst>
                    <a:ext uri="{9D8B030D-6E8A-4147-A177-3AD203B41FA5}">
                      <a16:colId xmlns:a16="http://schemas.microsoft.com/office/drawing/2014/main" val="20002"/>
                    </a:ext>
                  </a:extLst>
                </a:gridCol>
                <a:gridCol w="453231">
                  <a:extLst>
                    <a:ext uri="{9D8B030D-6E8A-4147-A177-3AD203B41FA5}">
                      <a16:colId xmlns:a16="http://schemas.microsoft.com/office/drawing/2014/main" val="20003"/>
                    </a:ext>
                  </a:extLst>
                </a:gridCol>
              </a:tblGrid>
              <a:tr h="304800">
                <a:tc>
                  <a:txBody>
                    <a:bodyPr/>
                    <a:lstStyle/>
                    <a:p>
                      <a:r>
                        <a:rPr lang="en-US" altLang="zh-CN" sz="1400" dirty="0" smtClean="0"/>
                        <a:t>0(0)</a:t>
                      </a:r>
                      <a:endParaRPr lang="zh-CN" altLang="en-US" sz="1400" dirty="0"/>
                    </a:p>
                  </a:txBody>
                  <a:tcPr marL="91436" marR="91436" marT="45706" marB="45706">
                    <a:solidFill>
                      <a:schemeClr val="accent1"/>
                    </a:solidFill>
                  </a:tcPr>
                </a:tc>
                <a:tc>
                  <a:txBody>
                    <a:bodyPr/>
                    <a:lstStyle/>
                    <a:p>
                      <a:r>
                        <a:rPr lang="en-US" altLang="zh-CN" sz="1400" dirty="0" smtClean="0">
                          <a:solidFill>
                            <a:srgbClr val="FF0000"/>
                          </a:solidFill>
                        </a:rPr>
                        <a:t>--</a:t>
                      </a:r>
                      <a:endParaRPr lang="zh-CN" altLang="en-US" sz="1400" dirty="0">
                        <a:solidFill>
                          <a:srgbClr val="FF0000"/>
                        </a:solidFill>
                      </a:endParaRPr>
                    </a:p>
                  </a:txBody>
                  <a:tcPr marL="91436" marR="91436" marT="45706" marB="45706">
                    <a:solidFill>
                      <a:schemeClr val="accent1"/>
                    </a:solidFill>
                  </a:tcPr>
                </a:tc>
                <a:tc>
                  <a:txBody>
                    <a:bodyPr/>
                    <a:lstStyle/>
                    <a:p>
                      <a:r>
                        <a:rPr lang="en-US" altLang="zh-CN" sz="1400" dirty="0" smtClean="0"/>
                        <a:t>--</a:t>
                      </a:r>
                      <a:endParaRPr lang="zh-CN" altLang="en-US" sz="1400" dirty="0"/>
                    </a:p>
                  </a:txBody>
                  <a:tcPr marL="91436" marR="91436" marT="45706" marB="45706"/>
                </a:tc>
                <a:tc>
                  <a:txBody>
                    <a:bodyPr/>
                    <a:lstStyle/>
                    <a:p>
                      <a:r>
                        <a:rPr lang="en-US" altLang="zh-CN" sz="1400" dirty="0" smtClean="0"/>
                        <a:t>--</a:t>
                      </a:r>
                      <a:endParaRPr lang="zh-CN" altLang="en-US" sz="1400" dirty="0"/>
                    </a:p>
                  </a:txBody>
                  <a:tcPr marL="91436" marR="91436" marT="45706" marB="45706"/>
                </a:tc>
                <a:extLst>
                  <a:ext uri="{0D108BD9-81ED-4DB2-BD59-A6C34878D82A}">
                    <a16:rowId xmlns:a16="http://schemas.microsoft.com/office/drawing/2014/main" val="10000"/>
                  </a:ext>
                </a:extLst>
              </a:tr>
              <a:tr h="304800">
                <a:tc>
                  <a:txBody>
                    <a:bodyPr/>
                    <a:lstStyle/>
                    <a:p>
                      <a:r>
                        <a:rPr lang="en-US" altLang="zh-CN" sz="1400" dirty="0" smtClean="0"/>
                        <a:t>---</a:t>
                      </a:r>
                      <a:endParaRPr lang="zh-CN" altLang="en-US" sz="1400" dirty="0"/>
                    </a:p>
                  </a:txBody>
                  <a:tcPr marL="91436" marR="91436" marT="45706" marB="45706">
                    <a:solidFill>
                      <a:schemeClr val="bg1">
                        <a:lumMod val="75000"/>
                      </a:schemeClr>
                    </a:solidFill>
                  </a:tcPr>
                </a:tc>
                <a:tc>
                  <a:txBody>
                    <a:bodyPr/>
                    <a:lstStyle/>
                    <a:p>
                      <a:r>
                        <a:rPr lang="en-US" altLang="zh-CN" sz="1400" dirty="0" smtClean="0"/>
                        <a:t>--</a:t>
                      </a:r>
                      <a:endParaRPr lang="zh-CN" altLang="en-US" sz="1400" dirty="0"/>
                    </a:p>
                  </a:txBody>
                  <a:tcPr marL="91436" marR="91436" marT="45706" marB="45706">
                    <a:solidFill>
                      <a:schemeClr val="bg1">
                        <a:lumMod val="75000"/>
                      </a:schemeClr>
                    </a:solidFill>
                  </a:tcPr>
                </a:tc>
                <a:tc>
                  <a:txBody>
                    <a:bodyPr/>
                    <a:lstStyle/>
                    <a:p>
                      <a:r>
                        <a:rPr lang="en-US" altLang="zh-CN" sz="1400" dirty="0" smtClean="0"/>
                        <a:t>--</a:t>
                      </a:r>
                      <a:endParaRPr lang="zh-CN" altLang="en-US" sz="1400" dirty="0"/>
                    </a:p>
                  </a:txBody>
                  <a:tcPr marL="91436" marR="91436" marT="45706" marB="45706">
                    <a:solidFill>
                      <a:schemeClr val="bg1">
                        <a:lumMod val="75000"/>
                      </a:schemeClr>
                    </a:solidFill>
                  </a:tcPr>
                </a:tc>
                <a:tc>
                  <a:txBody>
                    <a:bodyPr/>
                    <a:lstStyle/>
                    <a:p>
                      <a:r>
                        <a:rPr lang="en-US" altLang="zh-CN" sz="1400" dirty="0" smtClean="0"/>
                        <a:t>--</a:t>
                      </a:r>
                      <a:endParaRPr lang="zh-CN" altLang="en-US" sz="1400" dirty="0"/>
                    </a:p>
                  </a:txBody>
                  <a:tcPr marL="91436" marR="91436" marT="45706" marB="45706">
                    <a:solidFill>
                      <a:schemeClr val="bg1">
                        <a:lumMod val="75000"/>
                      </a:schemeClr>
                    </a:solidFill>
                  </a:tcPr>
                </a:tc>
                <a:extLst>
                  <a:ext uri="{0D108BD9-81ED-4DB2-BD59-A6C34878D82A}">
                    <a16:rowId xmlns:a16="http://schemas.microsoft.com/office/drawing/2014/main" val="10001"/>
                  </a:ext>
                </a:extLst>
              </a:tr>
            </a:tbl>
          </a:graphicData>
        </a:graphic>
      </p:graphicFrame>
      <p:graphicFrame>
        <p:nvGraphicFramePr>
          <p:cNvPr id="33" name="内容占位符 7"/>
          <p:cNvGraphicFramePr>
            <a:graphicFrameLocks/>
          </p:cNvGraphicFramePr>
          <p:nvPr/>
        </p:nvGraphicFramePr>
        <p:xfrm>
          <a:off x="2079625" y="1020763"/>
          <a:ext cx="1870075" cy="822932"/>
        </p:xfrm>
        <a:graphic>
          <a:graphicData uri="http://schemas.openxmlformats.org/drawingml/2006/table">
            <a:tbl>
              <a:tblPr firstRow="1" bandRow="1">
                <a:tableStyleId>{5C22544A-7EE6-4342-B048-85BDC9FD1C3A}</a:tableStyleId>
              </a:tblPr>
              <a:tblGrid>
                <a:gridCol w="464536">
                  <a:extLst>
                    <a:ext uri="{9D8B030D-6E8A-4147-A177-3AD203B41FA5}">
                      <a16:colId xmlns:a16="http://schemas.microsoft.com/office/drawing/2014/main" val="20000"/>
                    </a:ext>
                  </a:extLst>
                </a:gridCol>
                <a:gridCol w="443443">
                  <a:extLst>
                    <a:ext uri="{9D8B030D-6E8A-4147-A177-3AD203B41FA5}">
                      <a16:colId xmlns:a16="http://schemas.microsoft.com/office/drawing/2014/main" val="20001"/>
                    </a:ext>
                  </a:extLst>
                </a:gridCol>
                <a:gridCol w="494576">
                  <a:extLst>
                    <a:ext uri="{9D8B030D-6E8A-4147-A177-3AD203B41FA5}">
                      <a16:colId xmlns:a16="http://schemas.microsoft.com/office/drawing/2014/main" val="20002"/>
                    </a:ext>
                  </a:extLst>
                </a:gridCol>
                <a:gridCol w="467520">
                  <a:extLst>
                    <a:ext uri="{9D8B030D-6E8A-4147-A177-3AD203B41FA5}">
                      <a16:colId xmlns:a16="http://schemas.microsoft.com/office/drawing/2014/main" val="20003"/>
                    </a:ext>
                  </a:extLst>
                </a:gridCol>
              </a:tblGrid>
              <a:tr h="304800">
                <a:tc>
                  <a:txBody>
                    <a:bodyPr/>
                    <a:lstStyle/>
                    <a:p>
                      <a:r>
                        <a:rPr lang="en-US" altLang="zh-CN" sz="1400" dirty="0" smtClean="0"/>
                        <a:t>0(0)</a:t>
                      </a:r>
                      <a:endParaRPr lang="zh-CN" altLang="en-US" sz="1400" dirty="0"/>
                    </a:p>
                  </a:txBody>
                  <a:tcPr marL="91447" marR="91447" marT="45706" marB="45706">
                    <a:solidFill>
                      <a:schemeClr val="accent1"/>
                    </a:solidFill>
                  </a:tcPr>
                </a:tc>
                <a:tc>
                  <a:txBody>
                    <a:bodyPr/>
                    <a:lstStyle/>
                    <a:p>
                      <a:r>
                        <a:rPr lang="en-US" altLang="zh-CN" sz="1400" dirty="0" smtClean="0">
                          <a:solidFill>
                            <a:srgbClr val="FF0000"/>
                          </a:solidFill>
                        </a:rPr>
                        <a:t>0(1)</a:t>
                      </a:r>
                      <a:endParaRPr lang="zh-CN" altLang="en-US" sz="1400" dirty="0">
                        <a:solidFill>
                          <a:srgbClr val="FF0000"/>
                        </a:solidFill>
                      </a:endParaRPr>
                    </a:p>
                  </a:txBody>
                  <a:tcPr marL="91447" marR="91447" marT="45706" marB="45706">
                    <a:solidFill>
                      <a:schemeClr val="accent1"/>
                    </a:solidFill>
                  </a:tcPr>
                </a:tc>
                <a:tc>
                  <a:txBody>
                    <a:bodyPr/>
                    <a:lstStyle/>
                    <a:p>
                      <a:r>
                        <a:rPr lang="en-US" altLang="zh-CN" sz="1400" dirty="0" smtClean="0"/>
                        <a:t>---</a:t>
                      </a:r>
                      <a:endParaRPr lang="zh-CN" altLang="en-US" sz="1400" dirty="0"/>
                    </a:p>
                  </a:txBody>
                  <a:tcPr marL="91447" marR="91447" marT="45706" marB="45706"/>
                </a:tc>
                <a:tc>
                  <a:txBody>
                    <a:bodyPr/>
                    <a:lstStyle/>
                    <a:p>
                      <a:r>
                        <a:rPr lang="en-US" altLang="zh-CN" sz="1400" dirty="0" smtClean="0"/>
                        <a:t>--</a:t>
                      </a:r>
                      <a:endParaRPr lang="zh-CN" altLang="en-US" sz="1400" dirty="0"/>
                    </a:p>
                  </a:txBody>
                  <a:tcPr marL="91447" marR="91447" marT="45706" marB="45706"/>
                </a:tc>
                <a:extLst>
                  <a:ext uri="{0D108BD9-81ED-4DB2-BD59-A6C34878D82A}">
                    <a16:rowId xmlns:a16="http://schemas.microsoft.com/office/drawing/2014/main" val="10000"/>
                  </a:ext>
                </a:extLst>
              </a:tr>
              <a:tr h="304800">
                <a:tc>
                  <a:txBody>
                    <a:bodyPr/>
                    <a:lstStyle/>
                    <a:p>
                      <a:r>
                        <a:rPr lang="en-US" altLang="zh-CN" sz="1400" dirty="0" smtClean="0"/>
                        <a:t>---</a:t>
                      </a:r>
                      <a:endParaRPr lang="zh-CN" altLang="en-US" sz="1400" dirty="0"/>
                    </a:p>
                  </a:txBody>
                  <a:tcPr marL="91447" marR="91447" marT="45706" marB="45706">
                    <a:solidFill>
                      <a:schemeClr val="bg1">
                        <a:lumMod val="75000"/>
                      </a:schemeClr>
                    </a:solidFill>
                  </a:tcPr>
                </a:tc>
                <a:tc>
                  <a:txBody>
                    <a:bodyPr/>
                    <a:lstStyle/>
                    <a:p>
                      <a:r>
                        <a:rPr lang="en-US" altLang="zh-CN" sz="1400" dirty="0" smtClean="0"/>
                        <a:t>--</a:t>
                      </a:r>
                      <a:endParaRPr lang="zh-CN" altLang="en-US" sz="1400" dirty="0"/>
                    </a:p>
                  </a:txBody>
                  <a:tcPr marL="91447" marR="91447" marT="45706" marB="45706">
                    <a:solidFill>
                      <a:schemeClr val="bg1">
                        <a:lumMod val="75000"/>
                      </a:schemeClr>
                    </a:solidFill>
                  </a:tcPr>
                </a:tc>
                <a:tc>
                  <a:txBody>
                    <a:bodyPr/>
                    <a:lstStyle/>
                    <a:p>
                      <a:r>
                        <a:rPr lang="en-US" altLang="zh-CN" sz="1400" dirty="0" smtClean="0"/>
                        <a:t>--</a:t>
                      </a:r>
                      <a:endParaRPr lang="zh-CN" altLang="en-US" sz="1400" dirty="0"/>
                    </a:p>
                  </a:txBody>
                  <a:tcPr marL="91447" marR="91447" marT="45706" marB="45706">
                    <a:solidFill>
                      <a:schemeClr val="bg1">
                        <a:lumMod val="75000"/>
                      </a:schemeClr>
                    </a:solidFill>
                  </a:tcPr>
                </a:tc>
                <a:tc>
                  <a:txBody>
                    <a:bodyPr/>
                    <a:lstStyle/>
                    <a:p>
                      <a:r>
                        <a:rPr lang="en-US" altLang="zh-CN" sz="1400" dirty="0" smtClean="0"/>
                        <a:t>--</a:t>
                      </a:r>
                      <a:endParaRPr lang="zh-CN" altLang="en-US" sz="1400" dirty="0"/>
                    </a:p>
                  </a:txBody>
                  <a:tcPr marL="91447" marR="91447" marT="45706" marB="45706">
                    <a:solidFill>
                      <a:schemeClr val="bg1">
                        <a:lumMod val="75000"/>
                      </a:schemeClr>
                    </a:solidFill>
                  </a:tcPr>
                </a:tc>
                <a:extLst>
                  <a:ext uri="{0D108BD9-81ED-4DB2-BD59-A6C34878D82A}">
                    <a16:rowId xmlns:a16="http://schemas.microsoft.com/office/drawing/2014/main" val="10001"/>
                  </a:ext>
                </a:extLst>
              </a:tr>
            </a:tbl>
          </a:graphicData>
        </a:graphic>
      </p:graphicFrame>
      <p:graphicFrame>
        <p:nvGraphicFramePr>
          <p:cNvPr id="34" name="内容占位符 7"/>
          <p:cNvGraphicFramePr>
            <a:graphicFrameLocks/>
          </p:cNvGraphicFramePr>
          <p:nvPr/>
        </p:nvGraphicFramePr>
        <p:xfrm>
          <a:off x="2070100" y="1776413"/>
          <a:ext cx="1870075" cy="822932"/>
        </p:xfrm>
        <a:graphic>
          <a:graphicData uri="http://schemas.openxmlformats.org/drawingml/2006/table">
            <a:tbl>
              <a:tblPr firstRow="1" bandRow="1">
                <a:tableStyleId>{5C22544A-7EE6-4342-B048-85BDC9FD1C3A}</a:tableStyleId>
              </a:tblPr>
              <a:tblGrid>
                <a:gridCol w="464536">
                  <a:extLst>
                    <a:ext uri="{9D8B030D-6E8A-4147-A177-3AD203B41FA5}">
                      <a16:colId xmlns:a16="http://schemas.microsoft.com/office/drawing/2014/main" val="20000"/>
                    </a:ext>
                  </a:extLst>
                </a:gridCol>
                <a:gridCol w="443443">
                  <a:extLst>
                    <a:ext uri="{9D8B030D-6E8A-4147-A177-3AD203B41FA5}">
                      <a16:colId xmlns:a16="http://schemas.microsoft.com/office/drawing/2014/main" val="20001"/>
                    </a:ext>
                  </a:extLst>
                </a:gridCol>
                <a:gridCol w="494576">
                  <a:extLst>
                    <a:ext uri="{9D8B030D-6E8A-4147-A177-3AD203B41FA5}">
                      <a16:colId xmlns:a16="http://schemas.microsoft.com/office/drawing/2014/main" val="20002"/>
                    </a:ext>
                  </a:extLst>
                </a:gridCol>
                <a:gridCol w="467520">
                  <a:extLst>
                    <a:ext uri="{9D8B030D-6E8A-4147-A177-3AD203B41FA5}">
                      <a16:colId xmlns:a16="http://schemas.microsoft.com/office/drawing/2014/main" val="20003"/>
                    </a:ext>
                  </a:extLst>
                </a:gridCol>
              </a:tblGrid>
              <a:tr h="304800">
                <a:tc>
                  <a:txBody>
                    <a:bodyPr/>
                    <a:lstStyle/>
                    <a:p>
                      <a:r>
                        <a:rPr lang="en-US" altLang="zh-CN" sz="1400" dirty="0" smtClean="0"/>
                        <a:t>0(0)</a:t>
                      </a:r>
                      <a:endParaRPr lang="zh-CN" altLang="en-US" sz="1400" dirty="0"/>
                    </a:p>
                  </a:txBody>
                  <a:tcPr marL="91447" marR="91447" marT="45706" marB="45706">
                    <a:solidFill>
                      <a:schemeClr val="accent1"/>
                    </a:solidFill>
                  </a:tcPr>
                </a:tc>
                <a:tc>
                  <a:txBody>
                    <a:bodyPr/>
                    <a:lstStyle/>
                    <a:p>
                      <a:r>
                        <a:rPr lang="en-US" altLang="zh-CN" sz="1400" dirty="0" smtClean="0">
                          <a:solidFill>
                            <a:srgbClr val="FF0000"/>
                          </a:solidFill>
                        </a:rPr>
                        <a:t>0(1)</a:t>
                      </a:r>
                      <a:endParaRPr lang="zh-CN" altLang="en-US" sz="1400" dirty="0">
                        <a:solidFill>
                          <a:srgbClr val="FF0000"/>
                        </a:solidFill>
                      </a:endParaRPr>
                    </a:p>
                  </a:txBody>
                  <a:tcPr marL="91447" marR="91447" marT="45706" marB="45706">
                    <a:solidFill>
                      <a:schemeClr val="accent1"/>
                    </a:solidFill>
                  </a:tcPr>
                </a:tc>
                <a:tc>
                  <a:txBody>
                    <a:bodyPr/>
                    <a:lstStyle/>
                    <a:p>
                      <a:r>
                        <a:rPr lang="en-US" altLang="zh-CN" sz="1400" dirty="0" smtClean="0"/>
                        <a:t>1(2)</a:t>
                      </a:r>
                      <a:endParaRPr lang="zh-CN" altLang="en-US" sz="1400" dirty="0"/>
                    </a:p>
                  </a:txBody>
                  <a:tcPr marL="91447" marR="91447" marT="45706" marB="45706"/>
                </a:tc>
                <a:tc>
                  <a:txBody>
                    <a:bodyPr/>
                    <a:lstStyle/>
                    <a:p>
                      <a:r>
                        <a:rPr lang="en-US" altLang="zh-CN" sz="1400" dirty="0" smtClean="0"/>
                        <a:t>--</a:t>
                      </a:r>
                      <a:endParaRPr lang="zh-CN" altLang="en-US" sz="1400" dirty="0"/>
                    </a:p>
                  </a:txBody>
                  <a:tcPr marL="91447" marR="91447" marT="45706" marB="45706"/>
                </a:tc>
                <a:extLst>
                  <a:ext uri="{0D108BD9-81ED-4DB2-BD59-A6C34878D82A}">
                    <a16:rowId xmlns:a16="http://schemas.microsoft.com/office/drawing/2014/main" val="10000"/>
                  </a:ext>
                </a:extLst>
              </a:tr>
              <a:tr h="304800">
                <a:tc>
                  <a:txBody>
                    <a:bodyPr/>
                    <a:lstStyle/>
                    <a:p>
                      <a:r>
                        <a:rPr lang="en-US" altLang="zh-CN" sz="1400" dirty="0" smtClean="0"/>
                        <a:t>---</a:t>
                      </a:r>
                      <a:endParaRPr lang="zh-CN" altLang="en-US" sz="1400" dirty="0"/>
                    </a:p>
                  </a:txBody>
                  <a:tcPr marL="91447" marR="91447" marT="45706" marB="45706">
                    <a:solidFill>
                      <a:schemeClr val="bg1">
                        <a:lumMod val="75000"/>
                      </a:schemeClr>
                    </a:solidFill>
                  </a:tcPr>
                </a:tc>
                <a:tc>
                  <a:txBody>
                    <a:bodyPr/>
                    <a:lstStyle/>
                    <a:p>
                      <a:r>
                        <a:rPr lang="en-US" altLang="zh-CN" sz="1400" dirty="0" smtClean="0"/>
                        <a:t>--</a:t>
                      </a:r>
                      <a:endParaRPr lang="zh-CN" altLang="en-US" sz="1400" dirty="0"/>
                    </a:p>
                  </a:txBody>
                  <a:tcPr marL="91447" marR="91447" marT="45706" marB="45706">
                    <a:solidFill>
                      <a:schemeClr val="bg1">
                        <a:lumMod val="75000"/>
                      </a:schemeClr>
                    </a:solidFill>
                  </a:tcPr>
                </a:tc>
                <a:tc>
                  <a:txBody>
                    <a:bodyPr/>
                    <a:lstStyle/>
                    <a:p>
                      <a:r>
                        <a:rPr lang="en-US" altLang="zh-CN" sz="1400" dirty="0" smtClean="0"/>
                        <a:t>--</a:t>
                      </a:r>
                      <a:endParaRPr lang="zh-CN" altLang="en-US" sz="1400" dirty="0"/>
                    </a:p>
                  </a:txBody>
                  <a:tcPr marL="91447" marR="91447" marT="45706" marB="45706">
                    <a:solidFill>
                      <a:schemeClr val="bg1">
                        <a:lumMod val="75000"/>
                      </a:schemeClr>
                    </a:solidFill>
                  </a:tcPr>
                </a:tc>
                <a:tc>
                  <a:txBody>
                    <a:bodyPr/>
                    <a:lstStyle/>
                    <a:p>
                      <a:r>
                        <a:rPr lang="en-US" altLang="zh-CN" sz="1400" dirty="0" smtClean="0"/>
                        <a:t>--</a:t>
                      </a:r>
                      <a:endParaRPr lang="zh-CN" altLang="en-US" sz="1400" dirty="0"/>
                    </a:p>
                  </a:txBody>
                  <a:tcPr marL="91447" marR="91447" marT="45706" marB="45706">
                    <a:solidFill>
                      <a:schemeClr val="bg1">
                        <a:lumMod val="75000"/>
                      </a:schemeClr>
                    </a:solidFill>
                  </a:tcPr>
                </a:tc>
                <a:extLst>
                  <a:ext uri="{0D108BD9-81ED-4DB2-BD59-A6C34878D82A}">
                    <a16:rowId xmlns:a16="http://schemas.microsoft.com/office/drawing/2014/main" val="10001"/>
                  </a:ext>
                </a:extLst>
              </a:tr>
            </a:tbl>
          </a:graphicData>
        </a:graphic>
      </p:graphicFrame>
      <p:graphicFrame>
        <p:nvGraphicFramePr>
          <p:cNvPr id="35" name="内容占位符 7"/>
          <p:cNvGraphicFramePr>
            <a:graphicFrameLocks/>
          </p:cNvGraphicFramePr>
          <p:nvPr/>
        </p:nvGraphicFramePr>
        <p:xfrm>
          <a:off x="2062163" y="2551113"/>
          <a:ext cx="1870075" cy="822932"/>
        </p:xfrm>
        <a:graphic>
          <a:graphicData uri="http://schemas.openxmlformats.org/drawingml/2006/table">
            <a:tbl>
              <a:tblPr firstRow="1" bandRow="1">
                <a:tableStyleId>{5C22544A-7EE6-4342-B048-85BDC9FD1C3A}</a:tableStyleId>
              </a:tblPr>
              <a:tblGrid>
                <a:gridCol w="464536">
                  <a:extLst>
                    <a:ext uri="{9D8B030D-6E8A-4147-A177-3AD203B41FA5}">
                      <a16:colId xmlns:a16="http://schemas.microsoft.com/office/drawing/2014/main" val="20000"/>
                    </a:ext>
                  </a:extLst>
                </a:gridCol>
                <a:gridCol w="443443">
                  <a:extLst>
                    <a:ext uri="{9D8B030D-6E8A-4147-A177-3AD203B41FA5}">
                      <a16:colId xmlns:a16="http://schemas.microsoft.com/office/drawing/2014/main" val="20001"/>
                    </a:ext>
                  </a:extLst>
                </a:gridCol>
                <a:gridCol w="494576">
                  <a:extLst>
                    <a:ext uri="{9D8B030D-6E8A-4147-A177-3AD203B41FA5}">
                      <a16:colId xmlns:a16="http://schemas.microsoft.com/office/drawing/2014/main" val="20002"/>
                    </a:ext>
                  </a:extLst>
                </a:gridCol>
                <a:gridCol w="467520">
                  <a:extLst>
                    <a:ext uri="{9D8B030D-6E8A-4147-A177-3AD203B41FA5}">
                      <a16:colId xmlns:a16="http://schemas.microsoft.com/office/drawing/2014/main" val="20003"/>
                    </a:ext>
                  </a:extLst>
                </a:gridCol>
              </a:tblGrid>
              <a:tr h="304800">
                <a:tc>
                  <a:txBody>
                    <a:bodyPr/>
                    <a:lstStyle/>
                    <a:p>
                      <a:r>
                        <a:rPr lang="en-US" altLang="zh-CN" sz="1400" dirty="0" smtClean="0"/>
                        <a:t>0(0)</a:t>
                      </a:r>
                      <a:endParaRPr lang="zh-CN" altLang="en-US" sz="1400" dirty="0"/>
                    </a:p>
                  </a:txBody>
                  <a:tcPr marL="91447" marR="91447" marT="45706" marB="45706">
                    <a:solidFill>
                      <a:schemeClr val="accent1"/>
                    </a:solidFill>
                  </a:tcPr>
                </a:tc>
                <a:tc>
                  <a:txBody>
                    <a:bodyPr/>
                    <a:lstStyle/>
                    <a:p>
                      <a:r>
                        <a:rPr lang="en-US" altLang="zh-CN" sz="1400" dirty="0" smtClean="0">
                          <a:solidFill>
                            <a:srgbClr val="FF0000"/>
                          </a:solidFill>
                        </a:rPr>
                        <a:t>0(1)</a:t>
                      </a:r>
                      <a:endParaRPr lang="zh-CN" altLang="en-US" sz="1400" dirty="0">
                        <a:solidFill>
                          <a:srgbClr val="FF0000"/>
                        </a:solidFill>
                      </a:endParaRPr>
                    </a:p>
                  </a:txBody>
                  <a:tcPr marL="91447" marR="91447" marT="45706" marB="45706">
                    <a:solidFill>
                      <a:schemeClr val="accent1"/>
                    </a:solidFill>
                  </a:tcPr>
                </a:tc>
                <a:tc>
                  <a:txBody>
                    <a:bodyPr/>
                    <a:lstStyle/>
                    <a:p>
                      <a:r>
                        <a:rPr lang="en-US" altLang="zh-CN" sz="1400" dirty="0" smtClean="0"/>
                        <a:t>1(2)</a:t>
                      </a:r>
                      <a:endParaRPr lang="zh-CN" altLang="en-US" sz="1400" dirty="0"/>
                    </a:p>
                  </a:txBody>
                  <a:tcPr marL="91447" marR="91447" marT="45706" marB="45706"/>
                </a:tc>
                <a:tc>
                  <a:txBody>
                    <a:bodyPr/>
                    <a:lstStyle/>
                    <a:p>
                      <a:r>
                        <a:rPr lang="en-US" altLang="zh-CN" sz="1400" dirty="0" smtClean="0"/>
                        <a:t>1(3)</a:t>
                      </a:r>
                      <a:endParaRPr lang="zh-CN" altLang="en-US" sz="1400" dirty="0"/>
                    </a:p>
                  </a:txBody>
                  <a:tcPr marL="91447" marR="91447" marT="45706" marB="45706"/>
                </a:tc>
                <a:extLst>
                  <a:ext uri="{0D108BD9-81ED-4DB2-BD59-A6C34878D82A}">
                    <a16:rowId xmlns:a16="http://schemas.microsoft.com/office/drawing/2014/main" val="10000"/>
                  </a:ext>
                </a:extLst>
              </a:tr>
              <a:tr h="304800">
                <a:tc>
                  <a:txBody>
                    <a:bodyPr/>
                    <a:lstStyle/>
                    <a:p>
                      <a:r>
                        <a:rPr lang="en-US" altLang="zh-CN" sz="1400" dirty="0" smtClean="0"/>
                        <a:t>---</a:t>
                      </a:r>
                      <a:endParaRPr lang="zh-CN" altLang="en-US" sz="1400" dirty="0"/>
                    </a:p>
                  </a:txBody>
                  <a:tcPr marL="91447" marR="91447" marT="45706" marB="45706">
                    <a:solidFill>
                      <a:schemeClr val="bg1">
                        <a:lumMod val="75000"/>
                      </a:schemeClr>
                    </a:solidFill>
                  </a:tcPr>
                </a:tc>
                <a:tc>
                  <a:txBody>
                    <a:bodyPr/>
                    <a:lstStyle/>
                    <a:p>
                      <a:r>
                        <a:rPr lang="en-US" altLang="zh-CN" sz="1400" dirty="0" smtClean="0"/>
                        <a:t>--</a:t>
                      </a:r>
                      <a:endParaRPr lang="zh-CN" altLang="en-US" sz="1400" dirty="0"/>
                    </a:p>
                  </a:txBody>
                  <a:tcPr marL="91447" marR="91447" marT="45706" marB="45706">
                    <a:solidFill>
                      <a:schemeClr val="bg1">
                        <a:lumMod val="75000"/>
                      </a:schemeClr>
                    </a:solidFill>
                  </a:tcPr>
                </a:tc>
                <a:tc>
                  <a:txBody>
                    <a:bodyPr/>
                    <a:lstStyle/>
                    <a:p>
                      <a:r>
                        <a:rPr lang="en-US" altLang="zh-CN" sz="1400" dirty="0" smtClean="0"/>
                        <a:t>--</a:t>
                      </a:r>
                      <a:endParaRPr lang="zh-CN" altLang="en-US" sz="1400" dirty="0"/>
                    </a:p>
                  </a:txBody>
                  <a:tcPr marL="91447" marR="91447" marT="45706" marB="45706">
                    <a:solidFill>
                      <a:schemeClr val="bg1">
                        <a:lumMod val="75000"/>
                      </a:schemeClr>
                    </a:solidFill>
                  </a:tcPr>
                </a:tc>
                <a:tc>
                  <a:txBody>
                    <a:bodyPr/>
                    <a:lstStyle/>
                    <a:p>
                      <a:r>
                        <a:rPr lang="en-US" altLang="zh-CN" sz="1400" dirty="0" smtClean="0"/>
                        <a:t>--</a:t>
                      </a:r>
                      <a:endParaRPr lang="zh-CN" altLang="en-US" sz="1400" dirty="0"/>
                    </a:p>
                  </a:txBody>
                  <a:tcPr marL="91447" marR="91447" marT="45706" marB="45706">
                    <a:solidFill>
                      <a:schemeClr val="bg1">
                        <a:lumMod val="75000"/>
                      </a:schemeClr>
                    </a:solidFill>
                  </a:tcPr>
                </a:tc>
                <a:extLst>
                  <a:ext uri="{0D108BD9-81ED-4DB2-BD59-A6C34878D82A}">
                    <a16:rowId xmlns:a16="http://schemas.microsoft.com/office/drawing/2014/main" val="10001"/>
                  </a:ext>
                </a:extLst>
              </a:tr>
            </a:tbl>
          </a:graphicData>
        </a:graphic>
      </p:graphicFrame>
      <p:graphicFrame>
        <p:nvGraphicFramePr>
          <p:cNvPr id="36" name="内容占位符 7"/>
          <p:cNvGraphicFramePr>
            <a:graphicFrameLocks/>
          </p:cNvGraphicFramePr>
          <p:nvPr/>
        </p:nvGraphicFramePr>
        <p:xfrm>
          <a:off x="4133850" y="1046163"/>
          <a:ext cx="1870075" cy="822932"/>
        </p:xfrm>
        <a:graphic>
          <a:graphicData uri="http://schemas.openxmlformats.org/drawingml/2006/table">
            <a:tbl>
              <a:tblPr firstRow="1" bandRow="1">
                <a:tableStyleId>{5C22544A-7EE6-4342-B048-85BDC9FD1C3A}</a:tableStyleId>
              </a:tblPr>
              <a:tblGrid>
                <a:gridCol w="464536">
                  <a:extLst>
                    <a:ext uri="{9D8B030D-6E8A-4147-A177-3AD203B41FA5}">
                      <a16:colId xmlns:a16="http://schemas.microsoft.com/office/drawing/2014/main" val="20000"/>
                    </a:ext>
                  </a:extLst>
                </a:gridCol>
                <a:gridCol w="443443">
                  <a:extLst>
                    <a:ext uri="{9D8B030D-6E8A-4147-A177-3AD203B41FA5}">
                      <a16:colId xmlns:a16="http://schemas.microsoft.com/office/drawing/2014/main" val="20001"/>
                    </a:ext>
                  </a:extLst>
                </a:gridCol>
                <a:gridCol w="494576">
                  <a:extLst>
                    <a:ext uri="{9D8B030D-6E8A-4147-A177-3AD203B41FA5}">
                      <a16:colId xmlns:a16="http://schemas.microsoft.com/office/drawing/2014/main" val="20002"/>
                    </a:ext>
                  </a:extLst>
                </a:gridCol>
                <a:gridCol w="467520">
                  <a:extLst>
                    <a:ext uri="{9D8B030D-6E8A-4147-A177-3AD203B41FA5}">
                      <a16:colId xmlns:a16="http://schemas.microsoft.com/office/drawing/2014/main" val="20003"/>
                    </a:ext>
                  </a:extLst>
                </a:gridCol>
              </a:tblGrid>
              <a:tr h="304800">
                <a:tc>
                  <a:txBody>
                    <a:bodyPr/>
                    <a:lstStyle/>
                    <a:p>
                      <a:r>
                        <a:rPr lang="en-US" altLang="zh-CN" sz="1400" dirty="0" smtClean="0"/>
                        <a:t>0(0)</a:t>
                      </a:r>
                      <a:endParaRPr lang="zh-CN" altLang="en-US" sz="1400" dirty="0"/>
                    </a:p>
                  </a:txBody>
                  <a:tcPr marL="91447" marR="91447" marT="45706" marB="45706">
                    <a:solidFill>
                      <a:schemeClr val="accent1"/>
                    </a:solidFill>
                  </a:tcPr>
                </a:tc>
                <a:tc>
                  <a:txBody>
                    <a:bodyPr/>
                    <a:lstStyle/>
                    <a:p>
                      <a:r>
                        <a:rPr lang="en-US" altLang="zh-CN" sz="1400" dirty="0" smtClean="0">
                          <a:solidFill>
                            <a:srgbClr val="FF0000"/>
                          </a:solidFill>
                        </a:rPr>
                        <a:t>0(1)</a:t>
                      </a:r>
                      <a:endParaRPr lang="zh-CN" altLang="en-US" sz="1400" dirty="0">
                        <a:solidFill>
                          <a:srgbClr val="FF0000"/>
                        </a:solidFill>
                      </a:endParaRPr>
                    </a:p>
                  </a:txBody>
                  <a:tcPr marL="91447" marR="91447" marT="45706" marB="45706">
                    <a:solidFill>
                      <a:schemeClr val="accent1"/>
                    </a:solidFill>
                  </a:tcPr>
                </a:tc>
                <a:tc>
                  <a:txBody>
                    <a:bodyPr/>
                    <a:lstStyle/>
                    <a:p>
                      <a:r>
                        <a:rPr lang="en-US" altLang="zh-CN" sz="1400" dirty="0" smtClean="0"/>
                        <a:t>1(2)</a:t>
                      </a:r>
                      <a:endParaRPr lang="zh-CN" altLang="en-US" sz="1400" dirty="0"/>
                    </a:p>
                  </a:txBody>
                  <a:tcPr marL="91447" marR="91447" marT="45706" marB="45706"/>
                </a:tc>
                <a:tc>
                  <a:txBody>
                    <a:bodyPr/>
                    <a:lstStyle/>
                    <a:p>
                      <a:r>
                        <a:rPr lang="en-US" altLang="zh-CN" sz="1400" dirty="0" smtClean="0"/>
                        <a:t>1(3)</a:t>
                      </a:r>
                      <a:endParaRPr lang="zh-CN" altLang="en-US" sz="1400" dirty="0"/>
                    </a:p>
                  </a:txBody>
                  <a:tcPr marL="91447" marR="91447" marT="45706" marB="45706"/>
                </a:tc>
                <a:extLst>
                  <a:ext uri="{0D108BD9-81ED-4DB2-BD59-A6C34878D82A}">
                    <a16:rowId xmlns:a16="http://schemas.microsoft.com/office/drawing/2014/main" val="10000"/>
                  </a:ext>
                </a:extLst>
              </a:tr>
              <a:tr h="304800">
                <a:tc>
                  <a:txBody>
                    <a:bodyPr/>
                    <a:lstStyle/>
                    <a:p>
                      <a:r>
                        <a:rPr lang="en-US" altLang="zh-CN" sz="1400" dirty="0" smtClean="0"/>
                        <a:t>2(4)</a:t>
                      </a:r>
                      <a:endParaRPr lang="zh-CN" altLang="en-US" sz="1400" dirty="0"/>
                    </a:p>
                  </a:txBody>
                  <a:tcPr marL="91447" marR="91447" marT="45706" marB="45706">
                    <a:solidFill>
                      <a:schemeClr val="bg1">
                        <a:lumMod val="75000"/>
                      </a:schemeClr>
                    </a:solidFill>
                  </a:tcPr>
                </a:tc>
                <a:tc>
                  <a:txBody>
                    <a:bodyPr/>
                    <a:lstStyle/>
                    <a:p>
                      <a:r>
                        <a:rPr lang="en-US" altLang="zh-CN" sz="1400" dirty="0" smtClean="0"/>
                        <a:t>--</a:t>
                      </a:r>
                      <a:endParaRPr lang="zh-CN" altLang="en-US" sz="1400" dirty="0"/>
                    </a:p>
                  </a:txBody>
                  <a:tcPr marL="91447" marR="91447" marT="45706" marB="45706">
                    <a:solidFill>
                      <a:schemeClr val="bg1">
                        <a:lumMod val="75000"/>
                      </a:schemeClr>
                    </a:solidFill>
                  </a:tcPr>
                </a:tc>
                <a:tc>
                  <a:txBody>
                    <a:bodyPr/>
                    <a:lstStyle/>
                    <a:p>
                      <a:r>
                        <a:rPr lang="en-US" altLang="zh-CN" sz="1400" dirty="0" smtClean="0"/>
                        <a:t>--</a:t>
                      </a:r>
                      <a:endParaRPr lang="zh-CN" altLang="en-US" sz="1400" dirty="0"/>
                    </a:p>
                  </a:txBody>
                  <a:tcPr marL="91447" marR="91447" marT="45706" marB="45706">
                    <a:solidFill>
                      <a:schemeClr val="bg1">
                        <a:lumMod val="75000"/>
                      </a:schemeClr>
                    </a:solidFill>
                  </a:tcPr>
                </a:tc>
                <a:tc>
                  <a:txBody>
                    <a:bodyPr/>
                    <a:lstStyle/>
                    <a:p>
                      <a:r>
                        <a:rPr lang="en-US" altLang="zh-CN" sz="1400" dirty="0" smtClean="0"/>
                        <a:t>--</a:t>
                      </a:r>
                      <a:endParaRPr lang="zh-CN" altLang="en-US" sz="1400" dirty="0"/>
                    </a:p>
                  </a:txBody>
                  <a:tcPr marL="91447" marR="91447" marT="45706" marB="45706">
                    <a:solidFill>
                      <a:schemeClr val="bg1">
                        <a:lumMod val="75000"/>
                      </a:schemeClr>
                    </a:solidFill>
                  </a:tcPr>
                </a:tc>
                <a:extLst>
                  <a:ext uri="{0D108BD9-81ED-4DB2-BD59-A6C34878D82A}">
                    <a16:rowId xmlns:a16="http://schemas.microsoft.com/office/drawing/2014/main" val="10001"/>
                  </a:ext>
                </a:extLst>
              </a:tr>
            </a:tbl>
          </a:graphicData>
        </a:graphic>
      </p:graphicFrame>
      <p:graphicFrame>
        <p:nvGraphicFramePr>
          <p:cNvPr id="37" name="内容占位符 7"/>
          <p:cNvGraphicFramePr>
            <a:graphicFrameLocks/>
          </p:cNvGraphicFramePr>
          <p:nvPr/>
        </p:nvGraphicFramePr>
        <p:xfrm>
          <a:off x="4135438" y="1751013"/>
          <a:ext cx="1870075" cy="1036264"/>
        </p:xfrm>
        <a:graphic>
          <a:graphicData uri="http://schemas.openxmlformats.org/drawingml/2006/table">
            <a:tbl>
              <a:tblPr firstRow="1" bandRow="1">
                <a:tableStyleId>{5C22544A-7EE6-4342-B048-85BDC9FD1C3A}</a:tableStyleId>
              </a:tblPr>
              <a:tblGrid>
                <a:gridCol w="464536">
                  <a:extLst>
                    <a:ext uri="{9D8B030D-6E8A-4147-A177-3AD203B41FA5}">
                      <a16:colId xmlns:a16="http://schemas.microsoft.com/office/drawing/2014/main" val="20000"/>
                    </a:ext>
                  </a:extLst>
                </a:gridCol>
                <a:gridCol w="443443">
                  <a:extLst>
                    <a:ext uri="{9D8B030D-6E8A-4147-A177-3AD203B41FA5}">
                      <a16:colId xmlns:a16="http://schemas.microsoft.com/office/drawing/2014/main" val="20001"/>
                    </a:ext>
                  </a:extLst>
                </a:gridCol>
                <a:gridCol w="494576">
                  <a:extLst>
                    <a:ext uri="{9D8B030D-6E8A-4147-A177-3AD203B41FA5}">
                      <a16:colId xmlns:a16="http://schemas.microsoft.com/office/drawing/2014/main" val="20002"/>
                    </a:ext>
                  </a:extLst>
                </a:gridCol>
                <a:gridCol w="467520">
                  <a:extLst>
                    <a:ext uri="{9D8B030D-6E8A-4147-A177-3AD203B41FA5}">
                      <a16:colId xmlns:a16="http://schemas.microsoft.com/office/drawing/2014/main" val="20003"/>
                    </a:ext>
                  </a:extLst>
                </a:gridCol>
              </a:tblGrid>
              <a:tr h="304800">
                <a:tc>
                  <a:txBody>
                    <a:bodyPr/>
                    <a:lstStyle/>
                    <a:p>
                      <a:r>
                        <a:rPr lang="en-US" altLang="zh-CN" sz="1400" dirty="0" smtClean="0"/>
                        <a:t>0(0)</a:t>
                      </a:r>
                      <a:endParaRPr lang="zh-CN" altLang="en-US" sz="1400" dirty="0"/>
                    </a:p>
                  </a:txBody>
                  <a:tcPr marL="91447" marR="91447" marT="45706" marB="45706">
                    <a:solidFill>
                      <a:schemeClr val="accent1"/>
                    </a:solidFill>
                  </a:tcPr>
                </a:tc>
                <a:tc>
                  <a:txBody>
                    <a:bodyPr/>
                    <a:lstStyle/>
                    <a:p>
                      <a:r>
                        <a:rPr lang="en-US" altLang="zh-CN" sz="1400" dirty="0" smtClean="0">
                          <a:solidFill>
                            <a:srgbClr val="FF0000"/>
                          </a:solidFill>
                        </a:rPr>
                        <a:t>0(1)</a:t>
                      </a:r>
                      <a:endParaRPr lang="zh-CN" altLang="en-US" sz="1400" dirty="0">
                        <a:solidFill>
                          <a:srgbClr val="FF0000"/>
                        </a:solidFill>
                      </a:endParaRPr>
                    </a:p>
                  </a:txBody>
                  <a:tcPr marL="91447" marR="91447" marT="45706" marB="45706">
                    <a:solidFill>
                      <a:schemeClr val="accent1"/>
                    </a:solidFill>
                  </a:tcPr>
                </a:tc>
                <a:tc>
                  <a:txBody>
                    <a:bodyPr/>
                    <a:lstStyle/>
                    <a:p>
                      <a:r>
                        <a:rPr lang="en-US" altLang="zh-CN" sz="1400" dirty="0" smtClean="0"/>
                        <a:t>1(2)</a:t>
                      </a:r>
                      <a:endParaRPr lang="zh-CN" altLang="en-US" sz="1400" dirty="0"/>
                    </a:p>
                  </a:txBody>
                  <a:tcPr marL="91447" marR="91447" marT="45706" marB="45706"/>
                </a:tc>
                <a:tc>
                  <a:txBody>
                    <a:bodyPr/>
                    <a:lstStyle/>
                    <a:p>
                      <a:r>
                        <a:rPr lang="en-US" altLang="zh-CN" sz="1400" dirty="0" smtClean="0"/>
                        <a:t>1(3)</a:t>
                      </a:r>
                      <a:endParaRPr lang="zh-CN" altLang="en-US" sz="1400" dirty="0"/>
                    </a:p>
                  </a:txBody>
                  <a:tcPr marL="91447" marR="91447" marT="45706" marB="45706"/>
                </a:tc>
                <a:extLst>
                  <a:ext uri="{0D108BD9-81ED-4DB2-BD59-A6C34878D82A}">
                    <a16:rowId xmlns:a16="http://schemas.microsoft.com/office/drawing/2014/main" val="10000"/>
                  </a:ext>
                </a:extLst>
              </a:tr>
              <a:tr h="304800">
                <a:tc>
                  <a:txBody>
                    <a:bodyPr/>
                    <a:lstStyle/>
                    <a:p>
                      <a:r>
                        <a:rPr lang="en-US" altLang="zh-CN" sz="1400" dirty="0" smtClean="0"/>
                        <a:t>2(4)</a:t>
                      </a:r>
                      <a:endParaRPr lang="zh-CN" altLang="en-US" sz="1400" dirty="0"/>
                    </a:p>
                  </a:txBody>
                  <a:tcPr marL="91447" marR="91447" marT="45706" marB="45706">
                    <a:solidFill>
                      <a:schemeClr val="bg1">
                        <a:lumMod val="75000"/>
                      </a:schemeClr>
                    </a:solidFill>
                  </a:tcPr>
                </a:tc>
                <a:tc>
                  <a:txBody>
                    <a:bodyPr/>
                    <a:lstStyle/>
                    <a:p>
                      <a:r>
                        <a:rPr lang="en-US" altLang="zh-CN" sz="1400" dirty="0" smtClean="0"/>
                        <a:t>2(5)</a:t>
                      </a:r>
                      <a:endParaRPr lang="zh-CN" altLang="en-US" sz="1400" dirty="0"/>
                    </a:p>
                  </a:txBody>
                  <a:tcPr marL="91447" marR="91447" marT="45706" marB="45706">
                    <a:solidFill>
                      <a:schemeClr val="bg1">
                        <a:lumMod val="75000"/>
                      </a:schemeClr>
                    </a:solidFill>
                  </a:tcPr>
                </a:tc>
                <a:tc>
                  <a:txBody>
                    <a:bodyPr/>
                    <a:lstStyle/>
                    <a:p>
                      <a:r>
                        <a:rPr lang="en-US" altLang="zh-CN" sz="1400" dirty="0" smtClean="0"/>
                        <a:t>--</a:t>
                      </a:r>
                      <a:endParaRPr lang="zh-CN" altLang="en-US" sz="1400" dirty="0"/>
                    </a:p>
                  </a:txBody>
                  <a:tcPr marL="91447" marR="91447" marT="45706" marB="45706">
                    <a:solidFill>
                      <a:schemeClr val="bg1">
                        <a:lumMod val="75000"/>
                      </a:schemeClr>
                    </a:solidFill>
                  </a:tcPr>
                </a:tc>
                <a:tc>
                  <a:txBody>
                    <a:bodyPr/>
                    <a:lstStyle/>
                    <a:p>
                      <a:r>
                        <a:rPr lang="en-US" altLang="zh-CN" sz="1400" dirty="0" smtClean="0"/>
                        <a:t>--</a:t>
                      </a:r>
                      <a:endParaRPr lang="zh-CN" altLang="en-US" sz="1400" dirty="0"/>
                    </a:p>
                  </a:txBody>
                  <a:tcPr marL="91447" marR="91447" marT="45706" marB="45706">
                    <a:solidFill>
                      <a:schemeClr val="bg1">
                        <a:lumMod val="75000"/>
                      </a:schemeClr>
                    </a:solidFill>
                  </a:tcPr>
                </a:tc>
                <a:extLst>
                  <a:ext uri="{0D108BD9-81ED-4DB2-BD59-A6C34878D82A}">
                    <a16:rowId xmlns:a16="http://schemas.microsoft.com/office/drawing/2014/main" val="10001"/>
                  </a:ext>
                </a:extLst>
              </a:tr>
            </a:tbl>
          </a:graphicData>
        </a:graphic>
      </p:graphicFrame>
      <p:graphicFrame>
        <p:nvGraphicFramePr>
          <p:cNvPr id="38" name="内容占位符 7"/>
          <p:cNvGraphicFramePr>
            <a:graphicFrameLocks/>
          </p:cNvGraphicFramePr>
          <p:nvPr/>
        </p:nvGraphicFramePr>
        <p:xfrm>
          <a:off x="4146550" y="2576513"/>
          <a:ext cx="1870075" cy="1036264"/>
        </p:xfrm>
        <a:graphic>
          <a:graphicData uri="http://schemas.openxmlformats.org/drawingml/2006/table">
            <a:tbl>
              <a:tblPr firstRow="1" bandRow="1">
                <a:tableStyleId>{5C22544A-7EE6-4342-B048-85BDC9FD1C3A}</a:tableStyleId>
              </a:tblPr>
              <a:tblGrid>
                <a:gridCol w="464536">
                  <a:extLst>
                    <a:ext uri="{9D8B030D-6E8A-4147-A177-3AD203B41FA5}">
                      <a16:colId xmlns:a16="http://schemas.microsoft.com/office/drawing/2014/main" val="20000"/>
                    </a:ext>
                  </a:extLst>
                </a:gridCol>
                <a:gridCol w="443443">
                  <a:extLst>
                    <a:ext uri="{9D8B030D-6E8A-4147-A177-3AD203B41FA5}">
                      <a16:colId xmlns:a16="http://schemas.microsoft.com/office/drawing/2014/main" val="20001"/>
                    </a:ext>
                  </a:extLst>
                </a:gridCol>
                <a:gridCol w="494576">
                  <a:extLst>
                    <a:ext uri="{9D8B030D-6E8A-4147-A177-3AD203B41FA5}">
                      <a16:colId xmlns:a16="http://schemas.microsoft.com/office/drawing/2014/main" val="20002"/>
                    </a:ext>
                  </a:extLst>
                </a:gridCol>
                <a:gridCol w="467520">
                  <a:extLst>
                    <a:ext uri="{9D8B030D-6E8A-4147-A177-3AD203B41FA5}">
                      <a16:colId xmlns:a16="http://schemas.microsoft.com/office/drawing/2014/main" val="20003"/>
                    </a:ext>
                  </a:extLst>
                </a:gridCol>
              </a:tblGrid>
              <a:tr h="304800">
                <a:tc>
                  <a:txBody>
                    <a:bodyPr/>
                    <a:lstStyle/>
                    <a:p>
                      <a:r>
                        <a:rPr lang="en-US" altLang="zh-CN" sz="1400" dirty="0" smtClean="0"/>
                        <a:t>0(0)</a:t>
                      </a:r>
                      <a:endParaRPr lang="zh-CN" altLang="en-US" sz="1400" dirty="0"/>
                    </a:p>
                  </a:txBody>
                  <a:tcPr marL="91447" marR="91447" marT="45706" marB="45706">
                    <a:solidFill>
                      <a:schemeClr val="accent1"/>
                    </a:solidFill>
                  </a:tcPr>
                </a:tc>
                <a:tc>
                  <a:txBody>
                    <a:bodyPr/>
                    <a:lstStyle/>
                    <a:p>
                      <a:r>
                        <a:rPr lang="en-US" altLang="zh-CN" sz="1400" dirty="0" smtClean="0">
                          <a:solidFill>
                            <a:srgbClr val="FF0000"/>
                          </a:solidFill>
                        </a:rPr>
                        <a:t>0(1)</a:t>
                      </a:r>
                      <a:endParaRPr lang="zh-CN" altLang="en-US" sz="1400" dirty="0">
                        <a:solidFill>
                          <a:srgbClr val="FF0000"/>
                        </a:solidFill>
                      </a:endParaRPr>
                    </a:p>
                  </a:txBody>
                  <a:tcPr marL="91447" marR="91447" marT="45706" marB="45706">
                    <a:solidFill>
                      <a:schemeClr val="accent1"/>
                    </a:solidFill>
                  </a:tcPr>
                </a:tc>
                <a:tc>
                  <a:txBody>
                    <a:bodyPr/>
                    <a:lstStyle/>
                    <a:p>
                      <a:r>
                        <a:rPr lang="en-US" altLang="zh-CN" sz="1400" dirty="0" smtClean="0"/>
                        <a:t>1(2)</a:t>
                      </a:r>
                      <a:endParaRPr lang="zh-CN" altLang="en-US" sz="1400" dirty="0"/>
                    </a:p>
                  </a:txBody>
                  <a:tcPr marL="91447" marR="91447" marT="45706" marB="45706"/>
                </a:tc>
                <a:tc>
                  <a:txBody>
                    <a:bodyPr/>
                    <a:lstStyle/>
                    <a:p>
                      <a:r>
                        <a:rPr lang="en-US" altLang="zh-CN" sz="1400" dirty="0" smtClean="0"/>
                        <a:t>1(3)</a:t>
                      </a:r>
                      <a:endParaRPr lang="zh-CN" altLang="en-US" sz="1400" dirty="0"/>
                    </a:p>
                  </a:txBody>
                  <a:tcPr marL="91447" marR="91447" marT="45706" marB="45706"/>
                </a:tc>
                <a:extLst>
                  <a:ext uri="{0D108BD9-81ED-4DB2-BD59-A6C34878D82A}">
                    <a16:rowId xmlns:a16="http://schemas.microsoft.com/office/drawing/2014/main" val="10000"/>
                  </a:ext>
                </a:extLst>
              </a:tr>
              <a:tr h="304800">
                <a:tc>
                  <a:txBody>
                    <a:bodyPr/>
                    <a:lstStyle/>
                    <a:p>
                      <a:r>
                        <a:rPr lang="en-US" altLang="zh-CN" sz="1400" dirty="0" smtClean="0"/>
                        <a:t>2(4)</a:t>
                      </a:r>
                      <a:endParaRPr lang="zh-CN" altLang="en-US" sz="1400" dirty="0"/>
                    </a:p>
                  </a:txBody>
                  <a:tcPr marL="91447" marR="91447" marT="45706" marB="45706">
                    <a:solidFill>
                      <a:schemeClr val="bg1">
                        <a:lumMod val="75000"/>
                      </a:schemeClr>
                    </a:solidFill>
                  </a:tcPr>
                </a:tc>
                <a:tc>
                  <a:txBody>
                    <a:bodyPr/>
                    <a:lstStyle/>
                    <a:p>
                      <a:r>
                        <a:rPr lang="en-US" altLang="zh-CN" sz="1400" dirty="0" smtClean="0"/>
                        <a:t>2(5)</a:t>
                      </a:r>
                      <a:endParaRPr lang="zh-CN" altLang="en-US" sz="1400" dirty="0"/>
                    </a:p>
                  </a:txBody>
                  <a:tcPr marL="91447" marR="91447" marT="45706" marB="45706">
                    <a:solidFill>
                      <a:schemeClr val="bg1">
                        <a:lumMod val="75000"/>
                      </a:schemeClr>
                    </a:solidFill>
                  </a:tcPr>
                </a:tc>
                <a:tc>
                  <a:txBody>
                    <a:bodyPr/>
                    <a:lstStyle/>
                    <a:p>
                      <a:r>
                        <a:rPr lang="en-US" altLang="zh-CN" sz="1400" dirty="0" smtClean="0"/>
                        <a:t>3(6)</a:t>
                      </a:r>
                      <a:endParaRPr lang="zh-CN" altLang="en-US" sz="1400" dirty="0"/>
                    </a:p>
                  </a:txBody>
                  <a:tcPr marL="91447" marR="91447" marT="45706" marB="45706">
                    <a:solidFill>
                      <a:schemeClr val="bg1">
                        <a:lumMod val="75000"/>
                      </a:schemeClr>
                    </a:solidFill>
                  </a:tcPr>
                </a:tc>
                <a:tc>
                  <a:txBody>
                    <a:bodyPr/>
                    <a:lstStyle/>
                    <a:p>
                      <a:r>
                        <a:rPr lang="en-US" altLang="zh-CN" sz="1400" dirty="0" smtClean="0"/>
                        <a:t>--</a:t>
                      </a:r>
                      <a:endParaRPr lang="zh-CN" altLang="en-US" sz="1400" dirty="0"/>
                    </a:p>
                  </a:txBody>
                  <a:tcPr marL="91447" marR="91447" marT="45706" marB="45706">
                    <a:solidFill>
                      <a:schemeClr val="bg1">
                        <a:lumMod val="75000"/>
                      </a:schemeClr>
                    </a:solidFill>
                  </a:tcPr>
                </a:tc>
                <a:extLst>
                  <a:ext uri="{0D108BD9-81ED-4DB2-BD59-A6C34878D82A}">
                    <a16:rowId xmlns:a16="http://schemas.microsoft.com/office/drawing/2014/main" val="10001"/>
                  </a:ext>
                </a:extLst>
              </a:tr>
            </a:tbl>
          </a:graphicData>
        </a:graphic>
      </p:graphicFrame>
      <p:graphicFrame>
        <p:nvGraphicFramePr>
          <p:cNvPr id="39" name="内容占位符 7"/>
          <p:cNvGraphicFramePr>
            <a:graphicFrameLocks/>
          </p:cNvGraphicFramePr>
          <p:nvPr/>
        </p:nvGraphicFramePr>
        <p:xfrm>
          <a:off x="6157913" y="1050925"/>
          <a:ext cx="1870075" cy="1036264"/>
        </p:xfrm>
        <a:graphic>
          <a:graphicData uri="http://schemas.openxmlformats.org/drawingml/2006/table">
            <a:tbl>
              <a:tblPr firstRow="1" bandRow="1">
                <a:tableStyleId>{5C22544A-7EE6-4342-B048-85BDC9FD1C3A}</a:tableStyleId>
              </a:tblPr>
              <a:tblGrid>
                <a:gridCol w="464536">
                  <a:extLst>
                    <a:ext uri="{9D8B030D-6E8A-4147-A177-3AD203B41FA5}">
                      <a16:colId xmlns:a16="http://schemas.microsoft.com/office/drawing/2014/main" val="20000"/>
                    </a:ext>
                  </a:extLst>
                </a:gridCol>
                <a:gridCol w="443443">
                  <a:extLst>
                    <a:ext uri="{9D8B030D-6E8A-4147-A177-3AD203B41FA5}">
                      <a16:colId xmlns:a16="http://schemas.microsoft.com/office/drawing/2014/main" val="20001"/>
                    </a:ext>
                  </a:extLst>
                </a:gridCol>
                <a:gridCol w="494576">
                  <a:extLst>
                    <a:ext uri="{9D8B030D-6E8A-4147-A177-3AD203B41FA5}">
                      <a16:colId xmlns:a16="http://schemas.microsoft.com/office/drawing/2014/main" val="20002"/>
                    </a:ext>
                  </a:extLst>
                </a:gridCol>
                <a:gridCol w="467520">
                  <a:extLst>
                    <a:ext uri="{9D8B030D-6E8A-4147-A177-3AD203B41FA5}">
                      <a16:colId xmlns:a16="http://schemas.microsoft.com/office/drawing/2014/main" val="20003"/>
                    </a:ext>
                  </a:extLst>
                </a:gridCol>
              </a:tblGrid>
              <a:tr h="304800">
                <a:tc>
                  <a:txBody>
                    <a:bodyPr/>
                    <a:lstStyle/>
                    <a:p>
                      <a:r>
                        <a:rPr lang="en-US" altLang="zh-CN" sz="1400" dirty="0" smtClean="0"/>
                        <a:t>0(0)</a:t>
                      </a:r>
                      <a:endParaRPr lang="zh-CN" altLang="en-US" sz="1400" dirty="0"/>
                    </a:p>
                  </a:txBody>
                  <a:tcPr marL="91447" marR="91447" marT="45706" marB="45706">
                    <a:solidFill>
                      <a:schemeClr val="accent1"/>
                    </a:solidFill>
                  </a:tcPr>
                </a:tc>
                <a:tc>
                  <a:txBody>
                    <a:bodyPr/>
                    <a:lstStyle/>
                    <a:p>
                      <a:r>
                        <a:rPr lang="en-US" altLang="zh-CN" sz="1400" dirty="0" smtClean="0">
                          <a:solidFill>
                            <a:srgbClr val="FF0000"/>
                          </a:solidFill>
                        </a:rPr>
                        <a:t>0(1)</a:t>
                      </a:r>
                      <a:endParaRPr lang="zh-CN" altLang="en-US" sz="1400" dirty="0">
                        <a:solidFill>
                          <a:srgbClr val="FF0000"/>
                        </a:solidFill>
                      </a:endParaRPr>
                    </a:p>
                  </a:txBody>
                  <a:tcPr marL="91447" marR="91447" marT="45706" marB="45706">
                    <a:solidFill>
                      <a:schemeClr val="accent1"/>
                    </a:solidFill>
                  </a:tcPr>
                </a:tc>
                <a:tc>
                  <a:txBody>
                    <a:bodyPr/>
                    <a:lstStyle/>
                    <a:p>
                      <a:r>
                        <a:rPr lang="en-US" altLang="zh-CN" sz="1400" dirty="0" smtClean="0"/>
                        <a:t>1(2)</a:t>
                      </a:r>
                      <a:endParaRPr lang="zh-CN" altLang="en-US" sz="1400" dirty="0"/>
                    </a:p>
                  </a:txBody>
                  <a:tcPr marL="91447" marR="91447" marT="45706" marB="45706"/>
                </a:tc>
                <a:tc>
                  <a:txBody>
                    <a:bodyPr/>
                    <a:lstStyle/>
                    <a:p>
                      <a:r>
                        <a:rPr lang="en-US" altLang="zh-CN" sz="1400" dirty="0" smtClean="0"/>
                        <a:t>1(3)</a:t>
                      </a:r>
                      <a:endParaRPr lang="zh-CN" altLang="en-US" sz="1400" dirty="0"/>
                    </a:p>
                  </a:txBody>
                  <a:tcPr marL="91447" marR="91447" marT="45706" marB="45706"/>
                </a:tc>
                <a:extLst>
                  <a:ext uri="{0D108BD9-81ED-4DB2-BD59-A6C34878D82A}">
                    <a16:rowId xmlns:a16="http://schemas.microsoft.com/office/drawing/2014/main" val="10000"/>
                  </a:ext>
                </a:extLst>
              </a:tr>
              <a:tr h="304800">
                <a:tc>
                  <a:txBody>
                    <a:bodyPr/>
                    <a:lstStyle/>
                    <a:p>
                      <a:r>
                        <a:rPr lang="en-US" altLang="zh-CN" sz="1400" dirty="0" smtClean="0"/>
                        <a:t>2(4)</a:t>
                      </a:r>
                      <a:endParaRPr lang="zh-CN" altLang="en-US" sz="1400" dirty="0"/>
                    </a:p>
                  </a:txBody>
                  <a:tcPr marL="91447" marR="91447" marT="45706" marB="45706">
                    <a:solidFill>
                      <a:schemeClr val="bg1">
                        <a:lumMod val="75000"/>
                      </a:schemeClr>
                    </a:solidFill>
                  </a:tcPr>
                </a:tc>
                <a:tc>
                  <a:txBody>
                    <a:bodyPr/>
                    <a:lstStyle/>
                    <a:p>
                      <a:r>
                        <a:rPr lang="en-US" altLang="zh-CN" sz="1400" dirty="0" smtClean="0"/>
                        <a:t>2(5)</a:t>
                      </a:r>
                      <a:endParaRPr lang="zh-CN" altLang="en-US" sz="1400" dirty="0"/>
                    </a:p>
                  </a:txBody>
                  <a:tcPr marL="91447" marR="91447" marT="45706" marB="45706">
                    <a:solidFill>
                      <a:schemeClr val="bg1">
                        <a:lumMod val="75000"/>
                      </a:schemeClr>
                    </a:solidFill>
                  </a:tcPr>
                </a:tc>
                <a:tc>
                  <a:txBody>
                    <a:bodyPr/>
                    <a:lstStyle/>
                    <a:p>
                      <a:r>
                        <a:rPr lang="en-US" altLang="zh-CN" sz="1400" dirty="0" smtClean="0"/>
                        <a:t>3(6)</a:t>
                      </a:r>
                      <a:endParaRPr lang="zh-CN" altLang="en-US" sz="1400" dirty="0"/>
                    </a:p>
                  </a:txBody>
                  <a:tcPr marL="91447" marR="91447" marT="45706" marB="45706">
                    <a:solidFill>
                      <a:schemeClr val="bg1">
                        <a:lumMod val="75000"/>
                      </a:schemeClr>
                    </a:solidFill>
                  </a:tcPr>
                </a:tc>
                <a:tc>
                  <a:txBody>
                    <a:bodyPr/>
                    <a:lstStyle/>
                    <a:p>
                      <a:r>
                        <a:rPr lang="en-US" altLang="zh-CN" sz="1400" dirty="0" smtClean="0"/>
                        <a:t>3(7)</a:t>
                      </a:r>
                      <a:endParaRPr lang="zh-CN" altLang="en-US" sz="1400" dirty="0"/>
                    </a:p>
                  </a:txBody>
                  <a:tcPr marL="91447" marR="91447" marT="45706" marB="45706">
                    <a:solidFill>
                      <a:schemeClr val="bg1">
                        <a:lumMod val="75000"/>
                      </a:schemeClr>
                    </a:solidFill>
                  </a:tcPr>
                </a:tc>
                <a:extLst>
                  <a:ext uri="{0D108BD9-81ED-4DB2-BD59-A6C34878D82A}">
                    <a16:rowId xmlns:a16="http://schemas.microsoft.com/office/drawing/2014/main" val="10001"/>
                  </a:ext>
                </a:extLst>
              </a:tr>
            </a:tbl>
          </a:graphicData>
        </a:graphic>
      </p:graphicFrame>
      <p:graphicFrame>
        <p:nvGraphicFramePr>
          <p:cNvPr id="40" name="内容占位符 7"/>
          <p:cNvGraphicFramePr>
            <a:graphicFrameLocks/>
          </p:cNvGraphicFramePr>
          <p:nvPr/>
        </p:nvGraphicFramePr>
        <p:xfrm>
          <a:off x="6189663" y="1766888"/>
          <a:ext cx="1870075" cy="822932"/>
        </p:xfrm>
        <a:graphic>
          <a:graphicData uri="http://schemas.openxmlformats.org/drawingml/2006/table">
            <a:tbl>
              <a:tblPr firstRow="1" bandRow="1">
                <a:tableStyleId>{5C22544A-7EE6-4342-B048-85BDC9FD1C3A}</a:tableStyleId>
              </a:tblPr>
              <a:tblGrid>
                <a:gridCol w="464536">
                  <a:extLst>
                    <a:ext uri="{9D8B030D-6E8A-4147-A177-3AD203B41FA5}">
                      <a16:colId xmlns:a16="http://schemas.microsoft.com/office/drawing/2014/main" val="20000"/>
                    </a:ext>
                  </a:extLst>
                </a:gridCol>
                <a:gridCol w="443443">
                  <a:extLst>
                    <a:ext uri="{9D8B030D-6E8A-4147-A177-3AD203B41FA5}">
                      <a16:colId xmlns:a16="http://schemas.microsoft.com/office/drawing/2014/main" val="20001"/>
                    </a:ext>
                  </a:extLst>
                </a:gridCol>
                <a:gridCol w="494576">
                  <a:extLst>
                    <a:ext uri="{9D8B030D-6E8A-4147-A177-3AD203B41FA5}">
                      <a16:colId xmlns:a16="http://schemas.microsoft.com/office/drawing/2014/main" val="20002"/>
                    </a:ext>
                  </a:extLst>
                </a:gridCol>
                <a:gridCol w="467520">
                  <a:extLst>
                    <a:ext uri="{9D8B030D-6E8A-4147-A177-3AD203B41FA5}">
                      <a16:colId xmlns:a16="http://schemas.microsoft.com/office/drawing/2014/main" val="20003"/>
                    </a:ext>
                  </a:extLst>
                </a:gridCol>
              </a:tblGrid>
              <a:tr h="304800">
                <a:tc>
                  <a:txBody>
                    <a:bodyPr/>
                    <a:lstStyle/>
                    <a:p>
                      <a:r>
                        <a:rPr lang="en-US" altLang="zh-CN" sz="1400" dirty="0" smtClean="0"/>
                        <a:t>4(8)</a:t>
                      </a:r>
                      <a:endParaRPr lang="zh-CN" altLang="en-US" sz="1400" dirty="0"/>
                    </a:p>
                  </a:txBody>
                  <a:tcPr marL="91447" marR="91447" marT="45706" marB="45706">
                    <a:solidFill>
                      <a:schemeClr val="accent1"/>
                    </a:solidFill>
                  </a:tcPr>
                </a:tc>
                <a:tc>
                  <a:txBody>
                    <a:bodyPr/>
                    <a:lstStyle/>
                    <a:p>
                      <a:r>
                        <a:rPr lang="en-US" altLang="zh-CN" sz="1400" dirty="0" smtClean="0">
                          <a:solidFill>
                            <a:srgbClr val="FF0000"/>
                          </a:solidFill>
                        </a:rPr>
                        <a:t>---</a:t>
                      </a:r>
                      <a:endParaRPr lang="zh-CN" altLang="en-US" sz="1400" dirty="0">
                        <a:solidFill>
                          <a:srgbClr val="FF0000"/>
                        </a:solidFill>
                      </a:endParaRPr>
                    </a:p>
                  </a:txBody>
                  <a:tcPr marL="91447" marR="91447" marT="45706" marB="45706">
                    <a:solidFill>
                      <a:schemeClr val="accent1"/>
                    </a:solidFill>
                  </a:tcPr>
                </a:tc>
                <a:tc>
                  <a:txBody>
                    <a:bodyPr/>
                    <a:lstStyle/>
                    <a:p>
                      <a:r>
                        <a:rPr lang="en-US" altLang="zh-CN" sz="1400" dirty="0" smtClean="0"/>
                        <a:t>1(2)</a:t>
                      </a:r>
                      <a:endParaRPr lang="zh-CN" altLang="en-US" sz="1400" dirty="0"/>
                    </a:p>
                  </a:txBody>
                  <a:tcPr marL="91447" marR="91447" marT="45706" marB="45706"/>
                </a:tc>
                <a:tc>
                  <a:txBody>
                    <a:bodyPr/>
                    <a:lstStyle/>
                    <a:p>
                      <a:r>
                        <a:rPr lang="en-US" altLang="zh-CN" sz="1400" dirty="0" smtClean="0"/>
                        <a:t>1(3)</a:t>
                      </a:r>
                      <a:endParaRPr lang="zh-CN" altLang="en-US" sz="1400" dirty="0"/>
                    </a:p>
                  </a:txBody>
                  <a:tcPr marL="91447" marR="91447" marT="45706" marB="45706"/>
                </a:tc>
                <a:extLst>
                  <a:ext uri="{0D108BD9-81ED-4DB2-BD59-A6C34878D82A}">
                    <a16:rowId xmlns:a16="http://schemas.microsoft.com/office/drawing/2014/main" val="10000"/>
                  </a:ext>
                </a:extLst>
              </a:tr>
              <a:tr h="304800">
                <a:tc>
                  <a:txBody>
                    <a:bodyPr/>
                    <a:lstStyle/>
                    <a:p>
                      <a:r>
                        <a:rPr lang="en-US" altLang="zh-CN" sz="1400" dirty="0" smtClean="0"/>
                        <a:t>2(4)</a:t>
                      </a:r>
                      <a:endParaRPr lang="zh-CN" altLang="en-US" sz="1400" dirty="0"/>
                    </a:p>
                  </a:txBody>
                  <a:tcPr marL="91447" marR="91447" marT="45706" marB="45706">
                    <a:solidFill>
                      <a:schemeClr val="bg1">
                        <a:lumMod val="75000"/>
                      </a:schemeClr>
                    </a:solidFill>
                  </a:tcPr>
                </a:tc>
                <a:tc>
                  <a:txBody>
                    <a:bodyPr/>
                    <a:lstStyle/>
                    <a:p>
                      <a:r>
                        <a:rPr lang="en-US" altLang="zh-CN" sz="1400" dirty="0" smtClean="0"/>
                        <a:t>2(5)</a:t>
                      </a:r>
                      <a:endParaRPr lang="zh-CN" altLang="en-US" sz="1400" dirty="0"/>
                    </a:p>
                  </a:txBody>
                  <a:tcPr marL="91447" marR="91447" marT="45706" marB="45706">
                    <a:solidFill>
                      <a:schemeClr val="bg1">
                        <a:lumMod val="75000"/>
                      </a:schemeClr>
                    </a:solidFill>
                  </a:tcPr>
                </a:tc>
                <a:tc>
                  <a:txBody>
                    <a:bodyPr/>
                    <a:lstStyle/>
                    <a:p>
                      <a:r>
                        <a:rPr lang="en-US" altLang="zh-CN" sz="1400" dirty="0" smtClean="0"/>
                        <a:t>3(6)</a:t>
                      </a:r>
                      <a:endParaRPr lang="zh-CN" altLang="en-US" sz="1400" dirty="0"/>
                    </a:p>
                  </a:txBody>
                  <a:tcPr marL="91447" marR="91447" marT="45706" marB="45706">
                    <a:solidFill>
                      <a:schemeClr val="bg1">
                        <a:lumMod val="75000"/>
                      </a:schemeClr>
                    </a:solidFill>
                  </a:tcPr>
                </a:tc>
                <a:tc>
                  <a:txBody>
                    <a:bodyPr/>
                    <a:lstStyle/>
                    <a:p>
                      <a:r>
                        <a:rPr lang="en-US" altLang="zh-CN" sz="1400" dirty="0" smtClean="0"/>
                        <a:t>3(7)</a:t>
                      </a:r>
                      <a:endParaRPr lang="zh-CN" altLang="en-US" sz="1400" dirty="0"/>
                    </a:p>
                  </a:txBody>
                  <a:tcPr marL="91447" marR="91447" marT="45706" marB="45706">
                    <a:solidFill>
                      <a:schemeClr val="bg1">
                        <a:lumMod val="75000"/>
                      </a:schemeClr>
                    </a:solidFill>
                  </a:tcPr>
                </a:tc>
                <a:extLst>
                  <a:ext uri="{0D108BD9-81ED-4DB2-BD59-A6C34878D82A}">
                    <a16:rowId xmlns:a16="http://schemas.microsoft.com/office/drawing/2014/main" val="10001"/>
                  </a:ext>
                </a:extLst>
              </a:tr>
            </a:tbl>
          </a:graphicData>
        </a:graphic>
      </p:graphicFrame>
      <p:graphicFrame>
        <p:nvGraphicFramePr>
          <p:cNvPr id="41" name="内容占位符 7"/>
          <p:cNvGraphicFramePr>
            <a:graphicFrameLocks/>
          </p:cNvGraphicFramePr>
          <p:nvPr/>
        </p:nvGraphicFramePr>
        <p:xfrm>
          <a:off x="6192838" y="2551113"/>
          <a:ext cx="1870075" cy="1036264"/>
        </p:xfrm>
        <a:graphic>
          <a:graphicData uri="http://schemas.openxmlformats.org/drawingml/2006/table">
            <a:tbl>
              <a:tblPr firstRow="1" bandRow="1">
                <a:tableStyleId>{5C22544A-7EE6-4342-B048-85BDC9FD1C3A}</a:tableStyleId>
              </a:tblPr>
              <a:tblGrid>
                <a:gridCol w="464536">
                  <a:extLst>
                    <a:ext uri="{9D8B030D-6E8A-4147-A177-3AD203B41FA5}">
                      <a16:colId xmlns:a16="http://schemas.microsoft.com/office/drawing/2014/main" val="20000"/>
                    </a:ext>
                  </a:extLst>
                </a:gridCol>
                <a:gridCol w="443443">
                  <a:extLst>
                    <a:ext uri="{9D8B030D-6E8A-4147-A177-3AD203B41FA5}">
                      <a16:colId xmlns:a16="http://schemas.microsoft.com/office/drawing/2014/main" val="20001"/>
                    </a:ext>
                  </a:extLst>
                </a:gridCol>
                <a:gridCol w="494576">
                  <a:extLst>
                    <a:ext uri="{9D8B030D-6E8A-4147-A177-3AD203B41FA5}">
                      <a16:colId xmlns:a16="http://schemas.microsoft.com/office/drawing/2014/main" val="20002"/>
                    </a:ext>
                  </a:extLst>
                </a:gridCol>
                <a:gridCol w="467520">
                  <a:extLst>
                    <a:ext uri="{9D8B030D-6E8A-4147-A177-3AD203B41FA5}">
                      <a16:colId xmlns:a16="http://schemas.microsoft.com/office/drawing/2014/main" val="20003"/>
                    </a:ext>
                  </a:extLst>
                </a:gridCol>
              </a:tblGrid>
              <a:tr h="304800">
                <a:tc>
                  <a:txBody>
                    <a:bodyPr/>
                    <a:lstStyle/>
                    <a:p>
                      <a:r>
                        <a:rPr lang="en-US" altLang="zh-CN" sz="1400" dirty="0" smtClean="0"/>
                        <a:t>4(8)</a:t>
                      </a:r>
                      <a:endParaRPr lang="zh-CN" altLang="en-US" sz="1400" dirty="0"/>
                    </a:p>
                  </a:txBody>
                  <a:tcPr marL="91447" marR="91447" marT="45706" marB="45706">
                    <a:solidFill>
                      <a:schemeClr val="accent1"/>
                    </a:solidFill>
                  </a:tcPr>
                </a:tc>
                <a:tc>
                  <a:txBody>
                    <a:bodyPr/>
                    <a:lstStyle/>
                    <a:p>
                      <a:r>
                        <a:rPr lang="en-US" altLang="zh-CN" sz="1400" dirty="0" smtClean="0">
                          <a:solidFill>
                            <a:srgbClr val="FF0000"/>
                          </a:solidFill>
                        </a:rPr>
                        <a:t>4(9)</a:t>
                      </a:r>
                      <a:endParaRPr lang="zh-CN" altLang="en-US" sz="1400" dirty="0">
                        <a:solidFill>
                          <a:srgbClr val="FF0000"/>
                        </a:solidFill>
                      </a:endParaRPr>
                    </a:p>
                  </a:txBody>
                  <a:tcPr marL="91447" marR="91447" marT="45706" marB="45706">
                    <a:solidFill>
                      <a:schemeClr val="accent1"/>
                    </a:solidFill>
                  </a:tcPr>
                </a:tc>
                <a:tc>
                  <a:txBody>
                    <a:bodyPr/>
                    <a:lstStyle/>
                    <a:p>
                      <a:r>
                        <a:rPr lang="en-US" altLang="zh-CN" sz="1400" dirty="0" smtClean="0"/>
                        <a:t>1(2)</a:t>
                      </a:r>
                      <a:endParaRPr lang="zh-CN" altLang="en-US" sz="1400" dirty="0"/>
                    </a:p>
                  </a:txBody>
                  <a:tcPr marL="91447" marR="91447" marT="45706" marB="45706"/>
                </a:tc>
                <a:tc>
                  <a:txBody>
                    <a:bodyPr/>
                    <a:lstStyle/>
                    <a:p>
                      <a:r>
                        <a:rPr lang="en-US" altLang="zh-CN" sz="1400" dirty="0" smtClean="0"/>
                        <a:t>1(3)</a:t>
                      </a:r>
                      <a:endParaRPr lang="zh-CN" altLang="en-US" sz="1400" dirty="0"/>
                    </a:p>
                  </a:txBody>
                  <a:tcPr marL="91447" marR="91447" marT="45706" marB="45706"/>
                </a:tc>
                <a:extLst>
                  <a:ext uri="{0D108BD9-81ED-4DB2-BD59-A6C34878D82A}">
                    <a16:rowId xmlns:a16="http://schemas.microsoft.com/office/drawing/2014/main" val="10000"/>
                  </a:ext>
                </a:extLst>
              </a:tr>
              <a:tr h="304800">
                <a:tc>
                  <a:txBody>
                    <a:bodyPr/>
                    <a:lstStyle/>
                    <a:p>
                      <a:r>
                        <a:rPr lang="en-US" altLang="zh-CN" sz="1400" dirty="0" smtClean="0"/>
                        <a:t>2(4)</a:t>
                      </a:r>
                      <a:endParaRPr lang="zh-CN" altLang="en-US" sz="1400" dirty="0"/>
                    </a:p>
                  </a:txBody>
                  <a:tcPr marL="91447" marR="91447" marT="45706" marB="45706">
                    <a:solidFill>
                      <a:schemeClr val="bg1">
                        <a:lumMod val="75000"/>
                      </a:schemeClr>
                    </a:solidFill>
                  </a:tcPr>
                </a:tc>
                <a:tc>
                  <a:txBody>
                    <a:bodyPr/>
                    <a:lstStyle/>
                    <a:p>
                      <a:r>
                        <a:rPr lang="en-US" altLang="zh-CN" sz="1400" dirty="0" smtClean="0"/>
                        <a:t>2(5)</a:t>
                      </a:r>
                      <a:endParaRPr lang="zh-CN" altLang="en-US" sz="1400" dirty="0"/>
                    </a:p>
                  </a:txBody>
                  <a:tcPr marL="91447" marR="91447" marT="45706" marB="45706">
                    <a:solidFill>
                      <a:schemeClr val="bg1">
                        <a:lumMod val="75000"/>
                      </a:schemeClr>
                    </a:solidFill>
                  </a:tcPr>
                </a:tc>
                <a:tc>
                  <a:txBody>
                    <a:bodyPr/>
                    <a:lstStyle/>
                    <a:p>
                      <a:r>
                        <a:rPr lang="en-US" altLang="zh-CN" sz="1400" dirty="0" smtClean="0"/>
                        <a:t>3(6)</a:t>
                      </a:r>
                      <a:endParaRPr lang="zh-CN" altLang="en-US" sz="1400" dirty="0"/>
                    </a:p>
                  </a:txBody>
                  <a:tcPr marL="91447" marR="91447" marT="45706" marB="45706">
                    <a:solidFill>
                      <a:schemeClr val="bg1">
                        <a:lumMod val="75000"/>
                      </a:schemeClr>
                    </a:solidFill>
                  </a:tcPr>
                </a:tc>
                <a:tc>
                  <a:txBody>
                    <a:bodyPr/>
                    <a:lstStyle/>
                    <a:p>
                      <a:r>
                        <a:rPr lang="en-US" altLang="zh-CN" sz="1400" dirty="0" smtClean="0"/>
                        <a:t>3(7)</a:t>
                      </a:r>
                      <a:endParaRPr lang="zh-CN" altLang="en-US" sz="1400" dirty="0"/>
                    </a:p>
                  </a:txBody>
                  <a:tcPr marL="91447" marR="91447" marT="45706" marB="45706">
                    <a:solidFill>
                      <a:schemeClr val="bg1">
                        <a:lumMod val="75000"/>
                      </a:schemeClr>
                    </a:solidFill>
                  </a:tcPr>
                </a:tc>
                <a:extLst>
                  <a:ext uri="{0D108BD9-81ED-4DB2-BD59-A6C34878D82A}">
                    <a16:rowId xmlns:a16="http://schemas.microsoft.com/office/drawing/2014/main" val="10001"/>
                  </a:ext>
                </a:extLst>
              </a:tr>
            </a:tbl>
          </a:graphicData>
        </a:graphic>
      </p:graphicFrame>
      <p:graphicFrame>
        <p:nvGraphicFramePr>
          <p:cNvPr id="44" name="内容占位符 7"/>
          <p:cNvGraphicFramePr>
            <a:graphicFrameLocks/>
          </p:cNvGraphicFramePr>
          <p:nvPr/>
        </p:nvGraphicFramePr>
        <p:xfrm>
          <a:off x="6853238" y="3568700"/>
          <a:ext cx="2155826" cy="609600"/>
        </p:xfrm>
        <a:graphic>
          <a:graphicData uri="http://schemas.openxmlformats.org/drawingml/2006/table">
            <a:tbl>
              <a:tblPr firstRow="1" bandRow="1">
                <a:tableStyleId>{5C22544A-7EE6-4342-B048-85BDC9FD1C3A}</a:tableStyleId>
              </a:tblPr>
              <a:tblGrid>
                <a:gridCol w="535518">
                  <a:extLst>
                    <a:ext uri="{9D8B030D-6E8A-4147-A177-3AD203B41FA5}">
                      <a16:colId xmlns:a16="http://schemas.microsoft.com/office/drawing/2014/main" val="20000"/>
                    </a:ext>
                  </a:extLst>
                </a:gridCol>
                <a:gridCol w="511202">
                  <a:extLst>
                    <a:ext uri="{9D8B030D-6E8A-4147-A177-3AD203B41FA5}">
                      <a16:colId xmlns:a16="http://schemas.microsoft.com/office/drawing/2014/main" val="20001"/>
                    </a:ext>
                  </a:extLst>
                </a:gridCol>
                <a:gridCol w="570148">
                  <a:extLst>
                    <a:ext uri="{9D8B030D-6E8A-4147-A177-3AD203B41FA5}">
                      <a16:colId xmlns:a16="http://schemas.microsoft.com/office/drawing/2014/main" val="20002"/>
                    </a:ext>
                  </a:extLst>
                </a:gridCol>
                <a:gridCol w="538958">
                  <a:extLst>
                    <a:ext uri="{9D8B030D-6E8A-4147-A177-3AD203B41FA5}">
                      <a16:colId xmlns:a16="http://schemas.microsoft.com/office/drawing/2014/main" val="20003"/>
                    </a:ext>
                  </a:extLst>
                </a:gridCol>
              </a:tblGrid>
              <a:tr h="304800">
                <a:tc>
                  <a:txBody>
                    <a:bodyPr/>
                    <a:lstStyle/>
                    <a:p>
                      <a:r>
                        <a:rPr lang="en-US" altLang="zh-CN" sz="1400" dirty="0" smtClean="0"/>
                        <a:t>4(8)</a:t>
                      </a:r>
                      <a:endParaRPr lang="zh-CN" altLang="en-US" sz="1400" dirty="0"/>
                    </a:p>
                  </a:txBody>
                  <a:tcPr marL="91464" marR="91464" marT="45706" marB="45706">
                    <a:solidFill>
                      <a:schemeClr val="accent1"/>
                    </a:solidFill>
                  </a:tcPr>
                </a:tc>
                <a:tc>
                  <a:txBody>
                    <a:bodyPr/>
                    <a:lstStyle/>
                    <a:p>
                      <a:r>
                        <a:rPr lang="en-US" altLang="zh-CN" sz="1400" dirty="0" smtClean="0">
                          <a:solidFill>
                            <a:srgbClr val="FF0000"/>
                          </a:solidFill>
                        </a:rPr>
                        <a:t>4(9)</a:t>
                      </a:r>
                      <a:endParaRPr lang="zh-CN" altLang="en-US" sz="1400" dirty="0">
                        <a:solidFill>
                          <a:srgbClr val="FF0000"/>
                        </a:solidFill>
                      </a:endParaRPr>
                    </a:p>
                  </a:txBody>
                  <a:tcPr marL="91464" marR="91464" marT="45706" marB="45706">
                    <a:solidFill>
                      <a:schemeClr val="accent1"/>
                    </a:solidFill>
                  </a:tcPr>
                </a:tc>
                <a:tc>
                  <a:txBody>
                    <a:bodyPr/>
                    <a:lstStyle/>
                    <a:p>
                      <a:r>
                        <a:rPr lang="en-US" altLang="zh-CN" sz="1400" dirty="0" smtClean="0"/>
                        <a:t>5(10)</a:t>
                      </a:r>
                      <a:endParaRPr lang="zh-CN" altLang="en-US" sz="1400" dirty="0"/>
                    </a:p>
                  </a:txBody>
                  <a:tcPr marL="91464" marR="91464" marT="45706" marB="45706"/>
                </a:tc>
                <a:tc>
                  <a:txBody>
                    <a:bodyPr/>
                    <a:lstStyle/>
                    <a:p>
                      <a:r>
                        <a:rPr lang="en-US" altLang="zh-CN" sz="1400" dirty="0" smtClean="0"/>
                        <a:t>--</a:t>
                      </a:r>
                      <a:endParaRPr lang="zh-CN" altLang="en-US" sz="1400" dirty="0"/>
                    </a:p>
                  </a:txBody>
                  <a:tcPr marL="91464" marR="91464" marT="45706" marB="45706"/>
                </a:tc>
                <a:extLst>
                  <a:ext uri="{0D108BD9-81ED-4DB2-BD59-A6C34878D82A}">
                    <a16:rowId xmlns:a16="http://schemas.microsoft.com/office/drawing/2014/main" val="10000"/>
                  </a:ext>
                </a:extLst>
              </a:tr>
              <a:tr h="304800">
                <a:tc>
                  <a:txBody>
                    <a:bodyPr/>
                    <a:lstStyle/>
                    <a:p>
                      <a:r>
                        <a:rPr lang="en-US" altLang="zh-CN" sz="1400" dirty="0" smtClean="0"/>
                        <a:t>--</a:t>
                      </a:r>
                      <a:endParaRPr lang="zh-CN" altLang="en-US" sz="1400" dirty="0"/>
                    </a:p>
                  </a:txBody>
                  <a:tcPr marL="91464" marR="91464" marT="45706" marB="45706">
                    <a:solidFill>
                      <a:schemeClr val="bg1">
                        <a:lumMod val="75000"/>
                      </a:schemeClr>
                    </a:solidFill>
                  </a:tcPr>
                </a:tc>
                <a:tc>
                  <a:txBody>
                    <a:bodyPr/>
                    <a:lstStyle/>
                    <a:p>
                      <a:r>
                        <a:rPr lang="en-US" altLang="zh-CN" sz="1400" dirty="0" smtClean="0"/>
                        <a:t>2(5)</a:t>
                      </a:r>
                      <a:endParaRPr lang="zh-CN" altLang="en-US" sz="1400" dirty="0"/>
                    </a:p>
                  </a:txBody>
                  <a:tcPr marL="91464" marR="91464" marT="45706" marB="45706">
                    <a:solidFill>
                      <a:schemeClr val="bg1">
                        <a:lumMod val="75000"/>
                      </a:schemeClr>
                    </a:solidFill>
                  </a:tcPr>
                </a:tc>
                <a:tc>
                  <a:txBody>
                    <a:bodyPr/>
                    <a:lstStyle/>
                    <a:p>
                      <a:r>
                        <a:rPr lang="en-US" altLang="zh-CN" sz="1400" dirty="0" smtClean="0"/>
                        <a:t>3(6)</a:t>
                      </a:r>
                      <a:endParaRPr lang="zh-CN" altLang="en-US" sz="1400" dirty="0"/>
                    </a:p>
                  </a:txBody>
                  <a:tcPr marL="91464" marR="91464" marT="45706" marB="45706">
                    <a:solidFill>
                      <a:schemeClr val="bg1">
                        <a:lumMod val="75000"/>
                      </a:schemeClr>
                    </a:solidFill>
                  </a:tcPr>
                </a:tc>
                <a:tc>
                  <a:txBody>
                    <a:bodyPr/>
                    <a:lstStyle/>
                    <a:p>
                      <a:r>
                        <a:rPr lang="en-US" altLang="zh-CN" sz="1400" dirty="0" smtClean="0"/>
                        <a:t>3(7)</a:t>
                      </a:r>
                      <a:endParaRPr lang="zh-CN" altLang="en-US" sz="1400" dirty="0"/>
                    </a:p>
                  </a:txBody>
                  <a:tcPr marL="91464" marR="91464" marT="45706" marB="45706">
                    <a:solidFill>
                      <a:schemeClr val="bg1">
                        <a:lumMod val="75000"/>
                      </a:schemeClr>
                    </a:solidFill>
                  </a:tcPr>
                </a:tc>
                <a:extLst>
                  <a:ext uri="{0D108BD9-81ED-4DB2-BD59-A6C34878D82A}">
                    <a16:rowId xmlns:a16="http://schemas.microsoft.com/office/drawing/2014/main" val="10001"/>
                  </a:ext>
                </a:extLst>
              </a:tr>
            </a:tbl>
          </a:graphicData>
        </a:graphic>
      </p:graphicFrame>
      <p:cxnSp>
        <p:nvCxnSpPr>
          <p:cNvPr id="47" name="直接箭头连接符 46"/>
          <p:cNvCxnSpPr/>
          <p:nvPr/>
        </p:nvCxnSpPr>
        <p:spPr>
          <a:xfrm rot="5400000">
            <a:off x="7169150" y="2114550"/>
            <a:ext cx="2522538" cy="261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14719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sz="3200" b="1" dirty="0" smtClean="0"/>
              <a:t>-review</a:t>
            </a:r>
            <a:endParaRPr lang="zh-CN" altLang="en-US" sz="3200" b="1" dirty="0" smtClean="0"/>
          </a:p>
        </p:txBody>
      </p:sp>
      <p:sp>
        <p:nvSpPr>
          <p:cNvPr id="46083" name="Rectangle 3"/>
          <p:cNvSpPr>
            <a:spLocks noGrp="1" noChangeArrowheads="1"/>
          </p:cNvSpPr>
          <p:nvPr>
            <p:ph idx="1"/>
          </p:nvPr>
        </p:nvSpPr>
        <p:spPr/>
        <p:txBody>
          <a:bodyPr rtlCol="0">
            <a:normAutofit lnSpcReduction="10000"/>
          </a:bodyPr>
          <a:lstStyle/>
          <a:p>
            <a:pPr eaLnBrk="1" fontAlgn="auto" hangingPunct="1">
              <a:spcAft>
                <a:spcPts val="0"/>
              </a:spcAft>
              <a:defRPr/>
            </a:pPr>
            <a:r>
              <a:rPr lang="zh-CN" altLang="en-US" dirty="0" smtClean="0"/>
              <a:t>基本</a:t>
            </a:r>
            <a:r>
              <a:rPr lang="en-US" altLang="zh-CN" dirty="0" smtClean="0"/>
              <a:t>Cache</a:t>
            </a:r>
            <a:r>
              <a:rPr lang="zh-CN" altLang="en-US" dirty="0" smtClean="0"/>
              <a:t>优化方法</a:t>
            </a:r>
            <a:endParaRPr lang="en-US" altLang="zh-CN" dirty="0"/>
          </a:p>
          <a:p>
            <a:pPr marL="457200" lvl="1" indent="0" eaLnBrk="1" fontAlgn="auto" hangingPunct="1">
              <a:spcAft>
                <a:spcPts val="0"/>
              </a:spcAft>
              <a:buFont typeface="Arial" panose="020B0604020202020204" pitchFamily="34" charset="0"/>
              <a:buNone/>
              <a:defRPr/>
            </a:pPr>
            <a:r>
              <a:rPr lang="zh-CN" altLang="en-US" b="1" dirty="0" smtClean="0">
                <a:solidFill>
                  <a:srgbClr val="FF0000"/>
                </a:solidFill>
              </a:rPr>
              <a:t>降低失效率： 引起失效的</a:t>
            </a:r>
            <a:r>
              <a:rPr lang="en-US" altLang="zh-CN" b="1" dirty="0" smtClean="0">
                <a:solidFill>
                  <a:srgbClr val="FF0000"/>
                </a:solidFill>
              </a:rPr>
              <a:t>3C</a:t>
            </a:r>
          </a:p>
          <a:p>
            <a:pPr marL="457189" lvl="1" indent="0" eaLnBrk="1" fontAlgn="auto" hangingPunct="1">
              <a:spcAft>
                <a:spcPts val="0"/>
              </a:spcAft>
              <a:buFont typeface="Arial" panose="020B0604020202020204" pitchFamily="34" charset="0"/>
              <a:buNone/>
              <a:defRPr/>
            </a:pPr>
            <a:r>
              <a:rPr lang="en-US" altLang="zh-CN" dirty="0" smtClean="0"/>
              <a:t>1</a:t>
            </a:r>
            <a:r>
              <a:rPr lang="zh-CN" altLang="en-US" dirty="0" smtClean="0"/>
              <a:t>、增加</a:t>
            </a:r>
            <a:r>
              <a:rPr lang="en-US" altLang="zh-CN" dirty="0" smtClean="0"/>
              <a:t>Cache</a:t>
            </a:r>
            <a:r>
              <a:rPr lang="zh-CN" altLang="en-US" dirty="0" smtClean="0"/>
              <a:t>块的大小</a:t>
            </a:r>
            <a:endParaRPr lang="en-US" altLang="zh-CN" dirty="0" smtClean="0"/>
          </a:p>
          <a:p>
            <a:pPr marL="457189" lvl="1" indent="0" eaLnBrk="1" fontAlgn="auto" hangingPunct="1">
              <a:spcAft>
                <a:spcPts val="0"/>
              </a:spcAft>
              <a:buFont typeface="Arial" panose="020B0604020202020204" pitchFamily="34" charset="0"/>
              <a:buNone/>
              <a:defRPr/>
            </a:pPr>
            <a:r>
              <a:rPr lang="en-US" altLang="zh-CN" dirty="0" smtClean="0"/>
              <a:t>2</a:t>
            </a:r>
            <a:r>
              <a:rPr lang="zh-CN" altLang="en-US" dirty="0" smtClean="0"/>
              <a:t>、增大</a:t>
            </a:r>
            <a:r>
              <a:rPr lang="en-US" altLang="zh-CN" dirty="0" smtClean="0"/>
              <a:t>Cache</a:t>
            </a:r>
            <a:r>
              <a:rPr lang="zh-CN" altLang="en-US" dirty="0" smtClean="0"/>
              <a:t>容量</a:t>
            </a:r>
            <a:endParaRPr lang="en-US" altLang="zh-CN" dirty="0" smtClean="0"/>
          </a:p>
          <a:p>
            <a:pPr marL="457189" lvl="1" indent="0" eaLnBrk="1" fontAlgn="auto" hangingPunct="1">
              <a:spcAft>
                <a:spcPts val="0"/>
              </a:spcAft>
              <a:buFont typeface="Arial" panose="020B0604020202020204" pitchFamily="34" charset="0"/>
              <a:buNone/>
              <a:defRPr/>
            </a:pPr>
            <a:r>
              <a:rPr lang="en-US" altLang="zh-CN" dirty="0" smtClean="0"/>
              <a:t>3</a:t>
            </a:r>
            <a:r>
              <a:rPr lang="zh-CN" altLang="en-US" dirty="0" smtClean="0"/>
              <a:t>、提高相联度</a:t>
            </a:r>
            <a:endParaRPr lang="en-US" altLang="zh-CN" dirty="0" smtClean="0"/>
          </a:p>
          <a:p>
            <a:pPr marL="457189" lvl="1" indent="0" eaLnBrk="1" fontAlgn="auto" hangingPunct="1">
              <a:spcAft>
                <a:spcPts val="0"/>
              </a:spcAft>
              <a:buFont typeface="Arial" panose="020B0604020202020204" pitchFamily="34" charset="0"/>
              <a:buNone/>
              <a:defRPr/>
            </a:pPr>
            <a:r>
              <a:rPr lang="zh-CN" altLang="en-US" b="1" dirty="0" smtClean="0">
                <a:solidFill>
                  <a:srgbClr val="FF0000"/>
                </a:solidFill>
              </a:rPr>
              <a:t>减少</a:t>
            </a:r>
            <a:r>
              <a:rPr lang="zh-CN" altLang="en-US" b="1" dirty="0">
                <a:solidFill>
                  <a:srgbClr val="FF0000"/>
                </a:solidFill>
              </a:rPr>
              <a:t>失效</a:t>
            </a:r>
            <a:r>
              <a:rPr lang="zh-CN" altLang="en-US" b="1" dirty="0" smtClean="0">
                <a:solidFill>
                  <a:srgbClr val="FF0000"/>
                </a:solidFill>
              </a:rPr>
              <a:t>开销</a:t>
            </a:r>
            <a:endParaRPr lang="en-US" altLang="zh-CN" b="1" dirty="0" smtClean="0">
              <a:solidFill>
                <a:srgbClr val="FF0000"/>
              </a:solidFill>
            </a:endParaRPr>
          </a:p>
          <a:p>
            <a:pPr marL="457189" lvl="1" indent="0" eaLnBrk="1" fontAlgn="auto" hangingPunct="1">
              <a:spcAft>
                <a:spcPts val="0"/>
              </a:spcAft>
              <a:buFont typeface="Arial" panose="020B0604020202020204" pitchFamily="34" charset="0"/>
              <a:buNone/>
              <a:defRPr/>
            </a:pPr>
            <a:r>
              <a:rPr lang="en-US" altLang="zh-CN" dirty="0" smtClean="0"/>
              <a:t>4</a:t>
            </a:r>
            <a:r>
              <a:rPr lang="zh-CN" altLang="en-US" dirty="0" smtClean="0"/>
              <a:t>、多级</a:t>
            </a:r>
            <a:r>
              <a:rPr lang="en-US" altLang="zh-CN" dirty="0" smtClean="0"/>
              <a:t>Cache</a:t>
            </a:r>
          </a:p>
          <a:p>
            <a:pPr marL="457189" lvl="1" indent="0" eaLnBrk="1" fontAlgn="auto" hangingPunct="1">
              <a:spcAft>
                <a:spcPts val="0"/>
              </a:spcAft>
              <a:buFont typeface="Arial" panose="020B0604020202020204" pitchFamily="34" charset="0"/>
              <a:buNone/>
              <a:defRPr/>
            </a:pPr>
            <a:r>
              <a:rPr lang="en-US" altLang="zh-CN" dirty="0" smtClean="0"/>
              <a:t>5</a:t>
            </a:r>
            <a:r>
              <a:rPr lang="zh-CN" altLang="en-US" dirty="0" smtClean="0"/>
              <a:t>、使读失效优先于写失效</a:t>
            </a:r>
            <a:endParaRPr lang="en-US" altLang="zh-CN" dirty="0" smtClean="0"/>
          </a:p>
          <a:p>
            <a:pPr marL="457189" lvl="1" indent="0" eaLnBrk="1" fontAlgn="auto" hangingPunct="1">
              <a:spcAft>
                <a:spcPts val="0"/>
              </a:spcAft>
              <a:buFont typeface="Arial" panose="020B0604020202020204" pitchFamily="34" charset="0"/>
              <a:buNone/>
              <a:defRPr/>
            </a:pPr>
            <a:r>
              <a:rPr lang="zh-CN" altLang="en-US" b="1" dirty="0" smtClean="0">
                <a:solidFill>
                  <a:srgbClr val="FF0000"/>
                </a:solidFill>
              </a:rPr>
              <a:t>缩短命中时间</a:t>
            </a:r>
            <a:endParaRPr lang="en-US" altLang="zh-CN" b="1" dirty="0" smtClean="0">
              <a:solidFill>
                <a:srgbClr val="FF0000"/>
              </a:solidFill>
            </a:endParaRPr>
          </a:p>
          <a:p>
            <a:pPr marL="457189" lvl="1" indent="0" eaLnBrk="1" fontAlgn="auto" hangingPunct="1">
              <a:spcAft>
                <a:spcPts val="0"/>
              </a:spcAft>
              <a:buFont typeface="Arial" panose="020B0604020202020204" pitchFamily="34" charset="0"/>
              <a:buNone/>
              <a:defRPr/>
            </a:pPr>
            <a:r>
              <a:rPr lang="en-US" altLang="zh-CN" dirty="0" smtClean="0"/>
              <a:t>6</a:t>
            </a:r>
            <a:r>
              <a:rPr lang="zh-CN" altLang="en-US" dirty="0" smtClean="0"/>
              <a:t>、避免在索引缓存期间进行地址转换</a:t>
            </a:r>
            <a:endParaRPr lang="en-US" altLang="zh-CN" dirty="0" smtClean="0"/>
          </a:p>
        </p:txBody>
      </p:sp>
      <p:sp>
        <p:nvSpPr>
          <p:cNvPr id="3" name="日期占位符 2"/>
          <p:cNvSpPr>
            <a:spLocks noGrp="1"/>
          </p:cNvSpPr>
          <p:nvPr>
            <p:ph type="dt" sz="half" idx="10"/>
          </p:nvPr>
        </p:nvSpPr>
        <p:spPr/>
        <p:txBody>
          <a:bodyPr/>
          <a:lstStyle/>
          <a:p>
            <a:pPr>
              <a:defRPr/>
            </a:pPr>
            <a:fld id="{DFF79E7F-55A1-42C9-B028-2671DC548A38}" type="datetime1">
              <a:rPr lang="zh-CN" altLang="en-US"/>
              <a:pPr>
                <a:defRPr/>
              </a:pPr>
              <a:t>2019/3/19</a:t>
            </a:fld>
            <a:endParaRPr lang="zh-CN" altLang="en-US"/>
          </a:p>
        </p:txBody>
      </p:sp>
      <p:sp>
        <p:nvSpPr>
          <p:cNvPr id="4" name="页脚占位符 3"/>
          <p:cNvSpPr>
            <a:spLocks noGrp="1"/>
          </p:cNvSpPr>
          <p:nvPr>
            <p:ph type="ftr" sz="quarter" idx="11"/>
          </p:nvPr>
        </p:nvSpPr>
        <p:spPr/>
        <p:txBody>
          <a:bodyPr/>
          <a:lstStyle/>
          <a:p>
            <a:pPr>
              <a:defRPr/>
            </a:pPr>
            <a:r>
              <a:rPr lang="zh-CN" altLang="en-US"/>
              <a:t>计算机体系结构</a:t>
            </a:r>
          </a:p>
        </p:txBody>
      </p:sp>
      <p:sp>
        <p:nvSpPr>
          <p:cNvPr id="79878"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4E48BA0-5209-4471-8C7C-8277A318B9AA}" type="slidenum">
              <a:rPr lang="zh-CN" altLang="en-US">
                <a:solidFill>
                  <a:srgbClr val="898989"/>
                </a:solidFill>
              </a:rPr>
              <a:pPr/>
              <a:t>74</a:t>
            </a:fld>
            <a:endParaRPr lang="zh-CN" altLang="en-US">
              <a:solidFill>
                <a:srgbClr val="898989"/>
              </a:solidFill>
            </a:endParaRPr>
          </a:p>
        </p:txBody>
      </p:sp>
    </p:spTree>
    <p:extLst>
      <p:ext uri="{BB962C8B-B14F-4D97-AF65-F5344CB8AC3E}">
        <p14:creationId xmlns:p14="http://schemas.microsoft.com/office/powerpoint/2010/main" val="2535172338"/>
      </p:ext>
    </p:extLst>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zh-CN" sz="3200" b="1" dirty="0" smtClean="0"/>
              <a:t>-</a:t>
            </a:r>
            <a:r>
              <a:rPr lang="zh-CN" altLang="en-US" sz="3200" b="1" dirty="0" smtClean="0"/>
              <a:t>课堂练习</a:t>
            </a:r>
            <a:r>
              <a:rPr lang="en-US" altLang="zh-CN" sz="3200" b="1" dirty="0" smtClean="0"/>
              <a:t>:</a:t>
            </a:r>
          </a:p>
        </p:txBody>
      </p:sp>
      <p:sp>
        <p:nvSpPr>
          <p:cNvPr id="41987" name="Rectangle 3"/>
          <p:cNvSpPr>
            <a:spLocks noGrp="1" noChangeArrowheads="1"/>
          </p:cNvSpPr>
          <p:nvPr>
            <p:ph idx="1"/>
          </p:nvPr>
        </p:nvSpPr>
        <p:spPr/>
        <p:txBody>
          <a:bodyPr rtlCol="0">
            <a:noAutofit/>
          </a:bodyPr>
          <a:lstStyle/>
          <a:p>
            <a:pPr eaLnBrk="1" fontAlgn="auto" hangingPunct="1">
              <a:spcBef>
                <a:spcPct val="20000"/>
              </a:spcBef>
              <a:spcAft>
                <a:spcPts val="0"/>
              </a:spcAft>
              <a:defRPr/>
            </a:pPr>
            <a:r>
              <a:rPr lang="zh-CN" altLang="en-US" sz="2000" dirty="0" smtClean="0">
                <a:latin typeface="+mj-ea"/>
                <a:ea typeface="+mj-ea"/>
              </a:rPr>
              <a:t>直接映像</a:t>
            </a:r>
            <a:r>
              <a:rPr lang="en-US" altLang="zh-CN" sz="2000" dirty="0" smtClean="0">
                <a:latin typeface="+mj-ea"/>
                <a:ea typeface="+mj-ea"/>
              </a:rPr>
              <a:t>Cache </a:t>
            </a:r>
            <a:r>
              <a:rPr lang="zh-CN" altLang="en-US" sz="2000" dirty="0" smtClean="0">
                <a:latin typeface="+mj-ea"/>
                <a:ea typeface="+mj-ea"/>
              </a:rPr>
              <a:t>和两路组相联</a:t>
            </a:r>
            <a:r>
              <a:rPr lang="en-US" altLang="zh-CN" sz="2000" dirty="0" smtClean="0">
                <a:latin typeface="+mj-ea"/>
                <a:ea typeface="+mj-ea"/>
              </a:rPr>
              <a:t>Cache</a:t>
            </a:r>
            <a:r>
              <a:rPr lang="zh-CN" altLang="en-US" sz="2000" dirty="0" smtClean="0">
                <a:latin typeface="+mj-ea"/>
                <a:ea typeface="+mj-ea"/>
              </a:rPr>
              <a:t>，试问他们对</a:t>
            </a:r>
            <a:r>
              <a:rPr lang="en-US" altLang="zh-CN" sz="2000" dirty="0" smtClean="0">
                <a:latin typeface="+mj-ea"/>
                <a:ea typeface="+mj-ea"/>
              </a:rPr>
              <a:t>CPU</a:t>
            </a:r>
            <a:r>
              <a:rPr lang="zh-CN" altLang="en-US" sz="2000" dirty="0" smtClean="0">
                <a:latin typeface="+mj-ea"/>
                <a:ea typeface="+mj-ea"/>
              </a:rPr>
              <a:t>性能的影响？先求平均访存时间，然后再计算</a:t>
            </a:r>
            <a:r>
              <a:rPr lang="en-US" altLang="zh-CN" sz="2000" dirty="0" smtClean="0">
                <a:latin typeface="+mj-ea"/>
                <a:ea typeface="+mj-ea"/>
              </a:rPr>
              <a:t>CPU</a:t>
            </a:r>
            <a:r>
              <a:rPr lang="zh-CN" altLang="en-US" sz="2000" dirty="0" smtClean="0">
                <a:latin typeface="+mj-ea"/>
                <a:ea typeface="+mj-ea"/>
              </a:rPr>
              <a:t>性能。分析时请用以下假设：</a:t>
            </a:r>
          </a:p>
          <a:p>
            <a:pPr marL="0" indent="0" eaLnBrk="1" fontAlgn="auto" hangingPunct="1">
              <a:spcBef>
                <a:spcPct val="20000"/>
              </a:spcBef>
              <a:spcAft>
                <a:spcPts val="0"/>
              </a:spcAft>
              <a:buFont typeface="Arial" panose="020B0604020202020204" pitchFamily="34" charset="0"/>
              <a:buNone/>
              <a:defRPr/>
            </a:pPr>
            <a:r>
              <a:rPr lang="zh-CN" altLang="en-US" sz="2000" dirty="0" smtClean="0">
                <a:latin typeface="+mj-ea"/>
                <a:ea typeface="+mj-ea"/>
              </a:rPr>
              <a:t>（</a:t>
            </a:r>
            <a:r>
              <a:rPr lang="en-US" altLang="zh-CN" sz="2000" dirty="0" smtClean="0">
                <a:latin typeface="+mj-ea"/>
                <a:ea typeface="+mj-ea"/>
              </a:rPr>
              <a:t>1</a:t>
            </a:r>
            <a:r>
              <a:rPr lang="zh-CN" altLang="en-US" sz="2000" dirty="0" smtClean="0">
                <a:latin typeface="+mj-ea"/>
                <a:ea typeface="+mj-ea"/>
              </a:rPr>
              <a:t>）理想</a:t>
            </a:r>
            <a:r>
              <a:rPr lang="en-US" altLang="zh-CN" sz="2000" dirty="0" smtClean="0">
                <a:latin typeface="+mj-ea"/>
                <a:ea typeface="+mj-ea"/>
              </a:rPr>
              <a:t>Cache(</a:t>
            </a:r>
            <a:r>
              <a:rPr lang="zh-CN" altLang="en-US" sz="2000" dirty="0" smtClean="0">
                <a:latin typeface="+mj-ea"/>
                <a:ea typeface="+mj-ea"/>
              </a:rPr>
              <a:t>命中率为</a:t>
            </a:r>
            <a:r>
              <a:rPr lang="en-US" altLang="zh-CN" sz="2000" dirty="0" smtClean="0">
                <a:latin typeface="+mj-ea"/>
                <a:ea typeface="+mj-ea"/>
              </a:rPr>
              <a:t>100%</a:t>
            </a:r>
            <a:r>
              <a:rPr lang="zh-CN" altLang="en-US" sz="2000" dirty="0" smtClean="0">
                <a:latin typeface="+mj-ea"/>
                <a:ea typeface="+mj-ea"/>
              </a:rPr>
              <a:t>）情况下</a:t>
            </a:r>
            <a:r>
              <a:rPr lang="en-US" altLang="zh-CN" sz="2000" dirty="0" smtClean="0">
                <a:latin typeface="+mj-ea"/>
                <a:ea typeface="+mj-ea"/>
              </a:rPr>
              <a:t>CPI </a:t>
            </a:r>
            <a:r>
              <a:rPr lang="zh-CN" altLang="en-US" sz="2000" dirty="0" smtClean="0">
                <a:latin typeface="+mj-ea"/>
                <a:ea typeface="+mj-ea"/>
              </a:rPr>
              <a:t>为</a:t>
            </a:r>
            <a:r>
              <a:rPr lang="en-US" altLang="zh-CN" sz="2000" dirty="0">
                <a:latin typeface="+mj-ea"/>
                <a:ea typeface="+mj-ea"/>
              </a:rPr>
              <a:t>1</a:t>
            </a:r>
            <a:r>
              <a:rPr lang="en-US" altLang="zh-CN" sz="2000" dirty="0" smtClean="0">
                <a:latin typeface="+mj-ea"/>
                <a:ea typeface="+mj-ea"/>
              </a:rPr>
              <a:t>.0</a:t>
            </a:r>
            <a:r>
              <a:rPr lang="zh-CN" altLang="en-US" sz="2000" dirty="0" smtClean="0">
                <a:latin typeface="+mj-ea"/>
                <a:ea typeface="+mj-ea"/>
              </a:rPr>
              <a:t>，时钟周期为</a:t>
            </a:r>
            <a:r>
              <a:rPr lang="en-US" altLang="zh-CN" sz="2000" dirty="0" smtClean="0">
                <a:latin typeface="+mj-ea"/>
                <a:ea typeface="+mj-ea"/>
              </a:rPr>
              <a:t>0.35ns</a:t>
            </a:r>
            <a:r>
              <a:rPr lang="zh-CN" altLang="en-US" sz="2000" dirty="0" smtClean="0">
                <a:latin typeface="+mj-ea"/>
                <a:ea typeface="+mj-ea"/>
              </a:rPr>
              <a:t>，平均每条指令访存</a:t>
            </a:r>
            <a:r>
              <a:rPr lang="en-US" altLang="zh-CN" sz="2000" dirty="0" smtClean="0">
                <a:latin typeface="+mj-ea"/>
                <a:ea typeface="+mj-ea"/>
              </a:rPr>
              <a:t>1.4</a:t>
            </a:r>
            <a:r>
              <a:rPr lang="zh-CN" altLang="en-US" sz="2000" dirty="0" smtClean="0">
                <a:latin typeface="+mj-ea"/>
                <a:ea typeface="+mj-ea"/>
              </a:rPr>
              <a:t>次</a:t>
            </a:r>
          </a:p>
          <a:p>
            <a:pPr marL="0" indent="0" eaLnBrk="1" fontAlgn="auto" hangingPunct="1">
              <a:spcBef>
                <a:spcPct val="20000"/>
              </a:spcBef>
              <a:spcAft>
                <a:spcPts val="0"/>
              </a:spcAft>
              <a:buFont typeface="Arial" panose="020B0604020202020204" pitchFamily="34" charset="0"/>
              <a:buNone/>
              <a:defRPr/>
            </a:pPr>
            <a:r>
              <a:rPr lang="zh-CN" altLang="en-US" sz="2000" dirty="0" smtClean="0">
                <a:latin typeface="+mj-ea"/>
                <a:ea typeface="+mj-ea"/>
              </a:rPr>
              <a:t>（</a:t>
            </a:r>
            <a:r>
              <a:rPr lang="en-US" altLang="zh-CN" sz="2000" dirty="0" smtClean="0">
                <a:latin typeface="+mj-ea"/>
                <a:ea typeface="+mj-ea"/>
              </a:rPr>
              <a:t>2</a:t>
            </a:r>
            <a:r>
              <a:rPr lang="zh-CN" altLang="en-US" sz="2000" dirty="0" smtClean="0">
                <a:latin typeface="+mj-ea"/>
                <a:ea typeface="+mj-ea"/>
              </a:rPr>
              <a:t>）两种</a:t>
            </a:r>
            <a:r>
              <a:rPr lang="en-US" altLang="zh-CN" sz="2000" dirty="0" smtClean="0">
                <a:latin typeface="+mj-ea"/>
                <a:ea typeface="+mj-ea"/>
              </a:rPr>
              <a:t>Cache</a:t>
            </a:r>
            <a:r>
              <a:rPr lang="zh-CN" altLang="en-US" sz="2000" dirty="0" smtClean="0">
                <a:latin typeface="+mj-ea"/>
                <a:ea typeface="+mj-ea"/>
              </a:rPr>
              <a:t>容量均为</a:t>
            </a:r>
            <a:r>
              <a:rPr lang="en-US" altLang="zh-CN" sz="2000" dirty="0" smtClean="0">
                <a:latin typeface="+mj-ea"/>
                <a:ea typeface="+mj-ea"/>
              </a:rPr>
              <a:t>128KB</a:t>
            </a:r>
            <a:r>
              <a:rPr lang="zh-CN" altLang="en-US" sz="2000" dirty="0" smtClean="0">
                <a:latin typeface="+mj-ea"/>
                <a:ea typeface="+mj-ea"/>
              </a:rPr>
              <a:t>，块大小都是</a:t>
            </a:r>
            <a:r>
              <a:rPr lang="en-US" altLang="zh-CN" sz="2000" dirty="0" smtClean="0">
                <a:latin typeface="+mj-ea"/>
                <a:ea typeface="+mj-ea"/>
              </a:rPr>
              <a:t>64B</a:t>
            </a:r>
          </a:p>
          <a:p>
            <a:pPr marL="0" indent="0" eaLnBrk="1" fontAlgn="auto" hangingPunct="1">
              <a:spcBef>
                <a:spcPct val="20000"/>
              </a:spcBef>
              <a:spcAft>
                <a:spcPts val="0"/>
              </a:spcAft>
              <a:buFont typeface="Arial" panose="020B0604020202020204" pitchFamily="34" charset="0"/>
              <a:buNone/>
              <a:defRPr/>
            </a:pPr>
            <a:r>
              <a:rPr lang="zh-CN" altLang="en-US" sz="2000" dirty="0" smtClean="0">
                <a:latin typeface="+mj-ea"/>
                <a:ea typeface="+mj-ea"/>
              </a:rPr>
              <a:t>（</a:t>
            </a:r>
            <a:r>
              <a:rPr lang="en-US" altLang="zh-CN" sz="2000" dirty="0" smtClean="0">
                <a:latin typeface="+mj-ea"/>
                <a:ea typeface="+mj-ea"/>
              </a:rPr>
              <a:t>3</a:t>
            </a:r>
            <a:r>
              <a:rPr lang="zh-CN" altLang="en-US" sz="2000" dirty="0" smtClean="0">
                <a:latin typeface="+mj-ea"/>
                <a:ea typeface="+mj-ea"/>
              </a:rPr>
              <a:t>）采用组相联时，由于多路选择器的存在，时钟周期增加到原来的</a:t>
            </a:r>
            <a:r>
              <a:rPr lang="en-US" altLang="zh-CN" sz="2000" dirty="0">
                <a:latin typeface="+mj-ea"/>
                <a:ea typeface="+mj-ea"/>
              </a:rPr>
              <a:t>1.35</a:t>
            </a:r>
            <a:r>
              <a:rPr lang="zh-CN" altLang="en-US" sz="2000" dirty="0" smtClean="0">
                <a:latin typeface="+mj-ea"/>
                <a:ea typeface="+mj-ea"/>
              </a:rPr>
              <a:t>倍</a:t>
            </a:r>
          </a:p>
          <a:p>
            <a:pPr marL="0" indent="0" eaLnBrk="1" fontAlgn="auto" hangingPunct="1">
              <a:spcBef>
                <a:spcPct val="20000"/>
              </a:spcBef>
              <a:spcAft>
                <a:spcPts val="0"/>
              </a:spcAft>
              <a:buFont typeface="Arial" panose="020B0604020202020204" pitchFamily="34" charset="0"/>
              <a:buNone/>
              <a:defRPr/>
            </a:pPr>
            <a:r>
              <a:rPr lang="zh-CN" altLang="en-US" sz="2000" dirty="0" smtClean="0">
                <a:latin typeface="+mj-ea"/>
                <a:ea typeface="+mj-ea"/>
              </a:rPr>
              <a:t>（</a:t>
            </a:r>
            <a:r>
              <a:rPr lang="en-US" altLang="zh-CN" sz="2000" dirty="0" smtClean="0">
                <a:latin typeface="+mj-ea"/>
                <a:ea typeface="+mj-ea"/>
              </a:rPr>
              <a:t>4</a:t>
            </a:r>
            <a:r>
              <a:rPr lang="zh-CN" altLang="en-US" sz="2000" dirty="0" smtClean="0">
                <a:latin typeface="+mj-ea"/>
                <a:ea typeface="+mj-ea"/>
              </a:rPr>
              <a:t>）两种结构的失效开销都是</a:t>
            </a:r>
            <a:r>
              <a:rPr lang="en-US" altLang="zh-CN" sz="2000" dirty="0" smtClean="0">
                <a:latin typeface="+mj-ea"/>
                <a:ea typeface="+mj-ea"/>
              </a:rPr>
              <a:t>65ns (</a:t>
            </a:r>
            <a:r>
              <a:rPr lang="zh-CN" altLang="en-US" sz="2000" dirty="0" smtClean="0">
                <a:latin typeface="+mj-ea"/>
                <a:ea typeface="+mj-ea"/>
              </a:rPr>
              <a:t>在实际应用中，应取整为整数个时钟周期）</a:t>
            </a:r>
            <a:endParaRPr lang="en-US" altLang="zh-CN" sz="2000" dirty="0" smtClean="0">
              <a:latin typeface="+mj-ea"/>
              <a:ea typeface="+mj-ea"/>
            </a:endParaRPr>
          </a:p>
          <a:p>
            <a:pPr marL="0" indent="0" eaLnBrk="1" fontAlgn="auto" hangingPunct="1">
              <a:spcBef>
                <a:spcPct val="20000"/>
              </a:spcBef>
              <a:spcAft>
                <a:spcPts val="0"/>
              </a:spcAft>
              <a:buFont typeface="Arial" panose="020B0604020202020204" pitchFamily="34" charset="0"/>
              <a:buNone/>
              <a:defRPr/>
            </a:pPr>
            <a:r>
              <a:rPr lang="zh-CN" altLang="en-US" sz="2000" dirty="0" smtClean="0">
                <a:latin typeface="+mj-ea"/>
                <a:ea typeface="+mj-ea"/>
              </a:rPr>
              <a:t>（</a:t>
            </a:r>
            <a:r>
              <a:rPr lang="en-US" altLang="zh-CN" sz="2000" dirty="0" smtClean="0">
                <a:latin typeface="+mj-ea"/>
                <a:ea typeface="+mj-ea"/>
              </a:rPr>
              <a:t>5</a:t>
            </a:r>
            <a:r>
              <a:rPr lang="zh-CN" altLang="en-US" sz="2000" dirty="0" smtClean="0">
                <a:latin typeface="+mj-ea"/>
                <a:ea typeface="+mj-ea"/>
              </a:rPr>
              <a:t>）命中时间为</a:t>
            </a:r>
            <a:r>
              <a:rPr lang="en-US" altLang="zh-CN" sz="2000" dirty="0" smtClean="0">
                <a:latin typeface="+mj-ea"/>
                <a:ea typeface="+mj-ea"/>
              </a:rPr>
              <a:t>1</a:t>
            </a:r>
            <a:r>
              <a:rPr lang="zh-CN" altLang="en-US" sz="2000" dirty="0" smtClean="0">
                <a:latin typeface="+mj-ea"/>
                <a:ea typeface="+mj-ea"/>
              </a:rPr>
              <a:t>个</a:t>
            </a:r>
            <a:r>
              <a:rPr lang="en-US" altLang="zh-CN" sz="2000" dirty="0" smtClean="0">
                <a:latin typeface="+mj-ea"/>
                <a:ea typeface="+mj-ea"/>
              </a:rPr>
              <a:t>cycle</a:t>
            </a:r>
            <a:r>
              <a:rPr lang="zh-CN" altLang="en-US" sz="2000" dirty="0" smtClean="0">
                <a:latin typeface="+mj-ea"/>
                <a:ea typeface="+mj-ea"/>
              </a:rPr>
              <a:t>，</a:t>
            </a:r>
            <a:r>
              <a:rPr lang="en-US" altLang="zh-CN" sz="2000" dirty="0" smtClean="0">
                <a:latin typeface="+mj-ea"/>
                <a:ea typeface="+mj-ea"/>
              </a:rPr>
              <a:t>128KB</a:t>
            </a:r>
            <a:r>
              <a:rPr lang="zh-CN" altLang="en-US" sz="2000" dirty="0" smtClean="0">
                <a:latin typeface="+mj-ea"/>
                <a:ea typeface="+mj-ea"/>
              </a:rPr>
              <a:t>直接映像</a:t>
            </a:r>
            <a:r>
              <a:rPr lang="en-US" altLang="zh-CN" sz="2000" dirty="0" smtClean="0">
                <a:latin typeface="+mj-ea"/>
                <a:ea typeface="+mj-ea"/>
              </a:rPr>
              <a:t>Cache</a:t>
            </a:r>
            <a:r>
              <a:rPr lang="zh-CN" altLang="en-US" sz="2000" dirty="0" smtClean="0">
                <a:latin typeface="+mj-ea"/>
                <a:ea typeface="+mj-ea"/>
              </a:rPr>
              <a:t>的失效率为</a:t>
            </a:r>
            <a:r>
              <a:rPr lang="en-US" altLang="zh-CN" sz="2000" dirty="0" smtClean="0">
                <a:latin typeface="+mj-ea"/>
                <a:ea typeface="+mj-ea"/>
              </a:rPr>
              <a:t>2.1%, </a:t>
            </a:r>
            <a:r>
              <a:rPr lang="zh-CN" altLang="en-US" sz="2000" dirty="0" smtClean="0">
                <a:latin typeface="+mj-ea"/>
                <a:ea typeface="+mj-ea"/>
              </a:rPr>
              <a:t>相同容量的两路组相联</a:t>
            </a:r>
            <a:r>
              <a:rPr lang="en-US" altLang="zh-CN" sz="2000" dirty="0" smtClean="0">
                <a:latin typeface="+mj-ea"/>
                <a:ea typeface="+mj-ea"/>
              </a:rPr>
              <a:t>Cache </a:t>
            </a:r>
            <a:r>
              <a:rPr lang="zh-CN" altLang="en-US" sz="2000" dirty="0" smtClean="0">
                <a:latin typeface="+mj-ea"/>
                <a:ea typeface="+mj-ea"/>
              </a:rPr>
              <a:t>的失效率为</a:t>
            </a:r>
            <a:r>
              <a:rPr lang="en-US" altLang="zh-CN" sz="2000" dirty="0" smtClean="0">
                <a:latin typeface="+mj-ea"/>
                <a:ea typeface="+mj-ea"/>
              </a:rPr>
              <a:t>1.9%</a:t>
            </a:r>
          </a:p>
        </p:txBody>
      </p:sp>
      <p:sp>
        <p:nvSpPr>
          <p:cNvPr id="3" name="日期占位符 2"/>
          <p:cNvSpPr>
            <a:spLocks noGrp="1"/>
          </p:cNvSpPr>
          <p:nvPr>
            <p:ph type="dt" sz="half" idx="10"/>
          </p:nvPr>
        </p:nvSpPr>
        <p:spPr/>
        <p:txBody>
          <a:bodyPr/>
          <a:lstStyle/>
          <a:p>
            <a:pPr>
              <a:defRPr/>
            </a:pPr>
            <a:fld id="{3F17D88C-D86A-4F21-9490-99F6AA1CB782}" type="datetime1">
              <a:rPr lang="zh-CN" altLang="en-US"/>
              <a:pPr>
                <a:defRPr/>
              </a:pPr>
              <a:t>2019/3/19</a:t>
            </a:fld>
            <a:endParaRPr lang="zh-CN" altLang="en-US"/>
          </a:p>
        </p:txBody>
      </p:sp>
      <p:sp>
        <p:nvSpPr>
          <p:cNvPr id="4" name="页脚占位符 3"/>
          <p:cNvSpPr>
            <a:spLocks noGrp="1"/>
          </p:cNvSpPr>
          <p:nvPr>
            <p:ph type="ftr" sz="quarter" idx="11"/>
          </p:nvPr>
        </p:nvSpPr>
        <p:spPr/>
        <p:txBody>
          <a:bodyPr/>
          <a:lstStyle/>
          <a:p>
            <a:pPr>
              <a:defRPr/>
            </a:pPr>
            <a:r>
              <a:rPr lang="zh-CN" altLang="en-US"/>
              <a:t>计算机体系结构</a:t>
            </a:r>
          </a:p>
        </p:txBody>
      </p:sp>
      <p:sp>
        <p:nvSpPr>
          <p:cNvPr id="80902"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3C929CB-F5D7-4027-9B45-F498DF1739E3}" type="slidenum">
              <a:rPr lang="zh-CN" altLang="en-US">
                <a:solidFill>
                  <a:srgbClr val="898989"/>
                </a:solidFill>
              </a:rPr>
              <a:pPr/>
              <a:t>75</a:t>
            </a:fld>
            <a:endParaRPr lang="zh-CN" altLang="en-US">
              <a:solidFill>
                <a:srgbClr val="898989"/>
              </a:solidFill>
            </a:endParaRPr>
          </a:p>
        </p:txBody>
      </p:sp>
    </p:spTree>
    <p:extLst>
      <p:ext uri="{BB962C8B-B14F-4D97-AF65-F5344CB8AC3E}">
        <p14:creationId xmlns:p14="http://schemas.microsoft.com/office/powerpoint/2010/main" val="2899750196"/>
      </p:ext>
    </p:extLst>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a:xfrm>
            <a:off x="330200" y="365125"/>
            <a:ext cx="8466138" cy="795338"/>
          </a:xfrm>
        </p:spPr>
        <p:txBody>
          <a:bodyPr/>
          <a:lstStyle/>
          <a:p>
            <a:pPr eaLnBrk="1" hangingPunct="1"/>
            <a:r>
              <a:rPr lang="zh-CN" altLang="en-US" sz="3200" b="1" smtClean="0"/>
              <a:t>多级</a:t>
            </a:r>
            <a:r>
              <a:rPr lang="en-US" altLang="zh-CN" sz="3200" b="1" smtClean="0"/>
              <a:t>cache</a:t>
            </a:r>
            <a:r>
              <a:rPr lang="zh-CN" altLang="en-US" sz="3200" b="1" smtClean="0"/>
              <a:t>的性能分析</a:t>
            </a:r>
          </a:p>
        </p:txBody>
      </p:sp>
      <p:sp>
        <p:nvSpPr>
          <p:cNvPr id="3" name="内容占位符 2"/>
          <p:cNvSpPr>
            <a:spLocks noGrp="1"/>
          </p:cNvSpPr>
          <p:nvPr>
            <p:ph idx="1"/>
          </p:nvPr>
        </p:nvSpPr>
        <p:spPr>
          <a:xfrm>
            <a:off x="330200" y="1252538"/>
            <a:ext cx="8466138" cy="4924425"/>
          </a:xfrm>
        </p:spPr>
        <p:txBody>
          <a:bodyPr/>
          <a:lstStyle/>
          <a:p>
            <a:pPr eaLnBrk="1" fontAlgn="auto" hangingPunct="1">
              <a:lnSpc>
                <a:spcPct val="120000"/>
              </a:lnSpc>
              <a:spcBef>
                <a:spcPct val="20000"/>
              </a:spcBef>
              <a:spcAft>
                <a:spcPts val="0"/>
              </a:spcAft>
              <a:defRPr/>
            </a:pPr>
            <a:r>
              <a:rPr lang="zh-CN" altLang="en-US" sz="2000" b="1" dirty="0">
                <a:solidFill>
                  <a:srgbClr val="FF0000"/>
                </a:solidFill>
              </a:rPr>
              <a:t>局部失效率</a:t>
            </a:r>
            <a:r>
              <a:rPr lang="zh-CN" altLang="en-US" sz="2000" dirty="0"/>
              <a:t>：该级</a:t>
            </a:r>
            <a:r>
              <a:rPr lang="en-US" altLang="zh-CN" sz="2000" dirty="0"/>
              <a:t>Cache</a:t>
            </a:r>
            <a:r>
              <a:rPr lang="zh-CN" altLang="en-US" sz="2000" dirty="0"/>
              <a:t>的失效次数 / 到达该级</a:t>
            </a:r>
            <a:r>
              <a:rPr lang="en-US" altLang="zh-CN" sz="2000" dirty="0"/>
              <a:t>Cache</a:t>
            </a:r>
            <a:r>
              <a:rPr lang="zh-CN" altLang="en-US" sz="2000" dirty="0"/>
              <a:t>的访存</a:t>
            </a:r>
            <a:r>
              <a:rPr lang="zh-CN" altLang="en-US" sz="2000" dirty="0" smtClean="0"/>
              <a:t>次数</a:t>
            </a:r>
            <a:endParaRPr lang="en-US" altLang="zh-CN" sz="2000" dirty="0" smtClean="0"/>
          </a:p>
          <a:p>
            <a:pPr lvl="1" eaLnBrk="1" fontAlgn="auto" hangingPunct="1">
              <a:lnSpc>
                <a:spcPct val="120000"/>
              </a:lnSpc>
              <a:spcBef>
                <a:spcPct val="20000"/>
              </a:spcBef>
              <a:spcAft>
                <a:spcPts val="0"/>
              </a:spcAft>
              <a:defRPr/>
            </a:pPr>
            <a:r>
              <a:rPr lang="en-US" altLang="zh-CN" sz="1600" dirty="0" smtClean="0"/>
              <a:t>Miss</a:t>
            </a:r>
            <a:r>
              <a:rPr lang="zh-CN" altLang="en-US" sz="1600" dirty="0" smtClean="0"/>
              <a:t> </a:t>
            </a:r>
            <a:r>
              <a:rPr lang="en-US" altLang="zh-CN" sz="1600" dirty="0" smtClean="0"/>
              <a:t>rateL1</a:t>
            </a:r>
            <a:r>
              <a:rPr lang="zh-CN" altLang="en-US" sz="1600" dirty="0" smtClean="0"/>
              <a:t> </a:t>
            </a:r>
            <a:r>
              <a:rPr lang="en-US" altLang="zh-CN" sz="1600" dirty="0" smtClean="0"/>
              <a:t>for L1 cache</a:t>
            </a:r>
          </a:p>
          <a:p>
            <a:pPr lvl="1" eaLnBrk="1" fontAlgn="auto" hangingPunct="1">
              <a:lnSpc>
                <a:spcPct val="120000"/>
              </a:lnSpc>
              <a:spcBef>
                <a:spcPct val="20000"/>
              </a:spcBef>
              <a:spcAft>
                <a:spcPts val="0"/>
              </a:spcAft>
              <a:defRPr/>
            </a:pPr>
            <a:r>
              <a:rPr lang="en-US" altLang="zh-CN" sz="1600" dirty="0" smtClean="0"/>
              <a:t>Miss rateL2 for L2 cache</a:t>
            </a:r>
            <a:endParaRPr lang="zh-CN" altLang="en-US" sz="1600" dirty="0"/>
          </a:p>
          <a:p>
            <a:pPr eaLnBrk="1" fontAlgn="auto" hangingPunct="1">
              <a:lnSpc>
                <a:spcPct val="120000"/>
              </a:lnSpc>
              <a:spcBef>
                <a:spcPct val="20000"/>
              </a:spcBef>
              <a:spcAft>
                <a:spcPts val="0"/>
              </a:spcAft>
              <a:defRPr/>
            </a:pPr>
            <a:r>
              <a:rPr lang="zh-CN" altLang="en-US" sz="2000" b="1" dirty="0">
                <a:solidFill>
                  <a:srgbClr val="FF0000"/>
                </a:solidFill>
              </a:rPr>
              <a:t>全局失效率</a:t>
            </a:r>
            <a:r>
              <a:rPr lang="zh-CN" altLang="en-US" sz="2000" dirty="0"/>
              <a:t>：该级</a:t>
            </a:r>
            <a:r>
              <a:rPr lang="en-US" altLang="zh-CN" sz="2000" dirty="0"/>
              <a:t>Cache</a:t>
            </a:r>
            <a:r>
              <a:rPr lang="zh-CN" altLang="en-US" sz="2000" dirty="0"/>
              <a:t>的失效次数/ </a:t>
            </a:r>
            <a:r>
              <a:rPr lang="en-US" altLang="zh-CN" sz="2000" dirty="0"/>
              <a:t>CPU</a:t>
            </a:r>
            <a:r>
              <a:rPr lang="zh-CN" altLang="en-US" sz="2000" dirty="0"/>
              <a:t>发出的访存总</a:t>
            </a:r>
            <a:r>
              <a:rPr lang="zh-CN" altLang="en-US" sz="2000" dirty="0" smtClean="0"/>
              <a:t>次数</a:t>
            </a:r>
            <a:endParaRPr lang="en-US" altLang="zh-CN" sz="2000" dirty="0" smtClean="0"/>
          </a:p>
          <a:p>
            <a:pPr lvl="1" eaLnBrk="1" fontAlgn="auto" hangingPunct="1">
              <a:lnSpc>
                <a:spcPct val="120000"/>
              </a:lnSpc>
              <a:spcBef>
                <a:spcPct val="20000"/>
              </a:spcBef>
              <a:spcAft>
                <a:spcPts val="0"/>
              </a:spcAft>
              <a:defRPr/>
            </a:pPr>
            <a:r>
              <a:rPr lang="en-US" altLang="zh-CN" sz="1600" dirty="0" smtClean="0"/>
              <a:t>Miss rateL1 for L1 cache</a:t>
            </a:r>
          </a:p>
          <a:p>
            <a:pPr lvl="1" eaLnBrk="1" fontAlgn="auto" hangingPunct="1">
              <a:lnSpc>
                <a:spcPct val="120000"/>
              </a:lnSpc>
              <a:spcBef>
                <a:spcPct val="20000"/>
              </a:spcBef>
              <a:spcAft>
                <a:spcPts val="0"/>
              </a:spcAft>
              <a:defRPr/>
            </a:pPr>
            <a:r>
              <a:rPr lang="en-US" altLang="zh-CN" sz="1600" dirty="0" smtClean="0"/>
              <a:t>Miss rateL1 × Miss rateL2  for L2 cache</a:t>
            </a:r>
          </a:p>
          <a:p>
            <a:pPr lvl="1" eaLnBrk="1" fontAlgn="auto" hangingPunct="1">
              <a:lnSpc>
                <a:spcPct val="120000"/>
              </a:lnSpc>
              <a:spcBef>
                <a:spcPct val="20000"/>
              </a:spcBef>
              <a:spcAft>
                <a:spcPts val="0"/>
              </a:spcAft>
              <a:defRPr/>
            </a:pPr>
            <a:r>
              <a:rPr lang="zh-CN" altLang="en-US" sz="1600" dirty="0" smtClean="0"/>
              <a:t>全局失效率是度量</a:t>
            </a:r>
            <a:r>
              <a:rPr lang="en-US" altLang="zh-CN" sz="1600" dirty="0" smtClean="0"/>
              <a:t>L2 cache</a:t>
            </a:r>
            <a:r>
              <a:rPr lang="zh-CN" altLang="en-US" sz="1600" dirty="0" smtClean="0"/>
              <a:t>性能的更好方法</a:t>
            </a:r>
            <a:endParaRPr lang="en-US" altLang="zh-CN" sz="1600" dirty="0" smtClean="0"/>
          </a:p>
          <a:p>
            <a:pPr eaLnBrk="1" fontAlgn="auto" hangingPunct="1">
              <a:lnSpc>
                <a:spcPct val="120000"/>
              </a:lnSpc>
              <a:spcBef>
                <a:spcPct val="20000"/>
              </a:spcBef>
              <a:spcAft>
                <a:spcPts val="0"/>
              </a:spcAft>
              <a:defRPr/>
            </a:pPr>
            <a:r>
              <a:rPr lang="zh-CN" altLang="en-US" sz="2000" b="1" dirty="0">
                <a:solidFill>
                  <a:srgbClr val="FF0000"/>
                </a:solidFill>
              </a:rPr>
              <a:t>性能参数</a:t>
            </a:r>
          </a:p>
          <a:p>
            <a:pPr lvl="1" eaLnBrk="1" fontAlgn="auto" hangingPunct="1">
              <a:lnSpc>
                <a:spcPct val="120000"/>
              </a:lnSpc>
              <a:spcBef>
                <a:spcPct val="20000"/>
              </a:spcBef>
              <a:spcAft>
                <a:spcPts val="0"/>
              </a:spcAft>
              <a:defRPr/>
            </a:pPr>
            <a:r>
              <a:rPr lang="en-US" altLang="zh-CN" sz="1600" dirty="0"/>
              <a:t>AMAT = Hit TimeL1+Miss rateL1×Miss penaltyL1</a:t>
            </a:r>
          </a:p>
          <a:p>
            <a:pPr marL="457189" lvl="1" indent="0" eaLnBrk="1" fontAlgn="auto" hangingPunct="1">
              <a:lnSpc>
                <a:spcPct val="120000"/>
              </a:lnSpc>
              <a:spcBef>
                <a:spcPct val="20000"/>
              </a:spcBef>
              <a:spcAft>
                <a:spcPts val="0"/>
              </a:spcAft>
              <a:buFont typeface="Arial" panose="020B0604020202020204" pitchFamily="34" charset="0"/>
              <a:buNone/>
              <a:defRPr/>
            </a:pPr>
            <a:r>
              <a:rPr lang="en-US" altLang="zh-CN" sz="1600" dirty="0"/>
              <a:t>    Miss penaltyL1 = HitTimeL2 + Miss rateL2×Miss penaltyL2</a:t>
            </a:r>
          </a:p>
          <a:p>
            <a:pPr lvl="1" eaLnBrk="1" fontAlgn="auto" hangingPunct="1">
              <a:lnSpc>
                <a:spcPct val="120000"/>
              </a:lnSpc>
              <a:spcBef>
                <a:spcPct val="20000"/>
              </a:spcBef>
              <a:spcAft>
                <a:spcPts val="0"/>
              </a:spcAft>
              <a:defRPr/>
            </a:pPr>
            <a:r>
              <a:rPr lang="en-US" altLang="zh-CN" sz="1600" dirty="0"/>
              <a:t>AMAT = Hit TimeL1+Miss rateL1</a:t>
            </a:r>
            <a:r>
              <a:rPr lang="en-US" altLang="zh-CN" sz="1600" dirty="0" smtClean="0"/>
              <a:t>× </a:t>
            </a:r>
            <a:r>
              <a:rPr lang="en-US" altLang="zh-CN" sz="1600" dirty="0"/>
              <a:t>(Hit TimeL2+Miss rateL2×Miss penaltyL2)</a:t>
            </a:r>
          </a:p>
          <a:p>
            <a:pPr eaLnBrk="1" fontAlgn="auto" hangingPunct="1">
              <a:lnSpc>
                <a:spcPct val="120000"/>
              </a:lnSpc>
              <a:spcBef>
                <a:spcPct val="20000"/>
              </a:spcBef>
              <a:spcAft>
                <a:spcPts val="0"/>
              </a:spcAft>
              <a:defRPr/>
            </a:pPr>
            <a:endParaRPr lang="zh-CN" altLang="en-US" sz="2000" dirty="0"/>
          </a:p>
          <a:p>
            <a:pPr>
              <a:defRPr/>
            </a:pPr>
            <a:endParaRPr lang="zh-CN" altLang="en-US" sz="3200" dirty="0"/>
          </a:p>
        </p:txBody>
      </p:sp>
      <p:sp>
        <p:nvSpPr>
          <p:cNvPr id="4" name="日期占位符 3"/>
          <p:cNvSpPr>
            <a:spLocks noGrp="1"/>
          </p:cNvSpPr>
          <p:nvPr>
            <p:ph type="dt" sz="quarter" idx="10"/>
          </p:nvPr>
        </p:nvSpPr>
        <p:spPr/>
        <p:txBody>
          <a:bodyPr/>
          <a:lstStyle/>
          <a:p>
            <a:pPr>
              <a:defRPr/>
            </a:pPr>
            <a:fld id="{4F62768A-39D8-4525-94E7-31E916678EAF}" type="datetime1">
              <a:rPr lang="zh-CN" altLang="en-US" smtClean="0"/>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8192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7F58A96-0606-4A7A-A98B-7C4947B911B3}" type="slidenum">
              <a:rPr lang="zh-CN" altLang="en-US">
                <a:solidFill>
                  <a:srgbClr val="898989"/>
                </a:solidFill>
              </a:rPr>
              <a:pPr/>
              <a:t>76</a:t>
            </a:fld>
            <a:endParaRPr lang="zh-CN" altLang="en-US">
              <a:solidFill>
                <a:srgbClr val="898989"/>
              </a:solidFill>
            </a:endParaRPr>
          </a:p>
        </p:txBody>
      </p:sp>
    </p:spTree>
    <p:extLst>
      <p:ext uri="{BB962C8B-B14F-4D97-AF65-F5344CB8AC3E}">
        <p14:creationId xmlns:p14="http://schemas.microsoft.com/office/powerpoint/2010/main" val="22378676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a:xfrm>
            <a:off x="330200" y="365125"/>
            <a:ext cx="8466138" cy="795338"/>
          </a:xfrm>
        </p:spPr>
        <p:txBody>
          <a:bodyPr/>
          <a:lstStyle/>
          <a:p>
            <a:pPr eaLnBrk="1" hangingPunct="1"/>
            <a:r>
              <a:rPr lang="en-US" altLang="zh-CN" sz="3200" b="1" smtClean="0"/>
              <a:t>L1</a:t>
            </a:r>
            <a:r>
              <a:rPr lang="zh-CN" altLang="en-US" sz="3200" b="1" smtClean="0"/>
              <a:t> </a:t>
            </a:r>
            <a:r>
              <a:rPr lang="en-US" altLang="zh-CN" sz="3200" b="1" smtClean="0"/>
              <a:t>cache </a:t>
            </a:r>
            <a:r>
              <a:rPr lang="zh-CN" altLang="en-US" sz="3200" b="1" smtClean="0"/>
              <a:t>失效率</a:t>
            </a:r>
          </a:p>
        </p:txBody>
      </p:sp>
      <p:sp>
        <p:nvSpPr>
          <p:cNvPr id="3" name="内容占位符 2"/>
          <p:cNvSpPr>
            <a:spLocks noGrp="1"/>
          </p:cNvSpPr>
          <p:nvPr>
            <p:ph idx="1"/>
          </p:nvPr>
        </p:nvSpPr>
        <p:spPr>
          <a:xfrm>
            <a:off x="330200" y="1252538"/>
            <a:ext cx="8696325" cy="4924425"/>
          </a:xfrm>
        </p:spPr>
        <p:txBody>
          <a:bodyPr/>
          <a:lstStyle/>
          <a:p>
            <a:pPr>
              <a:defRPr/>
            </a:pPr>
            <a:r>
              <a:rPr lang="zh-CN" altLang="en-US" sz="2400" dirty="0" smtClean="0"/>
              <a:t>对于</a:t>
            </a:r>
            <a:r>
              <a:rPr lang="en-US" altLang="zh-CN" sz="2400" dirty="0" smtClean="0"/>
              <a:t>I-Cache</a:t>
            </a:r>
            <a:r>
              <a:rPr lang="zh-CN" altLang="en-US" sz="2400" dirty="0" smtClean="0"/>
              <a:t>和</a:t>
            </a:r>
            <a:r>
              <a:rPr lang="en-US" altLang="zh-CN" sz="2400" dirty="0" smtClean="0"/>
              <a:t>D-Cache</a:t>
            </a:r>
            <a:r>
              <a:rPr lang="zh-CN" altLang="en-US" sz="2400" dirty="0" smtClean="0"/>
              <a:t>分开的</a:t>
            </a:r>
            <a:r>
              <a:rPr lang="en-US" altLang="zh-CN" sz="2400" dirty="0" smtClean="0"/>
              <a:t>L1</a:t>
            </a:r>
            <a:r>
              <a:rPr lang="zh-CN" altLang="en-US" sz="2400" dirty="0" smtClean="0"/>
              <a:t> </a:t>
            </a:r>
            <a:r>
              <a:rPr lang="en-US" altLang="zh-CN" sz="2400" dirty="0" smtClean="0"/>
              <a:t>Cache</a:t>
            </a:r>
          </a:p>
          <a:p>
            <a:pPr marL="0" indent="0">
              <a:buFont typeface="Arial" panose="020B0604020202020204" pitchFamily="34" charset="0"/>
              <a:buNone/>
              <a:defRPr/>
            </a:pPr>
            <a:r>
              <a:rPr lang="zh-CN" altLang="en-US" sz="2400" b="1" dirty="0"/>
              <a:t> </a:t>
            </a:r>
            <a:r>
              <a:rPr lang="zh-CN" altLang="en-US" sz="2400" b="1" dirty="0" smtClean="0"/>
              <a:t>  </a:t>
            </a:r>
            <a:r>
              <a:rPr lang="en-US" altLang="zh-CN" sz="2000" b="1" dirty="0" smtClean="0"/>
              <a:t>Miss </a:t>
            </a:r>
            <a:r>
              <a:rPr lang="en-US" altLang="zh-CN" sz="2000" b="1" dirty="0"/>
              <a:t>RateL1 = %</a:t>
            </a:r>
            <a:r>
              <a:rPr lang="en-US" altLang="zh-CN" sz="2000" b="1" dirty="0" err="1"/>
              <a:t>inst</a:t>
            </a:r>
            <a:r>
              <a:rPr lang="en-US" altLang="zh-CN" sz="2000" b="1" dirty="0"/>
              <a:t> × Miss </a:t>
            </a:r>
            <a:r>
              <a:rPr lang="en-US" altLang="zh-CN" sz="2000" b="1" dirty="0" err="1"/>
              <a:t>Rate</a:t>
            </a:r>
            <a:r>
              <a:rPr lang="en-US" altLang="zh-CN" sz="1200" b="1" dirty="0" err="1"/>
              <a:t>I</a:t>
            </a:r>
            <a:r>
              <a:rPr lang="en-US" altLang="zh-CN" sz="1200" b="1" dirty="0"/>
              <a:t>-Cache</a:t>
            </a:r>
            <a:r>
              <a:rPr lang="en-US" altLang="zh-CN" sz="2000" b="1" dirty="0"/>
              <a:t> + %data × Miss </a:t>
            </a:r>
            <a:r>
              <a:rPr lang="en-US" altLang="zh-CN" sz="2000" b="1" dirty="0" err="1" smtClean="0"/>
              <a:t>Rate</a:t>
            </a:r>
            <a:r>
              <a:rPr lang="en-US" altLang="zh-CN" sz="1200" b="1" dirty="0" err="1" smtClean="0"/>
              <a:t>D</a:t>
            </a:r>
            <a:r>
              <a:rPr lang="en-US" altLang="zh-CN" sz="1200" b="1" dirty="0" smtClean="0"/>
              <a:t>-Cache</a:t>
            </a:r>
            <a:endParaRPr lang="en-US" altLang="zh-CN" sz="1200" dirty="0" smtClean="0"/>
          </a:p>
          <a:p>
            <a:pPr marL="0" indent="0">
              <a:buFont typeface="Arial" panose="020B0604020202020204" pitchFamily="34" charset="0"/>
              <a:buNone/>
              <a:defRPr/>
            </a:pPr>
            <a:r>
              <a:rPr lang="zh-CN" altLang="en-US" sz="1200" b="1" dirty="0"/>
              <a:t> </a:t>
            </a:r>
            <a:r>
              <a:rPr lang="zh-CN" altLang="en-US" sz="1200" b="1" dirty="0" smtClean="0"/>
              <a:t>    </a:t>
            </a:r>
            <a:r>
              <a:rPr lang="en-US" altLang="zh-CN" sz="2000" b="1" dirty="0" smtClean="0"/>
              <a:t>%</a:t>
            </a:r>
            <a:r>
              <a:rPr lang="en-US" altLang="zh-CN" sz="2000" b="1" dirty="0" err="1" smtClean="0"/>
              <a:t>inst</a:t>
            </a:r>
            <a:r>
              <a:rPr lang="en-US" altLang="zh-CN" sz="2000" b="1" dirty="0" smtClean="0"/>
              <a:t> </a:t>
            </a:r>
            <a:r>
              <a:rPr lang="en-US" altLang="zh-CN" sz="2000" b="1" dirty="0"/>
              <a:t>= Percent of Instruction Accesses = 1 / (1 + %LS</a:t>
            </a:r>
            <a:r>
              <a:rPr lang="en-US" altLang="zh-CN" sz="2000" b="1" dirty="0" smtClean="0"/>
              <a:t>)</a:t>
            </a:r>
          </a:p>
          <a:p>
            <a:pPr marL="0" indent="0">
              <a:buFont typeface="Arial" panose="020B0604020202020204" pitchFamily="34" charset="0"/>
              <a:buNone/>
              <a:defRPr/>
            </a:pPr>
            <a:r>
              <a:rPr lang="zh-CN" altLang="en-US" sz="2000" b="1" dirty="0"/>
              <a:t> </a:t>
            </a:r>
            <a:r>
              <a:rPr lang="zh-CN" altLang="en-US" sz="2000" b="1" dirty="0" smtClean="0"/>
              <a:t>  </a:t>
            </a:r>
            <a:r>
              <a:rPr lang="en-US" altLang="zh-CN" sz="2000" b="1" dirty="0" smtClean="0"/>
              <a:t>%</a:t>
            </a:r>
            <a:r>
              <a:rPr lang="en-US" altLang="zh-CN" sz="2000" b="1" dirty="0"/>
              <a:t>data = Percent of Data Accesses = %LS / (1 + %</a:t>
            </a:r>
            <a:r>
              <a:rPr lang="en-US" altLang="zh-CN" sz="2000" b="1" dirty="0" smtClean="0"/>
              <a:t>LS)</a:t>
            </a:r>
          </a:p>
          <a:p>
            <a:pPr marL="0" indent="0">
              <a:buFont typeface="Arial" panose="020B0604020202020204" pitchFamily="34" charset="0"/>
              <a:buNone/>
              <a:defRPr/>
            </a:pPr>
            <a:r>
              <a:rPr lang="zh-CN" altLang="en-US" sz="2000" b="1" dirty="0"/>
              <a:t> </a:t>
            </a:r>
            <a:r>
              <a:rPr lang="zh-CN" altLang="en-US" sz="2000" b="1" dirty="0" smtClean="0"/>
              <a:t>  </a:t>
            </a:r>
            <a:r>
              <a:rPr lang="en-US" altLang="zh-CN" sz="2000" b="1" dirty="0" smtClean="0"/>
              <a:t>%LS = Frequency of Load and Store instructions</a:t>
            </a:r>
          </a:p>
          <a:p>
            <a:pPr>
              <a:defRPr/>
            </a:pPr>
            <a:endParaRPr lang="en-US" altLang="zh-CN" sz="2400" dirty="0" smtClean="0"/>
          </a:p>
          <a:p>
            <a:pPr>
              <a:defRPr/>
            </a:pPr>
            <a:r>
              <a:rPr lang="zh-CN" altLang="en-US" sz="2400" dirty="0" smtClean="0"/>
              <a:t>每</a:t>
            </a:r>
            <a:r>
              <a:rPr lang="zh-CN" altLang="en-US" sz="2400" dirty="0"/>
              <a:t>条指令的</a:t>
            </a:r>
            <a:r>
              <a:rPr lang="en-US" altLang="zh-CN" sz="2400" dirty="0"/>
              <a:t>L1 </a:t>
            </a:r>
            <a:r>
              <a:rPr lang="zh-CN" altLang="en-US" sz="2400" dirty="0" smtClean="0"/>
              <a:t>失效次数</a:t>
            </a:r>
            <a:r>
              <a:rPr lang="en-US" altLang="zh-CN" sz="2400" dirty="0" smtClean="0"/>
              <a:t>:</a:t>
            </a:r>
            <a:endParaRPr lang="en-US" altLang="zh-CN" sz="2400" dirty="0"/>
          </a:p>
          <a:p>
            <a:pPr marL="0" indent="0">
              <a:buFont typeface="Arial" panose="020B0604020202020204" pitchFamily="34" charset="0"/>
              <a:buNone/>
              <a:defRPr/>
            </a:pPr>
            <a:r>
              <a:rPr lang="zh-CN" altLang="en-US" sz="2000" b="1" dirty="0"/>
              <a:t> </a:t>
            </a:r>
            <a:r>
              <a:rPr lang="zh-CN" altLang="en-US" sz="2000" b="1" dirty="0" smtClean="0"/>
              <a:t>  </a:t>
            </a:r>
            <a:r>
              <a:rPr lang="en-US" altLang="zh-CN" sz="1800" b="1" dirty="0" smtClean="0"/>
              <a:t>Misses </a:t>
            </a:r>
            <a:r>
              <a:rPr lang="en-US" altLang="zh-CN" sz="1800" b="1" dirty="0"/>
              <a:t>per InstructionL1 = Miss RateL1 × (1 + %</a:t>
            </a:r>
            <a:r>
              <a:rPr lang="en-US" altLang="zh-CN" sz="1800" b="1" dirty="0" smtClean="0"/>
              <a:t>LS)</a:t>
            </a:r>
          </a:p>
          <a:p>
            <a:pPr marL="0" indent="0">
              <a:buFont typeface="Arial" panose="020B0604020202020204" pitchFamily="34" charset="0"/>
              <a:buNone/>
              <a:defRPr/>
            </a:pPr>
            <a:r>
              <a:rPr lang="zh-CN" altLang="en-US" sz="1800" b="1" dirty="0" smtClean="0"/>
              <a:t>   </a:t>
            </a:r>
            <a:r>
              <a:rPr lang="en-US" altLang="zh-CN" sz="1800" b="1" dirty="0" smtClean="0"/>
              <a:t>Misses </a:t>
            </a:r>
            <a:r>
              <a:rPr lang="en-US" altLang="zh-CN" sz="1800" b="1" dirty="0"/>
              <a:t>per InstructionL1 = Miss </a:t>
            </a:r>
            <a:r>
              <a:rPr lang="en-US" altLang="zh-CN" sz="1800" b="1" dirty="0" err="1"/>
              <a:t>Rate</a:t>
            </a:r>
            <a:r>
              <a:rPr lang="en-US" altLang="zh-CN" sz="1100" b="1" dirty="0" err="1"/>
              <a:t>I</a:t>
            </a:r>
            <a:r>
              <a:rPr lang="en-US" altLang="zh-CN" sz="1100" b="1" dirty="0"/>
              <a:t>-Cache</a:t>
            </a:r>
            <a:r>
              <a:rPr lang="en-US" altLang="zh-CN" sz="1800" b="1" dirty="0"/>
              <a:t> + %LS × Miss </a:t>
            </a:r>
            <a:r>
              <a:rPr lang="en-US" altLang="zh-CN" sz="1800" b="1" dirty="0" err="1"/>
              <a:t>Rate</a:t>
            </a:r>
            <a:r>
              <a:rPr lang="en-US" altLang="zh-CN" sz="1100" b="1" dirty="0" err="1"/>
              <a:t>D</a:t>
            </a:r>
            <a:r>
              <a:rPr lang="en-US" altLang="zh-CN" sz="1100" b="1" dirty="0"/>
              <a:t>-Cache</a:t>
            </a:r>
            <a:endParaRPr lang="en-US" altLang="zh-CN" sz="1100" b="1" dirty="0" smtClean="0"/>
          </a:p>
          <a:p>
            <a:pPr>
              <a:defRPr/>
            </a:pPr>
            <a:endParaRPr lang="en-US" altLang="zh-CN" sz="1800" b="1" dirty="0" smtClean="0"/>
          </a:p>
        </p:txBody>
      </p:sp>
      <p:sp>
        <p:nvSpPr>
          <p:cNvPr id="4" name="日期占位符 3"/>
          <p:cNvSpPr>
            <a:spLocks noGrp="1"/>
          </p:cNvSpPr>
          <p:nvPr>
            <p:ph type="dt" sz="quarter" idx="10"/>
          </p:nvPr>
        </p:nvSpPr>
        <p:spPr/>
        <p:txBody>
          <a:bodyPr/>
          <a:lstStyle/>
          <a:p>
            <a:pPr>
              <a:defRPr/>
            </a:pPr>
            <a:fld id="{4F62768A-39D8-4525-94E7-31E916678EAF}" type="datetime1">
              <a:rPr lang="zh-CN" altLang="en-US" smtClean="0"/>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8295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7E87B66-B6D1-434C-B478-44D32318D5FD}" type="slidenum">
              <a:rPr lang="zh-CN" altLang="en-US">
                <a:solidFill>
                  <a:srgbClr val="898989"/>
                </a:solidFill>
              </a:rPr>
              <a:pPr/>
              <a:t>77</a:t>
            </a:fld>
            <a:endParaRPr lang="zh-CN" altLang="en-US">
              <a:solidFill>
                <a:srgbClr val="898989"/>
              </a:solidFill>
            </a:endParaRPr>
          </a:p>
        </p:txBody>
      </p:sp>
    </p:spTree>
    <p:extLst>
      <p:ext uri="{BB962C8B-B14F-4D97-AF65-F5344CB8AC3E}">
        <p14:creationId xmlns:p14="http://schemas.microsoft.com/office/powerpoint/2010/main" val="15559847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a:xfrm>
            <a:off x="330200" y="365125"/>
            <a:ext cx="8466138" cy="795338"/>
          </a:xfrm>
        </p:spPr>
        <p:txBody>
          <a:bodyPr/>
          <a:lstStyle/>
          <a:p>
            <a:pPr eaLnBrk="1" hangingPunct="1"/>
            <a:r>
              <a:rPr lang="zh-CN" altLang="en-US" sz="3200" b="1" smtClean="0"/>
              <a:t>具有二级</a:t>
            </a:r>
            <a:r>
              <a:rPr lang="en-US" altLang="zh-CN" sz="3200" b="1" smtClean="0"/>
              <a:t>Cache</a:t>
            </a:r>
            <a:r>
              <a:rPr lang="zh-CN" altLang="en-US" sz="3200" b="1" smtClean="0"/>
              <a:t>的</a:t>
            </a:r>
            <a:r>
              <a:rPr lang="en-US" altLang="zh-CN" sz="3200" b="1" smtClean="0"/>
              <a:t>AMAT</a:t>
            </a:r>
            <a:r>
              <a:rPr lang="zh-CN" altLang="en-US" sz="3200" b="1" smtClean="0"/>
              <a:t>举例 </a:t>
            </a:r>
          </a:p>
        </p:txBody>
      </p:sp>
      <p:sp>
        <p:nvSpPr>
          <p:cNvPr id="83971" name="内容占位符 2"/>
          <p:cNvSpPr>
            <a:spLocks noGrp="1"/>
          </p:cNvSpPr>
          <p:nvPr>
            <p:ph idx="1"/>
          </p:nvPr>
        </p:nvSpPr>
        <p:spPr>
          <a:xfrm>
            <a:off x="403225" y="1395413"/>
            <a:ext cx="8466138" cy="5256212"/>
          </a:xfrm>
        </p:spPr>
        <p:txBody>
          <a:bodyPr/>
          <a:lstStyle/>
          <a:p>
            <a:r>
              <a:rPr lang="en-US" altLang="zh-CN" sz="2400" b="1" smtClean="0"/>
              <a:t>Problem: </a:t>
            </a:r>
            <a:r>
              <a:rPr lang="zh-CN" altLang="en-US" sz="2400" b="1" smtClean="0"/>
              <a:t>计算</a:t>
            </a:r>
            <a:r>
              <a:rPr lang="en-US" altLang="zh-CN" sz="2400" b="1" smtClean="0"/>
              <a:t>AMAT</a:t>
            </a:r>
          </a:p>
          <a:p>
            <a:pPr lvl="1"/>
            <a:r>
              <a:rPr lang="en-US" altLang="zh-CN" sz="2000" b="1" smtClean="0"/>
              <a:t>I-Cache</a:t>
            </a:r>
            <a:r>
              <a:rPr lang="zh-CN" altLang="en-US" sz="2000" b="1" smtClean="0"/>
              <a:t> 失效率 </a:t>
            </a:r>
            <a:r>
              <a:rPr lang="en-US" altLang="zh-CN" sz="2000" b="1" smtClean="0"/>
              <a:t>=</a:t>
            </a:r>
            <a:r>
              <a:rPr lang="zh-CN" altLang="en-US" sz="2000" b="1" smtClean="0"/>
              <a:t> </a:t>
            </a:r>
            <a:r>
              <a:rPr lang="en-US" altLang="zh-CN" sz="2000" b="1" smtClean="0"/>
              <a:t>1%</a:t>
            </a:r>
            <a:r>
              <a:rPr lang="zh-CN" altLang="en-US" sz="2000" b="1" smtClean="0"/>
              <a:t>， </a:t>
            </a:r>
            <a:r>
              <a:rPr lang="en-US" altLang="zh-CN" sz="2000" b="1" smtClean="0"/>
              <a:t>D-Cache</a:t>
            </a:r>
            <a:r>
              <a:rPr lang="zh-CN" altLang="en-US" sz="2000" b="1" smtClean="0"/>
              <a:t>失效率 </a:t>
            </a:r>
            <a:r>
              <a:rPr lang="en-US" altLang="zh-CN" sz="2000" b="1" smtClean="0"/>
              <a:t>=</a:t>
            </a:r>
            <a:r>
              <a:rPr lang="zh-CN" altLang="en-US" sz="2000" b="1" smtClean="0"/>
              <a:t> </a:t>
            </a:r>
            <a:r>
              <a:rPr lang="en-US" altLang="zh-CN" sz="2000" b="1" smtClean="0"/>
              <a:t>10%</a:t>
            </a:r>
          </a:p>
          <a:p>
            <a:pPr lvl="1"/>
            <a:r>
              <a:rPr lang="en-US" altLang="zh-CN" sz="2000" b="1" smtClean="0"/>
              <a:t>L2</a:t>
            </a:r>
            <a:r>
              <a:rPr lang="zh-CN" altLang="en-US" sz="2000" b="1" smtClean="0"/>
              <a:t> </a:t>
            </a:r>
            <a:r>
              <a:rPr lang="en-US" altLang="zh-CN" sz="2000" b="1" smtClean="0"/>
              <a:t>Cache</a:t>
            </a:r>
            <a:r>
              <a:rPr lang="zh-CN" altLang="en-US" sz="2000" b="1" smtClean="0"/>
              <a:t>失效率 </a:t>
            </a:r>
            <a:r>
              <a:rPr lang="en-US" altLang="zh-CN" sz="2000" b="1" smtClean="0"/>
              <a:t>=</a:t>
            </a:r>
            <a:r>
              <a:rPr lang="zh-CN" altLang="en-US" sz="2000" b="1" smtClean="0"/>
              <a:t> </a:t>
            </a:r>
            <a:r>
              <a:rPr lang="en-US" altLang="zh-CN" sz="2000" b="1" smtClean="0"/>
              <a:t>40%</a:t>
            </a:r>
          </a:p>
          <a:p>
            <a:pPr lvl="1"/>
            <a:r>
              <a:rPr lang="en-US" altLang="zh-CN" sz="2000" b="1" smtClean="0"/>
              <a:t>L1</a:t>
            </a:r>
            <a:r>
              <a:rPr lang="zh-CN" altLang="en-US" sz="2000" b="1" smtClean="0"/>
              <a:t> 命中时间 </a:t>
            </a:r>
            <a:r>
              <a:rPr lang="en-US" altLang="zh-CN" sz="2000" b="1" smtClean="0"/>
              <a:t>=</a:t>
            </a:r>
            <a:r>
              <a:rPr lang="zh-CN" altLang="en-US" sz="2000" b="1" smtClean="0"/>
              <a:t> </a:t>
            </a:r>
            <a:r>
              <a:rPr lang="en-US" altLang="zh-CN" sz="2000" b="1" smtClean="0"/>
              <a:t>1</a:t>
            </a:r>
            <a:r>
              <a:rPr lang="zh-CN" altLang="en-US" sz="2000" b="1" smtClean="0"/>
              <a:t> </a:t>
            </a:r>
            <a:r>
              <a:rPr lang="en-US" altLang="zh-CN" sz="2000" b="1" smtClean="0"/>
              <a:t>cycle ( I-Cache </a:t>
            </a:r>
            <a:r>
              <a:rPr lang="zh-CN" altLang="en-US" sz="2000" b="1" smtClean="0"/>
              <a:t>和</a:t>
            </a:r>
            <a:r>
              <a:rPr lang="en-US" altLang="zh-CN" sz="2000" b="1" smtClean="0"/>
              <a:t>D-Cache</a:t>
            </a:r>
            <a:r>
              <a:rPr lang="zh-CN" altLang="en-US" sz="2000" b="1" smtClean="0"/>
              <a:t>相同）</a:t>
            </a:r>
            <a:endParaRPr lang="en-US" altLang="zh-CN" sz="2000" b="1" smtClean="0"/>
          </a:p>
          <a:p>
            <a:pPr lvl="1"/>
            <a:r>
              <a:rPr lang="en-US" altLang="zh-CN" sz="2000" b="1" smtClean="0"/>
              <a:t>L2</a:t>
            </a:r>
            <a:r>
              <a:rPr lang="zh-CN" altLang="en-US" sz="2000" b="1" smtClean="0"/>
              <a:t> 命中时间 </a:t>
            </a:r>
            <a:r>
              <a:rPr lang="en-US" altLang="zh-CN" sz="2000" b="1" smtClean="0"/>
              <a:t>=</a:t>
            </a:r>
            <a:r>
              <a:rPr lang="zh-CN" altLang="en-US" sz="2000" b="1" smtClean="0"/>
              <a:t> </a:t>
            </a:r>
            <a:r>
              <a:rPr lang="en-US" altLang="zh-CN" sz="2000" b="1" smtClean="0"/>
              <a:t>8</a:t>
            </a:r>
            <a:r>
              <a:rPr lang="zh-CN" altLang="en-US" sz="2000" b="1" smtClean="0"/>
              <a:t> </a:t>
            </a:r>
            <a:r>
              <a:rPr lang="en-US" altLang="zh-CN" sz="2000" b="1" smtClean="0"/>
              <a:t>cycles</a:t>
            </a:r>
            <a:r>
              <a:rPr lang="zh-CN" altLang="en-US" sz="2000" b="1" smtClean="0"/>
              <a:t>， </a:t>
            </a:r>
            <a:r>
              <a:rPr lang="en-US" altLang="zh-CN" sz="2000" b="1" smtClean="0"/>
              <a:t>L2</a:t>
            </a:r>
            <a:r>
              <a:rPr lang="zh-CN" altLang="en-US" sz="2000" b="1" smtClean="0"/>
              <a:t> 失效开销 </a:t>
            </a:r>
            <a:r>
              <a:rPr lang="en-US" altLang="zh-CN" sz="2000" b="1" smtClean="0"/>
              <a:t>=</a:t>
            </a:r>
            <a:r>
              <a:rPr lang="zh-CN" altLang="en-US" sz="2000" b="1" smtClean="0"/>
              <a:t> </a:t>
            </a:r>
            <a:r>
              <a:rPr lang="en-US" altLang="zh-CN" sz="2000" b="1" smtClean="0"/>
              <a:t>100 cycles</a:t>
            </a:r>
          </a:p>
          <a:p>
            <a:pPr lvl="1"/>
            <a:r>
              <a:rPr lang="en-US" altLang="zh-CN" sz="2000" b="1" smtClean="0"/>
              <a:t>Load + Store</a:t>
            </a:r>
            <a:r>
              <a:rPr lang="zh-CN" altLang="en-US" sz="2000" b="1" smtClean="0"/>
              <a:t> 指令频度 </a:t>
            </a:r>
            <a:r>
              <a:rPr lang="en-US" altLang="zh-CN" sz="2000" b="1" smtClean="0"/>
              <a:t>=</a:t>
            </a:r>
            <a:r>
              <a:rPr lang="zh-CN" altLang="en-US" sz="2000" b="1" smtClean="0"/>
              <a:t> </a:t>
            </a:r>
            <a:r>
              <a:rPr lang="en-US" altLang="zh-CN" sz="2000" b="1" smtClean="0"/>
              <a:t>25%</a:t>
            </a:r>
          </a:p>
          <a:p>
            <a:r>
              <a:rPr lang="en-US" altLang="zh-CN" sz="2400" b="1" smtClean="0"/>
              <a:t>Solution</a:t>
            </a:r>
            <a:r>
              <a:rPr lang="zh-CN" altLang="en-US" sz="2400" b="1" smtClean="0"/>
              <a:t>：</a:t>
            </a:r>
            <a:endParaRPr lang="en-US" altLang="zh-CN" sz="2400" b="1" smtClean="0"/>
          </a:p>
          <a:p>
            <a:pPr lvl="1"/>
            <a:r>
              <a:rPr lang="zh-CN" altLang="en-US" sz="2000" b="1" smtClean="0"/>
              <a:t>平均每条指令访存次数 </a:t>
            </a:r>
            <a:r>
              <a:rPr lang="en-US" altLang="zh-CN" sz="2000" b="1" smtClean="0"/>
              <a:t>=</a:t>
            </a:r>
            <a:r>
              <a:rPr lang="zh-CN" altLang="en-US" sz="2000" b="1" smtClean="0"/>
              <a:t> </a:t>
            </a:r>
            <a:r>
              <a:rPr lang="en-US" altLang="zh-CN" sz="2000" b="1" smtClean="0"/>
              <a:t>1+25%</a:t>
            </a:r>
            <a:r>
              <a:rPr lang="zh-CN" altLang="en-US" sz="2000" b="1" smtClean="0"/>
              <a:t> </a:t>
            </a:r>
            <a:r>
              <a:rPr lang="en-US" altLang="zh-CN" sz="2000" b="1" smtClean="0"/>
              <a:t>=</a:t>
            </a:r>
            <a:r>
              <a:rPr lang="zh-CN" altLang="en-US" sz="2000" b="1" smtClean="0"/>
              <a:t> </a:t>
            </a:r>
            <a:r>
              <a:rPr lang="en-US" altLang="zh-CN" sz="2000" b="1" smtClean="0"/>
              <a:t>1.25</a:t>
            </a:r>
          </a:p>
          <a:p>
            <a:pPr lvl="1"/>
            <a:r>
              <a:rPr lang="zh-CN" altLang="en-US" sz="2000" b="1" smtClean="0"/>
              <a:t>平均每条指令的失效次数 </a:t>
            </a:r>
            <a:r>
              <a:rPr lang="en-US" altLang="zh-CN" sz="2000" b="1" smtClean="0"/>
              <a:t>=</a:t>
            </a:r>
            <a:r>
              <a:rPr lang="zh-CN" altLang="en-US" sz="2000" b="1" smtClean="0"/>
              <a:t> </a:t>
            </a:r>
            <a:r>
              <a:rPr lang="en-US" altLang="zh-CN" sz="2000" b="1" smtClean="0"/>
              <a:t>1%+25%</a:t>
            </a:r>
            <a:r>
              <a:rPr lang="en-US" altLang="zh-CN" sz="2000" smtClean="0"/>
              <a:t>× 10%</a:t>
            </a:r>
            <a:r>
              <a:rPr lang="zh-CN" altLang="en-US" sz="2000" smtClean="0"/>
              <a:t> </a:t>
            </a:r>
            <a:r>
              <a:rPr lang="en-US" altLang="zh-CN" sz="2000" smtClean="0"/>
              <a:t>=</a:t>
            </a:r>
            <a:r>
              <a:rPr lang="zh-CN" altLang="en-US" sz="2000" smtClean="0"/>
              <a:t> </a:t>
            </a:r>
            <a:r>
              <a:rPr lang="en-US" altLang="zh-CN" sz="2000" smtClean="0"/>
              <a:t>0.035</a:t>
            </a:r>
          </a:p>
          <a:p>
            <a:pPr lvl="1"/>
            <a:r>
              <a:rPr lang="en-US" altLang="zh-CN" sz="2000" b="1" smtClean="0"/>
              <a:t>L1</a:t>
            </a:r>
            <a:r>
              <a:rPr lang="zh-CN" altLang="en-US" sz="2000" b="1" smtClean="0"/>
              <a:t>的失效率</a:t>
            </a:r>
            <a:r>
              <a:rPr lang="en-US" altLang="zh-CN" sz="2000" b="1" smtClean="0"/>
              <a:t>=</a:t>
            </a:r>
            <a:r>
              <a:rPr lang="zh-CN" altLang="en-US" sz="2000" b="1" smtClean="0"/>
              <a:t> </a:t>
            </a:r>
            <a:r>
              <a:rPr lang="en-US" altLang="zh-CN" sz="2000" b="1" smtClean="0"/>
              <a:t>0.035/1.25=0.028</a:t>
            </a:r>
          </a:p>
          <a:p>
            <a:pPr lvl="1"/>
            <a:r>
              <a:rPr lang="en-US" altLang="zh-CN" sz="2000" b="1" smtClean="0"/>
              <a:t>L1</a:t>
            </a:r>
            <a:r>
              <a:rPr lang="zh-CN" altLang="en-US" sz="2000" b="1" smtClean="0"/>
              <a:t>的失效开销 </a:t>
            </a:r>
            <a:r>
              <a:rPr lang="en-US" altLang="zh-CN" sz="2000" b="1" smtClean="0"/>
              <a:t>=</a:t>
            </a:r>
            <a:r>
              <a:rPr lang="zh-CN" altLang="en-US" sz="2000" b="1" smtClean="0"/>
              <a:t> </a:t>
            </a:r>
            <a:r>
              <a:rPr lang="en-US" altLang="zh-CN" sz="2000" b="1" smtClean="0"/>
              <a:t>8</a:t>
            </a:r>
            <a:r>
              <a:rPr lang="zh-CN" altLang="en-US" sz="2000" b="1" smtClean="0"/>
              <a:t> </a:t>
            </a:r>
            <a:r>
              <a:rPr lang="en-US" altLang="zh-CN" sz="2000" b="1" smtClean="0"/>
              <a:t>+</a:t>
            </a:r>
            <a:r>
              <a:rPr lang="zh-CN" altLang="en-US" sz="2000" b="1" smtClean="0"/>
              <a:t> </a:t>
            </a:r>
            <a:r>
              <a:rPr lang="en-US" altLang="zh-CN" sz="2000" b="1" smtClean="0"/>
              <a:t>0.4</a:t>
            </a:r>
            <a:r>
              <a:rPr lang="en-US" altLang="zh-CN" sz="2000" smtClean="0"/>
              <a:t>×</a:t>
            </a:r>
            <a:r>
              <a:rPr lang="en-US" altLang="zh-CN" sz="2000" b="1" smtClean="0"/>
              <a:t>100</a:t>
            </a:r>
            <a:r>
              <a:rPr lang="zh-CN" altLang="en-US" sz="2000" b="1" smtClean="0"/>
              <a:t> </a:t>
            </a:r>
            <a:r>
              <a:rPr lang="en-US" altLang="zh-CN" sz="2000" b="1" smtClean="0"/>
              <a:t>=</a:t>
            </a:r>
            <a:r>
              <a:rPr lang="zh-CN" altLang="en-US" sz="2000" b="1" smtClean="0"/>
              <a:t> </a:t>
            </a:r>
            <a:r>
              <a:rPr lang="en-US" altLang="zh-CN" sz="2000" b="1" smtClean="0"/>
              <a:t>48</a:t>
            </a:r>
            <a:r>
              <a:rPr lang="zh-CN" altLang="en-US" sz="2000" b="1" smtClean="0"/>
              <a:t> </a:t>
            </a:r>
            <a:r>
              <a:rPr lang="en-US" altLang="zh-CN" sz="2000" b="1" smtClean="0"/>
              <a:t>cycles</a:t>
            </a:r>
          </a:p>
          <a:p>
            <a:pPr lvl="1"/>
            <a:r>
              <a:rPr lang="en-US" altLang="zh-CN" sz="2000" b="1" smtClean="0"/>
              <a:t>AMAT</a:t>
            </a:r>
            <a:r>
              <a:rPr lang="zh-CN" altLang="en-US" sz="2000" b="1" smtClean="0"/>
              <a:t> </a:t>
            </a:r>
            <a:r>
              <a:rPr lang="en-US" altLang="zh-CN" sz="2000" b="1" smtClean="0"/>
              <a:t>=</a:t>
            </a:r>
            <a:r>
              <a:rPr lang="zh-CN" altLang="en-US" sz="2000" b="1" smtClean="0"/>
              <a:t> </a:t>
            </a:r>
            <a:r>
              <a:rPr lang="en-US" altLang="zh-CN" sz="2000" b="1" smtClean="0"/>
              <a:t>1+0.028</a:t>
            </a:r>
            <a:r>
              <a:rPr lang="en-US" altLang="zh-CN" sz="2000" smtClean="0"/>
              <a:t>×48</a:t>
            </a:r>
            <a:r>
              <a:rPr lang="zh-CN" altLang="en-US" sz="2000" smtClean="0"/>
              <a:t> </a:t>
            </a:r>
            <a:r>
              <a:rPr lang="en-US" altLang="zh-CN" sz="2000" smtClean="0"/>
              <a:t>=</a:t>
            </a:r>
            <a:r>
              <a:rPr lang="zh-CN" altLang="en-US" sz="2000" smtClean="0"/>
              <a:t> </a:t>
            </a:r>
            <a:r>
              <a:rPr lang="en-US" altLang="zh-CN" sz="2000" smtClean="0"/>
              <a:t>2.344</a:t>
            </a:r>
            <a:endParaRPr lang="en-US" altLang="zh-CN" sz="2000" b="1" smtClean="0"/>
          </a:p>
        </p:txBody>
      </p:sp>
      <p:sp>
        <p:nvSpPr>
          <p:cNvPr id="4" name="日期占位符 3"/>
          <p:cNvSpPr>
            <a:spLocks noGrp="1"/>
          </p:cNvSpPr>
          <p:nvPr>
            <p:ph type="dt" sz="quarter" idx="10"/>
          </p:nvPr>
        </p:nvSpPr>
        <p:spPr/>
        <p:txBody>
          <a:bodyPr/>
          <a:lstStyle/>
          <a:p>
            <a:pPr>
              <a:defRPr/>
            </a:pPr>
            <a:fld id="{4F62768A-39D8-4525-94E7-31E916678EAF}" type="datetime1">
              <a:rPr lang="zh-CN" altLang="en-US" smtClean="0"/>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8397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108001F-F0DE-4FC4-89B9-7A767988B68C}" type="slidenum">
              <a:rPr lang="zh-CN" altLang="en-US">
                <a:solidFill>
                  <a:srgbClr val="898989"/>
                </a:solidFill>
              </a:rPr>
              <a:pPr/>
              <a:t>78</a:t>
            </a:fld>
            <a:endParaRPr lang="zh-CN" altLang="en-US">
              <a:solidFill>
                <a:srgbClr val="898989"/>
              </a:solidFill>
            </a:endParaRPr>
          </a:p>
        </p:txBody>
      </p:sp>
    </p:spTree>
    <p:extLst>
      <p:ext uri="{BB962C8B-B14F-4D97-AF65-F5344CB8AC3E}">
        <p14:creationId xmlns:p14="http://schemas.microsoft.com/office/powerpoint/2010/main" val="42616992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a:xfrm>
            <a:off x="330200" y="365125"/>
            <a:ext cx="8466138" cy="795338"/>
          </a:xfrm>
        </p:spPr>
        <p:txBody>
          <a:bodyPr/>
          <a:lstStyle/>
          <a:p>
            <a:pPr eaLnBrk="1" hangingPunct="1"/>
            <a:r>
              <a:rPr lang="en-US" altLang="zh-CN" sz="3200" b="1" smtClean="0"/>
              <a:t>Memory</a:t>
            </a:r>
            <a:r>
              <a:rPr lang="zh-CN" altLang="en-US" sz="3200" b="1" smtClean="0"/>
              <a:t> </a:t>
            </a:r>
            <a:r>
              <a:rPr lang="en-US" altLang="zh-CN" sz="3200" b="1" smtClean="0"/>
              <a:t>Stall</a:t>
            </a:r>
            <a:r>
              <a:rPr lang="zh-CN" altLang="en-US" sz="3200" b="1" smtClean="0"/>
              <a:t> </a:t>
            </a:r>
            <a:r>
              <a:rPr lang="en-US" altLang="zh-CN" sz="3200" b="1" smtClean="0"/>
              <a:t>Cycles Per Instruction</a:t>
            </a:r>
            <a:endParaRPr lang="zh-CN" altLang="en-US" sz="3200" b="1" smtClean="0"/>
          </a:p>
        </p:txBody>
      </p:sp>
      <p:sp>
        <p:nvSpPr>
          <p:cNvPr id="84995" name="内容占位符 2"/>
          <p:cNvSpPr>
            <a:spLocks noGrp="1"/>
          </p:cNvSpPr>
          <p:nvPr>
            <p:ph idx="1"/>
          </p:nvPr>
        </p:nvSpPr>
        <p:spPr>
          <a:xfrm>
            <a:off x="234950" y="1295400"/>
            <a:ext cx="8909050" cy="4924425"/>
          </a:xfrm>
        </p:spPr>
        <p:txBody>
          <a:bodyPr/>
          <a:lstStyle/>
          <a:p>
            <a:pPr marL="0" indent="0">
              <a:buFont typeface="Arial" panose="020B0604020202020204" pitchFamily="34" charset="0"/>
              <a:buNone/>
            </a:pPr>
            <a:r>
              <a:rPr lang="en-US" altLang="zh-CN" sz="1800" b="1" smtClean="0">
                <a:solidFill>
                  <a:srgbClr val="FF0000"/>
                </a:solidFill>
              </a:rPr>
              <a:t>Memory Stall Cycles per Instruction</a:t>
            </a:r>
          </a:p>
          <a:p>
            <a:pPr marL="0" indent="0">
              <a:buFont typeface="Arial" panose="020B0604020202020204" pitchFamily="34" charset="0"/>
              <a:buNone/>
            </a:pPr>
            <a:r>
              <a:rPr lang="en-US" altLang="zh-CN" sz="1800" b="1" smtClean="0"/>
              <a:t>= Memory Access per Instruction × Miss RateL1 × Miss PenaltyL1</a:t>
            </a:r>
          </a:p>
          <a:p>
            <a:pPr marL="0" indent="0">
              <a:buFont typeface="Arial" panose="020B0604020202020204" pitchFamily="34" charset="0"/>
              <a:buNone/>
            </a:pPr>
            <a:r>
              <a:rPr lang="en-US" altLang="zh-CN" sz="1800" b="1" smtClean="0"/>
              <a:t>= (1 + %LS) × Miss RateL1 × Miss PenaltyL1</a:t>
            </a:r>
          </a:p>
          <a:p>
            <a:pPr marL="0" indent="0">
              <a:buFont typeface="Arial" panose="020B0604020202020204" pitchFamily="34" charset="0"/>
              <a:buNone/>
            </a:pPr>
            <a:r>
              <a:rPr lang="en-US" altLang="zh-CN" sz="1800" b="1" smtClean="0"/>
              <a:t>= (1 + %LS) × Miss RateL1 × (Hit TimeL2 + Miss RateL2 × Miss PenaltyL2)</a:t>
            </a:r>
          </a:p>
          <a:p>
            <a:pPr marL="0" indent="0">
              <a:buFont typeface="Arial" panose="020B0604020202020204" pitchFamily="34" charset="0"/>
              <a:buNone/>
            </a:pPr>
            <a:endParaRPr lang="en-US" altLang="zh-CN" sz="1800" b="1" smtClean="0"/>
          </a:p>
          <a:p>
            <a:pPr marL="0" indent="0">
              <a:buFont typeface="Arial" panose="020B0604020202020204" pitchFamily="34" charset="0"/>
              <a:buNone/>
            </a:pPr>
            <a:r>
              <a:rPr lang="en-US" altLang="zh-CN" sz="1800" b="1" smtClean="0">
                <a:solidFill>
                  <a:srgbClr val="FF0000"/>
                </a:solidFill>
              </a:rPr>
              <a:t>Memory Stall Cycles per Instruction</a:t>
            </a:r>
          </a:p>
          <a:p>
            <a:pPr marL="0" indent="0">
              <a:buFont typeface="Arial" panose="020B0604020202020204" pitchFamily="34" charset="0"/>
              <a:buNone/>
            </a:pPr>
            <a:r>
              <a:rPr lang="en-US" altLang="zh-CN" sz="1800" b="1" smtClean="0"/>
              <a:t>= Misses per InstructionL1 × Hit TimeL2 +</a:t>
            </a:r>
          </a:p>
          <a:p>
            <a:pPr marL="0" indent="0">
              <a:buFont typeface="Arial" panose="020B0604020202020204" pitchFamily="34" charset="0"/>
              <a:buNone/>
            </a:pPr>
            <a:r>
              <a:rPr lang="en-US" altLang="zh-CN" sz="1800" b="1" smtClean="0"/>
              <a:t>   Misses per InstructionL2 × Miss PenaltyL2</a:t>
            </a:r>
          </a:p>
          <a:p>
            <a:pPr marL="0" indent="0">
              <a:buFont typeface="Arial" panose="020B0604020202020204" pitchFamily="34" charset="0"/>
              <a:buNone/>
            </a:pPr>
            <a:endParaRPr lang="en-US" altLang="zh-CN" sz="1800" b="1" smtClean="0"/>
          </a:p>
          <a:p>
            <a:pPr marL="0" indent="0">
              <a:buFont typeface="Arial" panose="020B0604020202020204" pitchFamily="34" charset="0"/>
              <a:buNone/>
            </a:pPr>
            <a:r>
              <a:rPr lang="en-US" altLang="zh-CN" sz="1800" b="1" smtClean="0"/>
              <a:t>   Misses per InstructionL1 = (1 + %LS) × Miss RateL1</a:t>
            </a:r>
          </a:p>
          <a:p>
            <a:pPr marL="0" indent="0">
              <a:buFont typeface="Arial" panose="020B0604020202020204" pitchFamily="34" charset="0"/>
              <a:buNone/>
            </a:pPr>
            <a:r>
              <a:rPr lang="en-US" altLang="zh-CN" sz="1800" b="1" smtClean="0"/>
              <a:t>   Misses per InstructionL2 = (1 + %LS) × Miss RateL1 × Miss RateL2</a:t>
            </a:r>
            <a:endParaRPr lang="zh-CN" altLang="en-US" sz="1800" smtClean="0"/>
          </a:p>
        </p:txBody>
      </p:sp>
      <p:sp>
        <p:nvSpPr>
          <p:cNvPr id="4" name="日期占位符 3"/>
          <p:cNvSpPr>
            <a:spLocks noGrp="1"/>
          </p:cNvSpPr>
          <p:nvPr>
            <p:ph type="dt" sz="quarter" idx="10"/>
          </p:nvPr>
        </p:nvSpPr>
        <p:spPr/>
        <p:txBody>
          <a:bodyPr/>
          <a:lstStyle/>
          <a:p>
            <a:pPr>
              <a:defRPr/>
            </a:pPr>
            <a:fld id="{4F62768A-39D8-4525-94E7-31E916678EAF}" type="datetime1">
              <a:rPr lang="zh-CN" altLang="en-US" smtClean="0"/>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8499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C8C2085-6CD4-498A-ACA3-68B1A13F599D}" type="slidenum">
              <a:rPr lang="zh-CN" altLang="en-US">
                <a:solidFill>
                  <a:srgbClr val="898989"/>
                </a:solidFill>
              </a:rPr>
              <a:pPr/>
              <a:t>79</a:t>
            </a:fld>
            <a:endParaRPr lang="zh-CN" altLang="en-US">
              <a:solidFill>
                <a:srgbClr val="898989"/>
              </a:solidFill>
            </a:endParaRPr>
          </a:p>
        </p:txBody>
      </p:sp>
    </p:spTree>
    <p:extLst>
      <p:ext uri="{BB962C8B-B14F-4D97-AF65-F5344CB8AC3E}">
        <p14:creationId xmlns:p14="http://schemas.microsoft.com/office/powerpoint/2010/main" val="878608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type="title"/>
          </p:nvPr>
        </p:nvSpPr>
        <p:spPr/>
        <p:txBody>
          <a:bodyPr/>
          <a:lstStyle/>
          <a:p>
            <a:r>
              <a:rPr lang="zh-CN" altLang="en-US" smtClean="0"/>
              <a:t>基本解决方法：多级层次结构</a:t>
            </a:r>
          </a:p>
        </p:txBody>
      </p:sp>
      <p:sp>
        <p:nvSpPr>
          <p:cNvPr id="13315" name="Rectangle 1027"/>
          <p:cNvSpPr>
            <a:spLocks noGrp="1" noChangeArrowheads="1"/>
          </p:cNvSpPr>
          <p:nvPr>
            <p:ph idx="1"/>
          </p:nvPr>
        </p:nvSpPr>
        <p:spPr/>
        <p:txBody>
          <a:bodyPr>
            <a:normAutofit fontScale="92500" lnSpcReduction="10000"/>
          </a:bodyPr>
          <a:lstStyle/>
          <a:p>
            <a:r>
              <a:rPr lang="zh-CN" altLang="en-US" dirty="0" smtClean="0"/>
              <a:t>多级分层结构</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r>
              <a:rPr lang="en-US" altLang="zh-CN" dirty="0" smtClean="0"/>
              <a:t>M1 </a:t>
            </a:r>
            <a:r>
              <a:rPr lang="zh-CN" altLang="en-US" dirty="0" smtClean="0"/>
              <a:t>速度最快，容量最小，每位价格最高</a:t>
            </a:r>
          </a:p>
          <a:p>
            <a:pPr lvl="1"/>
            <a:r>
              <a:rPr lang="en-US" altLang="zh-CN" dirty="0" err="1" smtClean="0"/>
              <a:t>Mn</a:t>
            </a:r>
            <a:r>
              <a:rPr lang="zh-CN" altLang="en-US" dirty="0" smtClean="0"/>
              <a:t>速度最慢，容量最大，每位价格最低</a:t>
            </a:r>
            <a:endParaRPr lang="en-US" altLang="zh-CN" dirty="0" smtClean="0"/>
          </a:p>
          <a:p>
            <a:r>
              <a:rPr lang="zh-CN" altLang="en-US" dirty="0" smtClean="0"/>
              <a:t>并行</a:t>
            </a:r>
          </a:p>
          <a:p>
            <a:r>
              <a:rPr lang="zh-CN" altLang="en-US" dirty="0" smtClean="0"/>
              <a:t>存储系统接近</a:t>
            </a:r>
            <a:r>
              <a:rPr lang="en-US" altLang="zh-CN" dirty="0" smtClean="0"/>
              <a:t>M1</a:t>
            </a:r>
            <a:r>
              <a:rPr lang="zh-CN" altLang="en-US" dirty="0" smtClean="0"/>
              <a:t>的速度，容量和价格接近</a:t>
            </a:r>
            <a:r>
              <a:rPr lang="en-US" altLang="zh-CN" dirty="0" err="1" smtClean="0"/>
              <a:t>Mn</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smtClean="0"/>
          </a:p>
        </p:txBody>
      </p:sp>
      <p:sp>
        <p:nvSpPr>
          <p:cNvPr id="2" name="日期占位符 1"/>
          <p:cNvSpPr>
            <a:spLocks noGrp="1"/>
          </p:cNvSpPr>
          <p:nvPr>
            <p:ph type="dt" sz="half" idx="10"/>
          </p:nvPr>
        </p:nvSpPr>
        <p:spPr/>
        <p:txBody>
          <a:bodyPr/>
          <a:lstStyle/>
          <a:p>
            <a:pPr>
              <a:defRPr/>
            </a:pPr>
            <a:fld id="{D1D651CF-562C-417D-B12D-3177EB5D63AE}" type="datetime1">
              <a:rPr lang="zh-CN" altLang="en-US" smtClean="0"/>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smtClean="0"/>
              <a:t>计算机体系结构</a:t>
            </a:r>
            <a:endParaRPr lang="zh-CN" altLang="en-US"/>
          </a:p>
        </p:txBody>
      </p:sp>
      <p:sp>
        <p:nvSpPr>
          <p:cNvPr id="1331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0B86570-A1C0-4273-982A-C2C80A461BD3}" type="slidenum">
              <a:rPr lang="zh-CN" altLang="en-US">
                <a:solidFill>
                  <a:srgbClr val="898989"/>
                </a:solidFill>
              </a:rPr>
              <a:pPr/>
              <a:t>8</a:t>
            </a:fld>
            <a:endParaRPr lang="zh-CN" altLang="en-US">
              <a:solidFill>
                <a:srgbClr val="898989"/>
              </a:solidFill>
            </a:endParaRPr>
          </a:p>
        </p:txBody>
      </p:sp>
      <p:grpSp>
        <p:nvGrpSpPr>
          <p:cNvPr id="4" name="组合 3"/>
          <p:cNvGrpSpPr/>
          <p:nvPr/>
        </p:nvGrpSpPr>
        <p:grpSpPr>
          <a:xfrm>
            <a:off x="1498600" y="1746885"/>
            <a:ext cx="5353050" cy="1828800"/>
            <a:chOff x="1498600" y="2295525"/>
            <a:chExt cx="5353050" cy="1828800"/>
          </a:xfrm>
        </p:grpSpPr>
        <p:sp>
          <p:nvSpPr>
            <p:cNvPr id="13319" name="Text Box 1030"/>
            <p:cNvSpPr txBox="1">
              <a:spLocks noChangeArrowheads="1"/>
            </p:cNvSpPr>
            <p:nvPr/>
          </p:nvSpPr>
          <p:spPr bwMode="auto">
            <a:xfrm>
              <a:off x="1498600" y="2905125"/>
              <a:ext cx="1066800" cy="3698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a:latin typeface="Arial" panose="020B0604020202020204" pitchFamily="34" charset="0"/>
                </a:rPr>
                <a:t>CPU</a:t>
              </a:r>
            </a:p>
          </p:txBody>
        </p:sp>
        <p:sp>
          <p:nvSpPr>
            <p:cNvPr id="13320" name="Text Box 1031"/>
            <p:cNvSpPr txBox="1">
              <a:spLocks noChangeArrowheads="1"/>
            </p:cNvSpPr>
            <p:nvPr/>
          </p:nvSpPr>
          <p:spPr bwMode="auto">
            <a:xfrm>
              <a:off x="3022600" y="2752725"/>
              <a:ext cx="533400" cy="685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a:latin typeface="Arial" panose="020B0604020202020204" pitchFamily="34" charset="0"/>
                </a:rPr>
                <a:t>M1</a:t>
              </a:r>
            </a:p>
          </p:txBody>
        </p:sp>
        <p:sp>
          <p:nvSpPr>
            <p:cNvPr id="13321" name="Text Box 1032"/>
            <p:cNvSpPr txBox="1">
              <a:spLocks noChangeArrowheads="1"/>
            </p:cNvSpPr>
            <p:nvPr/>
          </p:nvSpPr>
          <p:spPr bwMode="auto">
            <a:xfrm>
              <a:off x="4241800" y="2486025"/>
              <a:ext cx="533400" cy="1295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a:latin typeface="Arial" panose="020B0604020202020204" pitchFamily="34" charset="0"/>
                </a:rPr>
                <a:t>M2</a:t>
              </a:r>
            </a:p>
          </p:txBody>
        </p:sp>
        <p:sp>
          <p:nvSpPr>
            <p:cNvPr id="13322" name="Text Box 1033"/>
            <p:cNvSpPr txBox="1">
              <a:spLocks noChangeArrowheads="1"/>
            </p:cNvSpPr>
            <p:nvPr/>
          </p:nvSpPr>
          <p:spPr bwMode="auto">
            <a:xfrm>
              <a:off x="6318250" y="2295525"/>
              <a:ext cx="533400" cy="1828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a:latin typeface="Arial" panose="020B0604020202020204" pitchFamily="34" charset="0"/>
                </a:rPr>
                <a:t>Mn</a:t>
              </a:r>
            </a:p>
          </p:txBody>
        </p:sp>
        <p:sp>
          <p:nvSpPr>
            <p:cNvPr id="13323" name="Text Box 1034"/>
            <p:cNvSpPr txBox="1">
              <a:spLocks noChangeArrowheads="1"/>
            </p:cNvSpPr>
            <p:nvPr/>
          </p:nvSpPr>
          <p:spPr bwMode="auto">
            <a:xfrm>
              <a:off x="5080000" y="2828925"/>
              <a:ext cx="106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a:latin typeface="Arial" panose="020B0604020202020204" pitchFamily="34" charset="0"/>
                </a:rPr>
                <a:t>………..</a:t>
              </a:r>
            </a:p>
          </p:txBody>
        </p:sp>
      </p:grpSp>
    </p:spTree>
    <p:extLst>
      <p:ext uri="{BB962C8B-B14F-4D97-AF65-F5344CB8AC3E}">
        <p14:creationId xmlns:p14="http://schemas.microsoft.com/office/powerpoint/2010/main" val="997093547"/>
      </p:ext>
    </p:extLst>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a:xfrm>
            <a:off x="338138" y="193675"/>
            <a:ext cx="8467725" cy="793750"/>
          </a:xfrm>
        </p:spPr>
        <p:txBody>
          <a:bodyPr/>
          <a:lstStyle/>
          <a:p>
            <a:pPr eaLnBrk="1" hangingPunct="1"/>
            <a:r>
              <a:rPr lang="zh-CN" altLang="en-US" sz="3200" b="1" smtClean="0"/>
              <a:t>两级</a:t>
            </a:r>
            <a:r>
              <a:rPr lang="en-US" altLang="zh-CN" sz="3200" b="1" smtClean="0"/>
              <a:t>Cache</a:t>
            </a:r>
            <a:r>
              <a:rPr lang="zh-CN" altLang="en-US" sz="3200" b="1" smtClean="0"/>
              <a:t>的性能</a:t>
            </a:r>
          </a:p>
        </p:txBody>
      </p:sp>
      <p:sp>
        <p:nvSpPr>
          <p:cNvPr id="86019" name="内容占位符 2"/>
          <p:cNvSpPr>
            <a:spLocks noGrp="1"/>
          </p:cNvSpPr>
          <p:nvPr>
            <p:ph idx="1"/>
          </p:nvPr>
        </p:nvSpPr>
        <p:spPr>
          <a:xfrm>
            <a:off x="250825" y="1116013"/>
            <a:ext cx="8642350" cy="5140325"/>
          </a:xfrm>
        </p:spPr>
        <p:txBody>
          <a:bodyPr/>
          <a:lstStyle/>
          <a:p>
            <a:r>
              <a:rPr lang="en-US" altLang="zh-CN" sz="2000" b="1" smtClean="0"/>
              <a:t>Problem: </a:t>
            </a:r>
            <a:r>
              <a:rPr lang="zh-CN" altLang="en-US" sz="2000" b="1" smtClean="0"/>
              <a:t>程序运行产生</a:t>
            </a:r>
            <a:r>
              <a:rPr lang="en-US" altLang="zh-CN" sz="2000" b="1" smtClean="0"/>
              <a:t>1000</a:t>
            </a:r>
            <a:r>
              <a:rPr lang="zh-CN" altLang="en-US" sz="2000" b="1" smtClean="0"/>
              <a:t>个存储器访问</a:t>
            </a:r>
            <a:endParaRPr lang="en-US" altLang="zh-CN" sz="2000" smtClean="0"/>
          </a:p>
          <a:p>
            <a:pPr lvl="1"/>
            <a:r>
              <a:rPr lang="en-US" altLang="zh-CN" sz="1800" smtClean="0"/>
              <a:t> I-Cache misses = 5, D-Cache misses = 35, L2 Cache misses = 8</a:t>
            </a:r>
          </a:p>
          <a:p>
            <a:pPr lvl="1"/>
            <a:r>
              <a:rPr lang="en-US" altLang="zh-CN" sz="1800" smtClean="0"/>
              <a:t>L1 Hit = 1 cycle, L2 Hit = 8 cycles, L2 Miss penalty = 80 cycles</a:t>
            </a:r>
          </a:p>
          <a:p>
            <a:pPr lvl="1"/>
            <a:r>
              <a:rPr lang="en-US" altLang="zh-CN" sz="1800" smtClean="0"/>
              <a:t>Load + Store frequency = 25%, CPIexecution = 1.1 (perfect cache)</a:t>
            </a:r>
          </a:p>
          <a:p>
            <a:pPr lvl="1"/>
            <a:r>
              <a:rPr lang="zh-CN" altLang="en-US" sz="1800" smtClean="0"/>
              <a:t>计算</a:t>
            </a:r>
            <a:r>
              <a:rPr lang="en-US" altLang="zh-CN" sz="1800" smtClean="0"/>
              <a:t>memory stall cycles per instruction </a:t>
            </a:r>
            <a:r>
              <a:rPr lang="zh-CN" altLang="en-US" sz="1800" smtClean="0"/>
              <a:t>和有效的</a:t>
            </a:r>
            <a:r>
              <a:rPr lang="en-US" altLang="zh-CN" sz="1800" smtClean="0"/>
              <a:t>CPI</a:t>
            </a:r>
          </a:p>
          <a:p>
            <a:pPr lvl="1"/>
            <a:r>
              <a:rPr lang="zh-CN" altLang="en-US" sz="1800" smtClean="0"/>
              <a:t>如果没有</a:t>
            </a:r>
            <a:r>
              <a:rPr lang="en-US" altLang="zh-CN" sz="1800" smtClean="0"/>
              <a:t>L2</a:t>
            </a:r>
            <a:r>
              <a:rPr lang="zh-CN" altLang="en-US" sz="1800" smtClean="0"/>
              <a:t> </a:t>
            </a:r>
            <a:r>
              <a:rPr lang="en-US" altLang="zh-CN" sz="1800" smtClean="0"/>
              <a:t>cache, </a:t>
            </a:r>
            <a:r>
              <a:rPr lang="zh-CN" altLang="en-US" sz="1800" smtClean="0"/>
              <a:t>有效的</a:t>
            </a:r>
            <a:r>
              <a:rPr lang="en-US" altLang="zh-CN" sz="1800" smtClean="0"/>
              <a:t>CPI</a:t>
            </a:r>
            <a:r>
              <a:rPr lang="zh-CN" altLang="en-US" sz="1800" smtClean="0"/>
              <a:t>是多少？</a:t>
            </a:r>
            <a:endParaRPr lang="en-US" altLang="zh-CN" sz="1800" smtClean="0"/>
          </a:p>
          <a:p>
            <a:r>
              <a:rPr lang="en-US" altLang="zh-CN" sz="2400" b="1" smtClean="0"/>
              <a:t>Solution</a:t>
            </a:r>
            <a:r>
              <a:rPr lang="zh-CN" altLang="en-US" sz="2400" b="1" smtClean="0"/>
              <a:t>：</a:t>
            </a:r>
            <a:endParaRPr lang="en-US" altLang="zh-CN" sz="2400" b="1" smtClean="0"/>
          </a:p>
          <a:p>
            <a:pPr lvl="1"/>
            <a:r>
              <a:rPr lang="en-US" altLang="zh-CN" sz="1800" smtClean="0"/>
              <a:t>L1 Miss Rate = (5 + 35) / 1000 = 0.04 (or 4% per access)</a:t>
            </a:r>
          </a:p>
          <a:p>
            <a:pPr lvl="1"/>
            <a:r>
              <a:rPr lang="en-US" altLang="zh-CN" sz="1800" smtClean="0"/>
              <a:t>L1 misses per Instruction =0.04 × (1 + 0.25) = 0.05</a:t>
            </a:r>
          </a:p>
          <a:p>
            <a:pPr lvl="1"/>
            <a:r>
              <a:rPr lang="en-US" altLang="zh-CN" sz="1800" smtClean="0"/>
              <a:t>L2 misses per Instruction =(8 / 1000) × 1.25 = 0.01</a:t>
            </a:r>
          </a:p>
          <a:p>
            <a:pPr lvl="1"/>
            <a:r>
              <a:rPr lang="en-US" altLang="zh-CN" sz="1800" smtClean="0"/>
              <a:t>Memory stall cycles per Instruction =0.05 × 8 + 0.01 × 80 = 1.2</a:t>
            </a:r>
          </a:p>
          <a:p>
            <a:pPr lvl="1"/>
            <a:r>
              <a:rPr lang="en-US" altLang="zh-CN" sz="1800" smtClean="0">
                <a:solidFill>
                  <a:srgbClr val="FF0000"/>
                </a:solidFill>
              </a:rPr>
              <a:t>CPIL1+L2 =</a:t>
            </a:r>
            <a:r>
              <a:rPr lang="zh-CN" altLang="en-US" sz="1800" smtClean="0">
                <a:solidFill>
                  <a:srgbClr val="FF0000"/>
                </a:solidFill>
              </a:rPr>
              <a:t> </a:t>
            </a:r>
            <a:r>
              <a:rPr lang="en-US" altLang="zh-CN" sz="1800" smtClean="0">
                <a:solidFill>
                  <a:srgbClr val="FF0000"/>
                </a:solidFill>
              </a:rPr>
              <a:t>1.1 + 1.2 = 2.3, CPI/CPIexecution = 2.3/1.1 = 2.1x slower</a:t>
            </a:r>
          </a:p>
          <a:p>
            <a:pPr lvl="1"/>
            <a:r>
              <a:rPr lang="en-US" altLang="zh-CN" sz="1800" smtClean="0">
                <a:solidFill>
                  <a:srgbClr val="FF0000"/>
                </a:solidFill>
              </a:rPr>
              <a:t>CPIL1only =1.1 + 0.05 × 80 = 5.1 (worse)</a:t>
            </a:r>
          </a:p>
          <a:p>
            <a:endParaRPr lang="zh-CN" altLang="en-US" sz="2000" smtClean="0"/>
          </a:p>
        </p:txBody>
      </p:sp>
      <p:sp>
        <p:nvSpPr>
          <p:cNvPr id="4" name="日期占位符 3"/>
          <p:cNvSpPr>
            <a:spLocks noGrp="1"/>
          </p:cNvSpPr>
          <p:nvPr>
            <p:ph type="dt" sz="quarter" idx="10"/>
          </p:nvPr>
        </p:nvSpPr>
        <p:spPr/>
        <p:txBody>
          <a:bodyPr/>
          <a:lstStyle/>
          <a:p>
            <a:pPr>
              <a:defRPr/>
            </a:pPr>
            <a:fld id="{4F62768A-39D8-4525-94E7-31E916678EAF}" type="datetime1">
              <a:rPr lang="zh-CN" altLang="en-US" smtClean="0"/>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8602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4B05092-52E0-4950-A084-6BBAC171EC3C}" type="slidenum">
              <a:rPr lang="zh-CN" altLang="en-US">
                <a:solidFill>
                  <a:srgbClr val="898989"/>
                </a:solidFill>
              </a:rPr>
              <a:pPr/>
              <a:t>80</a:t>
            </a:fld>
            <a:endParaRPr lang="zh-CN" altLang="en-US">
              <a:solidFill>
                <a:srgbClr val="898989"/>
              </a:solidFill>
            </a:endParaRPr>
          </a:p>
        </p:txBody>
      </p:sp>
    </p:spTree>
    <p:extLst>
      <p:ext uri="{BB962C8B-B14F-4D97-AF65-F5344CB8AC3E}">
        <p14:creationId xmlns:p14="http://schemas.microsoft.com/office/powerpoint/2010/main" val="31094365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8275" y="1106488"/>
            <a:ext cx="8637588" cy="543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3" name="标题 1"/>
          <p:cNvSpPr>
            <a:spLocks noGrp="1"/>
          </p:cNvSpPr>
          <p:nvPr>
            <p:ph type="title"/>
          </p:nvPr>
        </p:nvSpPr>
        <p:spPr/>
        <p:txBody>
          <a:bodyPr/>
          <a:lstStyle/>
          <a:p>
            <a:r>
              <a:rPr lang="zh-CN" altLang="en-US" smtClean="0"/>
              <a:t>不同大小的</a:t>
            </a:r>
            <a:r>
              <a:rPr lang="en-US" altLang="zh-CN" smtClean="0"/>
              <a:t>L2cache</a:t>
            </a:r>
            <a:r>
              <a:rPr lang="zh-CN" altLang="en-US" smtClean="0"/>
              <a:t>对应的执行时间</a:t>
            </a:r>
            <a:endParaRPr lang="zh-CN" altLang="en-US" smtClean="0"/>
          </a:p>
        </p:txBody>
      </p:sp>
      <p:sp>
        <p:nvSpPr>
          <p:cNvPr id="4" name="日期占位符 3"/>
          <p:cNvSpPr>
            <a:spLocks noGrp="1"/>
          </p:cNvSpPr>
          <p:nvPr>
            <p:ph type="dt" sz="half" idx="10"/>
          </p:nvPr>
        </p:nvSpPr>
        <p:spPr/>
        <p:txBody>
          <a:bodyPr/>
          <a:lstStyle/>
          <a:p>
            <a:fld id="{4F62768A-39D8-4525-94E7-31E916678EAF}" type="datetime1">
              <a:rPr lang="zh-CN" altLang="en-US" smtClean="0"/>
              <a:pPr/>
              <a:t>2019/3/19</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87047" name="灯片编号占位符 5"/>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ECB2CF5-CDA1-4D58-84CF-43A60CB885DD}" type="slidenum">
              <a:rPr lang="zh-CN" altLang="en-US" smtClean="0"/>
              <a:pPr/>
              <a:t>81</a:t>
            </a:fld>
            <a:endParaRPr lang="zh-CN" altLang="en-US"/>
          </a:p>
        </p:txBody>
      </p:sp>
    </p:spTree>
    <p:extLst>
      <p:ext uri="{BB962C8B-B14F-4D97-AF65-F5344CB8AC3E}">
        <p14:creationId xmlns:p14="http://schemas.microsoft.com/office/powerpoint/2010/main" val="28863891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fontScale="90000"/>
          </a:bodyPr>
          <a:lstStyle/>
          <a:p>
            <a:r>
              <a:rPr lang="en-US" altLang="zh-CN" smtClean="0"/>
              <a:t>Miss rates versus cache size for multilevel caches</a:t>
            </a:r>
            <a:endParaRPr lang="en-US" altLang="zh-CN" smtClean="0"/>
          </a:p>
        </p:txBody>
      </p:sp>
      <p:sp>
        <p:nvSpPr>
          <p:cNvPr id="2" name="日期占位符 1"/>
          <p:cNvSpPr>
            <a:spLocks noGrp="1"/>
          </p:cNvSpPr>
          <p:nvPr>
            <p:ph type="dt" sz="half" idx="10"/>
          </p:nvPr>
        </p:nvSpPr>
        <p:spPr/>
        <p:txBody>
          <a:bodyPr/>
          <a:lstStyle/>
          <a:p>
            <a:fld id="{5C10208A-AE0D-47C7-89D2-D84D2BCDD1B0}" type="datetime1">
              <a:rPr lang="zh-CN" altLang="en-US" smtClean="0"/>
              <a:pPr/>
              <a:t>2019/3/19</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88069" name="灯片编号占位符 3"/>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2BCFCCD-3B53-4B4B-97EC-D96C8D0584BB}" type="slidenum">
              <a:rPr lang="zh-CN" altLang="en-US" smtClean="0"/>
              <a:pPr/>
              <a:t>82</a:t>
            </a:fld>
            <a:endParaRPr lang="zh-CN" altLang="en-US"/>
          </a:p>
        </p:txBody>
      </p:sp>
      <p:pic>
        <p:nvPicPr>
          <p:cNvPr id="8807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0" y="1149350"/>
            <a:ext cx="7696200"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476097390"/>
      </p:ext>
    </p:extLst>
  </p:cSld>
  <p:clrMapOvr>
    <a:masterClrMapping/>
  </p:clrMapOvr>
  <p:transition spd="slow"/>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smtClean="0"/>
              <a:t>两级</a:t>
            </a:r>
            <a:r>
              <a:rPr lang="en-US" altLang="zh-CN" smtClean="0"/>
              <a:t>Cache</a:t>
            </a:r>
            <a:r>
              <a:rPr lang="zh-CN" altLang="en-US" smtClean="0"/>
              <a:t>的一些研究结论</a:t>
            </a:r>
            <a:endParaRPr lang="zh-CN" altLang="en-US" smtClean="0"/>
          </a:p>
        </p:txBody>
      </p:sp>
      <p:sp>
        <p:nvSpPr>
          <p:cNvPr id="84995" name="Rectangle 3"/>
          <p:cNvSpPr>
            <a:spLocks noGrp="1" noChangeArrowheads="1"/>
          </p:cNvSpPr>
          <p:nvPr>
            <p:ph idx="1"/>
          </p:nvPr>
        </p:nvSpPr>
        <p:spPr/>
        <p:txBody>
          <a:bodyPr>
            <a:normAutofit fontScale="77500" lnSpcReduction="20000"/>
          </a:bodyPr>
          <a:lstStyle/>
          <a:p>
            <a:pPr>
              <a:lnSpc>
                <a:spcPct val="120000"/>
              </a:lnSpc>
            </a:pPr>
            <a:r>
              <a:rPr lang="zh-CN" altLang="en-US" dirty="0" smtClean="0"/>
              <a:t>在</a:t>
            </a:r>
            <a:r>
              <a:rPr lang="en-US" altLang="zh-CN" dirty="0" smtClean="0"/>
              <a:t>L2</a:t>
            </a:r>
            <a:r>
              <a:rPr lang="zh-CN" altLang="en-US" dirty="0" smtClean="0"/>
              <a:t>比</a:t>
            </a:r>
            <a:r>
              <a:rPr lang="en-US" altLang="zh-CN" dirty="0" smtClean="0"/>
              <a:t>L1</a:t>
            </a:r>
            <a:r>
              <a:rPr lang="zh-CN" altLang="en-US" dirty="0" smtClean="0"/>
              <a:t>大得多得情况下，两级</a:t>
            </a:r>
            <a:r>
              <a:rPr lang="en-US" altLang="zh-CN" dirty="0" smtClean="0"/>
              <a:t>Cache</a:t>
            </a:r>
            <a:r>
              <a:rPr lang="zh-CN" altLang="en-US" dirty="0" smtClean="0"/>
              <a:t>全局失效率 和 容量与第二级</a:t>
            </a:r>
            <a:r>
              <a:rPr lang="en-US" altLang="zh-CN" dirty="0" smtClean="0"/>
              <a:t>Cache</a:t>
            </a:r>
            <a:r>
              <a:rPr lang="zh-CN" altLang="en-US" dirty="0" smtClean="0"/>
              <a:t>相同的单级</a:t>
            </a:r>
            <a:r>
              <a:rPr lang="en-US" altLang="zh-CN" dirty="0" smtClean="0"/>
              <a:t>Cache</a:t>
            </a:r>
            <a:r>
              <a:rPr lang="zh-CN" altLang="en-US" dirty="0" smtClean="0"/>
              <a:t>的失效率接近</a:t>
            </a:r>
          </a:p>
          <a:p>
            <a:r>
              <a:rPr lang="zh-CN" altLang="en-US" dirty="0" smtClean="0"/>
              <a:t>局部失效率不是衡量第二级</a:t>
            </a:r>
            <a:r>
              <a:rPr lang="en-US" altLang="zh-CN" dirty="0" smtClean="0"/>
              <a:t>Cache</a:t>
            </a:r>
            <a:r>
              <a:rPr lang="zh-CN" altLang="en-US" dirty="0" smtClean="0"/>
              <a:t>的好指标</a:t>
            </a:r>
          </a:p>
          <a:p>
            <a:pPr lvl="1"/>
            <a:r>
              <a:rPr lang="zh-CN" altLang="en-US" dirty="0" smtClean="0"/>
              <a:t>它是第一级</a:t>
            </a:r>
            <a:r>
              <a:rPr lang="en-US" altLang="zh-CN" dirty="0" smtClean="0"/>
              <a:t>Cache</a:t>
            </a:r>
            <a:r>
              <a:rPr lang="zh-CN" altLang="en-US" dirty="0" smtClean="0"/>
              <a:t>失效率的函数</a:t>
            </a:r>
          </a:p>
          <a:p>
            <a:pPr lvl="1"/>
            <a:r>
              <a:rPr lang="zh-CN" altLang="en-US" dirty="0" smtClean="0"/>
              <a:t>不能全面反映两级</a:t>
            </a:r>
            <a:r>
              <a:rPr lang="en-US" altLang="zh-CN" dirty="0" smtClean="0"/>
              <a:t>Cache</a:t>
            </a:r>
            <a:r>
              <a:rPr lang="zh-CN" altLang="en-US" dirty="0" smtClean="0"/>
              <a:t>体系的性能</a:t>
            </a:r>
          </a:p>
          <a:p>
            <a:r>
              <a:rPr lang="zh-CN" altLang="en-US" dirty="0" smtClean="0"/>
              <a:t>第二级</a:t>
            </a:r>
            <a:r>
              <a:rPr lang="en-US" altLang="zh-CN" dirty="0" smtClean="0"/>
              <a:t>Cache</a:t>
            </a:r>
            <a:r>
              <a:rPr lang="zh-CN" altLang="en-US" dirty="0" smtClean="0"/>
              <a:t>设计需考虑的问题</a:t>
            </a:r>
          </a:p>
          <a:p>
            <a:pPr lvl="1"/>
            <a:r>
              <a:rPr lang="zh-CN" altLang="en-US" dirty="0" smtClean="0"/>
              <a:t>容量：一般很大，可能没有容量失效，只有强制性失效和冲突失效</a:t>
            </a:r>
          </a:p>
          <a:p>
            <a:pPr lvl="2"/>
            <a:r>
              <a:rPr lang="zh-CN" altLang="en-US" dirty="0" smtClean="0"/>
              <a:t>相联度对第二级</a:t>
            </a:r>
            <a:r>
              <a:rPr lang="en-US" altLang="zh-CN" dirty="0" smtClean="0"/>
              <a:t>Cache</a:t>
            </a:r>
            <a:r>
              <a:rPr lang="zh-CN" altLang="en-US" dirty="0" smtClean="0"/>
              <a:t>的作用</a:t>
            </a:r>
          </a:p>
          <a:p>
            <a:pPr lvl="2"/>
            <a:r>
              <a:rPr lang="en-US" altLang="zh-CN" dirty="0" smtClean="0"/>
              <a:t>Cache</a:t>
            </a:r>
            <a:r>
              <a:rPr lang="zh-CN" altLang="en-US" dirty="0" smtClean="0"/>
              <a:t>可以较大，以减少失效次数</a:t>
            </a:r>
          </a:p>
          <a:p>
            <a:pPr lvl="1"/>
            <a:r>
              <a:rPr lang="zh-CN" altLang="en-US" dirty="0" smtClean="0"/>
              <a:t>多级包容性问题：第一级</a:t>
            </a:r>
            <a:r>
              <a:rPr lang="en-US" altLang="zh-CN" dirty="0" smtClean="0"/>
              <a:t>Cache</a:t>
            </a:r>
            <a:r>
              <a:rPr lang="zh-CN" altLang="en-US" dirty="0" smtClean="0"/>
              <a:t>中的数据是否总是同时存在于第二级</a:t>
            </a:r>
            <a:r>
              <a:rPr lang="en-US" altLang="zh-CN" dirty="0" smtClean="0"/>
              <a:t>Cache</a:t>
            </a:r>
            <a:r>
              <a:rPr lang="zh-CN" altLang="en-US" dirty="0" smtClean="0"/>
              <a:t>中。</a:t>
            </a:r>
          </a:p>
          <a:p>
            <a:pPr lvl="2"/>
            <a:r>
              <a:rPr lang="zh-CN" altLang="en-US" dirty="0" smtClean="0"/>
              <a:t>如果</a:t>
            </a:r>
            <a:r>
              <a:rPr lang="en-US" altLang="zh-CN" dirty="0" smtClean="0"/>
              <a:t>L1</a:t>
            </a:r>
            <a:r>
              <a:rPr lang="zh-CN" altLang="en-US" dirty="0" smtClean="0"/>
              <a:t>和</a:t>
            </a:r>
            <a:r>
              <a:rPr lang="en-US" altLang="zh-CN" dirty="0" smtClean="0"/>
              <a:t>L2</a:t>
            </a:r>
            <a:r>
              <a:rPr lang="zh-CN" altLang="en-US" dirty="0" smtClean="0"/>
              <a:t>的块大小不同，增加了多级包容性实现的复杂性</a:t>
            </a:r>
            <a:endParaRPr lang="en-US" altLang="zh-CN" dirty="0" smtClean="0"/>
          </a:p>
        </p:txBody>
      </p:sp>
      <p:sp>
        <p:nvSpPr>
          <p:cNvPr id="2" name="日期占位符 1"/>
          <p:cNvSpPr>
            <a:spLocks noGrp="1"/>
          </p:cNvSpPr>
          <p:nvPr>
            <p:ph type="dt" sz="half" idx="10"/>
          </p:nvPr>
        </p:nvSpPr>
        <p:spPr/>
        <p:txBody>
          <a:bodyPr/>
          <a:lstStyle/>
          <a:p>
            <a:fld id="{9627684E-757C-45D8-BE9C-8F3A15E29FDB}" type="datetime1">
              <a:rPr lang="zh-CN" altLang="en-US" smtClean="0"/>
              <a:pPr/>
              <a:t>2019/3/19</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89094" name="灯片编号占位符 3"/>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80A687C-4821-4A53-BFEC-89B624227DB1}" type="slidenum">
              <a:rPr lang="zh-CN" altLang="en-US" smtClean="0"/>
              <a:pPr/>
              <a:t>83</a:t>
            </a:fld>
            <a:endParaRPr lang="zh-CN" altLang="en-US"/>
          </a:p>
        </p:txBody>
      </p:sp>
    </p:spTree>
    <p:extLst>
      <p:ext uri="{BB962C8B-B14F-4D97-AF65-F5344CB8AC3E}">
        <p14:creationId xmlns:p14="http://schemas.microsoft.com/office/powerpoint/2010/main" val="526379324"/>
      </p:ext>
    </p:extLst>
  </p:cSld>
  <p:clrMapOvr>
    <a:masterClrMapping/>
  </p:clrMapOvr>
  <p:transition spd="slow"/>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zh-CN" altLang="en-US" smtClean="0"/>
              <a:t>多级</a:t>
            </a:r>
            <a:r>
              <a:rPr lang="en-US" altLang="zh-CN" smtClean="0"/>
              <a:t>Cache</a:t>
            </a:r>
            <a:r>
              <a:rPr lang="zh-CN" altLang="en-US" smtClean="0"/>
              <a:t>举例</a:t>
            </a:r>
            <a:endParaRPr lang="zh-CN" altLang="en-US" smtClean="0"/>
          </a:p>
        </p:txBody>
      </p:sp>
      <p:sp>
        <p:nvSpPr>
          <p:cNvPr id="86019" name="Rectangle 3"/>
          <p:cNvSpPr>
            <a:spLocks noGrp="1" noChangeArrowheads="1"/>
          </p:cNvSpPr>
          <p:nvPr>
            <p:ph idx="1"/>
          </p:nvPr>
        </p:nvSpPr>
        <p:spPr/>
        <p:txBody>
          <a:bodyPr>
            <a:normAutofit fontScale="77500" lnSpcReduction="20000"/>
          </a:bodyPr>
          <a:lstStyle/>
          <a:p>
            <a:pPr marL="0" indent="0">
              <a:buNone/>
            </a:pPr>
            <a:r>
              <a:rPr lang="en-US" altLang="zh-CN" dirty="0" smtClean="0"/>
              <a:t>Given the data below, what is the impact of second-level cache associativity on its miss penalty?</a:t>
            </a:r>
          </a:p>
          <a:p>
            <a:r>
              <a:rPr lang="en-US" altLang="zh-CN" dirty="0" smtClean="0"/>
              <a:t>Hit timeL2 for direct mapped = 10 clock cycles</a:t>
            </a:r>
          </a:p>
          <a:p>
            <a:r>
              <a:rPr lang="en-US" altLang="zh-CN" dirty="0" smtClean="0"/>
              <a:t>Two-way set associativity increases hit time by 0.1 clock cycles to 10.1clock cycles</a:t>
            </a:r>
          </a:p>
          <a:p>
            <a:r>
              <a:rPr lang="en-US" altLang="zh-CN" dirty="0" smtClean="0"/>
              <a:t>Local miss rateL2 for direct mapped = 25%</a:t>
            </a:r>
          </a:p>
          <a:p>
            <a:r>
              <a:rPr lang="en-US" altLang="zh-CN" dirty="0" smtClean="0"/>
              <a:t>Local miss rateL2 for two-way set associative = 20%</a:t>
            </a:r>
          </a:p>
          <a:p>
            <a:r>
              <a:rPr lang="en-US" altLang="zh-CN" dirty="0" smtClean="0"/>
              <a:t>Miss penaltyL2 = 100 clock cycles</a:t>
            </a:r>
          </a:p>
          <a:p>
            <a:endParaRPr lang="en-US" altLang="zh-CN" dirty="0" smtClean="0"/>
          </a:p>
          <a:p>
            <a:r>
              <a:rPr lang="zh-CN" altLang="en-US" dirty="0" smtClean="0"/>
              <a:t>结论：提高相联度，可减少第一级</a:t>
            </a:r>
            <a:r>
              <a:rPr lang="en-US" altLang="zh-CN" dirty="0" smtClean="0"/>
              <a:t>Cache</a:t>
            </a:r>
            <a:r>
              <a:rPr lang="zh-CN" altLang="en-US" dirty="0" smtClean="0"/>
              <a:t>的失效开销</a:t>
            </a:r>
          </a:p>
          <a:p>
            <a:r>
              <a:rPr lang="zh-CN" altLang="en-US" dirty="0" smtClean="0"/>
              <a:t>第二级</a:t>
            </a:r>
            <a:r>
              <a:rPr lang="en-US" altLang="zh-CN" dirty="0" smtClean="0"/>
              <a:t>Cache</a:t>
            </a:r>
            <a:r>
              <a:rPr lang="zh-CN" altLang="en-US" dirty="0" smtClean="0"/>
              <a:t>特点：容量大，高相联度，块较大，重点减少失效次数。</a:t>
            </a:r>
          </a:p>
          <a:p>
            <a:endParaRPr lang="zh-CN" altLang="en-US" dirty="0" smtClean="0"/>
          </a:p>
          <a:p>
            <a:endParaRPr lang="zh-CN" altLang="en-US" dirty="0" smtClean="0"/>
          </a:p>
        </p:txBody>
      </p:sp>
      <p:sp>
        <p:nvSpPr>
          <p:cNvPr id="2" name="日期占位符 1"/>
          <p:cNvSpPr>
            <a:spLocks noGrp="1"/>
          </p:cNvSpPr>
          <p:nvPr>
            <p:ph type="dt" sz="half" idx="10"/>
          </p:nvPr>
        </p:nvSpPr>
        <p:spPr/>
        <p:txBody>
          <a:bodyPr/>
          <a:lstStyle/>
          <a:p>
            <a:fld id="{B00CAD7F-3AB5-43A8-8A04-4B418A79B7D8}" type="datetime1">
              <a:rPr lang="zh-CN" altLang="en-US" smtClean="0"/>
              <a:pPr/>
              <a:t>2019/3/19</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90118" name="灯片编号占位符 3"/>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DF6408C-D01C-458F-95FE-B231A62AB84D}" type="slidenum">
              <a:rPr lang="zh-CN" altLang="en-US" smtClean="0"/>
              <a:pPr/>
              <a:t>84</a:t>
            </a:fld>
            <a:endParaRPr lang="zh-CN" altLang="en-US"/>
          </a:p>
        </p:txBody>
      </p:sp>
    </p:spTree>
    <p:extLst>
      <p:ext uri="{BB962C8B-B14F-4D97-AF65-F5344CB8AC3E}">
        <p14:creationId xmlns:p14="http://schemas.microsoft.com/office/powerpoint/2010/main" val="1744080948"/>
      </p:ext>
    </p:extLst>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smtClean="0"/>
              <a:t>让读优先于写图示</a:t>
            </a:r>
            <a:endParaRPr lang="zh-CN" altLang="en-US" smtClean="0"/>
          </a:p>
        </p:txBody>
      </p:sp>
      <p:sp>
        <p:nvSpPr>
          <p:cNvPr id="2" name="日期占位符 1"/>
          <p:cNvSpPr>
            <a:spLocks noGrp="1"/>
          </p:cNvSpPr>
          <p:nvPr>
            <p:ph type="dt" sz="half" idx="10"/>
          </p:nvPr>
        </p:nvSpPr>
        <p:spPr/>
        <p:txBody>
          <a:bodyPr/>
          <a:lstStyle/>
          <a:p>
            <a:fld id="{B9EC3990-D257-484C-8B1B-8A99C485D4E6}" type="datetime1">
              <a:rPr lang="zh-CN" altLang="en-US" smtClean="0"/>
              <a:pPr/>
              <a:t>2019/3/19</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91141" name="灯片编号占位符 3"/>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0BDA044-7B24-4106-8560-FF9223C5EB93}" type="slidenum">
              <a:rPr lang="zh-CN" altLang="en-US" smtClean="0"/>
              <a:pPr/>
              <a:t>85</a:t>
            </a:fld>
            <a:endParaRPr lang="zh-CN" altLang="en-US"/>
          </a:p>
        </p:txBody>
      </p:sp>
      <p:pic>
        <p:nvPicPr>
          <p:cNvPr id="9114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1111250"/>
            <a:ext cx="7551738"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9512598"/>
      </p:ext>
    </p:extLst>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zh-CN" altLang="en-US" smtClean="0"/>
              <a:t>让读失效优先于写</a:t>
            </a:r>
            <a:endParaRPr lang="zh-CN" altLang="en-US" smtClean="0"/>
          </a:p>
        </p:txBody>
      </p:sp>
      <p:sp>
        <p:nvSpPr>
          <p:cNvPr id="92163" name="Rectangle 3"/>
          <p:cNvSpPr>
            <a:spLocks noGrp="1" noChangeArrowheads="1"/>
          </p:cNvSpPr>
          <p:nvPr>
            <p:ph idx="1"/>
          </p:nvPr>
        </p:nvSpPr>
        <p:spPr/>
        <p:txBody>
          <a:bodyPr>
            <a:normAutofit fontScale="47500" lnSpcReduction="20000"/>
          </a:bodyPr>
          <a:lstStyle/>
          <a:p>
            <a:pPr>
              <a:lnSpc>
                <a:spcPct val="120000"/>
              </a:lnSpc>
            </a:pPr>
            <a:r>
              <a:rPr lang="zh-CN" altLang="en-US" dirty="0" smtClean="0"/>
              <a:t>由于读操作为大概率事件，需要读失效优先，以提高性能</a:t>
            </a:r>
          </a:p>
          <a:p>
            <a:pPr>
              <a:lnSpc>
                <a:spcPct val="120000"/>
              </a:lnSpc>
            </a:pPr>
            <a:r>
              <a:rPr lang="en-US" altLang="zh-CN" dirty="0" smtClean="0"/>
              <a:t>Write-Through Cache -&gt;Write Buffer (</a:t>
            </a:r>
            <a:r>
              <a:rPr lang="zh-CN" altLang="en-US" dirty="0" smtClean="0"/>
              <a:t>写缓冲)，特别对写直达法更有效</a:t>
            </a:r>
            <a:endParaRPr lang="en-US" altLang="zh-CN" dirty="0" smtClean="0"/>
          </a:p>
          <a:p>
            <a:pPr lvl="1">
              <a:lnSpc>
                <a:spcPct val="120000"/>
              </a:lnSpc>
            </a:pPr>
            <a:r>
              <a:rPr lang="en-US" altLang="zh-CN" dirty="0" smtClean="0"/>
              <a:t>Write Buffer: CPU</a:t>
            </a:r>
            <a:r>
              <a:rPr lang="zh-CN" altLang="en-US" dirty="0" smtClean="0"/>
              <a:t>不必等待写操作完成，即将要写的数据和地址送到</a:t>
            </a:r>
            <a:r>
              <a:rPr lang="en-US" altLang="zh-CN" dirty="0" smtClean="0"/>
              <a:t>Write Buffer</a:t>
            </a:r>
            <a:r>
              <a:rPr lang="zh-CN" altLang="en-US" dirty="0" smtClean="0"/>
              <a:t>后，</a:t>
            </a:r>
            <a:r>
              <a:rPr lang="en-US" altLang="zh-CN" dirty="0" smtClean="0"/>
              <a:t>CPU</a:t>
            </a:r>
            <a:r>
              <a:rPr lang="zh-CN" altLang="en-US" dirty="0" smtClean="0"/>
              <a:t>继续作其他操作。</a:t>
            </a:r>
          </a:p>
          <a:p>
            <a:pPr lvl="1">
              <a:lnSpc>
                <a:spcPct val="120000"/>
              </a:lnSpc>
            </a:pPr>
            <a:r>
              <a:rPr lang="zh-CN" altLang="en-US" dirty="0" smtClean="0"/>
              <a:t>写缓冲导致对存储器访问的复杂化</a:t>
            </a:r>
            <a:endParaRPr lang="en-US" altLang="zh-CN" dirty="0" smtClean="0"/>
          </a:p>
          <a:p>
            <a:pPr lvl="2">
              <a:lnSpc>
                <a:spcPct val="120000"/>
              </a:lnSpc>
            </a:pPr>
            <a:r>
              <a:rPr lang="zh-CN" altLang="en-US" dirty="0" smtClean="0"/>
              <a:t>在读失效时写缓冲中可能保存有所读单元的最新值，还没有写回</a:t>
            </a:r>
            <a:endParaRPr lang="en-US" altLang="zh-CN" dirty="0" smtClean="0"/>
          </a:p>
          <a:p>
            <a:pPr lvl="2">
              <a:lnSpc>
                <a:spcPct val="120000"/>
              </a:lnSpc>
            </a:pPr>
            <a:r>
              <a:rPr lang="zh-CN" altLang="en-US" dirty="0" smtClean="0"/>
              <a:t>例如，直接映射、写直达、</a:t>
            </a:r>
            <a:r>
              <a:rPr lang="en-US" altLang="zh-CN" dirty="0" smtClean="0"/>
              <a:t>512</a:t>
            </a:r>
            <a:r>
              <a:rPr lang="zh-CN" altLang="en-US" dirty="0" smtClean="0"/>
              <a:t>和</a:t>
            </a:r>
            <a:r>
              <a:rPr lang="en-US" altLang="zh-CN" dirty="0" smtClean="0"/>
              <a:t>1024</a:t>
            </a:r>
            <a:r>
              <a:rPr lang="zh-CN" altLang="en-US" dirty="0" smtClean="0"/>
              <a:t>映射到同一块。则</a:t>
            </a:r>
            <a:endParaRPr lang="en-US" altLang="zh-CN" dirty="0" smtClean="0"/>
          </a:p>
          <a:p>
            <a:pPr lvl="2">
              <a:lnSpc>
                <a:spcPct val="120000"/>
              </a:lnSpc>
            </a:pPr>
            <a:r>
              <a:rPr lang="en-US" altLang="zh-CN" dirty="0" smtClean="0"/>
              <a:t>SW R3, 512(R0) </a:t>
            </a:r>
          </a:p>
          <a:p>
            <a:pPr lvl="2">
              <a:lnSpc>
                <a:spcPct val="120000"/>
              </a:lnSpc>
            </a:pPr>
            <a:r>
              <a:rPr lang="en-US" altLang="zh-CN" dirty="0" smtClean="0"/>
              <a:t>LW R1, 1024(R0)      </a:t>
            </a:r>
            <a:r>
              <a:rPr lang="zh-CN" altLang="en-US" dirty="0" smtClean="0"/>
              <a:t>失效</a:t>
            </a:r>
            <a:r>
              <a:rPr lang="en-US" altLang="zh-CN" dirty="0" smtClean="0"/>
              <a:t>  </a:t>
            </a:r>
          </a:p>
          <a:p>
            <a:pPr lvl="2">
              <a:lnSpc>
                <a:spcPct val="120000"/>
              </a:lnSpc>
            </a:pPr>
            <a:r>
              <a:rPr lang="en-US" altLang="zh-CN" dirty="0" smtClean="0"/>
              <a:t>LW R2, 512(R0)        </a:t>
            </a:r>
            <a:r>
              <a:rPr lang="zh-CN" altLang="en-US" dirty="0" smtClean="0"/>
              <a:t>失效</a:t>
            </a:r>
          </a:p>
          <a:p>
            <a:pPr lvl="1">
              <a:lnSpc>
                <a:spcPct val="120000"/>
              </a:lnSpc>
            </a:pPr>
            <a:r>
              <a:rPr lang="zh-CN" altLang="en-US" dirty="0" smtClean="0"/>
              <a:t>解决问题的方法</a:t>
            </a:r>
            <a:endParaRPr lang="en-US" altLang="zh-CN" dirty="0" smtClean="0"/>
          </a:p>
          <a:p>
            <a:pPr lvl="2">
              <a:lnSpc>
                <a:spcPct val="120000"/>
              </a:lnSpc>
            </a:pPr>
            <a:r>
              <a:rPr lang="zh-CN" altLang="en-US" dirty="0" smtClean="0"/>
              <a:t>推迟对读失效的处理，直到写缓冲器清空，导致新的问题——读失效开销增大。</a:t>
            </a:r>
            <a:endParaRPr lang="en-US" altLang="zh-CN" dirty="0" smtClean="0"/>
          </a:p>
          <a:p>
            <a:pPr lvl="2">
              <a:lnSpc>
                <a:spcPct val="120000"/>
              </a:lnSpc>
            </a:pPr>
            <a:r>
              <a:rPr lang="zh-CN" altLang="en-US" dirty="0" smtClean="0"/>
              <a:t>在读失效时，检查写缓冲的内容，如果没有冲突，而且存储器可访问，就可以继续处理读失效</a:t>
            </a:r>
          </a:p>
          <a:p>
            <a:pPr lvl="1">
              <a:lnSpc>
                <a:spcPct val="120000"/>
              </a:lnSpc>
            </a:pPr>
            <a:r>
              <a:rPr lang="zh-CN" altLang="en-US" dirty="0" smtClean="0"/>
              <a:t>写回法时，也可以利用写缓冲器来提高性能</a:t>
            </a:r>
          </a:p>
          <a:p>
            <a:pPr lvl="2">
              <a:lnSpc>
                <a:spcPct val="120000"/>
              </a:lnSpc>
            </a:pPr>
            <a:r>
              <a:rPr lang="zh-CN" altLang="en-US" dirty="0" smtClean="0"/>
              <a:t>把脏块放入缓冲区，然后读存储器，最后写存储器</a:t>
            </a:r>
            <a:endParaRPr lang="en-US" altLang="zh-CN" dirty="0" smtClean="0"/>
          </a:p>
          <a:p>
            <a:pPr>
              <a:lnSpc>
                <a:spcPct val="120000"/>
              </a:lnSpc>
            </a:pPr>
            <a:r>
              <a:rPr lang="en-US" altLang="zh-CN" dirty="0" smtClean="0"/>
              <a:t>Write-Back Cache  -&gt;Victim Buffer</a:t>
            </a:r>
          </a:p>
          <a:p>
            <a:pPr lvl="1">
              <a:lnSpc>
                <a:spcPct val="120000"/>
              </a:lnSpc>
            </a:pPr>
            <a:r>
              <a:rPr lang="zh-CN" altLang="en-US" dirty="0" smtClean="0"/>
              <a:t>被替换的脏块放到了</a:t>
            </a:r>
            <a:r>
              <a:rPr lang="en-US" altLang="zh-CN" dirty="0" smtClean="0"/>
              <a:t>victim buffer</a:t>
            </a:r>
          </a:p>
          <a:p>
            <a:pPr lvl="1">
              <a:lnSpc>
                <a:spcPct val="120000"/>
              </a:lnSpc>
            </a:pPr>
            <a:r>
              <a:rPr lang="zh-CN" altLang="en-US" dirty="0" smtClean="0"/>
              <a:t>在脏块被写回前，需要处理读失效</a:t>
            </a:r>
            <a:endParaRPr lang="en-US" altLang="zh-CN" dirty="0" smtClean="0"/>
          </a:p>
          <a:p>
            <a:pPr lvl="1">
              <a:lnSpc>
                <a:spcPct val="120000"/>
              </a:lnSpc>
            </a:pPr>
            <a:r>
              <a:rPr lang="zh-CN" altLang="en-US" dirty="0" smtClean="0"/>
              <a:t>问题</a:t>
            </a:r>
            <a:r>
              <a:rPr lang="en-US" altLang="zh-CN" dirty="0" smtClean="0"/>
              <a:t>: victim buffer </a:t>
            </a:r>
            <a:r>
              <a:rPr lang="zh-CN" altLang="en-US" dirty="0" smtClean="0"/>
              <a:t>可能含有该读失效要读取的块</a:t>
            </a:r>
            <a:endParaRPr lang="en-US" altLang="zh-CN" dirty="0" smtClean="0"/>
          </a:p>
          <a:p>
            <a:pPr lvl="2">
              <a:lnSpc>
                <a:spcPct val="120000"/>
              </a:lnSpc>
            </a:pPr>
            <a:r>
              <a:rPr lang="en-US" altLang="zh-CN" dirty="0" smtClean="0"/>
              <a:t>Solution: </a:t>
            </a:r>
            <a:r>
              <a:rPr lang="zh-CN" altLang="en-US" dirty="0" smtClean="0"/>
              <a:t>查找</a:t>
            </a:r>
            <a:r>
              <a:rPr lang="en-US" altLang="zh-CN" dirty="0" smtClean="0"/>
              <a:t>victim buffer</a:t>
            </a:r>
            <a:r>
              <a:rPr lang="zh-CN" altLang="en-US" dirty="0" smtClean="0"/>
              <a:t>，如果命中直接将该块调入</a:t>
            </a:r>
            <a:r>
              <a:rPr lang="en-US" altLang="zh-CN" dirty="0" smtClean="0"/>
              <a:t>Cache</a:t>
            </a:r>
            <a:endParaRPr lang="zh-CN" altLang="en-US" dirty="0" smtClean="0"/>
          </a:p>
        </p:txBody>
      </p:sp>
      <p:sp>
        <p:nvSpPr>
          <p:cNvPr id="2" name="日期占位符 1"/>
          <p:cNvSpPr>
            <a:spLocks noGrp="1"/>
          </p:cNvSpPr>
          <p:nvPr>
            <p:ph type="dt" sz="half" idx="10"/>
          </p:nvPr>
        </p:nvSpPr>
        <p:spPr/>
        <p:txBody>
          <a:bodyPr/>
          <a:lstStyle/>
          <a:p>
            <a:fld id="{E4112AF6-29D3-405F-BC3B-D5F518E857DB}" type="datetime1">
              <a:rPr lang="zh-CN" altLang="en-US" smtClean="0"/>
              <a:pPr/>
              <a:t>2019/3/19</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92166" name="灯片编号占位符 3"/>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99FC0A1-66AD-4E2A-934D-E81A502CA285}" type="slidenum">
              <a:rPr lang="zh-CN" altLang="en-US" smtClean="0"/>
              <a:pPr/>
              <a:t>86</a:t>
            </a:fld>
            <a:endParaRPr lang="zh-CN" altLang="en-US"/>
          </a:p>
        </p:txBody>
      </p:sp>
    </p:spTree>
    <p:extLst>
      <p:ext uri="{BB962C8B-B14F-4D97-AF65-F5344CB8AC3E}">
        <p14:creationId xmlns:p14="http://schemas.microsoft.com/office/powerpoint/2010/main" val="1976226159"/>
      </p:ext>
    </p:extLst>
  </p:cSld>
  <p:clrMapOvr>
    <a:masterClrMapping/>
  </p:clrMapOvr>
  <p:transition spd="slow"/>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r>
              <a:rPr lang="zh-CN" altLang="en-US" smtClean="0"/>
              <a:t>缩短命中时间</a:t>
            </a:r>
            <a:endParaRPr lang="zh-CN" altLang="en-US" smtClean="0"/>
          </a:p>
        </p:txBody>
      </p:sp>
      <p:sp>
        <p:nvSpPr>
          <p:cNvPr id="5" name="页脚占位符 2"/>
          <p:cNvSpPr>
            <a:spLocks noGrp="1"/>
          </p:cNvSpPr>
          <p:nvPr>
            <p:ph type="ftr" sz="quarter" idx="11"/>
          </p:nvPr>
        </p:nvSpPr>
        <p:spPr/>
        <p:txBody>
          <a:bodyPr/>
          <a:lstStyle/>
          <a:p>
            <a:r>
              <a:rPr lang="en-US" altLang="zh-CN" smtClean="0"/>
              <a:t>Copyright © 2011, Elsevier Inc. All rights Reserved.</a:t>
            </a:r>
            <a:endParaRPr lang="en-US" altLang="zh-CN"/>
          </a:p>
        </p:txBody>
      </p:sp>
      <p:pic>
        <p:nvPicPr>
          <p:cNvPr id="93188" name="Picture 4" descr="appb-16-97801238387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675" y="725488"/>
            <a:ext cx="5334000" cy="434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9" name="Rectangle 5"/>
          <p:cNvSpPr>
            <a:spLocks noChangeArrowheads="1"/>
          </p:cNvSpPr>
          <p:nvPr/>
        </p:nvSpPr>
        <p:spPr bwMode="auto">
          <a:xfrm>
            <a:off x="449263" y="5168900"/>
            <a:ext cx="82454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r>
              <a:rPr lang="en-US" altLang="zh-CN" sz="1200" b="1" dirty="0">
                <a:latin typeface="Times New Roman" panose="02020603050405020304" pitchFamily="18" charset="0"/>
              </a:rPr>
              <a:t>Figure B.16 Miss rate versus virtually addressed cache size of a program measured three ways: without process switches (</a:t>
            </a:r>
            <a:r>
              <a:rPr lang="en-US" altLang="zh-CN" sz="1200" b="1" dirty="0" err="1">
                <a:latin typeface="Times New Roman" panose="02020603050405020304" pitchFamily="18" charset="0"/>
              </a:rPr>
              <a:t>uniprocess</a:t>
            </a:r>
            <a:r>
              <a:rPr lang="en-US" altLang="zh-CN" sz="1200" b="1" dirty="0">
                <a:latin typeface="Times New Roman" panose="02020603050405020304" pitchFamily="18" charset="0"/>
              </a:rPr>
              <a:t>), with process switches using a process-identifier tag (PID), and with process switches but without PIDs (purge).</a:t>
            </a:r>
            <a:r>
              <a:rPr lang="en-US" altLang="zh-CN" sz="1200" dirty="0">
                <a:latin typeface="Times New Roman" panose="02020603050405020304" pitchFamily="18" charset="0"/>
              </a:rPr>
              <a:t> PIDs increase the </a:t>
            </a:r>
            <a:r>
              <a:rPr lang="en-US" altLang="zh-CN" sz="1200" dirty="0" err="1">
                <a:latin typeface="Times New Roman" panose="02020603050405020304" pitchFamily="18" charset="0"/>
              </a:rPr>
              <a:t>uniprocess</a:t>
            </a:r>
            <a:r>
              <a:rPr lang="en-US" altLang="zh-CN" sz="1200" dirty="0">
                <a:latin typeface="Times New Roman" panose="02020603050405020304" pitchFamily="18" charset="0"/>
              </a:rPr>
              <a:t> absolute miss rate by 0.3% to 0.6% and save 0.6% to 4.3% over purging. Agarwal [1987] collected these statistics for the Ultrix operating system running on a VAX, assuming direct-mapped caches with a block size of 16 bytes. Note that the miss rate goes up from 128K to 256K. Such </a:t>
            </a:r>
            <a:r>
              <a:rPr lang="en-US" altLang="zh-CN" sz="1200" dirty="0" err="1">
                <a:latin typeface="Times New Roman" panose="02020603050405020304" pitchFamily="18" charset="0"/>
              </a:rPr>
              <a:t>nonintuitive</a:t>
            </a:r>
            <a:r>
              <a:rPr lang="en-US" altLang="zh-CN" sz="1200" dirty="0">
                <a:latin typeface="Times New Roman" panose="02020603050405020304" pitchFamily="18" charset="0"/>
              </a:rPr>
              <a:t> behavior can occur in caches because changing size changes the mapping of memory blocks onto cache blocks, which can change the conflict miss rate.</a:t>
            </a:r>
          </a:p>
        </p:txBody>
      </p:sp>
      <p:sp>
        <p:nvSpPr>
          <p:cNvPr id="93190" name="文本框 5"/>
          <p:cNvSpPr txBox="1">
            <a:spLocks noChangeArrowheads="1"/>
          </p:cNvSpPr>
          <p:nvPr/>
        </p:nvSpPr>
        <p:spPr bwMode="auto">
          <a:xfrm>
            <a:off x="4572000" y="1252538"/>
            <a:ext cx="41290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a:t>虚拟地址</a:t>
            </a:r>
            <a:r>
              <a:rPr lang="en-US" altLang="zh-CN"/>
              <a:t>Cache VS. </a:t>
            </a:r>
            <a:r>
              <a:rPr lang="zh-CN" altLang="en-US"/>
              <a:t>物理地址</a:t>
            </a:r>
            <a:r>
              <a:rPr lang="en-US" altLang="zh-CN"/>
              <a:t>Cache</a:t>
            </a:r>
          </a:p>
        </p:txBody>
      </p:sp>
    </p:spTree>
    <p:extLst>
      <p:ext uri="{BB962C8B-B14F-4D97-AF65-F5344CB8AC3E}">
        <p14:creationId xmlns:p14="http://schemas.microsoft.com/office/powerpoint/2010/main" val="27356233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5" name="页脚占位符 2"/>
          <p:cNvSpPr>
            <a:spLocks noGrp="1"/>
          </p:cNvSpPr>
          <p:nvPr>
            <p:ph type="ftr" sz="quarter" idx="11"/>
          </p:nvPr>
        </p:nvSpPr>
        <p:spPr/>
        <p:txBody>
          <a:bodyPr/>
          <a:lstStyle/>
          <a:p>
            <a:pPr>
              <a:defRPr/>
            </a:pPr>
            <a:r>
              <a:rPr lang="en-US" altLang="zh-CN" dirty="0"/>
              <a:t>Copyright © 2011, Elsevier Inc. All rights Reserved.</a:t>
            </a:r>
          </a:p>
        </p:txBody>
      </p:sp>
      <p:pic>
        <p:nvPicPr>
          <p:cNvPr id="94211" name="Picture 4" descr="appb-17-97801238387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761" y="884998"/>
            <a:ext cx="55880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2" name="Rectangle 5"/>
          <p:cNvSpPr>
            <a:spLocks noChangeArrowheads="1"/>
          </p:cNvSpPr>
          <p:nvPr/>
        </p:nvSpPr>
        <p:spPr bwMode="auto">
          <a:xfrm>
            <a:off x="365125" y="5534025"/>
            <a:ext cx="8169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r>
              <a:rPr lang="en-US" altLang="zh-CN" sz="1200" b="1">
                <a:latin typeface="Times New Roman" panose="02020603050405020304" pitchFamily="18" charset="0"/>
              </a:rPr>
              <a:t>Figure B.17 The overall picture of a hypothetical memory hierarchy going from virtual address to L2 cache access.</a:t>
            </a:r>
            <a:r>
              <a:rPr lang="en-US" altLang="zh-CN" sz="1200">
                <a:latin typeface="Times New Roman" panose="02020603050405020304" pitchFamily="18" charset="0"/>
              </a:rPr>
              <a:t> The page size is 16 KB. The TLB is two-way set associative with 256 entries. The L1 cache is a direct-mapped 16 KB, and the L2 cache is a four-way set associative with a total of 4 MB. Both use 64-byte blocks. The virtual address is 64 bits and the physical address is 40 bits.</a:t>
            </a:r>
          </a:p>
        </p:txBody>
      </p:sp>
      <p:sp>
        <p:nvSpPr>
          <p:cNvPr id="94213" name="文本框 1"/>
          <p:cNvSpPr txBox="1">
            <a:spLocks noChangeArrowheads="1"/>
          </p:cNvSpPr>
          <p:nvPr/>
        </p:nvSpPr>
        <p:spPr bwMode="auto">
          <a:xfrm>
            <a:off x="5065713" y="863600"/>
            <a:ext cx="3468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a:t>虚拟地址转换与</a:t>
            </a:r>
            <a:r>
              <a:rPr lang="en-US" altLang="zh-CN"/>
              <a:t>Cache</a:t>
            </a:r>
            <a:r>
              <a:rPr lang="zh-CN" altLang="en-US"/>
              <a:t>定位 并行</a:t>
            </a:r>
          </a:p>
        </p:txBody>
      </p:sp>
      <p:sp>
        <p:nvSpPr>
          <p:cNvPr id="2" name="矩形 1"/>
          <p:cNvSpPr/>
          <p:nvPr/>
        </p:nvSpPr>
        <p:spPr>
          <a:xfrm>
            <a:off x="3451225" y="1103313"/>
            <a:ext cx="257175" cy="261937"/>
          </a:xfrm>
          <a:prstGeom prst="rect">
            <a:avLst/>
          </a:prstGeom>
        </p:spPr>
        <p:txBody>
          <a:bodyPr wrap="none">
            <a:spAutoFit/>
          </a:bodyPr>
          <a:lstStyle/>
          <a:p>
            <a:pPr>
              <a:defRPr/>
            </a:pPr>
            <a:r>
              <a:rPr lang="en-US" altLang="zh-CN" sz="1050" dirty="0"/>
              <a:t>8</a:t>
            </a:r>
            <a:endParaRPr lang="zh-CN" altLang="en-US" sz="1050" dirty="0"/>
          </a:p>
        </p:txBody>
      </p:sp>
    </p:spTree>
    <p:extLst>
      <p:ext uri="{BB962C8B-B14F-4D97-AF65-F5344CB8AC3E}">
        <p14:creationId xmlns:p14="http://schemas.microsoft.com/office/powerpoint/2010/main" val="32886008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zh-CN" altLang="en-US" smtClean="0"/>
              <a:t>高级</a:t>
            </a:r>
            <a:r>
              <a:rPr lang="en-US" altLang="zh-CN" smtClean="0"/>
              <a:t>Cache</a:t>
            </a:r>
            <a:r>
              <a:rPr lang="zh-CN" altLang="en-US" smtClean="0"/>
              <a:t>优化方法</a:t>
            </a:r>
            <a:endParaRPr lang="zh-CN" altLang="en-US" dirty="0" smtClean="0"/>
          </a:p>
        </p:txBody>
      </p:sp>
      <p:sp>
        <p:nvSpPr>
          <p:cNvPr id="3" name="内容占位符 2"/>
          <p:cNvSpPr>
            <a:spLocks noGrp="1"/>
          </p:cNvSpPr>
          <p:nvPr>
            <p:ph idx="1"/>
          </p:nvPr>
        </p:nvSpPr>
        <p:spPr/>
        <p:txBody>
          <a:bodyPr>
            <a:normAutofit fontScale="77500" lnSpcReduction="20000"/>
          </a:bodyPr>
          <a:lstStyle/>
          <a:p>
            <a:r>
              <a:rPr lang="zh-CN" altLang="en-US" smtClean="0"/>
              <a:t>缩短命中时间</a:t>
            </a:r>
            <a:endParaRPr lang="en-US" altLang="zh-CN" smtClean="0"/>
          </a:p>
          <a:p>
            <a:pPr lvl="1"/>
            <a:r>
              <a:rPr lang="en-US" altLang="zh-CN" smtClean="0"/>
              <a:t>1</a:t>
            </a:r>
            <a:r>
              <a:rPr lang="zh-CN" altLang="en-US" smtClean="0"/>
              <a:t>、小而简单的第一级</a:t>
            </a:r>
            <a:r>
              <a:rPr lang="en-US" altLang="zh-CN" smtClean="0"/>
              <a:t>Cache</a:t>
            </a:r>
          </a:p>
          <a:p>
            <a:pPr lvl="1"/>
            <a:r>
              <a:rPr lang="en-US" altLang="zh-CN" smtClean="0"/>
              <a:t>2</a:t>
            </a:r>
            <a:r>
              <a:rPr lang="zh-CN" altLang="en-US" smtClean="0"/>
              <a:t>、路预测方法</a:t>
            </a:r>
            <a:endParaRPr lang="en-US" altLang="zh-CN" smtClean="0"/>
          </a:p>
          <a:p>
            <a:r>
              <a:rPr lang="zh-CN" altLang="en-US" smtClean="0"/>
              <a:t>增加</a:t>
            </a:r>
            <a:r>
              <a:rPr lang="en-US" altLang="zh-CN" smtClean="0"/>
              <a:t>Cache</a:t>
            </a:r>
            <a:r>
              <a:rPr lang="zh-CN" altLang="en-US" smtClean="0"/>
              <a:t>带宽</a:t>
            </a:r>
            <a:endParaRPr lang="en-US" altLang="zh-CN" smtClean="0"/>
          </a:p>
          <a:p>
            <a:pPr lvl="1"/>
            <a:r>
              <a:rPr lang="en-US" altLang="zh-CN" smtClean="0"/>
              <a:t>3</a:t>
            </a:r>
            <a:r>
              <a:rPr lang="zh-CN" altLang="en-US" smtClean="0"/>
              <a:t>、</a:t>
            </a:r>
            <a:r>
              <a:rPr lang="en-US" altLang="zh-CN" smtClean="0"/>
              <a:t>Cache</a:t>
            </a:r>
            <a:r>
              <a:rPr lang="zh-CN" altLang="en-US" smtClean="0"/>
              <a:t>访问流水化</a:t>
            </a:r>
            <a:endParaRPr lang="en-US" altLang="zh-CN" smtClean="0"/>
          </a:p>
          <a:p>
            <a:pPr lvl="1"/>
            <a:r>
              <a:rPr lang="en-US" altLang="zh-CN" smtClean="0"/>
              <a:t>4</a:t>
            </a:r>
            <a:r>
              <a:rPr lang="zh-CN" altLang="en-US" smtClean="0"/>
              <a:t>、无阻塞</a:t>
            </a:r>
            <a:r>
              <a:rPr lang="en-US" altLang="zh-CN" smtClean="0"/>
              <a:t>Cache</a:t>
            </a:r>
          </a:p>
          <a:p>
            <a:pPr lvl="1"/>
            <a:r>
              <a:rPr lang="zh-CN" altLang="en-US" smtClean="0"/>
              <a:t>减小失效开销</a:t>
            </a:r>
            <a:endParaRPr lang="en-US" altLang="zh-CN" smtClean="0"/>
          </a:p>
          <a:p>
            <a:pPr lvl="2"/>
            <a:r>
              <a:rPr lang="en-US" altLang="zh-CN" smtClean="0"/>
              <a:t>5</a:t>
            </a:r>
            <a:r>
              <a:rPr lang="zh-CN" altLang="en-US" smtClean="0"/>
              <a:t>、多体</a:t>
            </a:r>
            <a:r>
              <a:rPr lang="en-US" altLang="zh-CN" smtClean="0"/>
              <a:t>Cache</a:t>
            </a:r>
          </a:p>
          <a:p>
            <a:pPr lvl="2"/>
            <a:r>
              <a:rPr lang="en-US" altLang="zh-CN" smtClean="0"/>
              <a:t>6</a:t>
            </a:r>
            <a:r>
              <a:rPr lang="zh-CN" altLang="en-US" smtClean="0"/>
              <a:t>、关键字优先和提前重启</a:t>
            </a:r>
            <a:endParaRPr lang="en-US" altLang="zh-CN" smtClean="0"/>
          </a:p>
          <a:p>
            <a:pPr lvl="2"/>
            <a:r>
              <a:rPr lang="en-US" altLang="zh-CN" smtClean="0"/>
              <a:t>7</a:t>
            </a:r>
            <a:r>
              <a:rPr lang="zh-CN" altLang="en-US" smtClean="0"/>
              <a:t>、合并写</a:t>
            </a:r>
            <a:endParaRPr lang="en-US" altLang="zh-CN" smtClean="0"/>
          </a:p>
          <a:p>
            <a:pPr lvl="1"/>
            <a:r>
              <a:rPr lang="zh-CN" altLang="en-US" smtClean="0"/>
              <a:t>降低失效率</a:t>
            </a:r>
            <a:endParaRPr lang="en-US" altLang="zh-CN" smtClean="0"/>
          </a:p>
          <a:p>
            <a:pPr lvl="2"/>
            <a:r>
              <a:rPr lang="en-US" altLang="zh-CN" smtClean="0"/>
              <a:t>8</a:t>
            </a:r>
            <a:r>
              <a:rPr lang="zh-CN" altLang="en-US" smtClean="0"/>
              <a:t>、编译优化</a:t>
            </a:r>
            <a:endParaRPr lang="en-US" altLang="zh-CN" smtClean="0"/>
          </a:p>
          <a:p>
            <a:pPr lvl="1"/>
            <a:r>
              <a:rPr lang="zh-CN" altLang="en-US" smtClean="0"/>
              <a:t>通过并行降低失效代价或失效率</a:t>
            </a:r>
            <a:endParaRPr lang="en-US" altLang="zh-CN" smtClean="0"/>
          </a:p>
          <a:p>
            <a:pPr lvl="2"/>
            <a:r>
              <a:rPr lang="en-US" altLang="zh-CN" smtClean="0"/>
              <a:t>9</a:t>
            </a:r>
            <a:r>
              <a:rPr lang="zh-CN" altLang="en-US" smtClean="0"/>
              <a:t>、硬件预取</a:t>
            </a:r>
            <a:endParaRPr lang="en-US" altLang="zh-CN" smtClean="0"/>
          </a:p>
          <a:p>
            <a:pPr lvl="2"/>
            <a:r>
              <a:rPr lang="en-US" altLang="zh-CN" smtClean="0"/>
              <a:t>10</a:t>
            </a:r>
            <a:r>
              <a:rPr lang="zh-CN" altLang="en-US" smtClean="0"/>
              <a:t>、编译器控制的预取</a:t>
            </a:r>
            <a:endParaRPr lang="en-US" altLang="zh-CN" dirty="0"/>
          </a:p>
        </p:txBody>
      </p:sp>
      <p:sp>
        <p:nvSpPr>
          <p:cNvPr id="4" name="日期占位符 3"/>
          <p:cNvSpPr>
            <a:spLocks noGrp="1"/>
          </p:cNvSpPr>
          <p:nvPr>
            <p:ph type="dt" sz="quarter" idx="10"/>
          </p:nvPr>
        </p:nvSpPr>
        <p:spPr/>
        <p:txBody>
          <a:bodyPr/>
          <a:lstStyle/>
          <a:p>
            <a:fld id="{FB476F59-42D1-4821-A404-4C6A14BE21B8}" type="datetime1">
              <a:rPr lang="zh-CN" altLang="en-US" smtClean="0"/>
              <a:pPr/>
              <a:t>2019/3/19</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95238" name="灯片编号占位符 5"/>
          <p:cNvSpPr>
            <a:spLocks noGrp="1"/>
          </p:cNvSpPr>
          <p:nvPr>
            <p:ph type="sldNum" sz="quarter" idx="12"/>
          </p:nvPr>
        </p:nvSpPr>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B97959F-F03A-4587-8CE5-A92E248A9A8B}" type="slidenum">
              <a:rPr lang="zh-CN" altLang="en-US" smtClean="0"/>
              <a:pPr/>
              <a:t>89</a:t>
            </a:fld>
            <a:endParaRPr lang="zh-CN" altLang="en-US"/>
          </a:p>
        </p:txBody>
      </p:sp>
    </p:spTree>
    <p:extLst>
      <p:ext uri="{BB962C8B-B14F-4D97-AF65-F5344CB8AC3E}">
        <p14:creationId xmlns:p14="http://schemas.microsoft.com/office/powerpoint/2010/main" val="1318595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050"/>
          <p:cNvSpPr>
            <a:spLocks noGrp="1" noChangeArrowheads="1"/>
          </p:cNvSpPr>
          <p:nvPr>
            <p:ph type="title"/>
          </p:nvPr>
        </p:nvSpPr>
        <p:spPr/>
        <p:txBody>
          <a:bodyPr lIns="92075" tIns="46038" rIns="92075" bIns="46038"/>
          <a:lstStyle/>
          <a:p>
            <a:r>
              <a:rPr lang="zh-CN" altLang="en-US" sz="3200" b="1" smtClean="0"/>
              <a:t>计算机系统的多级存储层次</a:t>
            </a:r>
            <a:endParaRPr lang="en-US" altLang="zh-CN" sz="3200" b="1" smtClean="0"/>
          </a:p>
        </p:txBody>
      </p:sp>
      <p:sp>
        <p:nvSpPr>
          <p:cNvPr id="4" name="日期占位符 3"/>
          <p:cNvSpPr>
            <a:spLocks noGrp="1"/>
          </p:cNvSpPr>
          <p:nvPr>
            <p:ph type="dt" sz="half" idx="10"/>
          </p:nvPr>
        </p:nvSpPr>
        <p:spPr/>
        <p:txBody>
          <a:bodyPr/>
          <a:lstStyle/>
          <a:p>
            <a:pPr>
              <a:defRPr/>
            </a:pPr>
            <a:fld id="{E049769E-ADB4-48B6-BE85-FA50EFC16BE2}" type="datetime1">
              <a:rPr lang="zh-CN" altLang="en-US"/>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434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C28C03A-89C6-480B-92F9-01A86465EA95}" type="slidenum">
              <a:rPr lang="zh-CN" altLang="en-US">
                <a:solidFill>
                  <a:srgbClr val="898989"/>
                </a:solidFill>
              </a:rPr>
              <a:pPr/>
              <a:t>9</a:t>
            </a:fld>
            <a:endParaRPr lang="zh-CN" altLang="en-US">
              <a:solidFill>
                <a:srgbClr val="898989"/>
              </a:solidFill>
            </a:endParaRPr>
          </a:p>
        </p:txBody>
      </p:sp>
      <p:grpSp>
        <p:nvGrpSpPr>
          <p:cNvPr id="14342" name="组合 1"/>
          <p:cNvGrpSpPr>
            <a:grpSpLocks/>
          </p:cNvGrpSpPr>
          <p:nvPr/>
        </p:nvGrpSpPr>
        <p:grpSpPr bwMode="auto">
          <a:xfrm>
            <a:off x="468313" y="1214438"/>
            <a:ext cx="8069262" cy="1450975"/>
            <a:chOff x="2066885" y="3271068"/>
            <a:chExt cx="8749798" cy="2150807"/>
          </a:xfrm>
        </p:grpSpPr>
        <p:grpSp>
          <p:nvGrpSpPr>
            <p:cNvPr id="14404" name="Group 2101"/>
            <p:cNvGrpSpPr>
              <a:grpSpLocks/>
            </p:cNvGrpSpPr>
            <p:nvPr/>
          </p:nvGrpSpPr>
          <p:grpSpPr bwMode="auto">
            <a:xfrm>
              <a:off x="2066885" y="3347506"/>
              <a:ext cx="8749798" cy="1784013"/>
              <a:chOff x="657" y="1898"/>
              <a:chExt cx="5536" cy="1046"/>
            </a:xfrm>
          </p:grpSpPr>
          <p:grpSp>
            <p:nvGrpSpPr>
              <p:cNvPr id="14412" name="Group 2094"/>
              <p:cNvGrpSpPr>
                <a:grpSpLocks/>
              </p:cNvGrpSpPr>
              <p:nvPr/>
            </p:nvGrpSpPr>
            <p:grpSpPr bwMode="auto">
              <a:xfrm>
                <a:off x="657" y="1898"/>
                <a:ext cx="1089" cy="862"/>
                <a:chOff x="647" y="2288"/>
                <a:chExt cx="1089" cy="862"/>
              </a:xfrm>
            </p:grpSpPr>
            <p:sp>
              <p:nvSpPr>
                <p:cNvPr id="14417" name="Oval 2089"/>
                <p:cNvSpPr>
                  <a:spLocks noChangeArrowheads="1"/>
                </p:cNvSpPr>
                <p:nvPr/>
              </p:nvSpPr>
              <p:spPr bwMode="auto">
                <a:xfrm>
                  <a:off x="647" y="2288"/>
                  <a:ext cx="1089" cy="86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4418" name="Text Box 2090"/>
                <p:cNvSpPr txBox="1">
                  <a:spLocks noChangeArrowheads="1"/>
                </p:cNvSpPr>
                <p:nvPr/>
              </p:nvSpPr>
              <p:spPr bwMode="auto">
                <a:xfrm>
                  <a:off x="973" y="2341"/>
                  <a:ext cx="590"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a:latin typeface="Arial" panose="020B0604020202020204" pitchFamily="34" charset="0"/>
                    </a:rPr>
                    <a:t>CPU</a:t>
                  </a:r>
                  <a:endParaRPr lang="zh-CN" altLang="en-US">
                    <a:latin typeface="Arial" panose="020B0604020202020204" pitchFamily="34" charset="0"/>
                  </a:endParaRPr>
                </a:p>
              </p:txBody>
            </p:sp>
            <p:sp>
              <p:nvSpPr>
                <p:cNvPr id="14419" name="Rectangle 2091"/>
                <p:cNvSpPr>
                  <a:spLocks noChangeArrowheads="1"/>
                </p:cNvSpPr>
                <p:nvPr/>
              </p:nvSpPr>
              <p:spPr bwMode="auto">
                <a:xfrm>
                  <a:off x="783" y="2604"/>
                  <a:ext cx="817"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4420" name="Text Box 2092"/>
                <p:cNvSpPr txBox="1">
                  <a:spLocks noChangeArrowheads="1"/>
                </p:cNvSpPr>
                <p:nvPr/>
              </p:nvSpPr>
              <p:spPr bwMode="auto">
                <a:xfrm>
                  <a:off x="856" y="2587"/>
                  <a:ext cx="726"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a:latin typeface="Arial" panose="020B0604020202020204" pitchFamily="34" charset="0"/>
                    </a:rPr>
                    <a:t>Register</a:t>
                  </a:r>
                </a:p>
              </p:txBody>
            </p:sp>
          </p:grpSp>
          <p:sp>
            <p:nvSpPr>
              <p:cNvPr id="14413" name="Text Box 2095"/>
              <p:cNvSpPr txBox="1">
                <a:spLocks noChangeArrowheads="1"/>
              </p:cNvSpPr>
              <p:nvPr/>
            </p:nvSpPr>
            <p:spPr bwMode="auto">
              <a:xfrm>
                <a:off x="2699" y="2545"/>
                <a:ext cx="1088"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tIns="90000" bIns="9000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endParaRPr lang="zh-CN" altLang="en-US">
                  <a:latin typeface="Arial" panose="020B0604020202020204" pitchFamily="34" charset="0"/>
                </a:endParaRPr>
              </a:p>
            </p:txBody>
          </p:sp>
          <p:sp>
            <p:nvSpPr>
              <p:cNvPr id="14414" name="Text Box 2096"/>
              <p:cNvSpPr txBox="1">
                <a:spLocks noChangeArrowheads="1"/>
              </p:cNvSpPr>
              <p:nvPr/>
            </p:nvSpPr>
            <p:spPr bwMode="auto">
              <a:xfrm>
                <a:off x="3979" y="1926"/>
                <a:ext cx="817" cy="100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endParaRPr lang="en-US" altLang="zh-CN">
                  <a:latin typeface="Arial" panose="020B0604020202020204" pitchFamily="34" charset="0"/>
                </a:endParaRPr>
              </a:p>
              <a:p>
                <a:pPr eaLnBrk="1" hangingPunct="1">
                  <a:spcBef>
                    <a:spcPct val="50000"/>
                  </a:spcBef>
                </a:pPr>
                <a:r>
                  <a:rPr lang="en-US" altLang="zh-CN" sz="1600">
                    <a:latin typeface="Arial" panose="020B0604020202020204" pitchFamily="34" charset="0"/>
                  </a:rPr>
                  <a:t>MEMORY</a:t>
                </a:r>
              </a:p>
              <a:p>
                <a:pPr eaLnBrk="1" hangingPunct="1">
                  <a:spcBef>
                    <a:spcPct val="50000"/>
                  </a:spcBef>
                </a:pPr>
                <a:endParaRPr lang="en-US" altLang="zh-CN">
                  <a:latin typeface="Arial" panose="020B0604020202020204" pitchFamily="34" charset="0"/>
                </a:endParaRPr>
              </a:p>
            </p:txBody>
          </p:sp>
          <p:sp>
            <p:nvSpPr>
              <p:cNvPr id="14415" name="Text Box 2097"/>
              <p:cNvSpPr txBox="1">
                <a:spLocks noChangeArrowheads="1"/>
              </p:cNvSpPr>
              <p:nvPr/>
            </p:nvSpPr>
            <p:spPr bwMode="auto">
              <a:xfrm>
                <a:off x="5149" y="2197"/>
                <a:ext cx="1044" cy="32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a:latin typeface="Arial" panose="020B0604020202020204" pitchFamily="34" charset="0"/>
                  </a:rPr>
                  <a:t>I/O device</a:t>
                </a:r>
              </a:p>
            </p:txBody>
          </p:sp>
          <p:sp>
            <p:nvSpPr>
              <p:cNvPr id="14416" name="Line 2099"/>
              <p:cNvSpPr>
                <a:spLocks noChangeShapeType="1"/>
              </p:cNvSpPr>
              <p:nvPr/>
            </p:nvSpPr>
            <p:spPr bwMode="auto">
              <a:xfrm>
                <a:off x="2391" y="2331"/>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405" name="Line 2099"/>
            <p:cNvSpPr>
              <a:spLocks noChangeShapeType="1"/>
            </p:cNvSpPr>
            <p:nvPr/>
          </p:nvSpPr>
          <p:spPr bwMode="auto">
            <a:xfrm>
              <a:off x="5783708" y="4028631"/>
              <a:ext cx="54887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6" name="Line 2099"/>
            <p:cNvSpPr>
              <a:spLocks noChangeShapeType="1"/>
            </p:cNvSpPr>
            <p:nvPr/>
          </p:nvSpPr>
          <p:spPr bwMode="auto">
            <a:xfrm>
              <a:off x="6727841" y="4013766"/>
              <a:ext cx="54887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7" name="Line 2099"/>
            <p:cNvSpPr>
              <a:spLocks noChangeShapeType="1"/>
            </p:cNvSpPr>
            <p:nvPr/>
          </p:nvSpPr>
          <p:spPr bwMode="auto">
            <a:xfrm>
              <a:off x="8621558" y="4001937"/>
              <a:ext cx="54887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8" name="Text Box 2093"/>
            <p:cNvSpPr txBox="1">
              <a:spLocks noChangeArrowheads="1"/>
            </p:cNvSpPr>
            <p:nvPr/>
          </p:nvSpPr>
          <p:spPr bwMode="auto">
            <a:xfrm>
              <a:off x="4419941" y="3274784"/>
              <a:ext cx="414121" cy="214336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latin typeface="Arial" panose="020B0604020202020204" pitchFamily="34" charset="0"/>
                </a:rPr>
                <a:t>L1</a:t>
              </a:r>
            </a:p>
            <a:p>
              <a:pPr eaLnBrk="1" hangingPunct="1"/>
              <a:r>
                <a:rPr lang="en-US" altLang="zh-CN" sz="1200">
                  <a:latin typeface="Arial" panose="020B0604020202020204" pitchFamily="34" charset="0"/>
                </a:rPr>
                <a:t>C</a:t>
              </a:r>
            </a:p>
            <a:p>
              <a:pPr eaLnBrk="1" hangingPunct="1"/>
              <a:r>
                <a:rPr lang="en-US" altLang="zh-CN" sz="1200">
                  <a:latin typeface="Arial" panose="020B0604020202020204" pitchFamily="34" charset="0"/>
                </a:rPr>
                <a:t>A</a:t>
              </a:r>
            </a:p>
            <a:p>
              <a:pPr eaLnBrk="1" hangingPunct="1"/>
              <a:r>
                <a:rPr lang="en-US" altLang="zh-CN" sz="1200">
                  <a:latin typeface="Arial" panose="020B0604020202020204" pitchFamily="34" charset="0"/>
                </a:rPr>
                <a:t>C</a:t>
              </a:r>
            </a:p>
            <a:p>
              <a:pPr eaLnBrk="1" hangingPunct="1"/>
              <a:r>
                <a:rPr lang="en-US" altLang="zh-CN" sz="1200">
                  <a:latin typeface="Arial" panose="020B0604020202020204" pitchFamily="34" charset="0"/>
                </a:rPr>
                <a:t>H</a:t>
              </a:r>
            </a:p>
            <a:p>
              <a:pPr eaLnBrk="1" hangingPunct="1"/>
              <a:r>
                <a:rPr lang="en-US" altLang="zh-CN" sz="1200">
                  <a:latin typeface="Arial" panose="020B0604020202020204" pitchFamily="34" charset="0"/>
                </a:rPr>
                <a:t>E</a:t>
              </a:r>
            </a:p>
            <a:p>
              <a:pPr eaLnBrk="1" hangingPunct="1"/>
              <a:endParaRPr lang="zh-CN" altLang="en-US">
                <a:latin typeface="Arial" panose="020B0604020202020204" pitchFamily="34" charset="0"/>
              </a:endParaRPr>
            </a:p>
          </p:txBody>
        </p:sp>
        <p:sp>
          <p:nvSpPr>
            <p:cNvPr id="14409" name="Line 2099"/>
            <p:cNvSpPr>
              <a:spLocks noChangeShapeType="1"/>
            </p:cNvSpPr>
            <p:nvPr/>
          </p:nvSpPr>
          <p:spPr bwMode="auto">
            <a:xfrm>
              <a:off x="3845730" y="4080324"/>
              <a:ext cx="54887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0" name="Text Box 2093"/>
            <p:cNvSpPr txBox="1">
              <a:spLocks noChangeArrowheads="1"/>
            </p:cNvSpPr>
            <p:nvPr/>
          </p:nvSpPr>
          <p:spPr bwMode="auto">
            <a:xfrm>
              <a:off x="5397530" y="3271068"/>
              <a:ext cx="380668" cy="214336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latin typeface="Arial" panose="020B0604020202020204" pitchFamily="34" charset="0"/>
                </a:rPr>
                <a:t>L2</a:t>
              </a:r>
            </a:p>
            <a:p>
              <a:pPr eaLnBrk="1" hangingPunct="1"/>
              <a:r>
                <a:rPr lang="en-US" altLang="zh-CN" sz="1200">
                  <a:latin typeface="Arial" panose="020B0604020202020204" pitchFamily="34" charset="0"/>
                </a:rPr>
                <a:t>C</a:t>
              </a:r>
            </a:p>
            <a:p>
              <a:pPr eaLnBrk="1" hangingPunct="1"/>
              <a:r>
                <a:rPr lang="en-US" altLang="zh-CN" sz="1200">
                  <a:latin typeface="Arial" panose="020B0604020202020204" pitchFamily="34" charset="0"/>
                </a:rPr>
                <a:t>A</a:t>
              </a:r>
            </a:p>
            <a:p>
              <a:pPr eaLnBrk="1" hangingPunct="1"/>
              <a:r>
                <a:rPr lang="en-US" altLang="zh-CN" sz="1200">
                  <a:latin typeface="Arial" panose="020B0604020202020204" pitchFamily="34" charset="0"/>
                </a:rPr>
                <a:t>C</a:t>
              </a:r>
            </a:p>
            <a:p>
              <a:pPr eaLnBrk="1" hangingPunct="1"/>
              <a:r>
                <a:rPr lang="en-US" altLang="zh-CN" sz="1200">
                  <a:latin typeface="Arial" panose="020B0604020202020204" pitchFamily="34" charset="0"/>
                </a:rPr>
                <a:t>H</a:t>
              </a:r>
            </a:p>
            <a:p>
              <a:pPr eaLnBrk="1" hangingPunct="1"/>
              <a:r>
                <a:rPr lang="en-US" altLang="zh-CN" sz="1200">
                  <a:latin typeface="Arial" panose="020B0604020202020204" pitchFamily="34" charset="0"/>
                </a:rPr>
                <a:t>E</a:t>
              </a:r>
            </a:p>
            <a:p>
              <a:pPr eaLnBrk="1" hangingPunct="1"/>
              <a:endParaRPr lang="zh-CN" altLang="en-US">
                <a:latin typeface="Arial" panose="020B0604020202020204" pitchFamily="34" charset="0"/>
              </a:endParaRPr>
            </a:p>
          </p:txBody>
        </p:sp>
        <p:sp>
          <p:nvSpPr>
            <p:cNvPr id="14411" name="Text Box 2093"/>
            <p:cNvSpPr txBox="1">
              <a:spLocks noChangeArrowheads="1"/>
            </p:cNvSpPr>
            <p:nvPr/>
          </p:nvSpPr>
          <p:spPr bwMode="auto">
            <a:xfrm>
              <a:off x="6341665" y="3278506"/>
              <a:ext cx="380668" cy="214336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latin typeface="Arial" panose="020B0604020202020204" pitchFamily="34" charset="0"/>
                </a:rPr>
                <a:t>L3</a:t>
              </a:r>
            </a:p>
            <a:p>
              <a:pPr eaLnBrk="1" hangingPunct="1"/>
              <a:r>
                <a:rPr lang="en-US" altLang="zh-CN" sz="1200">
                  <a:latin typeface="Arial" panose="020B0604020202020204" pitchFamily="34" charset="0"/>
                </a:rPr>
                <a:t>C</a:t>
              </a:r>
            </a:p>
            <a:p>
              <a:pPr eaLnBrk="1" hangingPunct="1"/>
              <a:r>
                <a:rPr lang="en-US" altLang="zh-CN" sz="1200">
                  <a:latin typeface="Arial" panose="020B0604020202020204" pitchFamily="34" charset="0"/>
                </a:rPr>
                <a:t>A</a:t>
              </a:r>
            </a:p>
            <a:p>
              <a:pPr eaLnBrk="1" hangingPunct="1"/>
              <a:r>
                <a:rPr lang="en-US" altLang="zh-CN" sz="1200">
                  <a:latin typeface="Arial" panose="020B0604020202020204" pitchFamily="34" charset="0"/>
                </a:rPr>
                <a:t>C</a:t>
              </a:r>
            </a:p>
            <a:p>
              <a:pPr eaLnBrk="1" hangingPunct="1"/>
              <a:r>
                <a:rPr lang="en-US" altLang="zh-CN" sz="1200">
                  <a:latin typeface="Arial" panose="020B0604020202020204" pitchFamily="34" charset="0"/>
                </a:rPr>
                <a:t>H</a:t>
              </a:r>
            </a:p>
            <a:p>
              <a:pPr eaLnBrk="1" hangingPunct="1"/>
              <a:r>
                <a:rPr lang="en-US" altLang="zh-CN" sz="1200">
                  <a:latin typeface="Arial" panose="020B0604020202020204" pitchFamily="34" charset="0"/>
                </a:rPr>
                <a:t>E</a:t>
              </a:r>
            </a:p>
            <a:p>
              <a:pPr eaLnBrk="1" hangingPunct="1"/>
              <a:endParaRPr lang="zh-CN" altLang="en-US">
                <a:latin typeface="Arial" panose="020B0604020202020204" pitchFamily="34" charset="0"/>
              </a:endParaRPr>
            </a:p>
          </p:txBody>
        </p:sp>
      </p:grpSp>
      <p:graphicFrame>
        <p:nvGraphicFramePr>
          <p:cNvPr id="3" name="表格 2"/>
          <p:cNvGraphicFramePr>
            <a:graphicFrameLocks noGrp="1"/>
          </p:cNvGraphicFramePr>
          <p:nvPr/>
        </p:nvGraphicFramePr>
        <p:xfrm>
          <a:off x="731838" y="2803525"/>
          <a:ext cx="7708900" cy="1051560"/>
        </p:xfrm>
        <a:graphic>
          <a:graphicData uri="http://schemas.openxmlformats.org/drawingml/2006/table">
            <a:tbl>
              <a:tblPr firstRow="1" bandRow="1">
                <a:tableStyleId>{5C22544A-7EE6-4342-B048-85BDC9FD1C3A}</a:tableStyleId>
              </a:tblPr>
              <a:tblGrid>
                <a:gridCol w="1578936">
                  <a:extLst>
                    <a:ext uri="{9D8B030D-6E8A-4147-A177-3AD203B41FA5}">
                      <a16:colId xmlns:a16="http://schemas.microsoft.com/office/drawing/2014/main" val="20000"/>
                    </a:ext>
                  </a:extLst>
                </a:gridCol>
                <a:gridCol w="805909">
                  <a:extLst>
                    <a:ext uri="{9D8B030D-6E8A-4147-A177-3AD203B41FA5}">
                      <a16:colId xmlns:a16="http://schemas.microsoft.com/office/drawing/2014/main" val="20001"/>
                    </a:ext>
                  </a:extLst>
                </a:gridCol>
                <a:gridCol w="862747">
                  <a:extLst>
                    <a:ext uri="{9D8B030D-6E8A-4147-A177-3AD203B41FA5}">
                      <a16:colId xmlns:a16="http://schemas.microsoft.com/office/drawing/2014/main" val="20002"/>
                    </a:ext>
                  </a:extLst>
                </a:gridCol>
                <a:gridCol w="1044377">
                  <a:extLst>
                    <a:ext uri="{9D8B030D-6E8A-4147-A177-3AD203B41FA5}">
                      <a16:colId xmlns:a16="http://schemas.microsoft.com/office/drawing/2014/main" val="20003"/>
                    </a:ext>
                  </a:extLst>
                </a:gridCol>
                <a:gridCol w="1260066">
                  <a:extLst>
                    <a:ext uri="{9D8B030D-6E8A-4147-A177-3AD203B41FA5}">
                      <a16:colId xmlns:a16="http://schemas.microsoft.com/office/drawing/2014/main" val="20004"/>
                    </a:ext>
                  </a:extLst>
                </a:gridCol>
                <a:gridCol w="2156865">
                  <a:extLst>
                    <a:ext uri="{9D8B030D-6E8A-4147-A177-3AD203B41FA5}">
                      <a16:colId xmlns:a16="http://schemas.microsoft.com/office/drawing/2014/main" val="20005"/>
                    </a:ext>
                  </a:extLst>
                </a:gridCol>
              </a:tblGrid>
              <a:tr h="380968">
                <a:tc>
                  <a:txBody>
                    <a:bodyPr/>
                    <a:lstStyle/>
                    <a:p>
                      <a:r>
                        <a:rPr lang="en-US" altLang="zh-CN" sz="1900" dirty="0" smtClean="0"/>
                        <a:t>300ps</a:t>
                      </a:r>
                      <a:endParaRPr lang="zh-CN" altLang="en-US" sz="1900" dirty="0"/>
                    </a:p>
                  </a:txBody>
                  <a:tcPr marL="91424" marR="91424" marT="45704" marB="45704"/>
                </a:tc>
                <a:tc>
                  <a:txBody>
                    <a:bodyPr/>
                    <a:lstStyle/>
                    <a:p>
                      <a:r>
                        <a:rPr lang="en-US" altLang="zh-CN" sz="1900" dirty="0" smtClean="0"/>
                        <a:t>1ns</a:t>
                      </a:r>
                      <a:endParaRPr lang="zh-CN" altLang="en-US" sz="1900" dirty="0"/>
                    </a:p>
                  </a:txBody>
                  <a:tcPr marL="91424" marR="91424" marT="45704" marB="45704"/>
                </a:tc>
                <a:tc>
                  <a:txBody>
                    <a:bodyPr/>
                    <a:lstStyle/>
                    <a:p>
                      <a:r>
                        <a:rPr lang="en-US" altLang="zh-CN" sz="1900" dirty="0" smtClean="0"/>
                        <a:t>3-10ns</a:t>
                      </a:r>
                      <a:endParaRPr lang="zh-CN" altLang="en-US" sz="1900" dirty="0"/>
                    </a:p>
                  </a:txBody>
                  <a:tcPr marL="91424" marR="91424" marT="45704" marB="45704"/>
                </a:tc>
                <a:tc>
                  <a:txBody>
                    <a:bodyPr/>
                    <a:lstStyle/>
                    <a:p>
                      <a:r>
                        <a:rPr lang="en-US" altLang="zh-CN" sz="1900" dirty="0" smtClean="0"/>
                        <a:t>10-20ns</a:t>
                      </a:r>
                      <a:endParaRPr lang="zh-CN" altLang="en-US" sz="1900" dirty="0"/>
                    </a:p>
                  </a:txBody>
                  <a:tcPr marL="91424" marR="91424" marT="45704" marB="45704"/>
                </a:tc>
                <a:tc>
                  <a:txBody>
                    <a:bodyPr/>
                    <a:lstStyle/>
                    <a:p>
                      <a:r>
                        <a:rPr lang="en-US" altLang="zh-CN" sz="1900" dirty="0" smtClean="0"/>
                        <a:t>50-100ns</a:t>
                      </a:r>
                      <a:endParaRPr lang="zh-CN" altLang="en-US" sz="1900" dirty="0"/>
                    </a:p>
                  </a:txBody>
                  <a:tcPr marL="91424" marR="91424" marT="45704" marB="45704"/>
                </a:tc>
                <a:tc>
                  <a:txBody>
                    <a:bodyPr/>
                    <a:lstStyle/>
                    <a:p>
                      <a:r>
                        <a:rPr lang="en-US" altLang="zh-CN" sz="1900" dirty="0" smtClean="0"/>
                        <a:t>5-10ms</a:t>
                      </a:r>
                      <a:endParaRPr lang="zh-CN" altLang="en-US" sz="1900" dirty="0"/>
                    </a:p>
                  </a:txBody>
                  <a:tcPr marL="91424" marR="91424" marT="45704" marB="45704"/>
                </a:tc>
                <a:extLst>
                  <a:ext uri="{0D108BD9-81ED-4DB2-BD59-A6C34878D82A}">
                    <a16:rowId xmlns:a16="http://schemas.microsoft.com/office/drawing/2014/main" val="10000"/>
                  </a:ext>
                </a:extLst>
              </a:tr>
              <a:tr h="381032">
                <a:tc>
                  <a:txBody>
                    <a:bodyPr/>
                    <a:lstStyle/>
                    <a:p>
                      <a:r>
                        <a:rPr lang="en-US" altLang="zh-CN" sz="1900" dirty="0" smtClean="0"/>
                        <a:t>1000B</a:t>
                      </a:r>
                      <a:endParaRPr lang="zh-CN" altLang="en-US" sz="1900" dirty="0"/>
                    </a:p>
                  </a:txBody>
                  <a:tcPr marL="91424" marR="91424" marT="45704" marB="45704"/>
                </a:tc>
                <a:tc>
                  <a:txBody>
                    <a:bodyPr/>
                    <a:lstStyle/>
                    <a:p>
                      <a:r>
                        <a:rPr lang="en-US" altLang="zh-CN" sz="1900" dirty="0" smtClean="0"/>
                        <a:t>64KB</a:t>
                      </a:r>
                      <a:endParaRPr lang="zh-CN" altLang="en-US" sz="1900" dirty="0"/>
                    </a:p>
                  </a:txBody>
                  <a:tcPr marL="91424" marR="91424" marT="45704" marB="45704"/>
                </a:tc>
                <a:tc>
                  <a:txBody>
                    <a:bodyPr/>
                    <a:lstStyle/>
                    <a:p>
                      <a:r>
                        <a:rPr lang="en-US" altLang="zh-CN" sz="1900" dirty="0" smtClean="0"/>
                        <a:t>256K</a:t>
                      </a:r>
                      <a:endParaRPr lang="zh-CN" altLang="en-US" sz="1900" dirty="0"/>
                    </a:p>
                  </a:txBody>
                  <a:tcPr marL="91424" marR="91424" marT="45704" marB="45704"/>
                </a:tc>
                <a:tc>
                  <a:txBody>
                    <a:bodyPr/>
                    <a:lstStyle/>
                    <a:p>
                      <a:r>
                        <a:rPr lang="en-US" altLang="zh-CN" sz="1900" dirty="0" smtClean="0"/>
                        <a:t>2-4MB</a:t>
                      </a:r>
                      <a:endParaRPr lang="zh-CN" altLang="en-US" sz="1900" dirty="0"/>
                    </a:p>
                  </a:txBody>
                  <a:tcPr marL="91424" marR="91424" marT="45704" marB="45704"/>
                </a:tc>
                <a:tc>
                  <a:txBody>
                    <a:bodyPr/>
                    <a:lstStyle/>
                    <a:p>
                      <a:r>
                        <a:rPr lang="en-US" altLang="zh-CN" sz="1900" dirty="0" smtClean="0"/>
                        <a:t>4-16GB</a:t>
                      </a:r>
                      <a:endParaRPr lang="zh-CN" altLang="en-US" sz="1900" dirty="0"/>
                    </a:p>
                  </a:txBody>
                  <a:tcPr marL="91424" marR="91424" marT="45704" marB="45704"/>
                </a:tc>
                <a:tc>
                  <a:txBody>
                    <a:bodyPr/>
                    <a:lstStyle/>
                    <a:p>
                      <a:r>
                        <a:rPr lang="en-US" altLang="zh-CN" sz="1900" dirty="0" smtClean="0"/>
                        <a:t>4-16TB</a:t>
                      </a:r>
                      <a:endParaRPr lang="zh-CN" altLang="en-US" sz="1900" dirty="0"/>
                    </a:p>
                  </a:txBody>
                  <a:tcPr marL="91424" marR="91424" marT="45704" marB="45704"/>
                </a:tc>
                <a:extLst>
                  <a:ext uri="{0D108BD9-81ED-4DB2-BD59-A6C34878D82A}">
                    <a16:rowId xmlns:a16="http://schemas.microsoft.com/office/drawing/2014/main" val="10001"/>
                  </a:ext>
                </a:extLst>
              </a:tr>
            </a:tbl>
          </a:graphicData>
        </a:graphic>
      </p:graphicFrame>
      <p:grpSp>
        <p:nvGrpSpPr>
          <p:cNvPr id="14366" name="组合 37"/>
          <p:cNvGrpSpPr>
            <a:grpSpLocks/>
          </p:cNvGrpSpPr>
          <p:nvPr/>
        </p:nvGrpSpPr>
        <p:grpSpPr bwMode="auto">
          <a:xfrm>
            <a:off x="549275" y="3863975"/>
            <a:ext cx="7197725" cy="1449388"/>
            <a:chOff x="2066885" y="3271068"/>
            <a:chExt cx="7803070" cy="2145895"/>
          </a:xfrm>
        </p:grpSpPr>
        <p:grpSp>
          <p:nvGrpSpPr>
            <p:cNvPr id="14389" name="Group 2101"/>
            <p:cNvGrpSpPr>
              <a:grpSpLocks/>
            </p:cNvGrpSpPr>
            <p:nvPr/>
          </p:nvGrpSpPr>
          <p:grpSpPr bwMode="auto">
            <a:xfrm>
              <a:off x="2066885" y="3347506"/>
              <a:ext cx="7803070" cy="1784013"/>
              <a:chOff x="657" y="1898"/>
              <a:chExt cx="4937" cy="1046"/>
            </a:xfrm>
          </p:grpSpPr>
          <p:grpSp>
            <p:nvGrpSpPr>
              <p:cNvPr id="14395" name="Group 2094"/>
              <p:cNvGrpSpPr>
                <a:grpSpLocks/>
              </p:cNvGrpSpPr>
              <p:nvPr/>
            </p:nvGrpSpPr>
            <p:grpSpPr bwMode="auto">
              <a:xfrm>
                <a:off x="657" y="1898"/>
                <a:ext cx="1089" cy="862"/>
                <a:chOff x="647" y="2288"/>
                <a:chExt cx="1089" cy="862"/>
              </a:xfrm>
            </p:grpSpPr>
            <p:sp>
              <p:nvSpPr>
                <p:cNvPr id="14400" name="Oval 2089"/>
                <p:cNvSpPr>
                  <a:spLocks noChangeArrowheads="1"/>
                </p:cNvSpPr>
                <p:nvPr/>
              </p:nvSpPr>
              <p:spPr bwMode="auto">
                <a:xfrm>
                  <a:off x="647" y="2288"/>
                  <a:ext cx="1089" cy="86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4401" name="Text Box 2090"/>
                <p:cNvSpPr txBox="1">
                  <a:spLocks noChangeArrowheads="1"/>
                </p:cNvSpPr>
                <p:nvPr/>
              </p:nvSpPr>
              <p:spPr bwMode="auto">
                <a:xfrm>
                  <a:off x="973" y="2341"/>
                  <a:ext cx="590"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a:latin typeface="Arial" panose="020B0604020202020204" pitchFamily="34" charset="0"/>
                    </a:rPr>
                    <a:t>CPU</a:t>
                  </a:r>
                  <a:endParaRPr lang="zh-CN" altLang="en-US">
                    <a:latin typeface="Arial" panose="020B0604020202020204" pitchFamily="34" charset="0"/>
                  </a:endParaRPr>
                </a:p>
              </p:txBody>
            </p:sp>
            <p:sp>
              <p:nvSpPr>
                <p:cNvPr id="14402" name="Rectangle 2091"/>
                <p:cNvSpPr>
                  <a:spLocks noChangeArrowheads="1"/>
                </p:cNvSpPr>
                <p:nvPr/>
              </p:nvSpPr>
              <p:spPr bwMode="auto">
                <a:xfrm>
                  <a:off x="783" y="2604"/>
                  <a:ext cx="817" cy="22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4403" name="Text Box 2092"/>
                <p:cNvSpPr txBox="1">
                  <a:spLocks noChangeArrowheads="1"/>
                </p:cNvSpPr>
                <p:nvPr/>
              </p:nvSpPr>
              <p:spPr bwMode="auto">
                <a:xfrm>
                  <a:off x="856" y="2587"/>
                  <a:ext cx="726"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a:latin typeface="Arial" panose="020B0604020202020204" pitchFamily="34" charset="0"/>
                    </a:rPr>
                    <a:t>Register</a:t>
                  </a:r>
                </a:p>
              </p:txBody>
            </p:sp>
          </p:grpSp>
          <p:sp>
            <p:nvSpPr>
              <p:cNvPr id="14396" name="Text Box 2095"/>
              <p:cNvSpPr txBox="1">
                <a:spLocks noChangeArrowheads="1"/>
              </p:cNvSpPr>
              <p:nvPr/>
            </p:nvSpPr>
            <p:spPr bwMode="auto">
              <a:xfrm>
                <a:off x="2699" y="2545"/>
                <a:ext cx="1088"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tIns="90000" bIns="9000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endParaRPr lang="zh-CN" altLang="en-US">
                  <a:latin typeface="Arial" panose="020B0604020202020204" pitchFamily="34" charset="0"/>
                </a:endParaRPr>
              </a:p>
            </p:txBody>
          </p:sp>
          <p:sp>
            <p:nvSpPr>
              <p:cNvPr id="14397" name="Text Box 2096"/>
              <p:cNvSpPr txBox="1">
                <a:spLocks noChangeArrowheads="1"/>
              </p:cNvSpPr>
              <p:nvPr/>
            </p:nvSpPr>
            <p:spPr bwMode="auto">
              <a:xfrm>
                <a:off x="3358" y="1926"/>
                <a:ext cx="817" cy="100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endParaRPr lang="en-US" altLang="zh-CN">
                  <a:latin typeface="Arial" panose="020B0604020202020204" pitchFamily="34" charset="0"/>
                </a:endParaRPr>
              </a:p>
              <a:p>
                <a:pPr eaLnBrk="1" hangingPunct="1">
                  <a:spcBef>
                    <a:spcPct val="50000"/>
                  </a:spcBef>
                </a:pPr>
                <a:r>
                  <a:rPr lang="en-US" altLang="zh-CN" sz="1600">
                    <a:latin typeface="Arial" panose="020B0604020202020204" pitchFamily="34" charset="0"/>
                  </a:rPr>
                  <a:t>MEMORY</a:t>
                </a:r>
              </a:p>
              <a:p>
                <a:pPr eaLnBrk="1" hangingPunct="1">
                  <a:spcBef>
                    <a:spcPct val="50000"/>
                  </a:spcBef>
                </a:pPr>
                <a:endParaRPr lang="en-US" altLang="zh-CN">
                  <a:latin typeface="Arial" panose="020B0604020202020204" pitchFamily="34" charset="0"/>
                </a:endParaRPr>
              </a:p>
            </p:txBody>
          </p:sp>
          <p:sp>
            <p:nvSpPr>
              <p:cNvPr id="14398" name="Text Box 2097"/>
              <p:cNvSpPr txBox="1">
                <a:spLocks noChangeArrowheads="1"/>
              </p:cNvSpPr>
              <p:nvPr/>
            </p:nvSpPr>
            <p:spPr bwMode="auto">
              <a:xfrm>
                <a:off x="4550" y="2197"/>
                <a:ext cx="1044" cy="32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a:latin typeface="Arial" panose="020B0604020202020204" pitchFamily="34" charset="0"/>
                  </a:rPr>
                  <a:t>I/O device</a:t>
                </a:r>
              </a:p>
            </p:txBody>
          </p:sp>
          <p:sp>
            <p:nvSpPr>
              <p:cNvPr id="14399" name="Line 2099"/>
              <p:cNvSpPr>
                <a:spLocks noChangeShapeType="1"/>
              </p:cNvSpPr>
              <p:nvPr/>
            </p:nvSpPr>
            <p:spPr bwMode="auto">
              <a:xfrm>
                <a:off x="2391" y="2331"/>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390" name="Line 2099"/>
            <p:cNvSpPr>
              <a:spLocks noChangeShapeType="1"/>
            </p:cNvSpPr>
            <p:nvPr/>
          </p:nvSpPr>
          <p:spPr bwMode="auto">
            <a:xfrm>
              <a:off x="5783708" y="4028631"/>
              <a:ext cx="54887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1" name="Line 2099"/>
            <p:cNvSpPr>
              <a:spLocks noChangeShapeType="1"/>
            </p:cNvSpPr>
            <p:nvPr/>
          </p:nvSpPr>
          <p:spPr bwMode="auto">
            <a:xfrm>
              <a:off x="7642168" y="4001937"/>
              <a:ext cx="54887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2" name="Text Box 2093"/>
            <p:cNvSpPr txBox="1">
              <a:spLocks noChangeArrowheads="1"/>
            </p:cNvSpPr>
            <p:nvPr/>
          </p:nvSpPr>
          <p:spPr bwMode="auto">
            <a:xfrm>
              <a:off x="4419942" y="3274784"/>
              <a:ext cx="380668" cy="2142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latin typeface="Arial" panose="020B0604020202020204" pitchFamily="34" charset="0"/>
                </a:rPr>
                <a:t>L1</a:t>
              </a:r>
            </a:p>
            <a:p>
              <a:pPr eaLnBrk="1" hangingPunct="1"/>
              <a:r>
                <a:rPr lang="en-US" altLang="zh-CN" sz="1200">
                  <a:latin typeface="Arial" panose="020B0604020202020204" pitchFamily="34" charset="0"/>
                </a:rPr>
                <a:t>C</a:t>
              </a:r>
            </a:p>
            <a:p>
              <a:pPr eaLnBrk="1" hangingPunct="1"/>
              <a:r>
                <a:rPr lang="en-US" altLang="zh-CN" sz="1200">
                  <a:latin typeface="Arial" panose="020B0604020202020204" pitchFamily="34" charset="0"/>
                </a:rPr>
                <a:t>A</a:t>
              </a:r>
            </a:p>
            <a:p>
              <a:pPr eaLnBrk="1" hangingPunct="1"/>
              <a:r>
                <a:rPr lang="en-US" altLang="zh-CN" sz="1200">
                  <a:latin typeface="Arial" panose="020B0604020202020204" pitchFamily="34" charset="0"/>
                </a:rPr>
                <a:t>C</a:t>
              </a:r>
            </a:p>
            <a:p>
              <a:pPr eaLnBrk="1" hangingPunct="1"/>
              <a:r>
                <a:rPr lang="en-US" altLang="zh-CN" sz="1200">
                  <a:latin typeface="Arial" panose="020B0604020202020204" pitchFamily="34" charset="0"/>
                </a:rPr>
                <a:t>H</a:t>
              </a:r>
            </a:p>
            <a:p>
              <a:pPr eaLnBrk="1" hangingPunct="1"/>
              <a:r>
                <a:rPr lang="en-US" altLang="zh-CN" sz="1200">
                  <a:latin typeface="Arial" panose="020B0604020202020204" pitchFamily="34" charset="0"/>
                </a:rPr>
                <a:t>E</a:t>
              </a:r>
            </a:p>
            <a:p>
              <a:pPr eaLnBrk="1" hangingPunct="1"/>
              <a:endParaRPr lang="zh-CN" altLang="en-US">
                <a:latin typeface="Arial" panose="020B0604020202020204" pitchFamily="34" charset="0"/>
              </a:endParaRPr>
            </a:p>
          </p:txBody>
        </p:sp>
        <p:sp>
          <p:nvSpPr>
            <p:cNvPr id="14393" name="Line 2099"/>
            <p:cNvSpPr>
              <a:spLocks noChangeShapeType="1"/>
            </p:cNvSpPr>
            <p:nvPr/>
          </p:nvSpPr>
          <p:spPr bwMode="auto">
            <a:xfrm>
              <a:off x="3845730" y="4080324"/>
              <a:ext cx="54887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4" name="Text Box 2093"/>
            <p:cNvSpPr txBox="1">
              <a:spLocks noChangeArrowheads="1"/>
            </p:cNvSpPr>
            <p:nvPr/>
          </p:nvSpPr>
          <p:spPr bwMode="auto">
            <a:xfrm>
              <a:off x="5397528" y="3271068"/>
              <a:ext cx="380668" cy="214217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latin typeface="Arial" panose="020B0604020202020204" pitchFamily="34" charset="0"/>
                </a:rPr>
                <a:t>L2</a:t>
              </a:r>
            </a:p>
            <a:p>
              <a:pPr eaLnBrk="1" hangingPunct="1"/>
              <a:r>
                <a:rPr lang="en-US" altLang="zh-CN" sz="1200">
                  <a:latin typeface="Arial" panose="020B0604020202020204" pitchFamily="34" charset="0"/>
                </a:rPr>
                <a:t>C</a:t>
              </a:r>
            </a:p>
            <a:p>
              <a:pPr eaLnBrk="1" hangingPunct="1"/>
              <a:r>
                <a:rPr lang="en-US" altLang="zh-CN" sz="1200">
                  <a:latin typeface="Arial" panose="020B0604020202020204" pitchFamily="34" charset="0"/>
                </a:rPr>
                <a:t>A</a:t>
              </a:r>
            </a:p>
            <a:p>
              <a:pPr eaLnBrk="1" hangingPunct="1"/>
              <a:r>
                <a:rPr lang="en-US" altLang="zh-CN" sz="1200">
                  <a:latin typeface="Arial" panose="020B0604020202020204" pitchFamily="34" charset="0"/>
                </a:rPr>
                <a:t>C</a:t>
              </a:r>
            </a:p>
            <a:p>
              <a:pPr eaLnBrk="1" hangingPunct="1"/>
              <a:r>
                <a:rPr lang="en-US" altLang="zh-CN" sz="1200">
                  <a:latin typeface="Arial" panose="020B0604020202020204" pitchFamily="34" charset="0"/>
                </a:rPr>
                <a:t>H</a:t>
              </a:r>
            </a:p>
            <a:p>
              <a:pPr eaLnBrk="1" hangingPunct="1"/>
              <a:r>
                <a:rPr lang="en-US" altLang="zh-CN" sz="1200">
                  <a:latin typeface="Arial" panose="020B0604020202020204" pitchFamily="34" charset="0"/>
                </a:rPr>
                <a:t>E</a:t>
              </a:r>
            </a:p>
            <a:p>
              <a:pPr eaLnBrk="1" hangingPunct="1"/>
              <a:endParaRPr lang="zh-CN" altLang="en-US">
                <a:latin typeface="Arial" panose="020B0604020202020204" pitchFamily="34" charset="0"/>
              </a:endParaRPr>
            </a:p>
          </p:txBody>
        </p:sp>
      </p:grpSp>
      <p:graphicFrame>
        <p:nvGraphicFramePr>
          <p:cNvPr id="56" name="表格 55"/>
          <p:cNvGraphicFramePr>
            <a:graphicFrameLocks noGrp="1"/>
          </p:cNvGraphicFramePr>
          <p:nvPr/>
        </p:nvGraphicFramePr>
        <p:xfrm>
          <a:off x="1022350" y="5526088"/>
          <a:ext cx="6546850" cy="785812"/>
        </p:xfrm>
        <a:graphic>
          <a:graphicData uri="http://schemas.openxmlformats.org/drawingml/2006/table">
            <a:tbl>
              <a:tblPr firstRow="1" bandRow="1">
                <a:tableStyleId>{5C22544A-7EE6-4342-B048-85BDC9FD1C3A}</a:tableStyleId>
              </a:tblPr>
              <a:tblGrid>
                <a:gridCol w="1551057">
                  <a:extLst>
                    <a:ext uri="{9D8B030D-6E8A-4147-A177-3AD203B41FA5}">
                      <a16:colId xmlns:a16="http://schemas.microsoft.com/office/drawing/2014/main" val="20000"/>
                    </a:ext>
                  </a:extLst>
                </a:gridCol>
                <a:gridCol w="791679">
                  <a:extLst>
                    <a:ext uri="{9D8B030D-6E8A-4147-A177-3AD203B41FA5}">
                      <a16:colId xmlns:a16="http://schemas.microsoft.com/office/drawing/2014/main" val="20001"/>
                    </a:ext>
                  </a:extLst>
                </a:gridCol>
                <a:gridCol w="1060214">
                  <a:extLst>
                    <a:ext uri="{9D8B030D-6E8A-4147-A177-3AD203B41FA5}">
                      <a16:colId xmlns:a16="http://schemas.microsoft.com/office/drawing/2014/main" val="20002"/>
                    </a:ext>
                  </a:extLst>
                </a:gridCol>
                <a:gridCol w="1518014">
                  <a:extLst>
                    <a:ext uri="{9D8B030D-6E8A-4147-A177-3AD203B41FA5}">
                      <a16:colId xmlns:a16="http://schemas.microsoft.com/office/drawing/2014/main" val="20003"/>
                    </a:ext>
                  </a:extLst>
                </a:gridCol>
                <a:gridCol w="1625886">
                  <a:extLst>
                    <a:ext uri="{9D8B030D-6E8A-4147-A177-3AD203B41FA5}">
                      <a16:colId xmlns:a16="http://schemas.microsoft.com/office/drawing/2014/main" val="20004"/>
                    </a:ext>
                  </a:extLst>
                </a:gridCol>
              </a:tblGrid>
              <a:tr h="380836">
                <a:tc>
                  <a:txBody>
                    <a:bodyPr/>
                    <a:lstStyle/>
                    <a:p>
                      <a:r>
                        <a:rPr lang="en-US" altLang="zh-CN" sz="1900" dirty="0" smtClean="0"/>
                        <a:t>500ps</a:t>
                      </a:r>
                      <a:endParaRPr lang="zh-CN" altLang="en-US" sz="1900" dirty="0"/>
                    </a:p>
                  </a:txBody>
                  <a:tcPr marL="91442" marR="91442" marT="45638" marB="45638"/>
                </a:tc>
                <a:tc>
                  <a:txBody>
                    <a:bodyPr/>
                    <a:lstStyle/>
                    <a:p>
                      <a:r>
                        <a:rPr lang="en-US" altLang="zh-CN" sz="1900" dirty="0" smtClean="0"/>
                        <a:t>2ns</a:t>
                      </a:r>
                      <a:endParaRPr lang="zh-CN" altLang="en-US" sz="1900" dirty="0"/>
                    </a:p>
                  </a:txBody>
                  <a:tcPr marL="91442" marR="91442" marT="45638" marB="45638"/>
                </a:tc>
                <a:tc>
                  <a:txBody>
                    <a:bodyPr/>
                    <a:lstStyle/>
                    <a:p>
                      <a:r>
                        <a:rPr lang="en-US" altLang="zh-CN" sz="1900" dirty="0" smtClean="0"/>
                        <a:t>10-20ns</a:t>
                      </a:r>
                      <a:endParaRPr lang="zh-CN" altLang="en-US" sz="1900" dirty="0"/>
                    </a:p>
                  </a:txBody>
                  <a:tcPr marL="91442" marR="91442" marT="45638" marB="45638"/>
                </a:tc>
                <a:tc>
                  <a:txBody>
                    <a:bodyPr/>
                    <a:lstStyle/>
                    <a:p>
                      <a:r>
                        <a:rPr lang="en-US" altLang="zh-CN" sz="1900" dirty="0" smtClean="0"/>
                        <a:t>50-100ns</a:t>
                      </a:r>
                      <a:endParaRPr lang="zh-CN" altLang="en-US" sz="1900" dirty="0"/>
                    </a:p>
                  </a:txBody>
                  <a:tcPr marL="91442" marR="91442" marT="45638" marB="45638"/>
                </a:tc>
                <a:tc>
                  <a:txBody>
                    <a:bodyPr/>
                    <a:lstStyle/>
                    <a:p>
                      <a:r>
                        <a:rPr lang="en-US" altLang="zh-CN" sz="1900" dirty="0" smtClean="0"/>
                        <a:t>25-50</a:t>
                      </a:r>
                      <a:r>
                        <a:rPr lang="el-GR" altLang="zh-CN" sz="1900" dirty="0" smtClean="0"/>
                        <a:t>μ</a:t>
                      </a:r>
                      <a:r>
                        <a:rPr lang="en-US" altLang="zh-CN" sz="1900" dirty="0" smtClean="0"/>
                        <a:t>s</a:t>
                      </a:r>
                      <a:endParaRPr lang="zh-CN" altLang="en-US" sz="1900" dirty="0"/>
                    </a:p>
                  </a:txBody>
                  <a:tcPr marL="91442" marR="91442" marT="45638" marB="45638"/>
                </a:tc>
                <a:extLst>
                  <a:ext uri="{0D108BD9-81ED-4DB2-BD59-A6C34878D82A}">
                    <a16:rowId xmlns:a16="http://schemas.microsoft.com/office/drawing/2014/main" val="10000"/>
                  </a:ext>
                </a:extLst>
              </a:tr>
              <a:tr h="404976">
                <a:tc>
                  <a:txBody>
                    <a:bodyPr/>
                    <a:lstStyle/>
                    <a:p>
                      <a:r>
                        <a:rPr lang="en-US" altLang="zh-CN" sz="1900" dirty="0" smtClean="0"/>
                        <a:t>500B</a:t>
                      </a:r>
                      <a:endParaRPr lang="zh-CN" altLang="en-US" sz="1900" dirty="0"/>
                    </a:p>
                  </a:txBody>
                  <a:tcPr marL="91442" marR="91442" marT="45638" marB="45638"/>
                </a:tc>
                <a:tc>
                  <a:txBody>
                    <a:bodyPr/>
                    <a:lstStyle/>
                    <a:p>
                      <a:r>
                        <a:rPr lang="en-US" altLang="zh-CN" sz="1900" dirty="0" smtClean="0"/>
                        <a:t>64KB</a:t>
                      </a:r>
                      <a:endParaRPr lang="zh-CN" altLang="en-US" sz="1900" dirty="0"/>
                    </a:p>
                  </a:txBody>
                  <a:tcPr marL="91442" marR="91442" marT="45638" marB="45638"/>
                </a:tc>
                <a:tc>
                  <a:txBody>
                    <a:bodyPr/>
                    <a:lstStyle/>
                    <a:p>
                      <a:r>
                        <a:rPr lang="en-US" altLang="zh-CN" sz="1900" dirty="0" smtClean="0"/>
                        <a:t>256K</a:t>
                      </a:r>
                      <a:endParaRPr lang="zh-CN" altLang="en-US" sz="1900" dirty="0"/>
                    </a:p>
                  </a:txBody>
                  <a:tcPr marL="91442" marR="91442" marT="45638" marB="45638"/>
                </a:tc>
                <a:tc>
                  <a:txBody>
                    <a:bodyPr/>
                    <a:lstStyle/>
                    <a:p>
                      <a:r>
                        <a:rPr lang="en-US" altLang="zh-CN" sz="1900" dirty="0" smtClean="0"/>
                        <a:t>256-512MB</a:t>
                      </a:r>
                      <a:endParaRPr lang="zh-CN" altLang="en-US" sz="1900" dirty="0"/>
                    </a:p>
                  </a:txBody>
                  <a:tcPr marL="91442" marR="91442" marT="45638" marB="45638"/>
                </a:tc>
                <a:tc>
                  <a:txBody>
                    <a:bodyPr/>
                    <a:lstStyle/>
                    <a:p>
                      <a:r>
                        <a:rPr lang="en-US" altLang="zh-CN" sz="1900" dirty="0" smtClean="0"/>
                        <a:t>4-8GB</a:t>
                      </a:r>
                      <a:endParaRPr lang="zh-CN" altLang="en-US" sz="1900" dirty="0"/>
                    </a:p>
                  </a:txBody>
                  <a:tcPr marL="91442" marR="91442" marT="45638" marB="45638"/>
                </a:tc>
                <a:extLst>
                  <a:ext uri="{0D108BD9-81ED-4DB2-BD59-A6C34878D82A}">
                    <a16:rowId xmlns:a16="http://schemas.microsoft.com/office/drawing/2014/main" val="10001"/>
                  </a:ext>
                </a:extLst>
              </a:tr>
            </a:tbl>
          </a:graphicData>
        </a:graphic>
      </p:graphicFrame>
      <p:sp>
        <p:nvSpPr>
          <p:cNvPr id="14387" name="TextBox 1"/>
          <p:cNvSpPr txBox="1">
            <a:spLocks noChangeArrowheads="1"/>
          </p:cNvSpPr>
          <p:nvPr/>
        </p:nvSpPr>
        <p:spPr bwMode="auto">
          <a:xfrm>
            <a:off x="468313" y="2452688"/>
            <a:ext cx="13890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t>Server </a:t>
            </a:r>
            <a:endParaRPr lang="zh-CN" altLang="en-US"/>
          </a:p>
        </p:txBody>
      </p:sp>
      <p:sp>
        <p:nvSpPr>
          <p:cNvPr id="14388" name="TextBox 42"/>
          <p:cNvSpPr txBox="1">
            <a:spLocks noChangeArrowheads="1"/>
          </p:cNvSpPr>
          <p:nvPr/>
        </p:nvSpPr>
        <p:spPr bwMode="auto">
          <a:xfrm>
            <a:off x="468313" y="5121275"/>
            <a:ext cx="13890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t>PMD</a:t>
            </a:r>
            <a:endParaRPr lang="zh-CN" altLang="en-US"/>
          </a:p>
        </p:txBody>
      </p:sp>
    </p:spTree>
    <p:extLst>
      <p:ext uri="{BB962C8B-B14F-4D97-AF65-F5344CB8AC3E}">
        <p14:creationId xmlns:p14="http://schemas.microsoft.com/office/powerpoint/2010/main" val="1416049975"/>
      </p:ext>
    </p:extLst>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28650" y="128588"/>
            <a:ext cx="8278813" cy="842962"/>
          </a:xfrm>
        </p:spPr>
        <p:txBody>
          <a:bodyPr/>
          <a:lstStyle/>
          <a:p>
            <a:pPr eaLnBrk="1" hangingPunct="1"/>
            <a:r>
              <a:rPr lang="en-US" altLang="zh-CN" sz="3200" b="1" smtClean="0"/>
              <a:t>1</a:t>
            </a:r>
            <a:r>
              <a:rPr lang="zh-CN" altLang="en-US" sz="3200" b="1" smtClean="0"/>
              <a:t>、</a:t>
            </a:r>
            <a:r>
              <a:rPr lang="en-US" altLang="zh-CN" sz="3200" b="1" smtClean="0"/>
              <a:t>Small and simple first level caches</a:t>
            </a:r>
          </a:p>
        </p:txBody>
      </p:sp>
      <p:sp>
        <p:nvSpPr>
          <p:cNvPr id="242691" name="Rectangle 3"/>
          <p:cNvSpPr>
            <a:spLocks noGrp="1" noChangeArrowheads="1"/>
          </p:cNvSpPr>
          <p:nvPr>
            <p:ph idx="1"/>
          </p:nvPr>
        </p:nvSpPr>
        <p:spPr>
          <a:xfrm>
            <a:off x="628650" y="1057275"/>
            <a:ext cx="7886700" cy="4995863"/>
          </a:xfrm>
        </p:spPr>
        <p:txBody>
          <a:bodyPr rtlCol="0">
            <a:normAutofit fontScale="70000" lnSpcReduction="20000"/>
          </a:bodyPr>
          <a:lstStyle/>
          <a:p>
            <a:pPr eaLnBrk="1" fontAlgn="auto" hangingPunct="1">
              <a:spcAft>
                <a:spcPts val="0"/>
              </a:spcAft>
              <a:defRPr/>
            </a:pPr>
            <a:r>
              <a:rPr lang="en-US" dirty="0"/>
              <a:t>Small and simple first level </a:t>
            </a:r>
            <a:r>
              <a:rPr lang="en-US" dirty="0" smtClean="0"/>
              <a:t>caches</a:t>
            </a:r>
          </a:p>
          <a:p>
            <a:pPr lvl="1" eaLnBrk="1" fontAlgn="auto" hangingPunct="1">
              <a:spcAft>
                <a:spcPts val="0"/>
              </a:spcAft>
              <a:defRPr/>
            </a:pPr>
            <a:r>
              <a:rPr lang="zh-CN" altLang="en-US" dirty="0"/>
              <a:t>容量小，一般命中时间短，有可能做在片内</a:t>
            </a:r>
          </a:p>
          <a:p>
            <a:pPr lvl="1" eaLnBrk="1" fontAlgn="auto" hangingPunct="1">
              <a:spcAft>
                <a:spcPts val="0"/>
              </a:spcAft>
              <a:defRPr/>
            </a:pPr>
            <a:r>
              <a:rPr lang="zh-CN" altLang="en-US" dirty="0"/>
              <a:t>另一方案，保持</a:t>
            </a:r>
            <a:r>
              <a:rPr lang="en-US" altLang="zh-CN" dirty="0"/>
              <a:t>Tag</a:t>
            </a:r>
            <a:r>
              <a:rPr lang="zh-CN" altLang="en-US" dirty="0"/>
              <a:t>在片内，块数据在片外，如</a:t>
            </a:r>
            <a:r>
              <a:rPr lang="en-US" altLang="zh-CN" dirty="0"/>
              <a:t>DEC Alpha</a:t>
            </a:r>
          </a:p>
          <a:p>
            <a:pPr lvl="1" eaLnBrk="1" fontAlgn="auto" hangingPunct="1">
              <a:spcAft>
                <a:spcPts val="0"/>
              </a:spcAft>
              <a:defRPr/>
            </a:pPr>
            <a:r>
              <a:rPr lang="zh-CN" altLang="en-US" dirty="0"/>
              <a:t>第一级</a:t>
            </a:r>
            <a:r>
              <a:rPr lang="en-US" altLang="zh-CN" dirty="0"/>
              <a:t>Cache</a:t>
            </a:r>
            <a:r>
              <a:rPr lang="zh-CN" altLang="en-US" dirty="0"/>
              <a:t>应选择容量小且结构简单的</a:t>
            </a:r>
            <a:r>
              <a:rPr lang="zh-CN" altLang="en-US" dirty="0" smtClean="0"/>
              <a:t>设计方案</a:t>
            </a:r>
            <a:endParaRPr lang="en-US" dirty="0"/>
          </a:p>
          <a:p>
            <a:pPr eaLnBrk="1" fontAlgn="auto" hangingPunct="1">
              <a:spcAft>
                <a:spcPts val="0"/>
              </a:spcAft>
              <a:defRPr/>
            </a:pPr>
            <a:r>
              <a:rPr lang="en-US" dirty="0"/>
              <a:t>Critical timing path:</a:t>
            </a:r>
          </a:p>
          <a:p>
            <a:pPr marL="457189" lvl="1" indent="0" eaLnBrk="1" fontAlgn="auto" hangingPunct="1">
              <a:spcAft>
                <a:spcPts val="0"/>
              </a:spcAft>
              <a:buFont typeface="Arial" panose="020B0604020202020204" pitchFamily="34" charset="0"/>
              <a:buNone/>
              <a:defRPr/>
            </a:pPr>
            <a:r>
              <a:rPr lang="en-US" altLang="zh-CN" dirty="0" smtClean="0"/>
              <a:t>1) </a:t>
            </a:r>
            <a:r>
              <a:rPr lang="zh-CN" altLang="en-US" dirty="0" smtClean="0"/>
              <a:t>定位组</a:t>
            </a:r>
            <a:r>
              <a:rPr lang="en-US" altLang="zh-CN" dirty="0" smtClean="0"/>
              <a:t>(tag), </a:t>
            </a:r>
            <a:r>
              <a:rPr lang="zh-CN" altLang="en-US" dirty="0" smtClean="0"/>
              <a:t>确定</a:t>
            </a:r>
            <a:r>
              <a:rPr lang="en-US" altLang="zh-CN" dirty="0" smtClean="0"/>
              <a:t>tag</a:t>
            </a:r>
            <a:r>
              <a:rPr lang="zh-CN" altLang="en-US" dirty="0" smtClean="0"/>
              <a:t>的位置</a:t>
            </a:r>
            <a:r>
              <a:rPr lang="en-US" altLang="zh-CN" dirty="0" smtClean="0"/>
              <a:t> </a:t>
            </a:r>
            <a:endParaRPr lang="en-US" dirty="0"/>
          </a:p>
          <a:p>
            <a:pPr marL="457189" lvl="1" indent="0" eaLnBrk="1" fontAlgn="auto" hangingPunct="1">
              <a:spcAft>
                <a:spcPts val="0"/>
              </a:spcAft>
              <a:buFont typeface="Arial" panose="020B0604020202020204" pitchFamily="34" charset="0"/>
              <a:buNone/>
              <a:defRPr/>
            </a:pPr>
            <a:r>
              <a:rPr lang="en-US" dirty="0" smtClean="0"/>
              <a:t>2) </a:t>
            </a:r>
            <a:r>
              <a:rPr lang="zh-CN" altLang="en-US" dirty="0"/>
              <a:t>比较</a:t>
            </a:r>
            <a:r>
              <a:rPr lang="en-US" dirty="0" smtClean="0"/>
              <a:t>tags</a:t>
            </a:r>
            <a:r>
              <a:rPr lang="en-US" dirty="0"/>
              <a:t>, </a:t>
            </a:r>
          </a:p>
          <a:p>
            <a:pPr marL="457189" lvl="1" indent="0" eaLnBrk="1" fontAlgn="auto" hangingPunct="1">
              <a:spcAft>
                <a:spcPts val="0"/>
              </a:spcAft>
              <a:buFont typeface="Arial" panose="020B0604020202020204" pitchFamily="34" charset="0"/>
              <a:buNone/>
              <a:defRPr/>
            </a:pPr>
            <a:r>
              <a:rPr lang="en-US" altLang="zh-CN" dirty="0" smtClean="0"/>
              <a:t>3) </a:t>
            </a:r>
            <a:r>
              <a:rPr lang="zh-CN" altLang="en-US" dirty="0" smtClean="0"/>
              <a:t>选择正确的块</a:t>
            </a:r>
            <a:endParaRPr lang="en-US" dirty="0"/>
          </a:p>
          <a:p>
            <a:pPr eaLnBrk="1" fontAlgn="auto" hangingPunct="1">
              <a:spcAft>
                <a:spcPts val="0"/>
              </a:spcAft>
              <a:defRPr/>
            </a:pPr>
            <a:r>
              <a:rPr lang="en-US" dirty="0"/>
              <a:t>Direct-mapped caches can overlap tag compare and transmission of </a:t>
            </a:r>
            <a:r>
              <a:rPr lang="en-US" dirty="0" smtClean="0"/>
              <a:t>data</a:t>
            </a:r>
          </a:p>
          <a:p>
            <a:pPr lvl="1" eaLnBrk="1" fontAlgn="auto" hangingPunct="1">
              <a:spcAft>
                <a:spcPts val="0"/>
              </a:spcAft>
              <a:defRPr/>
            </a:pPr>
            <a:r>
              <a:rPr lang="zh-CN" altLang="en-US" dirty="0" smtClean="0"/>
              <a:t>数据传输和</a:t>
            </a:r>
            <a:r>
              <a:rPr lang="en-US" altLang="zh-CN" dirty="0" smtClean="0"/>
              <a:t>tag </a:t>
            </a:r>
            <a:r>
              <a:rPr lang="zh-CN" altLang="en-US" dirty="0" smtClean="0"/>
              <a:t>比较并行</a:t>
            </a:r>
            <a:endParaRPr lang="en-US" dirty="0"/>
          </a:p>
          <a:p>
            <a:pPr eaLnBrk="1" fontAlgn="auto" hangingPunct="1">
              <a:spcAft>
                <a:spcPts val="0"/>
              </a:spcAft>
              <a:defRPr/>
            </a:pPr>
            <a:r>
              <a:rPr lang="en-US" dirty="0"/>
              <a:t>Lower associativity reduces power because fewer cache lines are </a:t>
            </a:r>
            <a:r>
              <a:rPr lang="en-US" dirty="0" smtClean="0"/>
              <a:t>accessed</a:t>
            </a:r>
            <a:endParaRPr lang="en-US" dirty="0"/>
          </a:p>
          <a:p>
            <a:pPr lvl="1" eaLnBrk="1" fontAlgn="auto" hangingPunct="1">
              <a:spcAft>
                <a:spcPts val="0"/>
              </a:spcAft>
              <a:defRPr/>
            </a:pPr>
            <a:r>
              <a:rPr lang="zh-CN" altLang="en-US" dirty="0" smtClean="0"/>
              <a:t>简单的</a:t>
            </a:r>
            <a:r>
              <a:rPr lang="en-US" altLang="zh-CN" dirty="0" smtClean="0"/>
              <a:t>Cache</a:t>
            </a:r>
            <a:r>
              <a:rPr lang="zh-CN" altLang="en-US" dirty="0" smtClean="0"/>
              <a:t>结构、可有效减少</a:t>
            </a:r>
            <a:r>
              <a:rPr lang="en-US" altLang="zh-CN" dirty="0" smtClean="0"/>
              <a:t>tag</a:t>
            </a:r>
            <a:r>
              <a:rPr lang="zh-CN" altLang="en-US" dirty="0" smtClean="0"/>
              <a:t>比较的次数，进而降低功耗</a:t>
            </a:r>
            <a:endParaRPr lang="en-US" dirty="0"/>
          </a:p>
        </p:txBody>
      </p:sp>
      <p:sp>
        <p:nvSpPr>
          <p:cNvPr id="2" name="日期占位符 1"/>
          <p:cNvSpPr>
            <a:spLocks noGrp="1"/>
          </p:cNvSpPr>
          <p:nvPr>
            <p:ph type="dt" sz="quarter" idx="10"/>
          </p:nvPr>
        </p:nvSpPr>
        <p:spPr/>
        <p:txBody>
          <a:bodyPr/>
          <a:lstStyle/>
          <a:p>
            <a:pPr>
              <a:defRPr/>
            </a:pPr>
            <a:fld id="{CAD7FBA1-91C8-46A5-873B-4D4053314500}"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9626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6A1F572-42F3-44D8-A91E-58C229830EC9}" type="slidenum">
              <a:rPr lang="zh-CN" altLang="en-US">
                <a:solidFill>
                  <a:srgbClr val="898989"/>
                </a:solidFill>
              </a:rPr>
              <a:pPr/>
              <a:t>90</a:t>
            </a:fld>
            <a:endParaRPr lang="zh-CN" altLang="en-US">
              <a:solidFill>
                <a:srgbClr val="898989"/>
              </a:solidFill>
            </a:endParaRPr>
          </a:p>
        </p:txBody>
      </p:sp>
    </p:spTree>
    <p:extLst>
      <p:ext uri="{BB962C8B-B14F-4D97-AF65-F5344CB8AC3E}">
        <p14:creationId xmlns:p14="http://schemas.microsoft.com/office/powerpoint/2010/main" val="409122392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77838" y="257175"/>
            <a:ext cx="9393237" cy="701675"/>
          </a:xfrm>
        </p:spPr>
        <p:txBody>
          <a:bodyPr/>
          <a:lstStyle/>
          <a:p>
            <a:pPr eaLnBrk="1" hangingPunct="1"/>
            <a:r>
              <a:rPr lang="en-US" altLang="zh-CN" sz="3200" b="1" smtClean="0"/>
              <a:t>L1 Size and Associativity</a:t>
            </a:r>
            <a:endParaRPr lang="en-AU" altLang="zh-CN" sz="3200" b="1" smtClean="0"/>
          </a:p>
        </p:txBody>
      </p:sp>
      <p:sp>
        <p:nvSpPr>
          <p:cNvPr id="2" name="日期占位符 1"/>
          <p:cNvSpPr>
            <a:spLocks noGrp="1"/>
          </p:cNvSpPr>
          <p:nvPr>
            <p:ph type="dt" sz="quarter" idx="10"/>
          </p:nvPr>
        </p:nvSpPr>
        <p:spPr/>
        <p:txBody>
          <a:bodyPr/>
          <a:lstStyle/>
          <a:p>
            <a:pPr>
              <a:defRPr/>
            </a:pPr>
            <a:fld id="{FC154B7D-0BAE-4693-A333-45250E960D14}"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9728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844791A-75F4-41C9-B66A-07D246DD5463}" type="slidenum">
              <a:rPr lang="zh-CN" altLang="en-US">
                <a:solidFill>
                  <a:srgbClr val="898989"/>
                </a:solidFill>
              </a:rPr>
              <a:pPr/>
              <a:t>91</a:t>
            </a:fld>
            <a:endParaRPr lang="zh-CN" altLang="en-US">
              <a:solidFill>
                <a:srgbClr val="898989"/>
              </a:solidFill>
            </a:endParaRPr>
          </a:p>
        </p:txBody>
      </p:sp>
      <p:sp>
        <p:nvSpPr>
          <p:cNvPr id="7" name="Rectangle 3"/>
          <p:cNvSpPr txBox="1">
            <a:spLocks noChangeArrowheads="1"/>
          </p:cNvSpPr>
          <p:nvPr/>
        </p:nvSpPr>
        <p:spPr bwMode="auto">
          <a:xfrm>
            <a:off x="477838" y="5516563"/>
            <a:ext cx="8270875" cy="576262"/>
          </a:xfrm>
          <a:prstGeom prst="rect">
            <a:avLst/>
          </a:prstGeom>
          <a:noFill/>
          <a:ln w="9525">
            <a:noFill/>
            <a:miter lim="800000"/>
            <a:headEnd/>
            <a:tailEnd/>
          </a:ln>
          <a:effectLst/>
        </p:spPr>
        <p:txBody>
          <a:bodyPr/>
          <a:lstStyle/>
          <a:p>
            <a:pPr marL="342891" indent="-342891" algn="ctr" eaLnBrk="1" hangingPunct="1">
              <a:lnSpc>
                <a:spcPct val="90000"/>
              </a:lnSpc>
              <a:spcBef>
                <a:spcPct val="20000"/>
              </a:spcBef>
              <a:buClr>
                <a:srgbClr val="0033CC"/>
              </a:buClr>
              <a:buSzPct val="60000"/>
              <a:defRPr/>
            </a:pPr>
            <a:r>
              <a:rPr lang="en-US" sz="2800" kern="0" dirty="0">
                <a:solidFill>
                  <a:srgbClr val="003399"/>
                </a:solidFill>
                <a:latin typeface="+mn-lt"/>
                <a:ea typeface="+mn-ea"/>
              </a:rPr>
              <a:t>Access time vs. size and associativity</a:t>
            </a:r>
            <a:endParaRPr lang="en-US" sz="2400" kern="0" dirty="0">
              <a:solidFill>
                <a:srgbClr val="0033CC"/>
              </a:solidFill>
              <a:latin typeface="+mn-lt"/>
              <a:ea typeface="+mn-ea"/>
            </a:endParaRPr>
          </a:p>
        </p:txBody>
      </p:sp>
      <p:pic>
        <p:nvPicPr>
          <p:cNvPr id="972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538" y="1433513"/>
            <a:ext cx="6648450" cy="465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38961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628650" y="365125"/>
            <a:ext cx="7886700" cy="704850"/>
          </a:xfrm>
        </p:spPr>
        <p:txBody>
          <a:bodyPr/>
          <a:lstStyle/>
          <a:p>
            <a:pPr eaLnBrk="1" hangingPunct="1"/>
            <a:r>
              <a:rPr lang="en-US" altLang="zh-CN" sz="3200" b="1" smtClean="0"/>
              <a:t>L1 Size and Associativity</a:t>
            </a:r>
            <a:endParaRPr lang="en-AU" altLang="zh-CN" sz="3200" b="1" smtClean="0"/>
          </a:p>
        </p:txBody>
      </p:sp>
      <p:sp>
        <p:nvSpPr>
          <p:cNvPr id="2" name="日期占位符 1"/>
          <p:cNvSpPr>
            <a:spLocks noGrp="1"/>
          </p:cNvSpPr>
          <p:nvPr>
            <p:ph type="dt" sz="quarter" idx="10"/>
          </p:nvPr>
        </p:nvSpPr>
        <p:spPr/>
        <p:txBody>
          <a:bodyPr/>
          <a:lstStyle/>
          <a:p>
            <a:pPr>
              <a:defRPr/>
            </a:pPr>
            <a:fld id="{EE27065E-88C2-44DB-A4F7-59281E8D35B6}"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9830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F6C0524-B3C6-4354-BA95-6A658C07702F}" type="slidenum">
              <a:rPr lang="zh-CN" altLang="en-US">
                <a:solidFill>
                  <a:srgbClr val="898989"/>
                </a:solidFill>
              </a:rPr>
              <a:pPr/>
              <a:t>92</a:t>
            </a:fld>
            <a:endParaRPr lang="zh-CN" altLang="en-US">
              <a:solidFill>
                <a:srgbClr val="898989"/>
              </a:solidFill>
            </a:endParaRPr>
          </a:p>
        </p:txBody>
      </p:sp>
      <p:sp>
        <p:nvSpPr>
          <p:cNvPr id="7" name="Rectangle 3"/>
          <p:cNvSpPr txBox="1">
            <a:spLocks noChangeArrowheads="1"/>
          </p:cNvSpPr>
          <p:nvPr/>
        </p:nvSpPr>
        <p:spPr bwMode="auto">
          <a:xfrm>
            <a:off x="477838" y="5516563"/>
            <a:ext cx="8270875" cy="576262"/>
          </a:xfrm>
          <a:prstGeom prst="rect">
            <a:avLst/>
          </a:prstGeom>
          <a:noFill/>
          <a:ln w="9525">
            <a:noFill/>
            <a:miter lim="800000"/>
            <a:headEnd/>
            <a:tailEnd/>
          </a:ln>
          <a:effectLst/>
        </p:spPr>
        <p:txBody>
          <a:bodyPr/>
          <a:lstStyle/>
          <a:p>
            <a:pPr marL="342891" indent="-342891" algn="ctr" eaLnBrk="1" hangingPunct="1">
              <a:lnSpc>
                <a:spcPct val="90000"/>
              </a:lnSpc>
              <a:spcBef>
                <a:spcPct val="20000"/>
              </a:spcBef>
              <a:buClr>
                <a:srgbClr val="0033CC"/>
              </a:buClr>
              <a:buSzPct val="60000"/>
              <a:defRPr/>
            </a:pPr>
            <a:r>
              <a:rPr lang="en-US" sz="2800" kern="0" dirty="0">
                <a:solidFill>
                  <a:srgbClr val="003399"/>
                </a:solidFill>
                <a:latin typeface="+mn-lt"/>
                <a:ea typeface="+mn-ea"/>
              </a:rPr>
              <a:t>Energy per read vs. size and associativity</a:t>
            </a:r>
            <a:endParaRPr lang="en-US" sz="2400" kern="0" dirty="0">
              <a:solidFill>
                <a:srgbClr val="0033CC"/>
              </a:solidFill>
              <a:latin typeface="+mn-lt"/>
              <a:ea typeface="+mn-ea"/>
            </a:endParaRPr>
          </a:p>
        </p:txBody>
      </p:sp>
      <p:pic>
        <p:nvPicPr>
          <p:cNvPr id="983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3" y="1362075"/>
            <a:ext cx="7404100" cy="50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02229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515938" y="365125"/>
            <a:ext cx="7999412" cy="682625"/>
          </a:xfrm>
        </p:spPr>
        <p:txBody>
          <a:bodyPr/>
          <a:lstStyle/>
          <a:p>
            <a:pPr eaLnBrk="1" hangingPunct="1"/>
            <a:r>
              <a:rPr lang="en-US" altLang="zh-CN" sz="3200" b="1" smtClean="0"/>
              <a:t>2</a:t>
            </a:r>
            <a:r>
              <a:rPr lang="zh-CN" altLang="en-US" sz="3200" b="1" smtClean="0"/>
              <a:t>、</a:t>
            </a:r>
            <a:r>
              <a:rPr lang="en-US" altLang="zh-CN" sz="3200" b="1" smtClean="0"/>
              <a:t>Way Prediction</a:t>
            </a:r>
            <a:endParaRPr lang="en-AU" altLang="zh-CN" sz="3200" b="1" smtClean="0"/>
          </a:p>
        </p:txBody>
      </p:sp>
      <p:sp>
        <p:nvSpPr>
          <p:cNvPr id="99331" name="Rectangle 3"/>
          <p:cNvSpPr>
            <a:spLocks noGrp="1" noChangeArrowheads="1"/>
          </p:cNvSpPr>
          <p:nvPr>
            <p:ph idx="1"/>
          </p:nvPr>
        </p:nvSpPr>
        <p:spPr>
          <a:xfrm>
            <a:off x="515938" y="1047750"/>
            <a:ext cx="8229600" cy="5129213"/>
          </a:xfrm>
        </p:spPr>
        <p:txBody>
          <a:bodyPr>
            <a:normAutofit fontScale="92500" lnSpcReduction="20000"/>
          </a:bodyPr>
          <a:lstStyle/>
          <a:p>
            <a:pPr eaLnBrk="1" hangingPunct="1"/>
            <a:r>
              <a:rPr lang="zh-CN" altLang="en-US" smtClean="0"/>
              <a:t>为改进命中时间，预测被选中的路</a:t>
            </a:r>
            <a:r>
              <a:rPr lang="en-US" altLang="zh-CN" smtClean="0"/>
              <a:t>(way)</a:t>
            </a:r>
          </a:p>
          <a:p>
            <a:pPr lvl="1" eaLnBrk="1" hangingPunct="1"/>
            <a:r>
              <a:rPr lang="zh-CN" altLang="en-US" smtClean="0"/>
              <a:t>预测错误会导致更长的命中时间</a:t>
            </a:r>
            <a:endParaRPr lang="en-US" altLang="zh-CN" smtClean="0"/>
          </a:p>
          <a:p>
            <a:pPr lvl="1" eaLnBrk="1" hangingPunct="1"/>
            <a:r>
              <a:rPr lang="zh-CN" altLang="en-US" smtClean="0"/>
              <a:t>预测的准确性</a:t>
            </a:r>
            <a:endParaRPr lang="en-US" altLang="zh-CN" smtClean="0"/>
          </a:p>
          <a:p>
            <a:pPr lvl="2" eaLnBrk="1" hangingPunct="1"/>
            <a:r>
              <a:rPr lang="en-US" altLang="zh-CN" smtClean="0"/>
              <a:t> 90%+ for two-way</a:t>
            </a:r>
          </a:p>
          <a:p>
            <a:pPr lvl="2" eaLnBrk="1" hangingPunct="1"/>
            <a:r>
              <a:rPr lang="en-US" altLang="zh-CN" smtClean="0"/>
              <a:t> 80%+ for four-way</a:t>
            </a:r>
          </a:p>
          <a:p>
            <a:pPr lvl="2" eaLnBrk="1" hangingPunct="1"/>
            <a:r>
              <a:rPr lang="en-US" altLang="zh-CN" smtClean="0"/>
              <a:t>I-cache</a:t>
            </a:r>
            <a:r>
              <a:rPr lang="zh-CN" altLang="en-US" smtClean="0"/>
              <a:t>比</a:t>
            </a:r>
            <a:r>
              <a:rPr lang="en-US" altLang="zh-CN" smtClean="0"/>
              <a:t>D-cache</a:t>
            </a:r>
            <a:r>
              <a:rPr lang="zh-CN" altLang="en-US" smtClean="0"/>
              <a:t>具有更好的准确性</a:t>
            </a:r>
            <a:endParaRPr lang="en-US" altLang="zh-CN" smtClean="0"/>
          </a:p>
          <a:p>
            <a:pPr lvl="1" eaLnBrk="1" hangingPunct="1"/>
            <a:r>
              <a:rPr lang="en-US" altLang="zh-CN" smtClean="0"/>
              <a:t>90</a:t>
            </a:r>
            <a:r>
              <a:rPr lang="zh-CN" altLang="en-US" smtClean="0"/>
              <a:t>年代中期第一次用于</a:t>
            </a:r>
            <a:r>
              <a:rPr lang="en-US" altLang="zh-CN" smtClean="0"/>
              <a:t>MIPS R10000</a:t>
            </a:r>
          </a:p>
          <a:p>
            <a:pPr lvl="1" eaLnBrk="1" hangingPunct="1"/>
            <a:r>
              <a:rPr lang="zh-CN" altLang="en-US" smtClean="0"/>
              <a:t>用于</a:t>
            </a:r>
            <a:r>
              <a:rPr lang="en-US" altLang="zh-CN" smtClean="0"/>
              <a:t>ARM Cortex-A8</a:t>
            </a:r>
          </a:p>
          <a:p>
            <a:pPr eaLnBrk="1" hangingPunct="1"/>
            <a:r>
              <a:rPr lang="en-US" altLang="zh-CN" smtClean="0"/>
              <a:t>Way Prediction</a:t>
            </a:r>
            <a:r>
              <a:rPr lang="zh-CN" altLang="en-US" smtClean="0"/>
              <a:t>方法也可降低功耗：直接预测要访问的块</a:t>
            </a:r>
            <a:endParaRPr lang="en-US" altLang="zh-CN" smtClean="0"/>
          </a:p>
          <a:p>
            <a:pPr lvl="1" eaLnBrk="1" hangingPunct="1"/>
            <a:r>
              <a:rPr lang="zh-CN" altLang="en-US" smtClean="0"/>
              <a:t>也称“路选择”</a:t>
            </a:r>
            <a:r>
              <a:rPr lang="en-US" altLang="zh-CN" smtClean="0"/>
              <a:t>“Way selection”</a:t>
            </a:r>
          </a:p>
          <a:p>
            <a:pPr lvl="1" eaLnBrk="1" hangingPunct="1"/>
            <a:r>
              <a:rPr lang="zh-CN" altLang="en-US" smtClean="0"/>
              <a:t>可有效降低功耗，但一旦预测错误会有更长的命中时间</a:t>
            </a:r>
            <a:endParaRPr lang="en-US" altLang="zh-CN" smtClean="0"/>
          </a:p>
        </p:txBody>
      </p:sp>
      <p:sp>
        <p:nvSpPr>
          <p:cNvPr id="2" name="日期占位符 1"/>
          <p:cNvSpPr>
            <a:spLocks noGrp="1"/>
          </p:cNvSpPr>
          <p:nvPr>
            <p:ph type="dt" sz="quarter" idx="10"/>
          </p:nvPr>
        </p:nvSpPr>
        <p:spPr/>
        <p:txBody>
          <a:bodyPr/>
          <a:lstStyle/>
          <a:p>
            <a:pPr>
              <a:defRPr/>
            </a:pPr>
            <a:fld id="{02EAFCC4-6951-4A7B-BC73-27CB94B2CE10}" type="datetime1">
              <a:rPr lang="zh-CN" altLang="en-US"/>
              <a:pPr>
                <a:defRPr/>
              </a:pPr>
              <a:t>2019/3/19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9933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0685343-CE04-41D7-926E-043FA8E77E8A}" type="slidenum">
              <a:rPr lang="zh-CN" altLang="en-US">
                <a:solidFill>
                  <a:srgbClr val="898989"/>
                </a:solidFill>
              </a:rPr>
              <a:pPr/>
              <a:t>93</a:t>
            </a:fld>
            <a:endParaRPr lang="zh-CN" altLang="en-US">
              <a:solidFill>
                <a:srgbClr val="898989"/>
              </a:solidFill>
            </a:endParaRPr>
          </a:p>
        </p:txBody>
      </p:sp>
    </p:spTree>
    <p:extLst>
      <p:ext uri="{BB962C8B-B14F-4D97-AF65-F5344CB8AC3E}">
        <p14:creationId xmlns:p14="http://schemas.microsoft.com/office/powerpoint/2010/main" val="90865675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a:xfrm>
            <a:off x="250825" y="142875"/>
            <a:ext cx="8569325" cy="771525"/>
          </a:xfrm>
        </p:spPr>
        <p:txBody>
          <a:bodyPr/>
          <a:lstStyle/>
          <a:p>
            <a:pPr eaLnBrk="1" hangingPunct="1"/>
            <a:r>
              <a:rPr lang="en-US" altLang="zh-CN" sz="3200" b="1" smtClean="0"/>
              <a:t> </a:t>
            </a:r>
            <a:r>
              <a:rPr lang="zh-CN" altLang="en-US" sz="3200" b="1" smtClean="0"/>
              <a:t>高级</a:t>
            </a:r>
            <a:r>
              <a:rPr lang="en-US" altLang="zh-CN" sz="3200" b="1" smtClean="0"/>
              <a:t>Cache</a:t>
            </a:r>
            <a:r>
              <a:rPr lang="zh-CN" altLang="en-US" sz="3200" b="1" smtClean="0"/>
              <a:t>优化方法</a:t>
            </a:r>
          </a:p>
        </p:txBody>
      </p:sp>
      <p:sp>
        <p:nvSpPr>
          <p:cNvPr id="3" name="内容占位符 2"/>
          <p:cNvSpPr>
            <a:spLocks noGrp="1"/>
          </p:cNvSpPr>
          <p:nvPr>
            <p:ph idx="1"/>
          </p:nvPr>
        </p:nvSpPr>
        <p:spPr>
          <a:xfrm>
            <a:off x="628650" y="889000"/>
            <a:ext cx="7886700" cy="5287963"/>
          </a:xfrm>
        </p:spPr>
        <p:txBody>
          <a:bodyPr rtlCol="0">
            <a:normAutofit fontScale="70000" lnSpcReduction="20000"/>
          </a:bodyPr>
          <a:lstStyle/>
          <a:p>
            <a:pPr eaLnBrk="1" fontAlgn="auto" hangingPunct="1">
              <a:spcAft>
                <a:spcPts val="0"/>
              </a:spcAft>
              <a:defRPr/>
            </a:pPr>
            <a:r>
              <a:rPr lang="zh-CN" altLang="en-US" b="1" dirty="0" smtClean="0">
                <a:solidFill>
                  <a:srgbClr val="FF0000"/>
                </a:solidFill>
              </a:rPr>
              <a:t>缩短命中时间</a:t>
            </a:r>
            <a:endParaRPr lang="en-US" altLang="zh-CN" b="1" dirty="0" smtClean="0">
              <a:solidFill>
                <a:srgbClr val="FF0000"/>
              </a:solidFill>
            </a:endParaRPr>
          </a:p>
          <a:p>
            <a:pPr marL="457189" lvl="1" indent="0" eaLnBrk="1" fontAlgn="auto" hangingPunct="1">
              <a:spcAft>
                <a:spcPts val="0"/>
              </a:spcAft>
              <a:buFont typeface="Arial" panose="020B0604020202020204" pitchFamily="34" charset="0"/>
              <a:buNone/>
              <a:defRPr/>
            </a:pPr>
            <a:r>
              <a:rPr lang="en-US" altLang="zh-CN" b="1" dirty="0" smtClean="0">
                <a:solidFill>
                  <a:srgbClr val="FF0000"/>
                </a:solidFill>
              </a:rPr>
              <a:t>1</a:t>
            </a:r>
            <a:r>
              <a:rPr lang="zh-CN" altLang="en-US" b="1" dirty="0" smtClean="0">
                <a:solidFill>
                  <a:srgbClr val="FF0000"/>
                </a:solidFill>
              </a:rPr>
              <a:t>、小而简单的第一级</a:t>
            </a:r>
            <a:r>
              <a:rPr lang="en-US" altLang="zh-CN" b="1" dirty="0" smtClean="0">
                <a:solidFill>
                  <a:srgbClr val="FF0000"/>
                </a:solidFill>
              </a:rPr>
              <a:t>Cache</a:t>
            </a:r>
          </a:p>
          <a:p>
            <a:pPr marL="457189" lvl="1" indent="0" eaLnBrk="1" fontAlgn="auto" hangingPunct="1">
              <a:spcAft>
                <a:spcPts val="0"/>
              </a:spcAft>
              <a:buFont typeface="Arial" panose="020B0604020202020204" pitchFamily="34" charset="0"/>
              <a:buNone/>
              <a:defRPr/>
            </a:pPr>
            <a:r>
              <a:rPr lang="en-US" altLang="zh-CN" b="1" dirty="0" smtClean="0">
                <a:solidFill>
                  <a:srgbClr val="FF0000"/>
                </a:solidFill>
              </a:rPr>
              <a:t>2</a:t>
            </a:r>
            <a:r>
              <a:rPr lang="zh-CN" altLang="en-US" b="1" dirty="0" smtClean="0">
                <a:solidFill>
                  <a:srgbClr val="FF0000"/>
                </a:solidFill>
              </a:rPr>
              <a:t>、路预测方法</a:t>
            </a:r>
            <a:endParaRPr lang="en-US" altLang="zh-CN" b="1" dirty="0">
              <a:solidFill>
                <a:srgbClr val="FF0000"/>
              </a:solidFill>
            </a:endParaRPr>
          </a:p>
          <a:p>
            <a:pPr eaLnBrk="1" fontAlgn="auto" hangingPunct="1">
              <a:spcAft>
                <a:spcPts val="0"/>
              </a:spcAft>
              <a:defRPr/>
            </a:pPr>
            <a:r>
              <a:rPr lang="zh-CN" altLang="en-US" dirty="0" smtClean="0"/>
              <a:t>增加</a:t>
            </a:r>
            <a:r>
              <a:rPr lang="en-US" altLang="zh-CN" dirty="0" smtClean="0"/>
              <a:t>Cache</a:t>
            </a:r>
            <a:r>
              <a:rPr lang="zh-CN" altLang="en-US" dirty="0" smtClean="0"/>
              <a:t>带宽</a:t>
            </a:r>
            <a:endParaRPr lang="en-US" altLang="zh-CN" dirty="0" smtClean="0"/>
          </a:p>
          <a:p>
            <a:pPr marL="457189" lvl="1" indent="0" eaLnBrk="1" fontAlgn="auto" hangingPunct="1">
              <a:spcAft>
                <a:spcPts val="0"/>
              </a:spcAft>
              <a:buFont typeface="Arial" panose="020B0604020202020204" pitchFamily="34" charset="0"/>
              <a:buNone/>
              <a:defRPr/>
            </a:pPr>
            <a:r>
              <a:rPr lang="en-US" altLang="zh-CN" dirty="0" smtClean="0"/>
              <a:t>3</a:t>
            </a:r>
            <a:r>
              <a:rPr lang="zh-CN" altLang="en-US" dirty="0" smtClean="0"/>
              <a:t>、</a:t>
            </a:r>
            <a:r>
              <a:rPr lang="en-US" altLang="zh-CN" dirty="0" smtClean="0"/>
              <a:t>Cache</a:t>
            </a:r>
            <a:r>
              <a:rPr lang="zh-CN" altLang="en-US" dirty="0" smtClean="0"/>
              <a:t>访问流水化</a:t>
            </a:r>
            <a:endParaRPr lang="en-US" altLang="zh-CN" dirty="0" smtClean="0"/>
          </a:p>
          <a:p>
            <a:pPr marL="457189" lvl="1" indent="0" eaLnBrk="1" fontAlgn="auto" hangingPunct="1">
              <a:spcAft>
                <a:spcPts val="0"/>
              </a:spcAft>
              <a:buFont typeface="Arial" panose="020B0604020202020204" pitchFamily="34" charset="0"/>
              <a:buNone/>
              <a:defRPr/>
            </a:pPr>
            <a:r>
              <a:rPr lang="en-US" altLang="zh-CN" dirty="0" smtClean="0"/>
              <a:t>4</a:t>
            </a:r>
            <a:r>
              <a:rPr lang="zh-CN" altLang="en-US" dirty="0" smtClean="0"/>
              <a:t>、无阻塞</a:t>
            </a:r>
            <a:r>
              <a:rPr lang="en-US" altLang="zh-CN" dirty="0" smtClean="0"/>
              <a:t>Cache</a:t>
            </a:r>
          </a:p>
          <a:p>
            <a:pPr marL="228600" lvl="1" eaLnBrk="1" fontAlgn="auto" hangingPunct="1">
              <a:spcBef>
                <a:spcPts val="1000"/>
              </a:spcBef>
              <a:spcAft>
                <a:spcPts val="0"/>
              </a:spcAft>
              <a:defRPr/>
            </a:pPr>
            <a:r>
              <a:rPr lang="zh-CN" altLang="en-US" sz="2800" dirty="0"/>
              <a:t>减小失效开销</a:t>
            </a:r>
            <a:endParaRPr lang="en-US" altLang="zh-CN" sz="2800" dirty="0"/>
          </a:p>
          <a:p>
            <a:pPr marL="457189" lvl="2" indent="0" eaLnBrk="1" fontAlgn="auto" hangingPunct="1">
              <a:spcBef>
                <a:spcPts val="1000"/>
              </a:spcBef>
              <a:spcAft>
                <a:spcPts val="0"/>
              </a:spcAft>
              <a:buFont typeface="Arial" panose="020B0604020202020204" pitchFamily="34" charset="0"/>
              <a:buNone/>
              <a:defRPr/>
            </a:pPr>
            <a:r>
              <a:rPr lang="en-US" altLang="zh-CN" dirty="0" smtClean="0"/>
              <a:t>5</a:t>
            </a:r>
            <a:r>
              <a:rPr lang="zh-CN" altLang="en-US" dirty="0" smtClean="0"/>
              <a:t>、多体</a:t>
            </a:r>
            <a:r>
              <a:rPr lang="en-US" altLang="zh-CN" dirty="0" smtClean="0"/>
              <a:t>Cache</a:t>
            </a:r>
          </a:p>
          <a:p>
            <a:pPr marL="457189" lvl="2" indent="0" eaLnBrk="1" fontAlgn="auto" hangingPunct="1">
              <a:spcBef>
                <a:spcPts val="1000"/>
              </a:spcBef>
              <a:spcAft>
                <a:spcPts val="0"/>
              </a:spcAft>
              <a:buFont typeface="Arial" panose="020B0604020202020204" pitchFamily="34" charset="0"/>
              <a:buNone/>
              <a:defRPr/>
            </a:pPr>
            <a:r>
              <a:rPr lang="en-US" altLang="zh-CN" dirty="0" smtClean="0"/>
              <a:t>6</a:t>
            </a:r>
            <a:r>
              <a:rPr lang="zh-CN" altLang="en-US" dirty="0" smtClean="0"/>
              <a:t>、关键字优先和提前重启</a:t>
            </a:r>
            <a:endParaRPr lang="en-US" altLang="zh-CN" dirty="0" smtClean="0"/>
          </a:p>
          <a:p>
            <a:pPr marL="457189" lvl="2" indent="0" eaLnBrk="1" fontAlgn="auto" hangingPunct="1">
              <a:spcBef>
                <a:spcPts val="1000"/>
              </a:spcBef>
              <a:spcAft>
                <a:spcPts val="0"/>
              </a:spcAft>
              <a:buFont typeface="Arial" panose="020B0604020202020204" pitchFamily="34" charset="0"/>
              <a:buNone/>
              <a:defRPr/>
            </a:pPr>
            <a:r>
              <a:rPr lang="en-US" altLang="zh-CN" dirty="0" smtClean="0"/>
              <a:t>7</a:t>
            </a:r>
            <a:r>
              <a:rPr lang="zh-CN" altLang="en-US" dirty="0" smtClean="0"/>
              <a:t>、合并写</a:t>
            </a:r>
            <a:endParaRPr lang="en-US" altLang="zh-CN" dirty="0" smtClean="0"/>
          </a:p>
          <a:p>
            <a:pPr marL="228600" lvl="1" eaLnBrk="1" fontAlgn="auto" hangingPunct="1">
              <a:spcBef>
                <a:spcPts val="1000"/>
              </a:spcBef>
              <a:spcAft>
                <a:spcPts val="0"/>
              </a:spcAft>
              <a:defRPr/>
            </a:pPr>
            <a:r>
              <a:rPr lang="zh-CN" altLang="en-US" sz="2800" dirty="0"/>
              <a:t>降低失效率</a:t>
            </a:r>
            <a:endParaRPr lang="en-US" altLang="zh-CN" sz="2800" dirty="0"/>
          </a:p>
          <a:p>
            <a:pPr marL="457189" lvl="2" indent="0" eaLnBrk="1" fontAlgn="auto" hangingPunct="1">
              <a:spcBef>
                <a:spcPts val="1000"/>
              </a:spcBef>
              <a:spcAft>
                <a:spcPts val="0"/>
              </a:spcAft>
              <a:buFont typeface="Arial" panose="020B0604020202020204" pitchFamily="34" charset="0"/>
              <a:buNone/>
              <a:defRPr/>
            </a:pPr>
            <a:r>
              <a:rPr lang="en-US" altLang="zh-CN" dirty="0" smtClean="0"/>
              <a:t>8</a:t>
            </a:r>
            <a:r>
              <a:rPr lang="zh-CN" altLang="en-US" dirty="0" smtClean="0"/>
              <a:t>、编译优化</a:t>
            </a:r>
            <a:endParaRPr lang="en-US" altLang="zh-CN" dirty="0" smtClean="0"/>
          </a:p>
          <a:p>
            <a:pPr marL="228600" lvl="1" eaLnBrk="1" fontAlgn="auto" hangingPunct="1">
              <a:spcBef>
                <a:spcPts val="1000"/>
              </a:spcBef>
              <a:spcAft>
                <a:spcPts val="0"/>
              </a:spcAft>
              <a:defRPr/>
            </a:pPr>
            <a:r>
              <a:rPr lang="zh-CN" altLang="en-US" sz="2800" dirty="0"/>
              <a:t>通过并行降低失效代价或失效率</a:t>
            </a:r>
            <a:endParaRPr lang="en-US" altLang="zh-CN" sz="2800" dirty="0"/>
          </a:p>
          <a:p>
            <a:pPr marL="457189" lvl="2" indent="0" eaLnBrk="1" fontAlgn="auto" hangingPunct="1">
              <a:spcBef>
                <a:spcPts val="1000"/>
              </a:spcBef>
              <a:spcAft>
                <a:spcPts val="0"/>
              </a:spcAft>
              <a:buFont typeface="Arial" panose="020B0604020202020204" pitchFamily="34" charset="0"/>
              <a:buNone/>
              <a:defRPr/>
            </a:pPr>
            <a:r>
              <a:rPr lang="en-US" altLang="zh-CN" dirty="0" smtClean="0"/>
              <a:t>9</a:t>
            </a:r>
            <a:r>
              <a:rPr lang="zh-CN" altLang="en-US" dirty="0" smtClean="0"/>
              <a:t>、硬件预取</a:t>
            </a:r>
            <a:endParaRPr lang="en-US" altLang="zh-CN" dirty="0" smtClean="0"/>
          </a:p>
          <a:p>
            <a:pPr marL="457189" lvl="2" indent="0" eaLnBrk="1" fontAlgn="auto" hangingPunct="1">
              <a:spcBef>
                <a:spcPts val="1000"/>
              </a:spcBef>
              <a:spcAft>
                <a:spcPts val="0"/>
              </a:spcAft>
              <a:buFont typeface="Arial" panose="020B0604020202020204" pitchFamily="34" charset="0"/>
              <a:buNone/>
              <a:defRPr/>
            </a:pPr>
            <a:r>
              <a:rPr lang="en-US" altLang="zh-CN" dirty="0" smtClean="0"/>
              <a:t>10</a:t>
            </a:r>
            <a:r>
              <a:rPr lang="zh-CN" altLang="en-US" dirty="0" smtClean="0"/>
              <a:t>、编译器控制的预取</a:t>
            </a:r>
            <a:endParaRPr lang="en-US" altLang="zh-CN" dirty="0"/>
          </a:p>
        </p:txBody>
      </p:sp>
      <p:sp>
        <p:nvSpPr>
          <p:cNvPr id="4" name="日期占位符 3"/>
          <p:cNvSpPr>
            <a:spLocks noGrp="1"/>
          </p:cNvSpPr>
          <p:nvPr>
            <p:ph type="dt" sz="quarter" idx="10"/>
          </p:nvPr>
        </p:nvSpPr>
        <p:spPr/>
        <p:txBody>
          <a:bodyPr/>
          <a:lstStyle/>
          <a:p>
            <a:pPr>
              <a:defRPr/>
            </a:pPr>
            <a:fld id="{FB476F59-42D1-4821-A404-4C6A14BE21B8}" type="datetime1">
              <a:rPr lang="zh-CN" altLang="en-US"/>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0035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1655D80-8369-48F1-8C3A-37FF70D25C14}" type="slidenum">
              <a:rPr lang="zh-CN" altLang="en-US">
                <a:solidFill>
                  <a:srgbClr val="898989"/>
                </a:solidFill>
              </a:rPr>
              <a:pPr/>
              <a:t>94</a:t>
            </a:fld>
            <a:endParaRPr lang="zh-CN" altLang="en-US">
              <a:solidFill>
                <a:srgbClr val="898989"/>
              </a:solidFill>
            </a:endParaRPr>
          </a:p>
        </p:txBody>
      </p:sp>
    </p:spTree>
    <p:extLst>
      <p:ext uri="{BB962C8B-B14F-4D97-AF65-F5344CB8AC3E}">
        <p14:creationId xmlns:p14="http://schemas.microsoft.com/office/powerpoint/2010/main" val="240226637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628650" y="365125"/>
            <a:ext cx="7886700" cy="903288"/>
          </a:xfrm>
        </p:spPr>
        <p:txBody>
          <a:bodyPr/>
          <a:lstStyle/>
          <a:p>
            <a:pPr eaLnBrk="1" hangingPunct="1"/>
            <a:r>
              <a:rPr lang="en-US" altLang="zh-CN" sz="3200" b="1" smtClean="0"/>
              <a:t>3</a:t>
            </a:r>
            <a:r>
              <a:rPr lang="zh-CN" altLang="en-US" sz="3200" b="1" smtClean="0"/>
              <a:t>、</a:t>
            </a:r>
            <a:r>
              <a:rPr lang="en-US" altLang="zh-CN" sz="3200" b="1" smtClean="0"/>
              <a:t>Pipelining Cache</a:t>
            </a:r>
            <a:endParaRPr lang="en-AU" altLang="zh-CN" sz="3200" b="1" smtClean="0"/>
          </a:p>
        </p:txBody>
      </p:sp>
      <p:sp>
        <p:nvSpPr>
          <p:cNvPr id="118787" name="Rectangle 3"/>
          <p:cNvSpPr>
            <a:spLocks noGrp="1" noChangeArrowheads="1"/>
          </p:cNvSpPr>
          <p:nvPr>
            <p:ph idx="1"/>
          </p:nvPr>
        </p:nvSpPr>
        <p:spPr>
          <a:xfrm>
            <a:off x="628650" y="1268413"/>
            <a:ext cx="7886700" cy="5087937"/>
          </a:xfrm>
        </p:spPr>
        <p:txBody>
          <a:bodyPr>
            <a:normAutofit fontScale="92500" lnSpcReduction="10000"/>
          </a:bodyPr>
          <a:lstStyle/>
          <a:p>
            <a:pPr eaLnBrk="1" hangingPunct="1">
              <a:defRPr/>
            </a:pPr>
            <a:r>
              <a:rPr lang="zh-CN" altLang="en-US" dirty="0" smtClean="0"/>
              <a:t>实现</a:t>
            </a:r>
            <a:r>
              <a:rPr lang="en-US" altLang="zh-CN" dirty="0" smtClean="0"/>
              <a:t>Cache</a:t>
            </a:r>
            <a:r>
              <a:rPr lang="zh-CN" altLang="en-US" dirty="0" smtClean="0"/>
              <a:t>访问的流水化</a:t>
            </a:r>
            <a:endParaRPr lang="en-US" altLang="zh-CN" dirty="0" smtClean="0"/>
          </a:p>
          <a:p>
            <a:pPr lvl="1" eaLnBrk="1" hangingPunct="1">
              <a:defRPr/>
            </a:pPr>
            <a:r>
              <a:rPr lang="zh-CN" altLang="en-US" dirty="0" smtClean="0"/>
              <a:t>提高</a:t>
            </a:r>
            <a:r>
              <a:rPr lang="en-US" altLang="zh-CN" dirty="0" smtClean="0"/>
              <a:t>Cache</a:t>
            </a:r>
            <a:r>
              <a:rPr lang="zh-CN" altLang="en-US" dirty="0" smtClean="0"/>
              <a:t>的带宽，</a:t>
            </a:r>
            <a:r>
              <a:rPr lang="zh-CN" altLang="en-US" dirty="0"/>
              <a:t>有利于采用高相联度的</a:t>
            </a:r>
            <a:r>
              <a:rPr lang="zh-CN" altLang="en-US" dirty="0" smtClean="0"/>
              <a:t>缓存</a:t>
            </a:r>
            <a:endParaRPr lang="en-US" altLang="zh-CN" dirty="0" smtClean="0"/>
          </a:p>
          <a:p>
            <a:pPr lvl="1" eaLnBrk="1" hangingPunct="1">
              <a:defRPr/>
            </a:pPr>
            <a:r>
              <a:rPr lang="en-US" altLang="zh-CN" dirty="0" smtClean="0"/>
              <a:t>L1</a:t>
            </a:r>
            <a:r>
              <a:rPr lang="zh-CN" altLang="en-US" dirty="0" smtClean="0"/>
              <a:t> </a:t>
            </a:r>
            <a:r>
              <a:rPr lang="en-US" altLang="zh-CN" dirty="0" smtClean="0"/>
              <a:t>cache</a:t>
            </a:r>
            <a:r>
              <a:rPr lang="zh-CN" altLang="en-US" dirty="0" smtClean="0"/>
              <a:t>的访问由多个时钟周期构成</a:t>
            </a:r>
            <a:endParaRPr lang="en-US" altLang="zh-CN" dirty="0" smtClean="0"/>
          </a:p>
          <a:p>
            <a:pPr lvl="2" eaLnBrk="1" hangingPunct="1">
              <a:defRPr/>
            </a:pPr>
            <a:r>
              <a:rPr lang="en-US" altLang="zh-CN" dirty="0" smtClean="0"/>
              <a:t>Pentium:  1 cycle</a:t>
            </a:r>
          </a:p>
          <a:p>
            <a:pPr lvl="2" eaLnBrk="1" hangingPunct="1">
              <a:defRPr/>
            </a:pPr>
            <a:r>
              <a:rPr lang="en-US" altLang="zh-CN" dirty="0" smtClean="0"/>
              <a:t>Pentium Pro – Pentium III:  2 cycles</a:t>
            </a:r>
          </a:p>
          <a:p>
            <a:pPr lvl="2" eaLnBrk="1" hangingPunct="1">
              <a:defRPr/>
            </a:pPr>
            <a:r>
              <a:rPr lang="en-US" altLang="zh-CN" dirty="0" smtClean="0"/>
              <a:t>Pentium 4 – Core i7:  4 cycles</a:t>
            </a:r>
          </a:p>
          <a:p>
            <a:pPr lvl="2" eaLnBrk="1" hangingPunct="1">
              <a:defRPr/>
            </a:pPr>
            <a:r>
              <a:rPr lang="en-US" altLang="zh-CN" dirty="0" smtClean="0"/>
              <a:t>IBM</a:t>
            </a:r>
            <a:r>
              <a:rPr lang="zh-CN" altLang="en-US" dirty="0" smtClean="0"/>
              <a:t> </a:t>
            </a:r>
            <a:r>
              <a:rPr lang="en-US" altLang="zh-CN" dirty="0" smtClean="0"/>
              <a:t>Power7</a:t>
            </a:r>
            <a:r>
              <a:rPr lang="zh-CN" altLang="en-US" dirty="0" smtClean="0"/>
              <a:t>：</a:t>
            </a:r>
            <a:r>
              <a:rPr lang="en-US" altLang="zh-CN" dirty="0" smtClean="0"/>
              <a:t>3</a:t>
            </a:r>
            <a:r>
              <a:rPr lang="zh-CN" altLang="en-US" dirty="0" smtClean="0"/>
              <a:t> </a:t>
            </a:r>
            <a:r>
              <a:rPr lang="en-US" altLang="zh-CN" dirty="0" smtClean="0"/>
              <a:t>cycles</a:t>
            </a:r>
          </a:p>
          <a:p>
            <a:pPr eaLnBrk="1" hangingPunct="1">
              <a:defRPr/>
            </a:pPr>
            <a:r>
              <a:rPr lang="zh-CN" altLang="en-US" dirty="0" smtClean="0"/>
              <a:t>缺点：增加流水线的段数</a:t>
            </a:r>
            <a:endParaRPr lang="en-US" altLang="zh-CN" dirty="0" smtClean="0"/>
          </a:p>
          <a:p>
            <a:pPr lvl="1" eaLnBrk="1" hangingPunct="1">
              <a:defRPr/>
            </a:pPr>
            <a:r>
              <a:rPr lang="zh-CN" altLang="en-US" dirty="0" smtClean="0"/>
              <a:t>增加了分支预测错误造成的额外开销</a:t>
            </a:r>
            <a:endParaRPr lang="en-US" altLang="zh-CN" dirty="0" smtClean="0"/>
          </a:p>
          <a:p>
            <a:pPr lvl="1" eaLnBrk="1" hangingPunct="1">
              <a:defRPr/>
            </a:pPr>
            <a:r>
              <a:rPr lang="zh-CN" altLang="en-US" dirty="0" smtClean="0"/>
              <a:t>增加了</a:t>
            </a:r>
            <a:r>
              <a:rPr lang="en-US" altLang="zh-CN" dirty="0" smtClean="0"/>
              <a:t>Load</a:t>
            </a:r>
            <a:r>
              <a:rPr lang="zh-CN" altLang="en-US" dirty="0" smtClean="0"/>
              <a:t>指令与要使用其结果的指令间的</a:t>
            </a:r>
            <a:r>
              <a:rPr lang="en-US" altLang="zh-CN" dirty="0" smtClean="0"/>
              <a:t>latency</a:t>
            </a:r>
          </a:p>
          <a:p>
            <a:pPr lvl="1" eaLnBrk="1" hangingPunct="1">
              <a:defRPr/>
            </a:pPr>
            <a:r>
              <a:rPr lang="zh-CN" altLang="en-US" dirty="0" smtClean="0"/>
              <a:t>增加了</a:t>
            </a:r>
            <a:r>
              <a:rPr lang="en-US" altLang="zh-CN" dirty="0" smtClean="0"/>
              <a:t>I-Cache</a:t>
            </a:r>
            <a:r>
              <a:rPr lang="zh-CN" altLang="en-US" dirty="0" smtClean="0"/>
              <a:t>和</a:t>
            </a:r>
            <a:r>
              <a:rPr lang="en-US" altLang="zh-CN" dirty="0" smtClean="0"/>
              <a:t>D-Cache</a:t>
            </a:r>
            <a:r>
              <a:rPr lang="zh-CN" altLang="en-US" dirty="0" smtClean="0"/>
              <a:t>的延时</a:t>
            </a:r>
            <a:endParaRPr lang="en-US" altLang="zh-CN" dirty="0" smtClean="0"/>
          </a:p>
          <a:p>
            <a:pPr marL="457200" lvl="1" indent="0" eaLnBrk="1" hangingPunct="1">
              <a:buFont typeface="Calibri" panose="020F0502020204030204" pitchFamily="34" charset="0"/>
              <a:buNone/>
              <a:defRPr/>
            </a:pPr>
            <a:endParaRPr lang="en-US" altLang="zh-CN" dirty="0" smtClean="0"/>
          </a:p>
        </p:txBody>
      </p:sp>
      <p:sp>
        <p:nvSpPr>
          <p:cNvPr id="2" name="日期占位符 1"/>
          <p:cNvSpPr>
            <a:spLocks noGrp="1"/>
          </p:cNvSpPr>
          <p:nvPr>
            <p:ph type="dt" sz="quarter" idx="10"/>
          </p:nvPr>
        </p:nvSpPr>
        <p:spPr/>
        <p:txBody>
          <a:bodyPr/>
          <a:lstStyle/>
          <a:p>
            <a:pPr>
              <a:defRPr/>
            </a:pPr>
            <a:fld id="{91DA50B3-F28E-4F1A-8DD4-278C7E063D90}" type="datetime1">
              <a:rPr lang="zh-CN" altLang="en-US"/>
              <a:pPr>
                <a:defRPr/>
              </a:pPr>
              <a:t>2019/3/19</a:t>
            </a:fld>
            <a:endParaRPr lang="zh-CN" altLang="en-US" dirty="0"/>
          </a:p>
        </p:txBody>
      </p:sp>
      <p:sp>
        <p:nvSpPr>
          <p:cNvPr id="3" name="页脚占位符 2"/>
          <p:cNvSpPr>
            <a:spLocks noGrp="1"/>
          </p:cNvSpPr>
          <p:nvPr>
            <p:ph type="ftr" sz="quarter" idx="11"/>
          </p:nvPr>
        </p:nvSpPr>
        <p:spPr/>
        <p:txBody>
          <a:bodyPr/>
          <a:lstStyle/>
          <a:p>
            <a:pPr>
              <a:defRPr/>
            </a:pPr>
            <a:r>
              <a:rPr lang="zh-CN" altLang="en-US" dirty="0"/>
              <a:t>计算机体系结构</a:t>
            </a:r>
          </a:p>
        </p:txBody>
      </p:sp>
      <p:sp>
        <p:nvSpPr>
          <p:cNvPr id="10138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EF3E7E7-17A2-4CE4-B080-E0AE9C077220}" type="slidenum">
              <a:rPr lang="zh-CN" altLang="en-US">
                <a:solidFill>
                  <a:srgbClr val="898989"/>
                </a:solidFill>
              </a:rPr>
              <a:pPr/>
              <a:t>95</a:t>
            </a:fld>
            <a:endParaRPr lang="zh-CN" altLang="en-US">
              <a:solidFill>
                <a:srgbClr val="898989"/>
              </a:solidFill>
            </a:endParaRPr>
          </a:p>
        </p:txBody>
      </p:sp>
    </p:spTree>
    <p:extLst>
      <p:ext uri="{BB962C8B-B14F-4D97-AF65-F5344CB8AC3E}">
        <p14:creationId xmlns:p14="http://schemas.microsoft.com/office/powerpoint/2010/main" val="304323165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32739830-5A82-463E-B461-06636230AC31}" type="datetime1">
              <a:rPr lang="zh-CN" altLang="en-US" smtClean="0"/>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0240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4151E8-D3B4-4E2E-A5A2-A26EE8A9AB54}" type="slidenum">
              <a:rPr lang="zh-CN" altLang="en-US">
                <a:solidFill>
                  <a:srgbClr val="898989"/>
                </a:solidFill>
              </a:rPr>
              <a:pPr/>
              <a:t>96</a:t>
            </a:fld>
            <a:endParaRPr lang="zh-CN" altLang="en-US">
              <a:solidFill>
                <a:srgbClr val="898989"/>
              </a:solidFill>
            </a:endParaRPr>
          </a:p>
        </p:txBody>
      </p:sp>
      <p:pic>
        <p:nvPicPr>
          <p:cNvPr id="102405"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8075" y="1143000"/>
            <a:ext cx="7312025" cy="431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869261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32739830-5A82-463E-B461-06636230AC31}" type="datetime1">
              <a:rPr lang="zh-CN" altLang="en-US" smtClean="0"/>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0342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B7720CB-CCAA-435A-BE54-4E3365EBB15E}" type="slidenum">
              <a:rPr lang="zh-CN" altLang="en-US">
                <a:solidFill>
                  <a:srgbClr val="898989"/>
                </a:solidFill>
              </a:rPr>
              <a:pPr/>
              <a:t>97</a:t>
            </a:fld>
            <a:endParaRPr lang="zh-CN" altLang="en-US">
              <a:solidFill>
                <a:srgbClr val="898989"/>
              </a:solidFill>
            </a:endParaRPr>
          </a:p>
        </p:txBody>
      </p:sp>
      <p:pic>
        <p:nvPicPr>
          <p:cNvPr id="103429"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350" y="1358900"/>
            <a:ext cx="7978775" cy="404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635276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638175" y="265113"/>
            <a:ext cx="7886700" cy="579437"/>
          </a:xfrm>
        </p:spPr>
        <p:txBody>
          <a:bodyPr/>
          <a:lstStyle/>
          <a:p>
            <a:pPr eaLnBrk="1" hangingPunct="1"/>
            <a:r>
              <a:rPr lang="en-US" altLang="zh-CN" sz="3200" b="1" smtClean="0"/>
              <a:t>04/09-review</a:t>
            </a:r>
            <a:endParaRPr lang="zh-CN" altLang="en-US" sz="3200" b="1" smtClean="0"/>
          </a:p>
        </p:txBody>
      </p:sp>
      <p:sp>
        <p:nvSpPr>
          <p:cNvPr id="46083" name="Rectangle 3"/>
          <p:cNvSpPr>
            <a:spLocks noGrp="1" noChangeArrowheads="1"/>
          </p:cNvSpPr>
          <p:nvPr>
            <p:ph idx="1"/>
          </p:nvPr>
        </p:nvSpPr>
        <p:spPr>
          <a:xfrm>
            <a:off x="522288" y="1060450"/>
            <a:ext cx="8243887" cy="4775200"/>
          </a:xfrm>
        </p:spPr>
        <p:txBody>
          <a:bodyPr rtlCol="0">
            <a:normAutofit lnSpcReduction="10000"/>
          </a:bodyPr>
          <a:lstStyle/>
          <a:p>
            <a:pPr eaLnBrk="1" fontAlgn="auto" hangingPunct="1">
              <a:spcAft>
                <a:spcPts val="0"/>
              </a:spcAft>
              <a:defRPr/>
            </a:pPr>
            <a:r>
              <a:rPr lang="zh-CN" altLang="en-US" dirty="0" smtClean="0"/>
              <a:t>基本</a:t>
            </a:r>
            <a:r>
              <a:rPr lang="en-US" altLang="zh-CN" dirty="0" smtClean="0"/>
              <a:t>Cache</a:t>
            </a:r>
            <a:r>
              <a:rPr lang="zh-CN" altLang="en-US" dirty="0" smtClean="0"/>
              <a:t>优化方法</a:t>
            </a:r>
            <a:endParaRPr lang="en-US" altLang="zh-CN" dirty="0"/>
          </a:p>
          <a:p>
            <a:pPr marL="457200" lvl="1" indent="0" eaLnBrk="1" fontAlgn="auto" hangingPunct="1">
              <a:spcAft>
                <a:spcPts val="0"/>
              </a:spcAft>
              <a:buFont typeface="Arial" panose="020B0604020202020204" pitchFamily="34" charset="0"/>
              <a:buNone/>
              <a:defRPr/>
            </a:pPr>
            <a:r>
              <a:rPr lang="zh-CN" altLang="en-US" b="1" dirty="0" smtClean="0"/>
              <a:t>降低失效率： 引起失效的</a:t>
            </a:r>
            <a:r>
              <a:rPr lang="en-US" altLang="zh-CN" b="1" dirty="0" smtClean="0"/>
              <a:t>3C</a:t>
            </a:r>
          </a:p>
          <a:p>
            <a:pPr marL="457189" lvl="1" indent="0" eaLnBrk="1" fontAlgn="auto" hangingPunct="1">
              <a:spcAft>
                <a:spcPts val="0"/>
              </a:spcAft>
              <a:buFont typeface="Arial" panose="020B0604020202020204" pitchFamily="34" charset="0"/>
              <a:buNone/>
              <a:defRPr/>
            </a:pPr>
            <a:r>
              <a:rPr lang="en-US" altLang="zh-CN" dirty="0" smtClean="0"/>
              <a:t>1</a:t>
            </a:r>
            <a:r>
              <a:rPr lang="zh-CN" altLang="en-US" dirty="0" smtClean="0"/>
              <a:t>、增加</a:t>
            </a:r>
            <a:r>
              <a:rPr lang="en-US" altLang="zh-CN" dirty="0" smtClean="0"/>
              <a:t>Cache</a:t>
            </a:r>
            <a:r>
              <a:rPr lang="zh-CN" altLang="en-US" dirty="0" smtClean="0"/>
              <a:t>块的大小</a:t>
            </a:r>
            <a:endParaRPr lang="en-US" altLang="zh-CN" dirty="0" smtClean="0"/>
          </a:p>
          <a:p>
            <a:pPr marL="457189" lvl="1" indent="0" eaLnBrk="1" fontAlgn="auto" hangingPunct="1">
              <a:spcAft>
                <a:spcPts val="0"/>
              </a:spcAft>
              <a:buFont typeface="Arial" panose="020B0604020202020204" pitchFamily="34" charset="0"/>
              <a:buNone/>
              <a:defRPr/>
            </a:pPr>
            <a:r>
              <a:rPr lang="en-US" altLang="zh-CN" dirty="0" smtClean="0"/>
              <a:t>2</a:t>
            </a:r>
            <a:r>
              <a:rPr lang="zh-CN" altLang="en-US" dirty="0" smtClean="0"/>
              <a:t>、增大</a:t>
            </a:r>
            <a:r>
              <a:rPr lang="en-US" altLang="zh-CN" dirty="0" smtClean="0"/>
              <a:t>Cache</a:t>
            </a:r>
            <a:r>
              <a:rPr lang="zh-CN" altLang="en-US" dirty="0" smtClean="0"/>
              <a:t>容量</a:t>
            </a:r>
            <a:endParaRPr lang="en-US" altLang="zh-CN" dirty="0" smtClean="0"/>
          </a:p>
          <a:p>
            <a:pPr marL="457189" lvl="1" indent="0" eaLnBrk="1" fontAlgn="auto" hangingPunct="1">
              <a:spcAft>
                <a:spcPts val="0"/>
              </a:spcAft>
              <a:buFont typeface="Arial" panose="020B0604020202020204" pitchFamily="34" charset="0"/>
              <a:buNone/>
              <a:defRPr/>
            </a:pPr>
            <a:r>
              <a:rPr lang="en-US" altLang="zh-CN" dirty="0" smtClean="0"/>
              <a:t>3</a:t>
            </a:r>
            <a:r>
              <a:rPr lang="zh-CN" altLang="en-US" dirty="0" smtClean="0"/>
              <a:t>、提高相联度</a:t>
            </a:r>
            <a:endParaRPr lang="en-US" altLang="zh-CN" dirty="0" smtClean="0"/>
          </a:p>
          <a:p>
            <a:pPr marL="457189" lvl="1" indent="0" eaLnBrk="1" fontAlgn="auto" hangingPunct="1">
              <a:spcAft>
                <a:spcPts val="0"/>
              </a:spcAft>
              <a:buFont typeface="Arial" panose="020B0604020202020204" pitchFamily="34" charset="0"/>
              <a:buNone/>
              <a:defRPr/>
            </a:pPr>
            <a:r>
              <a:rPr lang="zh-CN" altLang="en-US" b="1" dirty="0" smtClean="0">
                <a:solidFill>
                  <a:srgbClr val="FF0000"/>
                </a:solidFill>
              </a:rPr>
              <a:t>减少</a:t>
            </a:r>
            <a:r>
              <a:rPr lang="zh-CN" altLang="en-US" b="1" dirty="0">
                <a:solidFill>
                  <a:srgbClr val="FF0000"/>
                </a:solidFill>
              </a:rPr>
              <a:t>失效</a:t>
            </a:r>
            <a:r>
              <a:rPr lang="zh-CN" altLang="en-US" b="1" dirty="0" smtClean="0">
                <a:solidFill>
                  <a:srgbClr val="FF0000"/>
                </a:solidFill>
              </a:rPr>
              <a:t>开销</a:t>
            </a:r>
            <a:endParaRPr lang="en-US" altLang="zh-CN" b="1" dirty="0" smtClean="0">
              <a:solidFill>
                <a:srgbClr val="FF0000"/>
              </a:solidFill>
            </a:endParaRPr>
          </a:p>
          <a:p>
            <a:pPr marL="457189" lvl="1" indent="0" eaLnBrk="1" fontAlgn="auto" hangingPunct="1">
              <a:spcAft>
                <a:spcPts val="0"/>
              </a:spcAft>
              <a:buFont typeface="Arial" panose="020B0604020202020204" pitchFamily="34" charset="0"/>
              <a:buNone/>
              <a:defRPr/>
            </a:pPr>
            <a:r>
              <a:rPr lang="en-US" altLang="zh-CN" dirty="0" smtClean="0"/>
              <a:t>4</a:t>
            </a:r>
            <a:r>
              <a:rPr lang="zh-CN" altLang="en-US" dirty="0" smtClean="0"/>
              <a:t>、多级</a:t>
            </a:r>
            <a:r>
              <a:rPr lang="en-US" altLang="zh-CN" dirty="0" smtClean="0"/>
              <a:t>Cache</a:t>
            </a:r>
          </a:p>
          <a:p>
            <a:pPr marL="457189" lvl="1" indent="0" eaLnBrk="1" fontAlgn="auto" hangingPunct="1">
              <a:spcAft>
                <a:spcPts val="0"/>
              </a:spcAft>
              <a:buFont typeface="Arial" panose="020B0604020202020204" pitchFamily="34" charset="0"/>
              <a:buNone/>
              <a:defRPr/>
            </a:pPr>
            <a:r>
              <a:rPr lang="en-US" altLang="zh-CN" dirty="0" smtClean="0"/>
              <a:t>5</a:t>
            </a:r>
            <a:r>
              <a:rPr lang="zh-CN" altLang="en-US" dirty="0" smtClean="0"/>
              <a:t>、使读失效优先于写失效</a:t>
            </a:r>
            <a:endParaRPr lang="en-US" altLang="zh-CN" dirty="0" smtClean="0"/>
          </a:p>
          <a:p>
            <a:pPr marL="457189" lvl="1" indent="0" eaLnBrk="1" fontAlgn="auto" hangingPunct="1">
              <a:spcAft>
                <a:spcPts val="0"/>
              </a:spcAft>
              <a:buFont typeface="Arial" panose="020B0604020202020204" pitchFamily="34" charset="0"/>
              <a:buNone/>
              <a:defRPr/>
            </a:pPr>
            <a:r>
              <a:rPr lang="zh-CN" altLang="en-US" b="1" dirty="0" smtClean="0">
                <a:solidFill>
                  <a:srgbClr val="FF0000"/>
                </a:solidFill>
              </a:rPr>
              <a:t>缩短命中时间</a:t>
            </a:r>
            <a:endParaRPr lang="en-US" altLang="zh-CN" b="1" dirty="0" smtClean="0">
              <a:solidFill>
                <a:srgbClr val="FF0000"/>
              </a:solidFill>
            </a:endParaRPr>
          </a:p>
          <a:p>
            <a:pPr marL="457189" lvl="1" indent="0" eaLnBrk="1" fontAlgn="auto" hangingPunct="1">
              <a:spcAft>
                <a:spcPts val="0"/>
              </a:spcAft>
              <a:buFont typeface="Arial" panose="020B0604020202020204" pitchFamily="34" charset="0"/>
              <a:buNone/>
              <a:defRPr/>
            </a:pPr>
            <a:r>
              <a:rPr lang="en-US" altLang="zh-CN" dirty="0" smtClean="0"/>
              <a:t>6</a:t>
            </a:r>
            <a:r>
              <a:rPr lang="zh-CN" altLang="en-US" dirty="0" smtClean="0"/>
              <a:t>、避免在索引缓存期间进行地址转换</a:t>
            </a:r>
            <a:endParaRPr lang="en-US" altLang="zh-CN" dirty="0" smtClean="0"/>
          </a:p>
        </p:txBody>
      </p:sp>
      <p:sp>
        <p:nvSpPr>
          <p:cNvPr id="3" name="日期占位符 2"/>
          <p:cNvSpPr>
            <a:spLocks noGrp="1"/>
          </p:cNvSpPr>
          <p:nvPr>
            <p:ph type="dt" sz="quarter" idx="10"/>
          </p:nvPr>
        </p:nvSpPr>
        <p:spPr/>
        <p:txBody>
          <a:bodyPr/>
          <a:lstStyle/>
          <a:p>
            <a:pPr>
              <a:defRPr/>
            </a:pPr>
            <a:fld id="{DFF79E7F-55A1-42C9-B028-2671DC548A38}" type="datetime1">
              <a:rPr lang="zh-CN" altLang="en-US"/>
              <a:pPr>
                <a:defRPr/>
              </a:pPr>
              <a:t>2019/3/19</a:t>
            </a:fld>
            <a:endParaRPr lang="zh-CN" altLang="en-US"/>
          </a:p>
        </p:txBody>
      </p:sp>
      <p:sp>
        <p:nvSpPr>
          <p:cNvPr id="4" name="页脚占位符 3"/>
          <p:cNvSpPr>
            <a:spLocks noGrp="1"/>
          </p:cNvSpPr>
          <p:nvPr>
            <p:ph type="ftr" sz="quarter" idx="11"/>
          </p:nvPr>
        </p:nvSpPr>
        <p:spPr/>
        <p:txBody>
          <a:bodyPr/>
          <a:lstStyle/>
          <a:p>
            <a:pPr>
              <a:defRPr/>
            </a:pPr>
            <a:r>
              <a:rPr lang="zh-CN" altLang="en-US"/>
              <a:t>计算机体系结构</a:t>
            </a:r>
          </a:p>
        </p:txBody>
      </p:sp>
      <p:sp>
        <p:nvSpPr>
          <p:cNvPr id="104454"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E39DFF7-7333-41AC-9D11-5810A2BED149}" type="slidenum">
              <a:rPr lang="zh-CN" altLang="en-US">
                <a:solidFill>
                  <a:srgbClr val="898989"/>
                </a:solidFill>
              </a:rPr>
              <a:pPr/>
              <a:t>98</a:t>
            </a:fld>
            <a:endParaRPr lang="zh-CN" altLang="en-US">
              <a:solidFill>
                <a:srgbClr val="898989"/>
              </a:solidFill>
            </a:endParaRPr>
          </a:p>
        </p:txBody>
      </p:sp>
    </p:spTree>
    <p:extLst>
      <p:ext uri="{BB962C8B-B14F-4D97-AF65-F5344CB8AC3E}">
        <p14:creationId xmlns:p14="http://schemas.microsoft.com/office/powerpoint/2010/main" val="1096415158"/>
      </p:ext>
    </p:extLst>
  </p:cSld>
  <p:clrMapOvr>
    <a:masterClrMapping/>
  </p:clrMapOvr>
  <p:transition spd="slow"/>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a:xfrm>
            <a:off x="339725" y="214313"/>
            <a:ext cx="8467725" cy="539750"/>
          </a:xfrm>
        </p:spPr>
        <p:txBody>
          <a:bodyPr>
            <a:normAutofit fontScale="90000"/>
          </a:bodyPr>
          <a:lstStyle/>
          <a:p>
            <a:r>
              <a:rPr lang="en-US" altLang="zh-CN" smtClean="0"/>
              <a:t>04/09-review</a:t>
            </a:r>
            <a:endParaRPr lang="zh-CN" altLang="en-US" smtClean="0"/>
          </a:p>
        </p:txBody>
      </p:sp>
      <p:sp>
        <p:nvSpPr>
          <p:cNvPr id="105475" name="内容占位符 2"/>
          <p:cNvSpPr>
            <a:spLocks noGrp="1"/>
          </p:cNvSpPr>
          <p:nvPr>
            <p:ph idx="1"/>
          </p:nvPr>
        </p:nvSpPr>
        <p:spPr>
          <a:xfrm>
            <a:off x="350838" y="920750"/>
            <a:ext cx="8466137" cy="5329238"/>
          </a:xfrm>
        </p:spPr>
        <p:txBody>
          <a:bodyPr/>
          <a:lstStyle/>
          <a:p>
            <a:r>
              <a:rPr lang="zh-CN" altLang="en-US" sz="2000" smtClean="0"/>
              <a:t>高级</a:t>
            </a:r>
            <a:r>
              <a:rPr lang="en-US" altLang="zh-CN" sz="2000" smtClean="0"/>
              <a:t>Cache</a:t>
            </a:r>
            <a:r>
              <a:rPr lang="zh-CN" altLang="en-US" sz="2000" smtClean="0"/>
              <a:t>优化方法</a:t>
            </a:r>
            <a:endParaRPr lang="en-US" altLang="zh-CN" sz="2000" smtClean="0"/>
          </a:p>
          <a:p>
            <a:pPr marL="457200" lvl="1" indent="0" eaLnBrk="1" hangingPunct="1">
              <a:buFont typeface="Calibri" panose="020F0502020204030204" pitchFamily="34" charset="0"/>
              <a:buNone/>
            </a:pPr>
            <a:r>
              <a:rPr lang="zh-CN" altLang="en-US" sz="2000" b="1" smtClean="0">
                <a:solidFill>
                  <a:srgbClr val="FF0000"/>
                </a:solidFill>
              </a:rPr>
              <a:t>缩短命中时间</a:t>
            </a:r>
            <a:endParaRPr lang="en-US" altLang="zh-CN" sz="2000" b="1" smtClean="0">
              <a:solidFill>
                <a:srgbClr val="FF0000"/>
              </a:solidFill>
            </a:endParaRPr>
          </a:p>
          <a:p>
            <a:pPr lvl="2"/>
            <a:r>
              <a:rPr lang="en-US" altLang="zh-CN" sz="1600" smtClean="0">
                <a:solidFill>
                  <a:srgbClr val="FF0000"/>
                </a:solidFill>
              </a:rPr>
              <a:t>1</a:t>
            </a:r>
            <a:r>
              <a:rPr lang="zh-CN" altLang="en-US" sz="1600" smtClean="0">
                <a:solidFill>
                  <a:srgbClr val="FF0000"/>
                </a:solidFill>
              </a:rPr>
              <a:t>、小而简单的第一级</a:t>
            </a:r>
            <a:r>
              <a:rPr lang="en-US" altLang="zh-CN" sz="1600" smtClean="0">
                <a:solidFill>
                  <a:srgbClr val="FF0000"/>
                </a:solidFill>
              </a:rPr>
              <a:t>Cache</a:t>
            </a:r>
          </a:p>
          <a:p>
            <a:pPr lvl="2"/>
            <a:r>
              <a:rPr lang="en-US" altLang="zh-CN" sz="1600" smtClean="0">
                <a:solidFill>
                  <a:srgbClr val="FF0000"/>
                </a:solidFill>
              </a:rPr>
              <a:t>2</a:t>
            </a:r>
            <a:r>
              <a:rPr lang="zh-CN" altLang="en-US" sz="1600" smtClean="0">
                <a:solidFill>
                  <a:srgbClr val="FF0000"/>
                </a:solidFill>
              </a:rPr>
              <a:t>、路预测方法</a:t>
            </a:r>
            <a:endParaRPr lang="en-US" altLang="zh-CN" sz="1600" smtClean="0">
              <a:solidFill>
                <a:srgbClr val="FF0000"/>
              </a:solidFill>
            </a:endParaRPr>
          </a:p>
          <a:p>
            <a:pPr marL="457200" lvl="1" indent="0" eaLnBrk="1" hangingPunct="1">
              <a:buFont typeface="Calibri" panose="020F0502020204030204" pitchFamily="34" charset="0"/>
              <a:buNone/>
            </a:pPr>
            <a:r>
              <a:rPr lang="zh-CN" altLang="en-US" sz="2000" b="1" smtClean="0">
                <a:solidFill>
                  <a:srgbClr val="FF0000"/>
                </a:solidFill>
              </a:rPr>
              <a:t>增加</a:t>
            </a:r>
            <a:r>
              <a:rPr lang="en-US" altLang="zh-CN" sz="2000" b="1" smtClean="0">
                <a:solidFill>
                  <a:srgbClr val="FF0000"/>
                </a:solidFill>
              </a:rPr>
              <a:t>Cache</a:t>
            </a:r>
            <a:r>
              <a:rPr lang="zh-CN" altLang="en-US" sz="2000" b="1" smtClean="0">
                <a:solidFill>
                  <a:srgbClr val="FF0000"/>
                </a:solidFill>
              </a:rPr>
              <a:t>带宽</a:t>
            </a:r>
            <a:endParaRPr lang="en-US" altLang="zh-CN" sz="2000" b="1" smtClean="0">
              <a:solidFill>
                <a:srgbClr val="FF0000"/>
              </a:solidFill>
            </a:endParaRPr>
          </a:p>
          <a:p>
            <a:pPr lvl="2"/>
            <a:r>
              <a:rPr lang="en-US" altLang="zh-CN" sz="1600" smtClean="0">
                <a:solidFill>
                  <a:srgbClr val="FF0000"/>
                </a:solidFill>
              </a:rPr>
              <a:t>3</a:t>
            </a:r>
            <a:r>
              <a:rPr lang="zh-CN" altLang="en-US" sz="1600" smtClean="0">
                <a:solidFill>
                  <a:srgbClr val="FF0000"/>
                </a:solidFill>
              </a:rPr>
              <a:t>、</a:t>
            </a:r>
            <a:r>
              <a:rPr lang="en-US" altLang="zh-CN" sz="1600" smtClean="0">
                <a:solidFill>
                  <a:srgbClr val="FF0000"/>
                </a:solidFill>
              </a:rPr>
              <a:t>Cache</a:t>
            </a:r>
            <a:r>
              <a:rPr lang="zh-CN" altLang="en-US" sz="1600" smtClean="0">
                <a:solidFill>
                  <a:srgbClr val="FF0000"/>
                </a:solidFill>
              </a:rPr>
              <a:t>访问流水化</a:t>
            </a:r>
            <a:endParaRPr lang="en-US" altLang="zh-CN" sz="1600" smtClean="0">
              <a:solidFill>
                <a:srgbClr val="FF0000"/>
              </a:solidFill>
            </a:endParaRPr>
          </a:p>
          <a:p>
            <a:pPr lvl="2"/>
            <a:r>
              <a:rPr lang="en-US" altLang="zh-CN" sz="1600" smtClean="0"/>
              <a:t>4</a:t>
            </a:r>
            <a:r>
              <a:rPr lang="zh-CN" altLang="en-US" sz="1600" smtClean="0"/>
              <a:t>、无阻塞</a:t>
            </a:r>
            <a:r>
              <a:rPr lang="en-US" altLang="zh-CN" sz="1600" smtClean="0"/>
              <a:t>Cache</a:t>
            </a:r>
          </a:p>
          <a:p>
            <a:pPr marL="457200" lvl="1" indent="0" eaLnBrk="1" hangingPunct="1">
              <a:buFont typeface="Calibri" panose="020F0502020204030204" pitchFamily="34" charset="0"/>
              <a:buNone/>
            </a:pPr>
            <a:r>
              <a:rPr lang="zh-CN" altLang="en-US" sz="1800" b="1" smtClean="0"/>
              <a:t>减小失效开销</a:t>
            </a:r>
            <a:endParaRPr lang="en-US" altLang="zh-CN" sz="1800" b="1" smtClean="0"/>
          </a:p>
          <a:p>
            <a:pPr lvl="2"/>
            <a:r>
              <a:rPr lang="en-US" altLang="zh-CN" sz="1400" smtClean="0"/>
              <a:t>5</a:t>
            </a:r>
            <a:r>
              <a:rPr lang="zh-CN" altLang="en-US" sz="1400" smtClean="0"/>
              <a:t>、多体</a:t>
            </a:r>
            <a:r>
              <a:rPr lang="en-US" altLang="zh-CN" sz="1400" smtClean="0"/>
              <a:t>Cache</a:t>
            </a:r>
          </a:p>
          <a:p>
            <a:pPr lvl="2"/>
            <a:r>
              <a:rPr lang="en-US" altLang="zh-CN" sz="1400" smtClean="0"/>
              <a:t>6</a:t>
            </a:r>
            <a:r>
              <a:rPr lang="zh-CN" altLang="en-US" sz="1400" smtClean="0"/>
              <a:t>、关键字优先和提前重启</a:t>
            </a:r>
            <a:endParaRPr lang="en-US" altLang="zh-CN" sz="1400" smtClean="0"/>
          </a:p>
          <a:p>
            <a:pPr lvl="2"/>
            <a:r>
              <a:rPr lang="en-US" altLang="zh-CN" sz="1400" smtClean="0"/>
              <a:t>7</a:t>
            </a:r>
            <a:r>
              <a:rPr lang="zh-CN" altLang="en-US" sz="1400" smtClean="0"/>
              <a:t>、合并写</a:t>
            </a:r>
            <a:endParaRPr lang="en-US" altLang="zh-CN" sz="1400" smtClean="0"/>
          </a:p>
          <a:p>
            <a:pPr marL="457200" lvl="1" indent="0" eaLnBrk="1" hangingPunct="1">
              <a:buFont typeface="Calibri" panose="020F0502020204030204" pitchFamily="34" charset="0"/>
              <a:buNone/>
            </a:pPr>
            <a:r>
              <a:rPr lang="zh-CN" altLang="en-US" sz="1800" b="1" smtClean="0"/>
              <a:t>降低失效率</a:t>
            </a:r>
            <a:endParaRPr lang="en-US" altLang="zh-CN" sz="1800" b="1" smtClean="0"/>
          </a:p>
          <a:p>
            <a:pPr lvl="2"/>
            <a:r>
              <a:rPr lang="en-US" altLang="zh-CN" sz="1400" smtClean="0"/>
              <a:t>8</a:t>
            </a:r>
            <a:r>
              <a:rPr lang="zh-CN" altLang="en-US" sz="1400" smtClean="0"/>
              <a:t>、编译优化</a:t>
            </a:r>
            <a:endParaRPr lang="en-US" altLang="zh-CN" sz="1400" smtClean="0"/>
          </a:p>
          <a:p>
            <a:pPr marL="457200" lvl="1" indent="0" eaLnBrk="1" hangingPunct="1">
              <a:buFont typeface="Calibri" panose="020F0502020204030204" pitchFamily="34" charset="0"/>
              <a:buNone/>
            </a:pPr>
            <a:r>
              <a:rPr lang="zh-CN" altLang="en-US" sz="1800" b="1" smtClean="0"/>
              <a:t>通过并行降低失效代价或失效率</a:t>
            </a:r>
            <a:endParaRPr lang="en-US" altLang="zh-CN" sz="1800" b="1" smtClean="0"/>
          </a:p>
          <a:p>
            <a:pPr lvl="2"/>
            <a:r>
              <a:rPr lang="en-US" altLang="zh-CN" sz="1400" smtClean="0"/>
              <a:t>9</a:t>
            </a:r>
            <a:r>
              <a:rPr lang="zh-CN" altLang="en-US" sz="1400" smtClean="0"/>
              <a:t>、硬件预取</a:t>
            </a:r>
            <a:endParaRPr lang="en-US" altLang="zh-CN" sz="1400" smtClean="0"/>
          </a:p>
          <a:p>
            <a:pPr lvl="2"/>
            <a:r>
              <a:rPr lang="en-US" altLang="zh-CN" sz="1400" smtClean="0"/>
              <a:t>10</a:t>
            </a:r>
            <a:r>
              <a:rPr lang="zh-CN" altLang="en-US" sz="1400" smtClean="0"/>
              <a:t>、编译器控制的预取</a:t>
            </a:r>
            <a:endParaRPr lang="en-US" altLang="zh-CN" sz="1400" smtClean="0"/>
          </a:p>
        </p:txBody>
      </p:sp>
      <p:sp>
        <p:nvSpPr>
          <p:cNvPr id="4" name="日期占位符 3"/>
          <p:cNvSpPr>
            <a:spLocks noGrp="1"/>
          </p:cNvSpPr>
          <p:nvPr>
            <p:ph type="dt" sz="quarter" idx="10"/>
          </p:nvPr>
        </p:nvSpPr>
        <p:spPr/>
        <p:txBody>
          <a:bodyPr/>
          <a:lstStyle/>
          <a:p>
            <a:pPr>
              <a:defRPr/>
            </a:pPr>
            <a:fld id="{FB476F59-42D1-4821-A404-4C6A14BE21B8}" type="datetime1">
              <a:rPr lang="zh-CN" altLang="en-US" smtClean="0"/>
              <a:pPr>
                <a:defRPr/>
              </a:pPr>
              <a:t>2019/3/19</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0547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A2C7B9D-FB99-4C55-9F57-75748F713E12}" type="slidenum">
              <a:rPr lang="zh-CN" altLang="en-US">
                <a:solidFill>
                  <a:srgbClr val="898989"/>
                </a:solidFill>
              </a:rPr>
              <a:pPr/>
              <a:t>99</a:t>
            </a:fld>
            <a:endParaRPr lang="zh-CN" altLang="en-US">
              <a:solidFill>
                <a:srgbClr val="898989"/>
              </a:solidFill>
            </a:endParaRPr>
          </a:p>
        </p:txBody>
      </p:sp>
    </p:spTree>
    <p:extLst>
      <p:ext uri="{BB962C8B-B14F-4D97-AF65-F5344CB8AC3E}">
        <p14:creationId xmlns:p14="http://schemas.microsoft.com/office/powerpoint/2010/main" val="39890237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2689</TotalTime>
  <Words>13505</Words>
  <Application>Microsoft Office PowerPoint</Application>
  <PresentationFormat>全屏显示(4:3)</PresentationFormat>
  <Paragraphs>2276</Paragraphs>
  <Slides>160</Slides>
  <Notes>52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160</vt:i4>
      </vt:variant>
    </vt:vector>
  </HeadingPairs>
  <TitlesOfParts>
    <vt:vector size="177" baseType="lpstr">
      <vt:lpstr>等线</vt:lpstr>
      <vt:lpstr>黑体</vt:lpstr>
      <vt:lpstr>华文中宋</vt:lpstr>
      <vt:lpstr>楷体_GB2312</vt:lpstr>
      <vt:lpstr>宋体</vt:lpstr>
      <vt:lpstr>微软雅黑</vt:lpstr>
      <vt:lpstr>Arial</vt:lpstr>
      <vt:lpstr>Calibri</vt:lpstr>
      <vt:lpstr>Comic Sans MS</vt:lpstr>
      <vt:lpstr>Franklin Gothic Book</vt:lpstr>
      <vt:lpstr>Helvetica</vt:lpstr>
      <vt:lpstr>Symbol</vt:lpstr>
      <vt:lpstr>Times New Roman</vt:lpstr>
      <vt:lpstr>Wingdings</vt:lpstr>
      <vt:lpstr>自定义设计方案</vt:lpstr>
      <vt:lpstr>Chart</vt:lpstr>
      <vt:lpstr>Equation</vt:lpstr>
      <vt:lpstr>计算机体系结构</vt:lpstr>
      <vt:lpstr>第4章   存储层次结构设计</vt:lpstr>
      <vt:lpstr>存储层次结构</vt:lpstr>
      <vt:lpstr>Trends in DRAM</vt:lpstr>
      <vt:lpstr>微处理器与DRAM 的性能差异</vt:lpstr>
      <vt:lpstr>Microprocessor-DRAM性能差异 </vt:lpstr>
      <vt:lpstr>存储系统的设计目标</vt:lpstr>
      <vt:lpstr>基本解决方法：多级层次结构</vt:lpstr>
      <vt:lpstr>计算机系统的多级存储层次</vt:lpstr>
      <vt:lpstr>典型的存储器访问模式</vt:lpstr>
      <vt:lpstr>存储层次工作原理： Locality!</vt:lpstr>
      <vt:lpstr>存储层次结构涉及的基本概念</vt:lpstr>
      <vt:lpstr>存储层次的性能参数(1/2)</vt:lpstr>
      <vt:lpstr>存储层次的性能参数 (2/2)</vt:lpstr>
      <vt:lpstr>常见的存储层次的组织</vt:lpstr>
      <vt:lpstr>Cache Memory ?</vt:lpstr>
      <vt:lpstr>Cache 无处不在</vt:lpstr>
      <vt:lpstr>Cache基本知识</vt:lpstr>
      <vt:lpstr>Q1：映象规则</vt:lpstr>
      <vt:lpstr>Q1: Where can a block be placed in the upper level?</vt:lpstr>
      <vt:lpstr>Q1的讨论</vt:lpstr>
      <vt:lpstr>Q2(1/2): 查找方法</vt:lpstr>
      <vt:lpstr>Q2（2/2)查找方法</vt:lpstr>
      <vt:lpstr>Tag和数据阵列并行访问的逻辑结构</vt:lpstr>
      <vt:lpstr>Tag 和数据阵列并行访问的流水线模式</vt:lpstr>
      <vt:lpstr>Tag和数据阵列串行访问的逻辑结构</vt:lpstr>
      <vt:lpstr>Tag 和数据阵列串行访问的流水线模式</vt:lpstr>
      <vt:lpstr>直接映像Cache查找过程</vt:lpstr>
      <vt:lpstr>全相联Cache查找过程</vt:lpstr>
      <vt:lpstr>Example: 1 KB Direct Mapped Cache with 32 B Blocks</vt:lpstr>
      <vt:lpstr>Example: Set Associative Cache</vt:lpstr>
      <vt:lpstr>Q3：替换算法</vt:lpstr>
      <vt:lpstr>LRU和Random的比较（失效率）</vt:lpstr>
      <vt:lpstr>Q4: 写策略</vt:lpstr>
      <vt:lpstr>两种写策略</vt:lpstr>
      <vt:lpstr>Write-back, Write Allocate</vt:lpstr>
      <vt:lpstr>Write-Through, No Write Allocate</vt:lpstr>
      <vt:lpstr>-Review</vt:lpstr>
      <vt:lpstr>Alpha AX 21064 Cache结构（数据Cache)</vt:lpstr>
      <vt:lpstr>Alpha AX 21064 Cache结构（数据Cache)</vt:lpstr>
      <vt:lpstr>Alpha 21264 Data Cache</vt:lpstr>
      <vt:lpstr>Alpha 21264 Data Cache</vt:lpstr>
      <vt:lpstr>Cache 性能分析</vt:lpstr>
      <vt:lpstr>性能分析举例</vt:lpstr>
      <vt:lpstr>Example: Harvard Architecture</vt:lpstr>
      <vt:lpstr>PowerPoint 演示文稿</vt:lpstr>
      <vt:lpstr>PowerPoint 演示文稿</vt:lpstr>
      <vt:lpstr>考虑不同组织结构的Cache对性能的影响:</vt:lpstr>
      <vt:lpstr>失效开销与Out-of-Order执行的处理器</vt:lpstr>
      <vt:lpstr> -review</vt:lpstr>
      <vt:lpstr>Summary of performance equations in this chapter</vt:lpstr>
      <vt:lpstr>基本Cache优化方法</vt:lpstr>
      <vt:lpstr>改进Cache 性能的方法</vt:lpstr>
      <vt:lpstr>降低失效率</vt:lpstr>
      <vt:lpstr>各种类型的失效率</vt:lpstr>
      <vt:lpstr>从统计规律中得到的一些结果</vt:lpstr>
      <vt:lpstr>减少3C的方法</vt:lpstr>
      <vt:lpstr>增加块的大小</vt:lpstr>
      <vt:lpstr>块大小、容量对失效率的影响</vt:lpstr>
      <vt:lpstr>块大小、容量对AMAT的影响</vt:lpstr>
      <vt:lpstr>块大小、容量对AMAT的影响</vt:lpstr>
      <vt:lpstr>块大小、容量的权衡</vt:lpstr>
      <vt:lpstr>提高相联度</vt:lpstr>
      <vt:lpstr>Victim Cache(1/2)</vt:lpstr>
      <vt:lpstr>Victim Cache(2/2)</vt:lpstr>
      <vt:lpstr>减少失效开销</vt:lpstr>
      <vt:lpstr>采用多级Cache</vt:lpstr>
      <vt:lpstr>多级包容性(multilevel inclusive)</vt:lpstr>
      <vt:lpstr>PowerPoint 演示文稿</vt:lpstr>
      <vt:lpstr>PowerPoint 演示文稿</vt:lpstr>
      <vt:lpstr>多级不包容（Multilevel  Exclusive）</vt:lpstr>
      <vt:lpstr>PowerPoint 演示文稿</vt:lpstr>
      <vt:lpstr>PowerPoint 演示文稿</vt:lpstr>
      <vt:lpstr>-review</vt:lpstr>
      <vt:lpstr>-课堂练习:</vt:lpstr>
      <vt:lpstr>多级cache的性能分析</vt:lpstr>
      <vt:lpstr>L1 cache 失效率</vt:lpstr>
      <vt:lpstr>具有二级Cache的AMAT举例 </vt:lpstr>
      <vt:lpstr>Memory Stall Cycles Per Instruction</vt:lpstr>
      <vt:lpstr>两级Cache的性能</vt:lpstr>
      <vt:lpstr>不同大小的L2cache对应的执行时间</vt:lpstr>
      <vt:lpstr>Miss rates versus cache size for multilevel caches</vt:lpstr>
      <vt:lpstr>两级Cache的一些研究结论</vt:lpstr>
      <vt:lpstr>多级Cache举例</vt:lpstr>
      <vt:lpstr>让读优先于写图示</vt:lpstr>
      <vt:lpstr>让读失效优先于写</vt:lpstr>
      <vt:lpstr>缩短命中时间</vt:lpstr>
      <vt:lpstr>PowerPoint 演示文稿</vt:lpstr>
      <vt:lpstr>高级Cache优化方法</vt:lpstr>
      <vt:lpstr>1、Small and simple first level caches</vt:lpstr>
      <vt:lpstr>L1 Size and Associativity</vt:lpstr>
      <vt:lpstr>L1 Size and Associativity</vt:lpstr>
      <vt:lpstr>2、Way Prediction</vt:lpstr>
      <vt:lpstr> 高级Cache优化方法</vt:lpstr>
      <vt:lpstr>3、Pipelining Cache</vt:lpstr>
      <vt:lpstr>PowerPoint 演示文稿</vt:lpstr>
      <vt:lpstr>PowerPoint 演示文稿</vt:lpstr>
      <vt:lpstr>04/09-review</vt:lpstr>
      <vt:lpstr>04/09-review</vt:lpstr>
      <vt:lpstr>4、Nonblocking Caches</vt:lpstr>
      <vt:lpstr>Nonblocking Cache Timeline</vt:lpstr>
      <vt:lpstr>Effectiveness of Non-Blocking Cache</vt:lpstr>
      <vt:lpstr>Miss Status Holding Register (MSHR)</vt:lpstr>
      <vt:lpstr>NonBlocking Cache Operation</vt:lpstr>
      <vt:lpstr>Multi-Ported Cache</vt:lpstr>
      <vt:lpstr>5、Multibanked Caches</vt:lpstr>
      <vt:lpstr>6、Critical Word First, Early Restart</vt:lpstr>
      <vt:lpstr>7、Merging Write Buffer</vt:lpstr>
      <vt:lpstr>8、编译器优化</vt:lpstr>
      <vt:lpstr>编译器优化方法举例之一：数组合并</vt:lpstr>
      <vt:lpstr>编译器优化方法举例之二：内外循环交换</vt:lpstr>
      <vt:lpstr>编译器优化方法举例之三：分块  (1/2)</vt:lpstr>
      <vt:lpstr>编译器优化方法举例之三：分块  (2/2)</vt:lpstr>
      <vt:lpstr>9、Hardware Prefetching</vt:lpstr>
      <vt:lpstr>硬件预取</vt:lpstr>
      <vt:lpstr>硬件预取</vt:lpstr>
      <vt:lpstr>10、Compiler Prefetching（1/2)</vt:lpstr>
      <vt:lpstr>由编译器控制预取 （2/2)</vt:lpstr>
      <vt:lpstr>举例1</vt:lpstr>
      <vt:lpstr>PowerPoint 演示文稿</vt:lpstr>
      <vt:lpstr>举例2</vt:lpstr>
      <vt:lpstr> cache -review</vt:lpstr>
      <vt:lpstr>04/10-review :   Summary</vt:lpstr>
      <vt:lpstr>   4.5 存储器技术与优化</vt:lpstr>
      <vt:lpstr>DRAM</vt:lpstr>
      <vt:lpstr>DRAM Packaging (Laptops/Desktops/Servers)</vt:lpstr>
      <vt:lpstr>Memory 优化</vt:lpstr>
      <vt:lpstr>PowerPoint 演示文稿</vt:lpstr>
      <vt:lpstr>Memory Optimizations</vt:lpstr>
      <vt:lpstr>PowerPoint 演示文稿</vt:lpstr>
      <vt:lpstr>3D-Stacked DRAM and Processing in Memory (PIM)</vt:lpstr>
      <vt:lpstr>Memory 功耗</vt:lpstr>
      <vt:lpstr>三种存储器组织方式</vt:lpstr>
      <vt:lpstr>提高主存性能的方法-增大存储器的宽度（并行访问存储器）</vt:lpstr>
      <vt:lpstr>采用简单的多体交叉存储器</vt:lpstr>
      <vt:lpstr>Increasing Bandwidth - Interleaving</vt:lpstr>
      <vt:lpstr>PowerPoint 演示文稿</vt:lpstr>
      <vt:lpstr>地址映射方法 ( m个存储体，每个存储体容量为n)</vt:lpstr>
      <vt:lpstr>例题：</vt:lpstr>
      <vt:lpstr>PowerPoint 演示文稿</vt:lpstr>
      <vt:lpstr>PowerPoint 演示文稿</vt:lpstr>
      <vt:lpstr>PowerPoint 演示文稿</vt:lpstr>
      <vt:lpstr>4.6 虚拟存储器－基本原理</vt:lpstr>
      <vt:lpstr>PowerPoint 演示文稿</vt:lpstr>
      <vt:lpstr>Cache与VM的区别</vt:lpstr>
      <vt:lpstr>虚拟存储器页式管理的典型参数与Cache的比较</vt:lpstr>
      <vt:lpstr>页式管理和段式管理</vt:lpstr>
      <vt:lpstr>PowerPoint 演示文稿</vt:lpstr>
      <vt:lpstr>VM的四个问题 (1/2)</vt:lpstr>
      <vt:lpstr>VM的四个问题（2/2)</vt:lpstr>
      <vt:lpstr>PowerPoint 演示文稿</vt:lpstr>
      <vt:lpstr>页面大小的选择</vt:lpstr>
      <vt:lpstr>Alpha VPN－&gt;PPN</vt:lpstr>
      <vt:lpstr>TLB （Translation look-aside Buffer)</vt:lpstr>
      <vt:lpstr>TLB的典型参数</vt:lpstr>
      <vt:lpstr>举例：Alpha 21064的TLB</vt:lpstr>
      <vt:lpstr>Summary of Virtual Memory and Caches </vt:lpstr>
      <vt:lpstr>DRAM</vt:lpstr>
      <vt:lpstr>DRAM的演进</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dc:title>
  <dc:creator>zhou</dc:creator>
  <cp:lastModifiedBy>xhzhou</cp:lastModifiedBy>
  <cp:revision>155</cp:revision>
  <dcterms:created xsi:type="dcterms:W3CDTF">2018-12-10T01:16:13Z</dcterms:created>
  <dcterms:modified xsi:type="dcterms:W3CDTF">2019-03-19T08:57:58Z</dcterms:modified>
</cp:coreProperties>
</file>