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190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0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1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3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5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FB2B-2C67-4284-8E80-02CDB933A5D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1201-7824-482A-846C-89E91C01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96471" y="3988952"/>
            <a:ext cx="19812000" cy="26251336"/>
            <a:chOff x="1088571" y="4920343"/>
            <a:chExt cx="19245943" cy="2531994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88571" y="4920343"/>
              <a:ext cx="19245943" cy="25319945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88571" y="25690286"/>
              <a:ext cx="19245943" cy="4550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88571" y="478972"/>
            <a:ext cx="15229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00" b="1" dirty="0">
                <a:solidFill>
                  <a:schemeClr val="bg1"/>
                </a:solidFill>
              </a:rPr>
              <a:t> 2020 DEEP-LEARNING CAPSTONE DESIGN</a:t>
            </a:r>
          </a:p>
          <a:p>
            <a:r>
              <a:rPr lang="en-US" altLang="ko-KR" sz="6300" b="1" dirty="0">
                <a:solidFill>
                  <a:schemeClr val="bg1"/>
                </a:solidFill>
              </a:rPr>
              <a:t>| ICT</a:t>
            </a:r>
            <a:r>
              <a:rPr lang="ko-KR" altLang="en-US" sz="6300" b="1" dirty="0">
                <a:solidFill>
                  <a:schemeClr val="bg1"/>
                </a:solidFill>
              </a:rPr>
              <a:t>융합전공 </a:t>
            </a:r>
            <a:r>
              <a:rPr lang="ko-KR" altLang="en-US" sz="63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6300" b="1" dirty="0">
                <a:solidFill>
                  <a:schemeClr val="bg1"/>
                </a:solidFill>
              </a:rPr>
              <a:t> </a:t>
            </a:r>
            <a:r>
              <a:rPr lang="ko-KR" altLang="en-US" sz="6300" b="1" dirty="0" err="1">
                <a:solidFill>
                  <a:schemeClr val="bg1"/>
                </a:solidFill>
              </a:rPr>
              <a:t>캡스톤</a:t>
            </a:r>
            <a:r>
              <a:rPr lang="ko-KR" altLang="en-US" sz="6300" b="1" dirty="0">
                <a:solidFill>
                  <a:schemeClr val="bg1"/>
                </a:solidFill>
              </a:rPr>
              <a:t> 디자인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44914" y="2228312"/>
            <a:ext cx="5963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   명 </a:t>
            </a:r>
            <a:r>
              <a:rPr lang="en-US" altLang="ko-KR" sz="4000" b="1" dirty="0">
                <a:solidFill>
                  <a:schemeClr val="bg1"/>
                </a:solidFill>
              </a:rPr>
              <a:t>: HIPI</a:t>
            </a:r>
          </a:p>
          <a:p>
            <a:r>
              <a:rPr lang="ko-KR" altLang="en-US" sz="4000" b="1" dirty="0">
                <a:solidFill>
                  <a:schemeClr val="bg1"/>
                </a:solidFill>
              </a:rPr>
              <a:t>지도교수 </a:t>
            </a:r>
            <a:r>
              <a:rPr lang="en-US" altLang="ko-KR" sz="4000" b="1" dirty="0">
                <a:solidFill>
                  <a:schemeClr val="bg1"/>
                </a:solidFill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</a:rPr>
              <a:t>김승찬 교수님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03128" y="4149518"/>
            <a:ext cx="36876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Cat’s life</a:t>
            </a:r>
            <a:endParaRPr lang="ko-KR" altLang="en-US" sz="8000" dirty="0"/>
          </a:p>
        </p:txBody>
      </p:sp>
      <p:sp>
        <p:nvSpPr>
          <p:cNvPr id="10" name="직사각형 9"/>
          <p:cNvSpPr/>
          <p:nvPr/>
        </p:nvSpPr>
        <p:spPr>
          <a:xfrm>
            <a:off x="1828800" y="5791198"/>
            <a:ext cx="3378200" cy="119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165100" dir="3300000" sx="106000" sy="106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accent5">
                    <a:lumMod val="50000"/>
                  </a:schemeClr>
                </a:solidFill>
              </a:rPr>
              <a:t>과제목적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7670798"/>
            <a:ext cx="1800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요즈음 대부분의 사람들이 반려동물을 키우고 있지만 자주 집을 비우기 때문에 집에 혼자 있는 반려동물의 상황을 알지 못한다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또한 같이 있지만 반려동물의 상태가 좋지 않아 평소와 다르게 행동하더라도 쉽게 알아채지 못하는 경우도 있다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이번 프로젝트는 반려동물 중에서도 혼자 있는 시간이 길고 생활패턴이 일정하지 않은 고양이의 일상을 주인이 알 수 있도록 하는 것이 목적이다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고양이의 일상은 밥 먹는 것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물 마시는 것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화장실에 가는 것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가지로 분류했다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고양이의 주요 행동인 이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가지를 통해 현재 상황을 주인에게 알려줌으로써 반려묘의 상태를 알 수 있도록 제작하였다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8800" y="11349928"/>
            <a:ext cx="3378200" cy="119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165100" dir="3300000" sx="106000" sy="106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accent5">
                    <a:lumMod val="50000"/>
                  </a:schemeClr>
                </a:solidFill>
              </a:rPr>
              <a:t>과제내용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12885353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ko-KR" altLang="en-US" sz="4400" b="1" dirty="0">
                <a:latin typeface="HY중고딕" panose="02030600000101010101" pitchFamily="18" charset="-127"/>
                <a:ea typeface="HY중고딕" panose="02030600000101010101" pitchFamily="18" charset="-127"/>
                <a:cs typeface="함초롬돋움" panose="020B0604000101010101" pitchFamily="50" charset="-127"/>
              </a:rPr>
              <a:t>데이터 수집</a:t>
            </a:r>
            <a:endParaRPr lang="en-US" altLang="ko-KR" sz="4400" b="1" dirty="0">
              <a:latin typeface="HY중고딕" panose="02030600000101010101" pitchFamily="18" charset="-127"/>
              <a:ea typeface="HY중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66552" y="12798865"/>
            <a:ext cx="445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2) Jetson </a:t>
            </a:r>
            <a:r>
              <a:rPr lang="ko-KR" altLang="en-US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17961568"/>
            <a:ext cx="474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코드 구현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02" y="13841431"/>
            <a:ext cx="1761246" cy="1761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322" y="15733613"/>
            <a:ext cx="2850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밥 먹는 소리</a:t>
            </a:r>
            <a:r>
              <a:rPr lang="en-US" altLang="ko-KR" sz="2800" dirty="0"/>
              <a:t>, </a:t>
            </a:r>
            <a:r>
              <a:rPr lang="ko-KR" altLang="en-US" sz="2800" dirty="0"/>
              <a:t>물 마시는 소리</a:t>
            </a:r>
            <a:r>
              <a:rPr lang="en-US" altLang="ko-KR" sz="2800" dirty="0"/>
              <a:t>, </a:t>
            </a:r>
            <a:r>
              <a:rPr lang="ko-KR" altLang="en-US" sz="2800" dirty="0"/>
              <a:t>화장실 소리</a:t>
            </a:r>
            <a:r>
              <a:rPr lang="en-US" altLang="ko-KR" sz="2800" dirty="0"/>
              <a:t>, </a:t>
            </a:r>
            <a:r>
              <a:rPr lang="ko-KR" altLang="en-US" sz="2800" dirty="0"/>
              <a:t>잡음 소리 총 </a:t>
            </a:r>
            <a:r>
              <a:rPr lang="en-US" altLang="ko-KR" sz="2800" dirty="0"/>
              <a:t>4</a:t>
            </a:r>
            <a:r>
              <a:rPr lang="ko-KR" altLang="en-US" sz="2800" dirty="0"/>
              <a:t>가지를 수집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6920" y="15733613"/>
            <a:ext cx="288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Audition</a:t>
            </a:r>
            <a:r>
              <a:rPr lang="ko-KR" altLang="en-US" sz="2800" dirty="0"/>
              <a:t>을 이용해 일정한 길이로 편집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203700" y="14732756"/>
            <a:ext cx="111143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7642" y="15641366"/>
            <a:ext cx="3767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Librosa</a:t>
            </a:r>
            <a:r>
              <a:rPr lang="ko-KR" altLang="en-US" sz="2800" dirty="0"/>
              <a:t>를 이용하여 원본</a:t>
            </a:r>
            <a:r>
              <a:rPr lang="en-US" altLang="ko-KR" sz="2800" dirty="0"/>
              <a:t>, noise</a:t>
            </a:r>
            <a:r>
              <a:rPr lang="ko-KR" altLang="en-US" sz="2800" dirty="0"/>
              <a:t>를 추가하거나 노래와 섞어 총 </a:t>
            </a:r>
            <a:r>
              <a:rPr lang="en-US" altLang="ko-KR" sz="2800" dirty="0"/>
              <a:t>3</a:t>
            </a:r>
            <a:r>
              <a:rPr lang="ko-KR" altLang="en-US" sz="2800" dirty="0"/>
              <a:t>가지 버전을 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Spectrogram</a:t>
            </a:r>
            <a:r>
              <a:rPr lang="ko-KR" altLang="en-US" sz="2800" dirty="0"/>
              <a:t>으로 변환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4" y="14034409"/>
            <a:ext cx="1396694" cy="13966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61" y="14066381"/>
            <a:ext cx="1332750" cy="1332750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7265323" y="14732756"/>
            <a:ext cx="111143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86322" y="21055909"/>
            <a:ext cx="2826361" cy="232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</a:rPr>
              <a:t>Keras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 err="1">
                <a:latin typeface="+mn-ea"/>
              </a:rPr>
              <a:t>ImageDataGenerator</a:t>
            </a:r>
            <a:r>
              <a:rPr lang="ko-KR" altLang="en-US" sz="2800" dirty="0">
                <a:latin typeface="+mn-ea"/>
              </a:rPr>
              <a:t>를 이용하여 데이터 로드 및 </a:t>
            </a:r>
            <a:r>
              <a:rPr lang="ko-KR" altLang="en-US" sz="2800" dirty="0" err="1">
                <a:latin typeface="+mn-ea"/>
              </a:rPr>
              <a:t>전처리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02" y="18853929"/>
            <a:ext cx="1883389" cy="188338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4203700" y="19795623"/>
            <a:ext cx="111143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4937" y="21056103"/>
            <a:ext cx="3313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spectrogram</a:t>
            </a:r>
            <a:r>
              <a:rPr lang="ko-KR" altLang="en-US" sz="2800" dirty="0"/>
              <a:t>으로 변환된 소리를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CNN</a:t>
            </a:r>
            <a:r>
              <a:rPr lang="ko-KR" altLang="en-US" sz="2800" dirty="0"/>
              <a:t>모델로 학습시켜 </a:t>
            </a:r>
            <a:r>
              <a:rPr lang="en-US" altLang="ko-KR" sz="2800" dirty="0"/>
              <a:t>4</a:t>
            </a:r>
            <a:r>
              <a:rPr lang="ko-KR" altLang="en-US" sz="2800" dirty="0"/>
              <a:t>가지로 분류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14" y="19081518"/>
            <a:ext cx="1446256" cy="1446256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7265323" y="19804646"/>
            <a:ext cx="111143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06536" y="21059212"/>
            <a:ext cx="2975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USB </a:t>
            </a:r>
            <a:r>
              <a:rPr lang="ko-KR" altLang="en-US" sz="2800" dirty="0"/>
              <a:t>마이크로 입력된 소리를 </a:t>
            </a:r>
            <a:r>
              <a:rPr lang="en-US" altLang="ko-KR" sz="2800" dirty="0"/>
              <a:t>spectrogram</a:t>
            </a:r>
            <a:r>
              <a:rPr lang="ko-KR" altLang="en-US" sz="2800" dirty="0"/>
              <a:t>으로 변환한 뒤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학습된 모델을 이용해 소리 예측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61" y="18977322"/>
            <a:ext cx="1483618" cy="14836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827261" y="15603513"/>
            <a:ext cx="288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Keras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Librosa</a:t>
            </a:r>
            <a:r>
              <a:rPr lang="en-US" altLang="ko-KR" sz="2800" dirty="0"/>
              <a:t>, PIL </a:t>
            </a:r>
            <a:r>
              <a:rPr lang="ko-KR" altLang="en-US" sz="2800" dirty="0"/>
              <a:t>등 필요한 모듈 설치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684135" y="15717014"/>
            <a:ext cx="288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원격 커널 사용을 위한 </a:t>
            </a:r>
            <a:r>
              <a:rPr lang="en-US" altLang="ko-KR" sz="2800" dirty="0" err="1"/>
              <a:t>Mobaxterm</a:t>
            </a:r>
            <a:r>
              <a:rPr lang="en-US" altLang="ko-KR" sz="2800" dirty="0"/>
              <a:t> </a:t>
            </a:r>
            <a:r>
              <a:rPr lang="ko-KR" altLang="en-US" sz="2800" dirty="0"/>
              <a:t>설치 및 가상환경 설정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814745" y="15602677"/>
            <a:ext cx="288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USB </a:t>
            </a:r>
            <a:r>
              <a:rPr lang="ko-KR" altLang="en-US" sz="2800" dirty="0"/>
              <a:t>마이크 설정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915874" y="23740073"/>
            <a:ext cx="7380526" cy="119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165100" dir="3300000" sx="106000" sy="106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>
                <a:solidFill>
                  <a:schemeClr val="accent5">
                    <a:lumMod val="50000"/>
                  </a:schemeClr>
                </a:solidFill>
              </a:rPr>
              <a:t>활용방안 및 기대효과</a:t>
            </a:r>
            <a:endParaRPr lang="ko-KR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15874" y="25653015"/>
            <a:ext cx="109365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 본 프로그램을 통해 반려묘의 현재 상황을 알 수 있고 이러한 데이터들을 꾸준히 모은다면 반려묘의 일상패턴을 파악하여 평소와 다른 패턴을 보일 시 알아차릴 수 있다</a:t>
            </a:r>
            <a:r>
              <a:rPr lang="en-US" altLang="ko-KR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집안의 영상을 통해 반려묘의 상황을 알 수 있는 상품들이 존재하지만 해킹을 걱정해서 사용을 꺼려하는 사람들에게 도움이 될 수 있다</a:t>
            </a:r>
            <a:r>
              <a:rPr lang="en-US" altLang="ko-KR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사용자의 꾸준한 관리도 필요 없고 고양이는 스트레스 받는 일 없이 반려묘의 상태를 쉽게 알 수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04" y="13971676"/>
            <a:ext cx="1447950" cy="1447950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>
            <a:off x="14271542" y="14783665"/>
            <a:ext cx="111143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7259026" y="14732756"/>
            <a:ext cx="111143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90" y="14087086"/>
            <a:ext cx="1393158" cy="13931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0"/>
          <a:srcRect l="9749" t="9749" r="10634" b="8038"/>
          <a:stretch/>
        </p:blipFill>
        <p:spPr>
          <a:xfrm>
            <a:off x="18359193" y="13971676"/>
            <a:ext cx="1706882" cy="1559419"/>
          </a:xfrm>
          <a:prstGeom prst="rect">
            <a:avLst/>
          </a:prstGeom>
        </p:spPr>
      </p:pic>
      <p:pic>
        <p:nvPicPr>
          <p:cNvPr id="1026" name="Picture 2" descr="Amazon.com: NVIDIA Jetson Nano Developer Kit: Computers &amp; Accessorie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225" y="18878985"/>
            <a:ext cx="55911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2"/>
          <a:srcRect l="5713" r="14151"/>
          <a:stretch/>
        </p:blipFill>
        <p:spPr>
          <a:xfrm>
            <a:off x="13619843" y="25191213"/>
            <a:ext cx="6221184" cy="45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283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HY중고딕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지호</dc:creator>
  <cp:lastModifiedBy>김 지호</cp:lastModifiedBy>
  <cp:revision>18</cp:revision>
  <dcterms:created xsi:type="dcterms:W3CDTF">2020-06-21T11:01:01Z</dcterms:created>
  <dcterms:modified xsi:type="dcterms:W3CDTF">2020-06-22T12:53:31Z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