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6" r:id="rId3"/>
    <p:sldId id="270" r:id="rId4"/>
    <p:sldId id="275" r:id="rId5"/>
    <p:sldId id="274" r:id="rId6"/>
    <p:sldId id="279" r:id="rId7"/>
    <p:sldId id="289" r:id="rId8"/>
    <p:sldId id="292" r:id="rId9"/>
    <p:sldId id="293" r:id="rId10"/>
    <p:sldId id="294" r:id="rId11"/>
    <p:sldId id="295" r:id="rId12"/>
    <p:sldId id="296" r:id="rId13"/>
    <p:sldId id="278" r:id="rId14"/>
    <p:sldId id="297" r:id="rId15"/>
    <p:sldId id="284" r:id="rId16"/>
    <p:sldId id="298" r:id="rId17"/>
    <p:sldId id="286" r:id="rId18"/>
    <p:sldId id="300" r:id="rId19"/>
    <p:sldId id="287" r:id="rId20"/>
    <p:sldId id="301" r:id="rId21"/>
    <p:sldId id="288" r:id="rId22"/>
    <p:sldId id="302" r:id="rId23"/>
    <p:sldId id="282" r:id="rId24"/>
    <p:sldId id="30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3C0"/>
    <a:srgbClr val="525354"/>
    <a:srgbClr val="F7EEE7"/>
    <a:srgbClr val="8C8E8D"/>
    <a:srgbClr val="D0D1D6"/>
    <a:srgbClr val="D9D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1" autoAdjust="0"/>
    <p:restoredTop sz="95244" autoAdjust="0"/>
  </p:normalViewPr>
  <p:slideViewPr>
    <p:cSldViewPr snapToGrid="0" showGuides="1">
      <p:cViewPr varScale="1">
        <p:scale>
          <a:sx n="61" d="100"/>
          <a:sy n="61" d="100"/>
        </p:scale>
        <p:origin x="90" y="1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D316B-32EF-4457-8ADC-46B732B8F554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2FCA4-4779-4C05-95D5-3EEC085FD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62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2FCA4-4779-4C05-95D5-3EEC085FDE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8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Node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방식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NODE_WEIGHT</a:t>
            </a:r>
          </a:p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등장하는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actor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더 큰 비중을 가지는 배우라 가정한다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 하나의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scene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등장하는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가중치를 부여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하여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등장한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큰 가중치를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갖게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NODE_WEIGHT_COUNT</a:t>
            </a:r>
          </a:p>
          <a:p>
            <a:pPr lvl="0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방식은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가중치를 주었지만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영화에서 등장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많더라도 그 안에서 더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 대사를 가지고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더 높은 비중을 차지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것이 맞다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 대사 횟수만큼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가중치를 부여한다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 총 영화에서 대사 횟수가 해당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가중치가 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Edge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EDGE_WEIGHT_1</a:t>
            </a:r>
          </a:p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함께 등장하는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인물 사이에 관계가 있다고 생각하였다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등장하는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간에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가중치를 주어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계산하였다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함께 나온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들은 더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가중치가 누적되어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큰 관계 값을 가지게 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EDGE_WEIGHT_MULTIPLY</a:t>
            </a:r>
          </a:p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함께 나온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라도 모두 같은 정도의 관계를 가지지는 않는다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점을 보완하여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 가지고 있는 가중치의 값은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 대사의 비중을 뜻하며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대화를 많이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actor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내에서도 높은 관계를 가진다고 가정하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그렇기에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가중치를 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계산하였다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대사를 가지고 있다면 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관계가 가장 큰 관계 값을 가지게 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EDGE_WEIGHT_MULTIPLY_AND_COUNT</a:t>
            </a:r>
          </a:p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위에서의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구하는 방식에는 하나의 문제점이 존재한다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내에서는 관계 값이 적절할 수 있지만 대사가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존재하는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scene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대사가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존재하는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간의 관계는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비율이 같더라도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대사횟수에 따라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가중치를 가져야 하는 것이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마땅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내에서의 값이 아닌 영화에서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globality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고려한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추출 방식이다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 가중치를 곱한 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대사의 횟수를 마지막에 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계산해 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2FCA4-4779-4C05-95D5-3EEC085FDE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0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3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0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8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3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7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2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4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97030-A255-4496-A3A2-90AA255ACC1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1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79244" y="1707459"/>
            <a:ext cx="649197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6200000">
            <a:off x="10183356" y="171839"/>
            <a:ext cx="48768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rot="16200000">
            <a:off x="7486869" y="5916089"/>
            <a:ext cx="822018" cy="14215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4253" y="1818951"/>
            <a:ext cx="3227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 map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1" y="4185747"/>
            <a:ext cx="516255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803169" y="3887688"/>
            <a:ext cx="2635658" cy="1235555"/>
            <a:chOff x="7835733" y="3698458"/>
            <a:chExt cx="2635658" cy="1235555"/>
          </a:xfrm>
        </p:grpSpPr>
        <p:sp>
          <p:nvSpPr>
            <p:cNvPr id="20" name="TextBox 19"/>
            <p:cNvSpPr txBox="1"/>
            <p:nvPr/>
          </p:nvSpPr>
          <p:spPr>
            <a:xfrm>
              <a:off x="7835733" y="3698458"/>
              <a:ext cx="26356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발표자 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20145223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민성재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26428" y="4157372"/>
              <a:ext cx="1821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20142127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이준호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26428" y="4595459"/>
              <a:ext cx="1821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20140786 </a:t>
              </a:r>
              <a:r>
                <a:rPr lang="ko-KR" altLang="en-US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조장연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378355" y="3244334"/>
            <a:ext cx="416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자연어 처리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정재은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교수님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2336D0-D285-4B05-BD64-2D7BBE247444}"/>
              </a:ext>
            </a:extLst>
          </p:cNvPr>
          <p:cNvCxnSpPr>
            <a:cxnSpLocks/>
          </p:cNvCxnSpPr>
          <p:nvPr/>
        </p:nvCxnSpPr>
        <p:spPr>
          <a:xfrm>
            <a:off x="2998178" y="2701889"/>
            <a:ext cx="561931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5FE803-3FC9-4C9C-8397-CC5EFF2CD55F}"/>
              </a:ext>
            </a:extLst>
          </p:cNvPr>
          <p:cNvSpPr txBox="1"/>
          <p:nvPr/>
        </p:nvSpPr>
        <p:spPr>
          <a:xfrm>
            <a:off x="8593864" y="5218315"/>
            <a:ext cx="1821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20146518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손창우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613B98-67F4-4EC4-B414-A5EE7306DD9C}"/>
              </a:ext>
            </a:extLst>
          </p:cNvPr>
          <p:cNvSpPr txBox="1"/>
          <p:nvPr/>
        </p:nvSpPr>
        <p:spPr>
          <a:xfrm>
            <a:off x="8617495" y="5651941"/>
            <a:ext cx="1821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20143623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박지호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3B089-C582-4924-8F23-E1B2E3ECD640}"/>
              </a:ext>
            </a:extLst>
          </p:cNvPr>
          <p:cNvSpPr txBox="1"/>
          <p:nvPr/>
        </p:nvSpPr>
        <p:spPr>
          <a:xfrm>
            <a:off x="8617495" y="6055096"/>
            <a:ext cx="1821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20143583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김기환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9E99B3-E70B-4393-AF73-D3AB7CD0C7B8}"/>
              </a:ext>
            </a:extLst>
          </p:cNvPr>
          <p:cNvSpPr txBox="1"/>
          <p:nvPr/>
        </p:nvSpPr>
        <p:spPr>
          <a:xfrm>
            <a:off x="3923345" y="5651941"/>
            <a:ext cx="3768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자바로 자연어</a:t>
            </a:r>
          </a:p>
        </p:txBody>
      </p:sp>
    </p:spTree>
    <p:extLst>
      <p:ext uri="{BB962C8B-B14F-4D97-AF65-F5344CB8AC3E}">
        <p14:creationId xmlns:p14="http://schemas.microsoft.com/office/powerpoint/2010/main" val="149824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7B7F-C7D4-4708-8CED-3410AE06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1775699"/>
            <a:ext cx="10576285" cy="4256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b="1" dirty="0">
                <a:ea typeface="배달의민족 도현" panose="020B0600000101010101"/>
              </a:rPr>
              <a:t>2.  </a:t>
            </a:r>
            <a:r>
              <a:rPr lang="ko-KR" altLang="en-US" b="1" dirty="0">
                <a:ea typeface="배달의민족 도현" panose="020B0600000101010101"/>
              </a:rPr>
              <a:t>기능설명 </a:t>
            </a:r>
            <a:r>
              <a:rPr lang="en-US" altLang="ko-KR" b="1" dirty="0">
                <a:ea typeface="배달의민족 도현" panose="020B0600000101010101"/>
              </a:rPr>
              <a:t>– Weight </a:t>
            </a:r>
            <a:r>
              <a:rPr lang="ko-KR" altLang="en-US" b="1" dirty="0">
                <a:ea typeface="배달의민족 도현" panose="020B0600000101010101"/>
              </a:rPr>
              <a:t>부여 방식</a:t>
            </a: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</a:t>
            </a: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</a:t>
            </a: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3774704" y="1006258"/>
            <a:ext cx="4642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Implementation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지도이(가) 표시된 사진&#10;&#10;높은 신뢰도로 생성된 설명">
            <a:extLst>
              <a:ext uri="{FF2B5EF4-FFF2-40B4-BE49-F238E27FC236}">
                <a16:creationId xmlns:a16="http://schemas.microsoft.com/office/drawing/2014/main" id="{280B3DAA-B30E-43C9-9BE8-9BD0F5FEB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3" y="2899387"/>
            <a:ext cx="10524132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5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7B7F-C7D4-4708-8CED-3410AE06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1775699"/>
            <a:ext cx="10576285" cy="4256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b="1" dirty="0">
                <a:ea typeface="배달의민족 도현" panose="020B0600000101010101"/>
              </a:rPr>
              <a:t>2.  </a:t>
            </a:r>
            <a:r>
              <a:rPr lang="ko-KR" altLang="en-US" b="1" dirty="0">
                <a:ea typeface="배달의민족 도현" panose="020B0600000101010101"/>
              </a:rPr>
              <a:t>기능설명 </a:t>
            </a:r>
            <a:r>
              <a:rPr lang="en-US" altLang="ko-KR" b="1" dirty="0">
                <a:ea typeface="배달의민족 도현" panose="020B0600000101010101"/>
              </a:rPr>
              <a:t>– Weight </a:t>
            </a:r>
            <a:r>
              <a:rPr lang="ko-KR" altLang="en-US" b="1" dirty="0">
                <a:ea typeface="배달의민족 도현" panose="020B0600000101010101"/>
              </a:rPr>
              <a:t>부여 방식</a:t>
            </a: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</a:t>
            </a: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</a:t>
            </a: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3774704" y="1006258"/>
            <a:ext cx="4642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Implementation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A3B4DDF9-1528-4586-B8A8-BA86EA89A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3" y="2931680"/>
            <a:ext cx="10539373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0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7B7F-C7D4-4708-8CED-3410AE06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1775699"/>
            <a:ext cx="10576285" cy="4256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b="1" dirty="0">
                <a:ea typeface="배달의민족 도현" panose="020B0600000101010101"/>
              </a:rPr>
              <a:t>2.  </a:t>
            </a:r>
            <a:r>
              <a:rPr lang="ko-KR" altLang="en-US" b="1" dirty="0">
                <a:ea typeface="배달의민족 도현" panose="020B0600000101010101"/>
              </a:rPr>
              <a:t>기능설명 </a:t>
            </a:r>
            <a:r>
              <a:rPr lang="en-US" altLang="ko-KR" b="1" dirty="0">
                <a:ea typeface="배달의민족 도현" panose="020B0600000101010101"/>
              </a:rPr>
              <a:t>– Weight </a:t>
            </a:r>
            <a:r>
              <a:rPr lang="ko-KR" altLang="en-US" b="1" dirty="0">
                <a:ea typeface="배달의민족 도현" panose="020B0600000101010101"/>
              </a:rPr>
              <a:t>부여 방식</a:t>
            </a: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</a:t>
            </a: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</a:t>
            </a: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3774704" y="1006258"/>
            <a:ext cx="4642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Implementation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A57F70CD-D680-4D66-AFD6-E90C9605D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22" y="2921832"/>
            <a:ext cx="10531753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4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216540" y="550440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04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2789473" y="888995"/>
            <a:ext cx="66004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Relationship analysis 1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65843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B74224-87FD-442B-B240-4504BD811A31}"/>
              </a:ext>
            </a:extLst>
          </p:cNvPr>
          <p:cNvSpPr txBox="1"/>
          <p:nvPr/>
        </p:nvSpPr>
        <p:spPr>
          <a:xfrm>
            <a:off x="4537027" y="2251330"/>
            <a:ext cx="3105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[500</a:t>
            </a:r>
            <a:r>
              <a:rPr lang="ko-KR" altLang="en-US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일의 </a:t>
            </a:r>
            <a:r>
              <a:rPr lang="ko-KR" altLang="en-US" sz="3200" b="1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썸머</a:t>
            </a:r>
            <a:r>
              <a:rPr lang="en-US" altLang="ko-KR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28F95A-B478-4A9A-8F72-4CA4766D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644" y="3241444"/>
            <a:ext cx="5940711" cy="30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7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216540" y="550440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04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2789473" y="888995"/>
            <a:ext cx="66004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Relationship analysis 1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65843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930137E-C3EF-4B3C-896A-17B079F21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09" y="2149269"/>
            <a:ext cx="8236374" cy="426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46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216540" y="550440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04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2789466" y="888995"/>
            <a:ext cx="66004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Relationship analysis 2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65843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B74224-87FD-442B-B240-4504BD811A31}"/>
              </a:ext>
            </a:extLst>
          </p:cNvPr>
          <p:cNvSpPr txBox="1"/>
          <p:nvPr/>
        </p:nvSpPr>
        <p:spPr>
          <a:xfrm>
            <a:off x="4700533" y="2251330"/>
            <a:ext cx="2778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미녀와 야수</a:t>
            </a:r>
            <a:r>
              <a:rPr lang="en-US" altLang="ko-KR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ABE7C2-F36A-4B28-AE98-28EF9B132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668" y="3007606"/>
            <a:ext cx="5736663" cy="365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5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216540" y="550440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04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2789466" y="888995"/>
            <a:ext cx="66004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Relationship analysis 2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65843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EABE7C2-F36A-4B28-AE98-28EF9B132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6" y="2019086"/>
            <a:ext cx="7081369" cy="451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15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216540" y="550440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04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2789466" y="888995"/>
            <a:ext cx="66004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Relationship analysis 3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65843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B74224-87FD-442B-B240-4504BD811A31}"/>
              </a:ext>
            </a:extLst>
          </p:cNvPr>
          <p:cNvSpPr txBox="1"/>
          <p:nvPr/>
        </p:nvSpPr>
        <p:spPr>
          <a:xfrm>
            <a:off x="5030533" y="2135489"/>
            <a:ext cx="213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sz="3200" b="1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데드</a:t>
            </a:r>
            <a:r>
              <a:rPr lang="ko-KR" altLang="en-US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풀</a:t>
            </a:r>
            <a:r>
              <a:rPr lang="en-US" altLang="ko-KR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CAC0DF-FF80-4892-B36B-ED995FD39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32" y="2915327"/>
            <a:ext cx="6359535" cy="36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216540" y="550440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04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2789466" y="888995"/>
            <a:ext cx="66004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Relationship analysis 3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65843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1CAC0DF-FF80-4892-B36B-ED995FD39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634" y="2022439"/>
            <a:ext cx="7765716" cy="451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63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216540" y="550440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04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2789466" y="888995"/>
            <a:ext cx="66004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Relationship analysis 4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65843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B74224-87FD-442B-B240-4504BD811A31}"/>
              </a:ext>
            </a:extLst>
          </p:cNvPr>
          <p:cNvSpPr txBox="1"/>
          <p:nvPr/>
        </p:nvSpPr>
        <p:spPr>
          <a:xfrm>
            <a:off x="4959491" y="2135489"/>
            <a:ext cx="2621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sz="3200" b="1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인터스텔라</a:t>
            </a:r>
            <a:r>
              <a:rPr lang="en-US" altLang="ko-KR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90CBDF-FB5B-430E-BF33-454445497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22" y="2807556"/>
            <a:ext cx="6334755" cy="382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2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7B7F-C7D4-4708-8CED-3410AE06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330" y="2103611"/>
            <a:ext cx="5164681" cy="3547231"/>
          </a:xfrm>
        </p:spPr>
        <p:txBody>
          <a:bodyPr/>
          <a:lstStyle/>
          <a:p>
            <a:pPr algn="ctr"/>
            <a:endParaRPr lang="en-US" altLang="ko-KR" dirty="0">
              <a:ea typeface="배달의민족 도현" panose="020B0600000101010101"/>
            </a:endParaRPr>
          </a:p>
          <a:p>
            <a:pPr marL="0" indent="0" algn="ctr">
              <a:buNone/>
            </a:pP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[</a:t>
            </a: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착안점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]</a:t>
            </a:r>
            <a:endParaRPr lang="en-US" altLang="ko-KR" sz="3600" dirty="0">
              <a:ea typeface="배달의민족 도현" panose="020B0600000101010101"/>
            </a:endParaRPr>
          </a:p>
          <a:p>
            <a:pPr marL="0" indent="0" algn="ctr">
              <a:buNone/>
            </a:pPr>
            <a:endParaRPr lang="en-US" altLang="ko-KR" b="1" dirty="0">
              <a:ea typeface="배달의민족 도현" panose="020B0600000101010101"/>
            </a:endParaRPr>
          </a:p>
          <a:p>
            <a:pPr marL="0" indent="0" algn="ctr">
              <a:buNone/>
            </a:pPr>
            <a:r>
              <a:rPr lang="ko-KR" altLang="en-US" b="1" dirty="0">
                <a:ea typeface="배달의민족 도현" panose="020B0600000101010101"/>
              </a:rPr>
              <a:t>축구 선수 간의 </a:t>
            </a:r>
            <a:r>
              <a:rPr lang="en-US" altLang="ko-KR" b="1" dirty="0">
                <a:ea typeface="배달의민족 도현" panose="020B0600000101010101"/>
              </a:rPr>
              <a:t>pass</a:t>
            </a:r>
            <a:r>
              <a:rPr lang="ko-KR" altLang="en-US" b="1" dirty="0">
                <a:ea typeface="배달의민족 도현" panose="020B0600000101010101"/>
              </a:rPr>
              <a:t> </a:t>
            </a:r>
            <a:r>
              <a:rPr lang="en-US" altLang="ko-KR" b="1" dirty="0">
                <a:ea typeface="배달의민족 도현" panose="020B0600000101010101"/>
              </a:rPr>
              <a:t>map </a:t>
            </a:r>
          </a:p>
          <a:p>
            <a:pPr marL="0" indent="0" algn="ctr">
              <a:buNone/>
            </a:pPr>
            <a:endParaRPr lang="en-US" altLang="ko-KR" b="1" dirty="0">
              <a:ea typeface="배달의민족 도현" panose="020B0600000101010101"/>
            </a:endParaRPr>
          </a:p>
          <a:p>
            <a:pPr marL="0" indent="0" algn="ctr">
              <a:buNone/>
            </a:pPr>
            <a:r>
              <a:rPr lang="en-US" altLang="ko-KR" b="1" dirty="0">
                <a:ea typeface="배달의민족 도현" panose="020B0600000101010101"/>
              </a:rPr>
              <a:t>-&gt; </a:t>
            </a:r>
            <a:r>
              <a:rPr lang="ko-KR" altLang="en-US" sz="2400" b="1" dirty="0">
                <a:ea typeface="배달의민족 도현" panose="020B0600000101010101"/>
              </a:rPr>
              <a:t>영화 인물 간의 </a:t>
            </a:r>
            <a:r>
              <a:rPr lang="en-US" altLang="ko-KR" sz="2400" b="1" dirty="0">
                <a:ea typeface="배달의민족 도현" panose="020B0600000101010101"/>
              </a:rPr>
              <a:t>relation map</a:t>
            </a:r>
            <a:endParaRPr lang="en-US" altLang="ko-KR" b="1" dirty="0">
              <a:ea typeface="배달의민족 도현" panose="020B060000010101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56259" y="516972"/>
            <a:ext cx="182614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01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424721" y="1006258"/>
            <a:ext cx="334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</a:t>
            </a:r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assmapì ëí ì´ë¯¸ì§ ê²ìê²°ê³¼">
            <a:extLst>
              <a:ext uri="{FF2B5EF4-FFF2-40B4-BE49-F238E27FC236}">
                <a16:creationId xmlns:a16="http://schemas.microsoft.com/office/drawing/2014/main" id="{484C871A-07DF-4F63-B14C-DA05F9F02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0" y="2103611"/>
            <a:ext cx="3815731" cy="462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277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216540" y="550440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04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2789466" y="888995"/>
            <a:ext cx="66004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Relationship analysis 4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65843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190CBDF-FB5B-430E-BF33-454445497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13" y="1968649"/>
            <a:ext cx="7562182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23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216540" y="550440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04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2789466" y="888995"/>
            <a:ext cx="66004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Relationship analysis 5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65843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B74224-87FD-442B-B240-4504BD811A31}"/>
              </a:ext>
            </a:extLst>
          </p:cNvPr>
          <p:cNvSpPr txBox="1"/>
          <p:nvPr/>
        </p:nvSpPr>
        <p:spPr>
          <a:xfrm>
            <a:off x="5216540" y="2135489"/>
            <a:ext cx="2355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쿵푸 팬더</a:t>
            </a:r>
            <a:r>
              <a:rPr lang="en-US" altLang="ko-KR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5CA798-7417-4884-9046-E1EB7AC87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33" y="3019576"/>
            <a:ext cx="6506878" cy="339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21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216540" y="550440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04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2789466" y="888995"/>
            <a:ext cx="66004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Relationship analysis 5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65843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95CA798-7417-4884-9046-E1EB7AC87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57" y="2032672"/>
            <a:ext cx="8201353" cy="427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9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418403" y="654463"/>
            <a:ext cx="334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</a:t>
            </a:r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423904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B74224-87FD-442B-B240-4504BD811A31}"/>
              </a:ext>
            </a:extLst>
          </p:cNvPr>
          <p:cNvSpPr txBox="1"/>
          <p:nvPr/>
        </p:nvSpPr>
        <p:spPr>
          <a:xfrm>
            <a:off x="4770262" y="2875002"/>
            <a:ext cx="26388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Demo</a:t>
            </a:r>
            <a:endParaRPr lang="ko-KR" altLang="en-US" sz="66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07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418403" y="654463"/>
            <a:ext cx="334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</a:t>
            </a:r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423904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B74224-87FD-442B-B240-4504BD811A31}"/>
              </a:ext>
            </a:extLst>
          </p:cNvPr>
          <p:cNvSpPr txBox="1"/>
          <p:nvPr/>
        </p:nvSpPr>
        <p:spPr>
          <a:xfrm>
            <a:off x="4255698" y="2426975"/>
            <a:ext cx="366799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Q&amp;A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24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7B7F-C7D4-4708-8CED-3410AE06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2" y="2102614"/>
            <a:ext cx="5164681" cy="3547231"/>
          </a:xfrm>
        </p:spPr>
        <p:txBody>
          <a:bodyPr>
            <a:normAutofit fontScale="92500" lnSpcReduction="10000"/>
          </a:bodyPr>
          <a:lstStyle/>
          <a:p>
            <a:endParaRPr lang="en-US" altLang="ko-KR" dirty="0">
              <a:ea typeface="배달의민족 도현" panose="020B0600000101010101"/>
            </a:endParaRPr>
          </a:p>
          <a:p>
            <a:pPr marL="0" indent="0" algn="ctr">
              <a:buNone/>
            </a:pP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[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프로젝트 목표</a:t>
            </a: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]</a:t>
            </a:r>
          </a:p>
          <a:p>
            <a:pPr marL="0" indent="0" algn="ctr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 algn="ctr">
              <a:buNone/>
            </a:pPr>
            <a:r>
              <a:rPr lang="ko-KR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영화 스크립트를 분석하여</a:t>
            </a:r>
            <a:endParaRPr lang="en-US" altLang="ko-KR" sz="2600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 algn="ctr">
              <a:buNone/>
            </a:pPr>
            <a:endParaRPr lang="en-US" altLang="ko-KR" sz="2600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 algn="ctr">
              <a:buNone/>
            </a:pPr>
            <a:r>
              <a:rPr lang="ko-KR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등장 인물들의 관계도를</a:t>
            </a:r>
            <a:endParaRPr lang="en-US" altLang="ko-KR" sz="2600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 algn="ctr">
              <a:buNone/>
            </a:pPr>
            <a:endParaRPr lang="en-US" altLang="ko-KR" sz="2600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 algn="ctr">
              <a:buNone/>
            </a:pPr>
            <a:r>
              <a:rPr lang="ko-KR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네트워크로 구성</a:t>
            </a:r>
            <a:endParaRPr lang="en-US" altLang="ko-KR" sz="2600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endParaRPr lang="en-US" altLang="ko-KR" dirty="0">
              <a:ea typeface="배달의민족 도현" panose="020B0600000101010101"/>
            </a:endParaRPr>
          </a:p>
          <a:p>
            <a:pPr marL="0" indent="0">
              <a:buNone/>
            </a:pPr>
            <a:endParaRPr lang="en-US" altLang="ko-KR" dirty="0">
              <a:ea typeface="배달의민족 도현" panose="020B060000010101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56259" y="516972"/>
            <a:ext cx="182614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01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3772623" y="1006258"/>
            <a:ext cx="4646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 purpose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ìí ì¸ë¬¼ê´ê³ëì ëí ì´ë¯¸ì§ ê²ìê²°ê³¼">
            <a:extLst>
              <a:ext uri="{FF2B5EF4-FFF2-40B4-BE49-F238E27FC236}">
                <a16:creationId xmlns:a16="http://schemas.microsoft.com/office/drawing/2014/main" id="{0D359483-8C8C-457E-8E0A-12357FDF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17" y="2105526"/>
            <a:ext cx="5164681" cy="423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4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306774" y="1006258"/>
            <a:ext cx="35784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 flow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íì¤í¸ ìì´ì½ì ëí ì´ë¯¸ì§ ê²ìê²°ê³¼">
            <a:extLst>
              <a:ext uri="{FF2B5EF4-FFF2-40B4-BE49-F238E27FC236}">
                <a16:creationId xmlns:a16="http://schemas.microsoft.com/office/drawing/2014/main" id="{1B1C2706-5BFA-4D72-966E-B38D755DB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89" y="3211149"/>
            <a:ext cx="1480411" cy="166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íì¤í¸ ìì´ì½ì ëí ì´ë¯¸ì§ ê²ìê²°ê³¼">
            <a:extLst>
              <a:ext uri="{FF2B5EF4-FFF2-40B4-BE49-F238E27FC236}">
                <a16:creationId xmlns:a16="http://schemas.microsoft.com/office/drawing/2014/main" id="{5896D53A-D203-4E88-8B1A-7BE7213ED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717" y="3211149"/>
            <a:ext cx="1480411" cy="166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ë¤í¸ìí¬ ìì´ì½ì ëí ì´ë¯¸ì§ ê²ìê²°ê³¼">
            <a:extLst>
              <a:ext uri="{FF2B5EF4-FFF2-40B4-BE49-F238E27FC236}">
                <a16:creationId xmlns:a16="http://schemas.microsoft.com/office/drawing/2014/main" id="{47906A2A-FCA4-4BAA-99A8-6572C223D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348" y="3165991"/>
            <a:ext cx="1480411" cy="166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ê³ ë¦¬ì¦ ìì´ì½ì ëí ì´ë¯¸ì§ ê²ìê²°ê³¼">
            <a:extLst>
              <a:ext uri="{FF2B5EF4-FFF2-40B4-BE49-F238E27FC236}">
                <a16:creationId xmlns:a16="http://schemas.microsoft.com/office/drawing/2014/main" id="{FC04EEA4-976F-4971-909C-6720DFC8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91" y="3211149"/>
            <a:ext cx="1480411" cy="165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B74224-87FD-442B-B240-4504BD811A31}"/>
              </a:ext>
            </a:extLst>
          </p:cNvPr>
          <p:cNvSpPr txBox="1"/>
          <p:nvPr/>
        </p:nvSpPr>
        <p:spPr>
          <a:xfrm>
            <a:off x="4628871" y="2107247"/>
            <a:ext cx="2880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흐름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E0A9C-0224-409F-870F-0289E4FFE4B1}"/>
              </a:ext>
            </a:extLst>
          </p:cNvPr>
          <p:cNvSpPr txBox="1"/>
          <p:nvPr/>
        </p:nvSpPr>
        <p:spPr>
          <a:xfrm>
            <a:off x="583145" y="5189120"/>
            <a:ext cx="22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Input.txt</a:t>
            </a:r>
          </a:p>
          <a:p>
            <a:pPr algn="ctr"/>
            <a:r>
              <a:rPr lang="ko-KR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영화 스크립트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4333A-2A82-49CF-8640-68D8B3E5BB72}"/>
              </a:ext>
            </a:extLst>
          </p:cNvPr>
          <p:cNvSpPr txBox="1"/>
          <p:nvPr/>
        </p:nvSpPr>
        <p:spPr>
          <a:xfrm>
            <a:off x="6469687" y="5189120"/>
            <a:ext cx="2002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Output.txt</a:t>
            </a:r>
          </a:p>
          <a:p>
            <a:pPr algn="ctr"/>
            <a:r>
              <a:rPr lang="ko-KR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</a:t>
            </a:r>
            <a:r>
              <a:rPr lang="en-US" altLang="ko-KR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b="1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엣지값</a:t>
            </a:r>
            <a:endParaRPr lang="ko-KR" altLang="en-US" sz="2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6670B-472F-46A4-BB98-C14A950F457D}"/>
              </a:ext>
            </a:extLst>
          </p:cNvPr>
          <p:cNvSpPr txBox="1"/>
          <p:nvPr/>
        </p:nvSpPr>
        <p:spPr>
          <a:xfrm>
            <a:off x="3351847" y="5266064"/>
            <a:ext cx="255069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등장인물 </a:t>
            </a:r>
            <a:r>
              <a:rPr lang="ko-KR" altLang="en-US" sz="2400" b="1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카운팅</a:t>
            </a:r>
            <a:endParaRPr lang="en-US" altLang="ko-KR" sz="2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웨이트 부여</a:t>
            </a:r>
            <a:endParaRPr lang="en-US" altLang="ko-KR" sz="2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23EDF-E43B-4267-96E1-779D690CD45C}"/>
              </a:ext>
            </a:extLst>
          </p:cNvPr>
          <p:cNvSpPr txBox="1"/>
          <p:nvPr/>
        </p:nvSpPr>
        <p:spPr>
          <a:xfrm>
            <a:off x="9082504" y="5189120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네트워크 구성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CB1B945-C7FF-4FB2-BD87-88A16D2E0D5E}"/>
              </a:ext>
            </a:extLst>
          </p:cNvPr>
          <p:cNvSpPr/>
          <p:nvPr/>
        </p:nvSpPr>
        <p:spPr>
          <a:xfrm>
            <a:off x="2725445" y="3817398"/>
            <a:ext cx="825623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7C7B3EE-7C4C-40D2-B94F-AC4F40283A70}"/>
              </a:ext>
            </a:extLst>
          </p:cNvPr>
          <p:cNvSpPr/>
          <p:nvPr/>
        </p:nvSpPr>
        <p:spPr>
          <a:xfrm>
            <a:off x="5656517" y="3803384"/>
            <a:ext cx="825623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F4F3661-A9CA-450D-B6CD-19571F6B8299}"/>
              </a:ext>
            </a:extLst>
          </p:cNvPr>
          <p:cNvSpPr/>
          <p:nvPr/>
        </p:nvSpPr>
        <p:spPr>
          <a:xfrm>
            <a:off x="8392745" y="3803383"/>
            <a:ext cx="825623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27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7B7F-C7D4-4708-8CED-3410AE06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1775699"/>
            <a:ext cx="10576285" cy="4256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514350" indent="-514350">
              <a:buAutoNum type="arabicPeriod"/>
            </a:pPr>
            <a:r>
              <a:rPr lang="ko-KR" altLang="en-US" b="1" dirty="0">
                <a:ea typeface="배달의민족 도현" panose="020B0600000101010101"/>
              </a:rPr>
              <a:t>기능설명 </a:t>
            </a:r>
            <a:r>
              <a:rPr lang="en-US" altLang="ko-KR" b="1" dirty="0">
                <a:ea typeface="배달의민족 도현" panose="020B0600000101010101"/>
              </a:rPr>
              <a:t>– Scene </a:t>
            </a:r>
            <a:r>
              <a:rPr lang="ko-KR" altLang="en-US" b="1" dirty="0">
                <a:ea typeface="배달의민족 도현" panose="020B0600000101010101"/>
              </a:rPr>
              <a:t>나누기</a:t>
            </a: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</a:t>
            </a: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-&gt; </a:t>
            </a:r>
            <a:r>
              <a:rPr lang="ko-KR" altLang="en-US" sz="2400" dirty="0">
                <a:ea typeface="배달의민족 도현" panose="020B0600000101010101"/>
              </a:rPr>
              <a:t>스크립트에서 </a:t>
            </a:r>
            <a:r>
              <a:rPr lang="en-US" altLang="ko-KR" sz="2400" dirty="0">
                <a:ea typeface="배달의민족 도현" panose="020B0600000101010101"/>
              </a:rPr>
              <a:t>Scene </a:t>
            </a:r>
            <a:r>
              <a:rPr lang="ko-KR" altLang="en-US" sz="2400" dirty="0">
                <a:ea typeface="배달의민족 도현" panose="020B0600000101010101"/>
              </a:rPr>
              <a:t>을 나누는 기준인 장면 표제</a:t>
            </a:r>
            <a:r>
              <a:rPr lang="en-US" altLang="ko-KR" sz="2400" dirty="0">
                <a:ea typeface="배달의민족 도현" panose="020B0600000101010101"/>
              </a:rPr>
              <a:t> </a:t>
            </a:r>
            <a:r>
              <a:rPr lang="ko-KR" altLang="en-US" sz="2400" dirty="0">
                <a:ea typeface="배달의민족 도현" panose="020B0600000101010101"/>
              </a:rPr>
              <a:t>를 이용</a:t>
            </a:r>
            <a:r>
              <a:rPr lang="en-US" altLang="ko-KR" sz="2400" dirty="0">
                <a:ea typeface="배달의민족 도현" panose="020B0600000101010101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    (ex : INT, EXT, FINISH </a:t>
            </a:r>
            <a:r>
              <a:rPr lang="ko-KR" altLang="en-US" sz="2400" dirty="0">
                <a:ea typeface="배달의민족 도현" panose="020B0600000101010101"/>
              </a:rPr>
              <a:t>를 기준으로 </a:t>
            </a:r>
            <a:r>
              <a:rPr lang="en-US" altLang="ko-KR" sz="2400" dirty="0">
                <a:ea typeface="배달의민족 도현" panose="020B0600000101010101"/>
              </a:rPr>
              <a:t>Scene </a:t>
            </a:r>
            <a:r>
              <a:rPr lang="ko-KR" altLang="en-US" sz="2400" dirty="0">
                <a:ea typeface="배달의민족 도현" panose="020B0600000101010101"/>
              </a:rPr>
              <a:t>을 나눔</a:t>
            </a:r>
            <a:r>
              <a:rPr lang="en-US" altLang="ko-KR" sz="2400" dirty="0">
                <a:ea typeface="배달의민족 도현" panose="020B0600000101010101"/>
              </a:rPr>
              <a:t>)</a:t>
            </a:r>
          </a:p>
          <a:p>
            <a:pPr marL="0" indent="0">
              <a:buNone/>
            </a:pP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    </a:t>
            </a:r>
            <a:r>
              <a:rPr lang="ko-KR" altLang="en-US" sz="2400" dirty="0">
                <a:ea typeface="배달의민족 도현" panose="020B0600000101010101"/>
              </a:rPr>
              <a:t>전체 영화를 개별 </a:t>
            </a:r>
            <a:r>
              <a:rPr lang="en-US" altLang="ko-KR" sz="2400" dirty="0">
                <a:ea typeface="배달의민족 도현" panose="020B0600000101010101"/>
              </a:rPr>
              <a:t>Scene </a:t>
            </a:r>
            <a:r>
              <a:rPr lang="ko-KR" altLang="en-US" sz="2400" dirty="0">
                <a:ea typeface="배달의민족 도현" panose="020B0600000101010101"/>
              </a:rPr>
              <a:t>으로 나누고 그 안에 등장인물을 카운트</a:t>
            </a:r>
            <a:endParaRPr lang="en-US" altLang="ko-KR" sz="2400" dirty="0">
              <a:ea typeface="배달의민족 도현" panose="020B060000010101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3774708" y="1006258"/>
            <a:ext cx="4642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Implementation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4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7B7F-C7D4-4708-8CED-3410AE06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1775699"/>
            <a:ext cx="10576285" cy="4256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b="1" dirty="0">
                <a:ea typeface="배달의민족 도현" panose="020B0600000101010101"/>
              </a:rPr>
              <a:t>2.  </a:t>
            </a:r>
            <a:r>
              <a:rPr lang="ko-KR" altLang="en-US" b="1" dirty="0">
                <a:ea typeface="배달의민족 도현" panose="020B0600000101010101"/>
              </a:rPr>
              <a:t>기능설명 </a:t>
            </a:r>
            <a:r>
              <a:rPr lang="en-US" altLang="ko-KR" b="1" dirty="0">
                <a:ea typeface="배달의민족 도현" panose="020B0600000101010101"/>
              </a:rPr>
              <a:t>– Weight </a:t>
            </a:r>
            <a:r>
              <a:rPr lang="ko-KR" altLang="en-US" b="1" dirty="0">
                <a:ea typeface="배달의민족 도현" panose="020B0600000101010101"/>
              </a:rPr>
              <a:t>부여 방식</a:t>
            </a: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</a:t>
            </a: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</a:t>
            </a: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3774704" y="1006258"/>
            <a:ext cx="4642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Implementation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B8E9F87F-2A14-4241-9BC7-4FF4988A7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30" y="2314306"/>
            <a:ext cx="5514975" cy="127635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7855D27-9C60-4577-915A-4A040460CF70}"/>
              </a:ext>
            </a:extLst>
          </p:cNvPr>
          <p:cNvSpPr txBox="1">
            <a:spLocks/>
          </p:cNvSpPr>
          <p:nvPr/>
        </p:nvSpPr>
        <p:spPr>
          <a:xfrm>
            <a:off x="904649" y="2838721"/>
            <a:ext cx="10969056" cy="3547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Node weight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 계산 방법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- NODE_WEIGHT_1: scene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마다 가중치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+1</a:t>
            </a:r>
          </a:p>
          <a:p>
            <a:pPr>
              <a:buFontTx/>
              <a:buChar char="-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NODE_WEIGHT_COUNT: actor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의 대사 수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>
              <a:buFontTx/>
              <a:buChar char="-"/>
            </a:pPr>
            <a:endParaRPr lang="en-US" altLang="ko-KR" sz="1800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Edge weight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계산 방법</a:t>
            </a:r>
            <a:b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</a:b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- EDGE_WEIGHT_1: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같은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scene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에 등장하는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actor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간 가중치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+1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- EDGE_WEIGHT_MULTIPLY: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같은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 scene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에 등장하는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actor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간 가중치의 곱이 관계 가중치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- EDGE_WEIGHT_MULTIPLY_AND_COUNT: EDGE_WEIGHT_MULTIPLY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에서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scene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마다의 대사수를 고려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 (EDGE_WEIGHT_MULTIPLY *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대사 수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8188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7B7F-C7D4-4708-8CED-3410AE06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51" y="1754871"/>
            <a:ext cx="11121897" cy="4883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b="1" dirty="0">
                <a:ea typeface="배달의민족 도현" panose="020B0600000101010101"/>
              </a:rPr>
              <a:t>2.  </a:t>
            </a:r>
            <a:r>
              <a:rPr lang="ko-KR" altLang="en-US" b="1" dirty="0">
                <a:ea typeface="배달의민족 도현" panose="020B0600000101010101"/>
              </a:rPr>
              <a:t>기능설명 </a:t>
            </a:r>
            <a:r>
              <a:rPr lang="en-US" altLang="ko-KR" b="1" dirty="0">
                <a:ea typeface="배달의민족 도현" panose="020B0600000101010101"/>
              </a:rPr>
              <a:t>– Weight </a:t>
            </a:r>
            <a:r>
              <a:rPr lang="ko-KR" altLang="en-US" b="1" dirty="0">
                <a:ea typeface="배달의민족 도현" panose="020B0600000101010101"/>
              </a:rPr>
              <a:t>부여 방식 </a:t>
            </a:r>
            <a:r>
              <a:rPr lang="en-US" altLang="ko-KR" b="1" dirty="0">
                <a:ea typeface="배달의민족 도현" panose="020B0600000101010101"/>
              </a:rPr>
              <a:t>(ex</a:t>
            </a:r>
            <a:r>
              <a:rPr lang="ko-KR" altLang="en-US" b="1" dirty="0">
                <a:ea typeface="배달의민족 도현" panose="020B0600000101010101"/>
              </a:rPr>
              <a:t> </a:t>
            </a:r>
            <a:r>
              <a:rPr lang="en-US" altLang="ko-KR" b="1" dirty="0">
                <a:ea typeface="배달의민족 도현" panose="020B0600000101010101"/>
              </a:rPr>
              <a:t>:</a:t>
            </a:r>
            <a:r>
              <a:rPr lang="ko-KR" altLang="en-US" b="1" dirty="0">
                <a:ea typeface="배달의민족 도현" panose="020B0600000101010101"/>
              </a:rPr>
              <a:t> </a:t>
            </a:r>
            <a:r>
              <a:rPr lang="en-US" altLang="ko-KR" b="1" dirty="0">
                <a:ea typeface="배달의민족 도현" panose="020B0600000101010101"/>
              </a:rPr>
              <a:t>Dead Pool)</a:t>
            </a: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</a:t>
            </a: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</a:t>
            </a: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3774704" y="1006258"/>
            <a:ext cx="4642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Implementation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27F6DE24-3264-4E35-9F98-962AB0299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74" y="2787002"/>
            <a:ext cx="10516511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7B7F-C7D4-4708-8CED-3410AE06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1775699"/>
            <a:ext cx="10576285" cy="4256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b="1" dirty="0">
                <a:ea typeface="배달의민족 도현" panose="020B0600000101010101"/>
              </a:rPr>
              <a:t>2.  </a:t>
            </a:r>
            <a:r>
              <a:rPr lang="ko-KR" altLang="en-US" b="1" dirty="0">
                <a:ea typeface="배달의민족 도현" panose="020B0600000101010101"/>
              </a:rPr>
              <a:t>기능설명 </a:t>
            </a:r>
            <a:r>
              <a:rPr lang="en-US" altLang="ko-KR" b="1" dirty="0">
                <a:ea typeface="배달의민족 도현" panose="020B0600000101010101"/>
              </a:rPr>
              <a:t>– Weight </a:t>
            </a:r>
            <a:r>
              <a:rPr lang="ko-KR" altLang="en-US" b="1" dirty="0">
                <a:ea typeface="배달의민족 도현" panose="020B0600000101010101"/>
              </a:rPr>
              <a:t>부여 방식</a:t>
            </a: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</a:t>
            </a: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</a:t>
            </a: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3774704" y="1006258"/>
            <a:ext cx="4642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Implementation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0386B57C-6BE0-474C-8DF8-1BDC8B25A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3" y="2787002"/>
            <a:ext cx="10539373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6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7B7F-C7D4-4708-8CED-3410AE06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1775699"/>
            <a:ext cx="10576285" cy="4256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b="1" dirty="0">
                <a:ea typeface="배달의민족 도현" panose="020B0600000101010101"/>
              </a:rPr>
              <a:t>2.  </a:t>
            </a:r>
            <a:r>
              <a:rPr lang="ko-KR" altLang="en-US" b="1" dirty="0">
                <a:ea typeface="배달의민족 도현" panose="020B0600000101010101"/>
              </a:rPr>
              <a:t>기능설명 </a:t>
            </a:r>
            <a:r>
              <a:rPr lang="en-US" altLang="ko-KR" b="1" dirty="0">
                <a:ea typeface="배달의민족 도현" panose="020B0600000101010101"/>
              </a:rPr>
              <a:t>– Weight </a:t>
            </a:r>
            <a:r>
              <a:rPr lang="ko-KR" altLang="en-US" b="1" dirty="0">
                <a:ea typeface="배달의민족 도현" panose="020B0600000101010101"/>
              </a:rPr>
              <a:t>부여 방식</a:t>
            </a: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</a:t>
            </a: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</a:t>
            </a: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3774704" y="1006258"/>
            <a:ext cx="4642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Implementation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B32872B9-8B9B-4BB3-92F4-FE0CC3EBE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74" y="2787002"/>
            <a:ext cx="10516511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9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690</Words>
  <Application>Microsoft Office PowerPoint</Application>
  <PresentationFormat>와이드스크린</PresentationFormat>
  <Paragraphs>156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조장연</cp:lastModifiedBy>
  <cp:revision>136</cp:revision>
  <dcterms:created xsi:type="dcterms:W3CDTF">2017-10-09T06:18:45Z</dcterms:created>
  <dcterms:modified xsi:type="dcterms:W3CDTF">2019-06-15T04:45:04Z</dcterms:modified>
</cp:coreProperties>
</file>