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70" r:id="rId4"/>
    <p:sldId id="274" r:id="rId5"/>
    <p:sldId id="276" r:id="rId6"/>
    <p:sldId id="275" r:id="rId7"/>
    <p:sldId id="277" r:id="rId8"/>
    <p:sldId id="278" r:id="rId9"/>
    <p:sldId id="267" r:id="rId10"/>
    <p:sldId id="273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C3C0"/>
    <a:srgbClr val="525354"/>
    <a:srgbClr val="F7EEE7"/>
    <a:srgbClr val="8C8E8D"/>
    <a:srgbClr val="D0D1D6"/>
    <a:srgbClr val="D9DA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>
        <p:scale>
          <a:sx n="86" d="100"/>
          <a:sy n="86" d="100"/>
        </p:scale>
        <p:origin x="562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97030-A255-4496-A3A2-90AA255ACC1E}" type="datetimeFigureOut">
              <a:rPr lang="ko-KR" altLang="en-US" smtClean="0"/>
              <a:t>2019-06-07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A8051-DE02-4C0D-A107-2245CEE09F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0400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97030-A255-4496-A3A2-90AA255ACC1E}" type="datetimeFigureOut">
              <a:rPr lang="ko-KR" altLang="en-US" smtClean="0"/>
              <a:t>2019-06-07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A8051-DE02-4C0D-A107-2245CEE09F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165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97030-A255-4496-A3A2-90AA255ACC1E}" type="datetimeFigureOut">
              <a:rPr lang="ko-KR" altLang="en-US" smtClean="0"/>
              <a:t>2019-06-07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A8051-DE02-4C0D-A107-2245CEE09F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3132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97030-A255-4496-A3A2-90AA255ACC1E}" type="datetimeFigureOut">
              <a:rPr lang="ko-KR" altLang="en-US" smtClean="0"/>
              <a:t>2019-06-07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A8051-DE02-4C0D-A107-2245CEE09F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7800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97030-A255-4496-A3A2-90AA255ACC1E}" type="datetimeFigureOut">
              <a:rPr lang="ko-KR" altLang="en-US" smtClean="0"/>
              <a:t>2019-06-07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A8051-DE02-4C0D-A107-2245CEE09F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687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97030-A255-4496-A3A2-90AA255ACC1E}" type="datetimeFigureOut">
              <a:rPr lang="ko-KR" altLang="en-US" smtClean="0"/>
              <a:t>2019-06-07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A8051-DE02-4C0D-A107-2245CEE09F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1035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97030-A255-4496-A3A2-90AA255ACC1E}" type="datetimeFigureOut">
              <a:rPr lang="ko-KR" altLang="en-US" smtClean="0"/>
              <a:t>2019-06-07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A8051-DE02-4C0D-A107-2245CEE09F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138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97030-A255-4496-A3A2-90AA255ACC1E}" type="datetimeFigureOut">
              <a:rPr lang="ko-KR" altLang="en-US" smtClean="0"/>
              <a:t>2019-06-07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A8051-DE02-4C0D-A107-2245CEE09F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4078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97030-A255-4496-A3A2-90AA255ACC1E}" type="datetimeFigureOut">
              <a:rPr lang="ko-KR" altLang="en-US" smtClean="0"/>
              <a:t>2019-06-07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A8051-DE02-4C0D-A107-2245CEE09F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610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97030-A255-4496-A3A2-90AA255ACC1E}" type="datetimeFigureOut">
              <a:rPr lang="ko-KR" altLang="en-US" smtClean="0"/>
              <a:t>2019-06-07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A8051-DE02-4C0D-A107-2245CEE09F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4123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97030-A255-4496-A3A2-90AA255ACC1E}" type="datetimeFigureOut">
              <a:rPr lang="ko-KR" altLang="en-US" smtClean="0"/>
              <a:t>2019-06-07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A8051-DE02-4C0D-A107-2245CEE09F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1246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A97030-A255-4496-A3A2-90AA255ACC1E}" type="datetimeFigureOut">
              <a:rPr lang="ko-KR" altLang="en-US" smtClean="0"/>
              <a:t>2019-06-07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A8051-DE02-4C0D-A107-2245CEE09F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5018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617495" y="-989494"/>
            <a:ext cx="769575" cy="769575"/>
          </a:xfrm>
          <a:prstGeom prst="rect">
            <a:avLst/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0019960" y="-989494"/>
            <a:ext cx="769575" cy="769575"/>
          </a:xfrm>
          <a:prstGeom prst="rect">
            <a:avLst/>
          </a:prstGeom>
          <a:solidFill>
            <a:srgbClr val="F7EE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1422425" y="-989494"/>
            <a:ext cx="769575" cy="769575"/>
          </a:xfrm>
          <a:prstGeom prst="rect">
            <a:avLst/>
          </a:prstGeom>
          <a:solidFill>
            <a:srgbClr val="8C8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079244" y="1707459"/>
            <a:ext cx="649197" cy="144000"/>
          </a:xfrm>
          <a:prstGeom prst="rect">
            <a:avLst/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 rot="16200000">
            <a:off x="10183356" y="171839"/>
            <a:ext cx="487680" cy="144000"/>
          </a:xfrm>
          <a:prstGeom prst="rect">
            <a:avLst/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 rot="16200000">
            <a:off x="7486869" y="5916089"/>
            <a:ext cx="822018" cy="142157"/>
          </a:xfrm>
          <a:prstGeom prst="rect">
            <a:avLst/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194256" y="1851459"/>
            <a:ext cx="32271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Movie map</a:t>
            </a:r>
            <a:endParaRPr lang="ko-KR" altLang="en-US" sz="4400" b="1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-1" y="4185747"/>
            <a:ext cx="516255" cy="144000"/>
          </a:xfrm>
          <a:prstGeom prst="rect">
            <a:avLst/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" name="그룹 22"/>
          <p:cNvGrpSpPr/>
          <p:nvPr/>
        </p:nvGrpSpPr>
        <p:grpSpPr>
          <a:xfrm>
            <a:off x="7803169" y="3887688"/>
            <a:ext cx="2635658" cy="1235555"/>
            <a:chOff x="7835733" y="3698458"/>
            <a:chExt cx="2635658" cy="1235555"/>
          </a:xfrm>
        </p:grpSpPr>
        <p:sp>
          <p:nvSpPr>
            <p:cNvPr id="20" name="TextBox 19"/>
            <p:cNvSpPr txBox="1"/>
            <p:nvPr/>
          </p:nvSpPr>
          <p:spPr>
            <a:xfrm>
              <a:off x="7835733" y="3698458"/>
              <a:ext cx="26356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발표자 </a:t>
              </a:r>
              <a:r>
                <a:rPr lang="en-US" altLang="ko-KR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: 20145223 </a:t>
              </a:r>
              <a:r>
                <a:rPr lang="ko-KR" altLang="en-US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민성재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626428" y="4157372"/>
              <a:ext cx="18213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20142127 </a:t>
              </a:r>
              <a:r>
                <a:rPr lang="ko-KR" altLang="en-US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이준호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626428" y="4595459"/>
              <a:ext cx="18213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20140786 </a:t>
              </a:r>
              <a:r>
                <a:rPr lang="ko-KR" altLang="en-US" sz="1600" b="1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조장연</a:t>
              </a:r>
              <a:endPara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6378355" y="3244334"/>
            <a:ext cx="41649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자연어 처리 </a:t>
            </a: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– </a:t>
            </a:r>
            <a:r>
              <a:rPr lang="ko-KR" altLang="en-US" sz="2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정재은</a:t>
            </a: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교수님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52336D0-D285-4B05-BD64-2D7BBE247444}"/>
              </a:ext>
            </a:extLst>
          </p:cNvPr>
          <p:cNvCxnSpPr>
            <a:cxnSpLocks/>
          </p:cNvCxnSpPr>
          <p:nvPr/>
        </p:nvCxnSpPr>
        <p:spPr>
          <a:xfrm>
            <a:off x="2998178" y="2701889"/>
            <a:ext cx="5619317" cy="0"/>
          </a:xfrm>
          <a:prstGeom prst="line">
            <a:avLst/>
          </a:prstGeom>
          <a:ln w="31750" cap="rnd">
            <a:solidFill>
              <a:srgbClr val="FCC3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35FE803-3FC9-4C9C-8397-CC5EFF2CD55F}"/>
              </a:ext>
            </a:extLst>
          </p:cNvPr>
          <p:cNvSpPr txBox="1"/>
          <p:nvPr/>
        </p:nvSpPr>
        <p:spPr>
          <a:xfrm>
            <a:off x="8593864" y="5218315"/>
            <a:ext cx="18213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20146518 </a:t>
            </a:r>
            <a:r>
              <a:rPr lang="ko-KR" altLang="en-US" sz="16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손창우</a:t>
            </a:r>
            <a:endParaRPr lang="ko-KR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A613B98-67F4-4EC4-B414-A5EE7306DD9C}"/>
              </a:ext>
            </a:extLst>
          </p:cNvPr>
          <p:cNvSpPr txBox="1"/>
          <p:nvPr/>
        </p:nvSpPr>
        <p:spPr>
          <a:xfrm>
            <a:off x="8617495" y="5651941"/>
            <a:ext cx="18213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20143623 </a:t>
            </a: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박지호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03B089-C582-4924-8F23-E1B2E3ECD640}"/>
              </a:ext>
            </a:extLst>
          </p:cNvPr>
          <p:cNvSpPr txBox="1"/>
          <p:nvPr/>
        </p:nvSpPr>
        <p:spPr>
          <a:xfrm>
            <a:off x="8617495" y="6055096"/>
            <a:ext cx="18213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20143583 </a:t>
            </a: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김기환</a:t>
            </a:r>
          </a:p>
        </p:txBody>
      </p:sp>
    </p:spTree>
    <p:extLst>
      <p:ext uri="{BB962C8B-B14F-4D97-AF65-F5344CB8AC3E}">
        <p14:creationId xmlns:p14="http://schemas.microsoft.com/office/powerpoint/2010/main" val="14982470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697B7F-C7D4-4708-8CED-3410AE066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726" y="1775699"/>
            <a:ext cx="10576285" cy="4256883"/>
          </a:xfrm>
        </p:spPr>
        <p:txBody>
          <a:bodyPr>
            <a:normAutofit lnSpcReduction="10000"/>
          </a:bodyPr>
          <a:lstStyle/>
          <a:p>
            <a:endParaRPr lang="en-US" altLang="ko-KR" dirty="0">
              <a:ea typeface="배달의민족 도현" panose="020B0600000101010101"/>
            </a:endParaRPr>
          </a:p>
          <a:p>
            <a:pPr marL="0" indent="0" algn="ctr">
              <a:buNone/>
            </a:pPr>
            <a:r>
              <a:rPr lang="en-US" altLang="ko-KR" sz="3000" b="1" dirty="0">
                <a:solidFill>
                  <a:schemeClr val="tx1">
                    <a:lumMod val="65000"/>
                    <a:lumOff val="35000"/>
                  </a:schemeClr>
                </a:solidFill>
                <a:ea typeface="배달의민족 도현" panose="020B0600000101010101"/>
              </a:rPr>
              <a:t>[</a:t>
            </a:r>
            <a:r>
              <a:rPr lang="ko-KR" altLang="en-US" sz="3000" b="1" dirty="0">
                <a:solidFill>
                  <a:schemeClr val="tx1">
                    <a:lumMod val="65000"/>
                    <a:lumOff val="35000"/>
                  </a:schemeClr>
                </a:solidFill>
                <a:ea typeface="배달의민족 도현" panose="020B0600000101010101"/>
              </a:rPr>
              <a:t>다음주 주간 진행 예정</a:t>
            </a:r>
            <a:r>
              <a:rPr lang="en-US" altLang="ko-KR" sz="3000" b="1" dirty="0">
                <a:solidFill>
                  <a:schemeClr val="tx1">
                    <a:lumMod val="65000"/>
                    <a:lumOff val="35000"/>
                  </a:schemeClr>
                </a:solidFill>
                <a:ea typeface="배달의민족 도현" panose="020B0600000101010101"/>
              </a:rPr>
              <a:t>]</a:t>
            </a:r>
          </a:p>
          <a:p>
            <a:pPr marL="0" indent="0" algn="ctr">
              <a:buNone/>
            </a:pP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  <a:ea typeface="배달의민족 도현" panose="020B0600000101010101"/>
            </a:endParaRPr>
          </a:p>
          <a:p>
            <a:pPr marL="514350" indent="-514350" algn="just">
              <a:buAutoNum type="arabicPeriod"/>
            </a:pP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ea typeface="배달의민족 도현" panose="020B0600000101010101"/>
              </a:rPr>
              <a:t>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ea typeface="배달의민족 도현" panose="020B0600000101010101"/>
              </a:rPr>
              <a:t>Weight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배달의민족 도현" panose="020B0600000101010101"/>
              </a:rPr>
              <a:t>주는 방식 개선 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ea typeface="배달의민족 도현" panose="020B0600000101010101"/>
            </a:endParaRPr>
          </a:p>
          <a:p>
            <a:pPr marL="0" indent="0" algn="just">
              <a:buNone/>
            </a:pP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ea typeface="배달의민족 도현" panose="020B0600000101010101"/>
            </a:endParaRPr>
          </a:p>
          <a:p>
            <a:pPr marL="514350" indent="-514350" algn="just">
              <a:buAutoNum type="arabicPeriod" startAt="2"/>
            </a:pP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배달의민족 도현" panose="020B0600000101010101"/>
              </a:rPr>
              <a:t> 여러가지 영화의 네트워크를 뽑아내고 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ea typeface="배달의민족 도현" panose="020B0600000101010101"/>
            </a:endParaRPr>
          </a:p>
          <a:p>
            <a:pPr marL="0" indent="0" algn="just">
              <a:buNone/>
            </a:pP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배달의민족 도현" panose="020B0600000101010101"/>
              </a:rPr>
              <a:t>    분석해보기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ea typeface="배달의민족 도현" panose="020B0600000101010101"/>
            </a:endParaRPr>
          </a:p>
          <a:p>
            <a:pPr marL="0" indent="0" algn="just">
              <a:buNone/>
            </a:pP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배달의민족 도현" panose="020B0600000101010101"/>
              </a:rPr>
              <a:t> 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ea typeface="배달의민족 도현" panose="020B0600000101010101"/>
            </a:endParaRPr>
          </a:p>
          <a:p>
            <a:pPr marL="514350" indent="-514350" algn="just">
              <a:buAutoNum type="arabicPeriod" startAt="3"/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ea typeface="배달의민족 도현" panose="020B0600000101010101"/>
              </a:rPr>
              <a:t>2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배달의민족 도현" panose="020B0600000101010101"/>
              </a:rPr>
              <a:t>인 이상 등장하지 않는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ea typeface="배달의민족 도현" panose="020B0600000101010101"/>
              </a:rPr>
              <a:t>Scene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배달의민족 도현" panose="020B0600000101010101"/>
              </a:rPr>
              <a:t>에 대한 고려 필요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ea typeface="배달의민족 도현" panose="020B0600000101010101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6C856D-3297-41BD-9E90-39E93C8D5585}"/>
              </a:ext>
            </a:extLst>
          </p:cNvPr>
          <p:cNvSpPr txBox="1"/>
          <p:nvPr/>
        </p:nvSpPr>
        <p:spPr>
          <a:xfrm>
            <a:off x="5196174" y="516972"/>
            <a:ext cx="1746312" cy="338554"/>
          </a:xfrm>
          <a:prstGeom prst="rect">
            <a:avLst/>
          </a:prstGeom>
          <a:solidFill>
            <a:srgbClr val="FCC3C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spc="1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03 CONTENTS</a:t>
            </a:r>
            <a:endParaRPr lang="ko-KR" altLang="en-US" sz="1600" spc="1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E67B6E-8D79-4F93-891E-20ED8423318D}"/>
              </a:ext>
            </a:extLst>
          </p:cNvPr>
          <p:cNvSpPr txBox="1"/>
          <p:nvPr/>
        </p:nvSpPr>
        <p:spPr>
          <a:xfrm>
            <a:off x="4424721" y="1006258"/>
            <a:ext cx="33425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Movie</a:t>
            </a:r>
            <a:r>
              <a:rPr lang="ko-KR" altLang="en-US" sz="4400" b="1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4400" b="1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map</a:t>
            </a:r>
            <a:endParaRPr lang="ko-KR" altLang="en-US" sz="4400" b="1" spc="1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2CB4156-5334-4A97-B6E7-135BDBA891A2}"/>
              </a:ext>
            </a:extLst>
          </p:cNvPr>
          <p:cNvCxnSpPr/>
          <p:nvPr/>
        </p:nvCxnSpPr>
        <p:spPr>
          <a:xfrm>
            <a:off x="3980871" y="1778610"/>
            <a:ext cx="4230257" cy="0"/>
          </a:xfrm>
          <a:prstGeom prst="line">
            <a:avLst/>
          </a:prstGeom>
          <a:ln w="31750" cap="rnd">
            <a:solidFill>
              <a:srgbClr val="FCC3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7475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697B7F-C7D4-4708-8CED-3410AE066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9330" y="2485351"/>
            <a:ext cx="5164681" cy="3547231"/>
          </a:xfrm>
        </p:spPr>
        <p:txBody>
          <a:bodyPr/>
          <a:lstStyle/>
          <a:p>
            <a:pPr algn="ctr"/>
            <a:endParaRPr lang="en-US" altLang="ko-KR" dirty="0">
              <a:ea typeface="배달의민족 도현" panose="020B0600000101010101"/>
            </a:endParaRPr>
          </a:p>
          <a:p>
            <a:pPr marL="0" indent="0" algn="ctr">
              <a:buNone/>
            </a:pP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ea typeface="배달의민족 도현" panose="020B0600000101010101"/>
              </a:rPr>
              <a:t>[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ea typeface="배달의민족 도현" panose="020B0600000101010101"/>
              </a:rPr>
              <a:t>착안점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ea typeface="배달의민족 도현" panose="020B0600000101010101"/>
              </a:rPr>
              <a:t>]</a:t>
            </a:r>
            <a:endParaRPr lang="en-US" altLang="ko-KR" dirty="0">
              <a:ea typeface="배달의민족 도현" panose="020B0600000101010101"/>
            </a:endParaRPr>
          </a:p>
          <a:p>
            <a:pPr marL="0" indent="0" algn="ctr">
              <a:buNone/>
            </a:pPr>
            <a:endParaRPr lang="en-US" altLang="ko-KR" b="1" dirty="0">
              <a:ea typeface="배달의민족 도현" panose="020B0600000101010101"/>
            </a:endParaRPr>
          </a:p>
          <a:p>
            <a:pPr marL="0" indent="0" algn="ctr">
              <a:buNone/>
            </a:pPr>
            <a:r>
              <a:rPr lang="ko-KR" altLang="en-US" b="1" dirty="0">
                <a:ea typeface="배달의민족 도현" panose="020B0600000101010101"/>
              </a:rPr>
              <a:t>축구 선수 간의 </a:t>
            </a:r>
            <a:r>
              <a:rPr lang="en-US" altLang="ko-KR" b="1" dirty="0">
                <a:ea typeface="배달의민족 도현" panose="020B0600000101010101"/>
              </a:rPr>
              <a:t>pass</a:t>
            </a:r>
            <a:r>
              <a:rPr lang="ko-KR" altLang="en-US" b="1" dirty="0">
                <a:ea typeface="배달의민족 도현" panose="020B0600000101010101"/>
              </a:rPr>
              <a:t> </a:t>
            </a:r>
            <a:r>
              <a:rPr lang="en-US" altLang="ko-KR" b="1" dirty="0">
                <a:ea typeface="배달의민족 도현" panose="020B0600000101010101"/>
              </a:rPr>
              <a:t>map</a:t>
            </a:r>
          </a:p>
          <a:p>
            <a:pPr marL="0" indent="0" algn="ctr">
              <a:buNone/>
            </a:pPr>
            <a:endParaRPr lang="en-US" altLang="ko-KR" b="1" dirty="0">
              <a:ea typeface="배달의민족 도현" panose="020B0600000101010101"/>
            </a:endParaRPr>
          </a:p>
          <a:p>
            <a:pPr marL="0" indent="0" algn="ctr">
              <a:buNone/>
            </a:pPr>
            <a:r>
              <a:rPr lang="en-US" altLang="ko-KR" b="1" dirty="0">
                <a:ea typeface="배달의민족 도현" panose="020B0600000101010101"/>
              </a:rPr>
              <a:t>-&gt; </a:t>
            </a:r>
            <a:r>
              <a:rPr lang="ko-KR" altLang="en-US" sz="2400" b="1" dirty="0">
                <a:ea typeface="배달의민족 도현" panose="020B0600000101010101"/>
              </a:rPr>
              <a:t>영화 인물 간의 </a:t>
            </a:r>
            <a:r>
              <a:rPr lang="en-US" altLang="ko-KR" sz="2400" b="1" dirty="0">
                <a:ea typeface="배달의민족 도현" panose="020B0600000101010101"/>
              </a:rPr>
              <a:t>relation map</a:t>
            </a:r>
            <a:endParaRPr lang="en-US" altLang="ko-KR" b="1" dirty="0">
              <a:ea typeface="배달의민족 도현" panose="020B0600000101010101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6C856D-3297-41BD-9E90-39E93C8D5585}"/>
              </a:ext>
            </a:extLst>
          </p:cNvPr>
          <p:cNvSpPr txBox="1"/>
          <p:nvPr/>
        </p:nvSpPr>
        <p:spPr>
          <a:xfrm>
            <a:off x="5156259" y="516972"/>
            <a:ext cx="1826142" cy="338554"/>
          </a:xfrm>
          <a:prstGeom prst="rect">
            <a:avLst/>
          </a:prstGeom>
          <a:solidFill>
            <a:srgbClr val="FCC3C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spc="1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01 CONTENTS</a:t>
            </a:r>
            <a:endParaRPr lang="ko-KR" altLang="en-US" sz="1600" spc="1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E67B6E-8D79-4F93-891E-20ED8423318D}"/>
              </a:ext>
            </a:extLst>
          </p:cNvPr>
          <p:cNvSpPr txBox="1"/>
          <p:nvPr/>
        </p:nvSpPr>
        <p:spPr>
          <a:xfrm>
            <a:off x="4424721" y="1006258"/>
            <a:ext cx="33425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Movie</a:t>
            </a:r>
            <a:r>
              <a:rPr lang="ko-KR" altLang="en-US" sz="4400" b="1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4400" b="1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map</a:t>
            </a:r>
            <a:endParaRPr lang="ko-KR" altLang="en-US" sz="4400" b="1" spc="1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2CB4156-5334-4A97-B6E7-135BDBA891A2}"/>
              </a:ext>
            </a:extLst>
          </p:cNvPr>
          <p:cNvCxnSpPr/>
          <p:nvPr/>
        </p:nvCxnSpPr>
        <p:spPr>
          <a:xfrm>
            <a:off x="3980871" y="1778610"/>
            <a:ext cx="4230257" cy="0"/>
          </a:xfrm>
          <a:prstGeom prst="line">
            <a:avLst/>
          </a:prstGeom>
          <a:ln w="31750" cap="rnd">
            <a:solidFill>
              <a:srgbClr val="FCC3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passmapì ëí ì´ë¯¸ì§ ê²ìê²°ê³¼">
            <a:extLst>
              <a:ext uri="{FF2B5EF4-FFF2-40B4-BE49-F238E27FC236}">
                <a16:creationId xmlns:a16="http://schemas.microsoft.com/office/drawing/2014/main" id="{484C871A-07DF-4F63-B14C-DA05F9F024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9904" y="2211692"/>
            <a:ext cx="3576355" cy="4333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7277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697B7F-C7D4-4708-8CED-3410AE066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9330" y="2485351"/>
            <a:ext cx="5164681" cy="3547231"/>
          </a:xfrm>
        </p:spPr>
        <p:txBody>
          <a:bodyPr/>
          <a:lstStyle/>
          <a:p>
            <a:endParaRPr lang="en-US" altLang="ko-KR" dirty="0">
              <a:ea typeface="배달의민족 도현" panose="020B0600000101010101"/>
            </a:endParaRPr>
          </a:p>
          <a:p>
            <a:pPr marL="0" indent="0" algn="ctr">
              <a:buNone/>
            </a:pP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ea typeface="배달의민족 도현" panose="020B0600000101010101"/>
              </a:rPr>
              <a:t>영화 스크립트를 분석하여</a:t>
            </a: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  <a:ea typeface="배달의민족 도현" panose="020B0600000101010101"/>
            </a:endParaRPr>
          </a:p>
          <a:p>
            <a:pPr marL="0" indent="0" algn="ctr">
              <a:buNone/>
            </a:pP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  <a:ea typeface="배달의민족 도현" panose="020B0600000101010101"/>
            </a:endParaRPr>
          </a:p>
          <a:p>
            <a:pPr marL="0" indent="0" algn="ctr">
              <a:buNone/>
            </a:pP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ea typeface="배달의민족 도현" panose="020B0600000101010101"/>
              </a:rPr>
              <a:t>등장 인물들의 관계도를</a:t>
            </a: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  <a:ea typeface="배달의민족 도현" panose="020B0600000101010101"/>
            </a:endParaRPr>
          </a:p>
          <a:p>
            <a:pPr marL="0" indent="0" algn="ctr">
              <a:buNone/>
            </a:pP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  <a:ea typeface="배달의민족 도현" panose="020B0600000101010101"/>
            </a:endParaRPr>
          </a:p>
          <a:p>
            <a:pPr marL="0" indent="0" algn="ctr">
              <a:buNone/>
            </a:pP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ea typeface="배달의민족 도현" panose="020B0600000101010101"/>
              </a:rPr>
              <a:t>네트워크로 구성</a:t>
            </a: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  <a:ea typeface="배달의민족 도현" panose="020B0600000101010101"/>
            </a:endParaRPr>
          </a:p>
          <a:p>
            <a:pPr marL="0" indent="0">
              <a:buNone/>
            </a:pPr>
            <a:endParaRPr lang="en-US" altLang="ko-KR" dirty="0">
              <a:ea typeface="배달의민족 도현" panose="020B0600000101010101"/>
            </a:endParaRPr>
          </a:p>
          <a:p>
            <a:pPr marL="0" indent="0">
              <a:buNone/>
            </a:pPr>
            <a:endParaRPr lang="en-US" altLang="ko-KR" dirty="0">
              <a:ea typeface="배달의민족 도현" panose="020B0600000101010101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6C856D-3297-41BD-9E90-39E93C8D5585}"/>
              </a:ext>
            </a:extLst>
          </p:cNvPr>
          <p:cNvSpPr txBox="1"/>
          <p:nvPr/>
        </p:nvSpPr>
        <p:spPr>
          <a:xfrm>
            <a:off x="5156259" y="516972"/>
            <a:ext cx="1826142" cy="338554"/>
          </a:xfrm>
          <a:prstGeom prst="rect">
            <a:avLst/>
          </a:prstGeom>
          <a:solidFill>
            <a:srgbClr val="FCC3C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spc="1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01 CONTENTS</a:t>
            </a:r>
            <a:endParaRPr lang="ko-KR" altLang="en-US" sz="1600" spc="1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E67B6E-8D79-4F93-891E-20ED8423318D}"/>
              </a:ext>
            </a:extLst>
          </p:cNvPr>
          <p:cNvSpPr txBox="1"/>
          <p:nvPr/>
        </p:nvSpPr>
        <p:spPr>
          <a:xfrm>
            <a:off x="4424721" y="1006258"/>
            <a:ext cx="33425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Movie</a:t>
            </a:r>
            <a:r>
              <a:rPr lang="ko-KR" altLang="en-US" sz="4400" b="1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4400" b="1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map</a:t>
            </a:r>
            <a:endParaRPr lang="ko-KR" altLang="en-US" sz="4400" b="1" spc="1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2CB4156-5334-4A97-B6E7-135BDBA891A2}"/>
              </a:ext>
            </a:extLst>
          </p:cNvPr>
          <p:cNvCxnSpPr/>
          <p:nvPr/>
        </p:nvCxnSpPr>
        <p:spPr>
          <a:xfrm>
            <a:off x="3980871" y="1778610"/>
            <a:ext cx="4230257" cy="0"/>
          </a:xfrm>
          <a:prstGeom prst="line">
            <a:avLst/>
          </a:prstGeom>
          <a:ln w="31750" cap="rnd">
            <a:solidFill>
              <a:srgbClr val="FCC3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영화 인물 관계도에 대한 이미지 검색결과">
            <a:extLst>
              <a:ext uri="{FF2B5EF4-FFF2-40B4-BE49-F238E27FC236}">
                <a16:creationId xmlns:a16="http://schemas.microsoft.com/office/drawing/2014/main" id="{B24EEF70-3A92-4E12-99C9-5B499F86D2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8243" y="2270959"/>
            <a:ext cx="4548790" cy="3976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5848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697B7F-C7D4-4708-8CED-3410AE066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726" y="1775699"/>
            <a:ext cx="10576285" cy="425688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  <a:ea typeface="배달의민족 도현" panose="020B0600000101010101"/>
            </a:endParaRPr>
          </a:p>
          <a:p>
            <a:pPr marL="514350" indent="-514350">
              <a:buAutoNum type="arabicPeriod"/>
            </a:pPr>
            <a:r>
              <a:rPr lang="en-US" altLang="ko-KR" b="1" dirty="0">
                <a:ea typeface="배달의민족 도현" panose="020B0600000101010101"/>
              </a:rPr>
              <a:t>Weight</a:t>
            </a:r>
            <a:r>
              <a:rPr lang="ko-KR" altLang="en-US" b="1" dirty="0">
                <a:ea typeface="배달의민족 도현" panose="020B0600000101010101"/>
              </a:rPr>
              <a:t>를 주는 방식</a:t>
            </a:r>
            <a:r>
              <a:rPr lang="en-US" altLang="ko-KR" b="1" dirty="0">
                <a:ea typeface="배달의민족 도현" panose="020B0600000101010101"/>
              </a:rPr>
              <a:t>??</a:t>
            </a:r>
          </a:p>
          <a:p>
            <a:pPr marL="514350" indent="-514350">
              <a:buAutoNum type="arabicPeriod"/>
            </a:pPr>
            <a:endParaRPr lang="en-US" altLang="ko-KR" sz="2400" dirty="0">
              <a:ea typeface="배달의민족 도현" panose="020B0600000101010101"/>
            </a:endParaRPr>
          </a:p>
          <a:p>
            <a:pPr marL="0" indent="0">
              <a:buNone/>
            </a:pPr>
            <a:r>
              <a:rPr lang="en-US" altLang="ko-KR" sz="2400" dirty="0">
                <a:ea typeface="배달의민족 도현" panose="020B0600000101010101"/>
              </a:rPr>
              <a:t>    -&gt; </a:t>
            </a:r>
            <a:r>
              <a:rPr lang="ko-KR" altLang="en-US" sz="2400" dirty="0">
                <a:ea typeface="배달의민족 도현" panose="020B0600000101010101"/>
              </a:rPr>
              <a:t>현재 </a:t>
            </a:r>
            <a:r>
              <a:rPr lang="en-US" altLang="ko-KR" sz="2400" dirty="0">
                <a:ea typeface="배달의민족 도현" panose="020B0600000101010101"/>
              </a:rPr>
              <a:t>: </a:t>
            </a:r>
            <a:r>
              <a:rPr lang="ko-KR" altLang="en-US" sz="2400" dirty="0">
                <a:ea typeface="배달의민족 도현" panose="020B0600000101010101"/>
              </a:rPr>
              <a:t>같은 </a:t>
            </a:r>
            <a:r>
              <a:rPr lang="en-US" altLang="ko-KR" sz="2400" dirty="0">
                <a:ea typeface="배달의민족 도현" panose="020B0600000101010101"/>
              </a:rPr>
              <a:t>Scene</a:t>
            </a:r>
            <a:r>
              <a:rPr lang="ko-KR" altLang="en-US" sz="2400" dirty="0">
                <a:ea typeface="배달의민족 도현" panose="020B0600000101010101"/>
              </a:rPr>
              <a:t> 에 존재하면 모두 </a:t>
            </a:r>
            <a:r>
              <a:rPr lang="en-US" altLang="ko-KR" sz="2400" dirty="0">
                <a:ea typeface="배달의민족 도현" panose="020B0600000101010101"/>
              </a:rPr>
              <a:t>1</a:t>
            </a:r>
            <a:r>
              <a:rPr lang="ko-KR" altLang="en-US" sz="2400" dirty="0">
                <a:ea typeface="배달의민족 도현" panose="020B0600000101010101"/>
              </a:rPr>
              <a:t>씩 </a:t>
            </a:r>
            <a:r>
              <a:rPr lang="en-US" altLang="ko-KR" sz="2400" dirty="0">
                <a:ea typeface="배달의민족 도현" panose="020B0600000101010101"/>
              </a:rPr>
              <a:t>Count</a:t>
            </a:r>
          </a:p>
          <a:p>
            <a:pPr marL="0" indent="0">
              <a:buNone/>
            </a:pPr>
            <a:endParaRPr lang="en-US" altLang="ko-KR" sz="2400" dirty="0">
              <a:ea typeface="배달의민족 도현" panose="020B0600000101010101"/>
            </a:endParaRPr>
          </a:p>
          <a:p>
            <a:pPr marL="0" indent="0">
              <a:buNone/>
            </a:pPr>
            <a:endParaRPr lang="en-US" altLang="ko-KR" sz="2400" dirty="0">
              <a:ea typeface="배달의민족 도현" panose="020B0600000101010101"/>
            </a:endParaRPr>
          </a:p>
          <a:p>
            <a:pPr marL="0" indent="0">
              <a:buNone/>
            </a:pPr>
            <a:r>
              <a:rPr lang="en-US" altLang="ko-KR" sz="2400" dirty="0">
                <a:ea typeface="배달의민족 도현" panose="020B0600000101010101"/>
              </a:rPr>
              <a:t>    -&gt; </a:t>
            </a:r>
            <a:r>
              <a:rPr lang="ko-KR" altLang="en-US" sz="2400" dirty="0">
                <a:ea typeface="배달의민족 도현" panose="020B0600000101010101"/>
              </a:rPr>
              <a:t>개선 예정 </a:t>
            </a:r>
            <a:r>
              <a:rPr lang="en-US" altLang="ko-KR" sz="2400" dirty="0">
                <a:ea typeface="배달의민족 도현" panose="020B0600000101010101"/>
              </a:rPr>
              <a:t>: </a:t>
            </a:r>
            <a:r>
              <a:rPr lang="ko-KR" altLang="en-US" sz="2400" dirty="0">
                <a:ea typeface="배달의민족 도현" panose="020B0600000101010101"/>
              </a:rPr>
              <a:t>같은 </a:t>
            </a:r>
            <a:r>
              <a:rPr lang="en-US" altLang="ko-KR" sz="2400" dirty="0">
                <a:ea typeface="배달의민족 도현" panose="020B0600000101010101"/>
              </a:rPr>
              <a:t>Scene</a:t>
            </a:r>
            <a:r>
              <a:rPr lang="ko-KR" altLang="en-US" sz="2400" dirty="0">
                <a:ea typeface="배달의민족 도현" panose="020B0600000101010101"/>
              </a:rPr>
              <a:t>에서 여러 명중 많이 말한 사람 두 명이 있다면</a:t>
            </a:r>
            <a:endParaRPr lang="en-US" altLang="ko-KR" sz="2400" dirty="0">
              <a:ea typeface="배달의민족 도현" panose="020B0600000101010101"/>
            </a:endParaRPr>
          </a:p>
          <a:p>
            <a:pPr marL="0" indent="0">
              <a:buNone/>
            </a:pPr>
            <a:r>
              <a:rPr lang="en-US" altLang="ko-KR" sz="2400" dirty="0">
                <a:ea typeface="배달의민족 도현" panose="020B0600000101010101"/>
              </a:rPr>
              <a:t>                       </a:t>
            </a:r>
            <a:r>
              <a:rPr lang="ko-KR" altLang="en-US" sz="2400" dirty="0">
                <a:ea typeface="배달의민족 도현" panose="020B0600000101010101"/>
              </a:rPr>
              <a:t>그 둘이 대화한 확률이 높기에 그 </a:t>
            </a:r>
            <a:r>
              <a:rPr lang="en-US" altLang="ko-KR" sz="2400" dirty="0">
                <a:ea typeface="배달의민족 도현" panose="020B0600000101010101"/>
              </a:rPr>
              <a:t>Weight</a:t>
            </a:r>
            <a:r>
              <a:rPr lang="ko-KR" altLang="en-US" sz="2400" dirty="0">
                <a:ea typeface="배달의민족 도현" panose="020B0600000101010101"/>
              </a:rPr>
              <a:t>를 </a:t>
            </a:r>
            <a:r>
              <a:rPr lang="ko-KR" altLang="en-US" sz="2400" dirty="0" err="1">
                <a:ea typeface="배달의민족 도현" panose="020B0600000101010101"/>
              </a:rPr>
              <a:t>곱한것이</a:t>
            </a:r>
            <a:r>
              <a:rPr lang="ko-KR" altLang="en-US" sz="2400" dirty="0">
                <a:ea typeface="배달의민족 도현" panose="020B0600000101010101"/>
              </a:rPr>
              <a:t> </a:t>
            </a:r>
            <a:endParaRPr lang="en-US" altLang="ko-KR" sz="2400" dirty="0">
              <a:ea typeface="배달의민족 도현" panose="020B0600000101010101"/>
            </a:endParaRPr>
          </a:p>
          <a:p>
            <a:pPr marL="0" indent="0">
              <a:buNone/>
            </a:pPr>
            <a:r>
              <a:rPr lang="en-US" altLang="ko-KR" sz="2400" dirty="0">
                <a:ea typeface="배달의민족 도현" panose="020B0600000101010101"/>
              </a:rPr>
              <a:t>                       </a:t>
            </a:r>
            <a:r>
              <a:rPr lang="ko-KR" altLang="en-US" sz="2400" dirty="0">
                <a:ea typeface="배달의민족 도현" panose="020B0600000101010101"/>
              </a:rPr>
              <a:t>최종 </a:t>
            </a:r>
            <a:r>
              <a:rPr lang="en-US" altLang="ko-KR" sz="2400" dirty="0">
                <a:ea typeface="배달의민족 도현" panose="020B0600000101010101"/>
              </a:rPr>
              <a:t>Weight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6C856D-3297-41BD-9E90-39E93C8D5585}"/>
              </a:ext>
            </a:extLst>
          </p:cNvPr>
          <p:cNvSpPr txBox="1"/>
          <p:nvPr/>
        </p:nvSpPr>
        <p:spPr>
          <a:xfrm>
            <a:off x="5196174" y="516972"/>
            <a:ext cx="1746312" cy="338554"/>
          </a:xfrm>
          <a:prstGeom prst="rect">
            <a:avLst/>
          </a:prstGeom>
          <a:solidFill>
            <a:srgbClr val="FCC3C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spc="1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03 CONTENTS</a:t>
            </a:r>
            <a:endParaRPr lang="ko-KR" altLang="en-US" sz="1600" spc="1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E67B6E-8D79-4F93-891E-20ED8423318D}"/>
              </a:ext>
            </a:extLst>
          </p:cNvPr>
          <p:cNvSpPr txBox="1"/>
          <p:nvPr/>
        </p:nvSpPr>
        <p:spPr>
          <a:xfrm>
            <a:off x="4424721" y="1006258"/>
            <a:ext cx="33425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Movie</a:t>
            </a:r>
            <a:r>
              <a:rPr lang="ko-KR" altLang="en-US" sz="4400" b="1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4400" b="1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map</a:t>
            </a:r>
            <a:endParaRPr lang="ko-KR" altLang="en-US" sz="4400" b="1" spc="1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2CB4156-5334-4A97-B6E7-135BDBA891A2}"/>
              </a:ext>
            </a:extLst>
          </p:cNvPr>
          <p:cNvCxnSpPr/>
          <p:nvPr/>
        </p:nvCxnSpPr>
        <p:spPr>
          <a:xfrm>
            <a:off x="3980871" y="1778610"/>
            <a:ext cx="4230257" cy="0"/>
          </a:xfrm>
          <a:prstGeom prst="line">
            <a:avLst/>
          </a:prstGeom>
          <a:ln w="31750" cap="rnd">
            <a:solidFill>
              <a:srgbClr val="FCC3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9240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697B7F-C7D4-4708-8CED-3410AE066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726" y="1775699"/>
            <a:ext cx="10576285" cy="425688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  <a:ea typeface="배달의민족 도현" panose="020B0600000101010101"/>
            </a:endParaRPr>
          </a:p>
          <a:p>
            <a:pPr marL="514350" indent="-514350">
              <a:buAutoNum type="arabicPeriod"/>
            </a:pPr>
            <a:r>
              <a:rPr lang="en-US" altLang="ko-KR" b="1" dirty="0">
                <a:ea typeface="배달의민족 도현" panose="020B0600000101010101"/>
              </a:rPr>
              <a:t>Weight</a:t>
            </a:r>
            <a:r>
              <a:rPr lang="ko-KR" altLang="en-US" b="1" dirty="0">
                <a:ea typeface="배달의민족 도현" panose="020B0600000101010101"/>
              </a:rPr>
              <a:t>를 주는 방식</a:t>
            </a:r>
            <a:r>
              <a:rPr lang="en-US" altLang="ko-KR" b="1" dirty="0">
                <a:ea typeface="배달의민족 도현" panose="020B0600000101010101"/>
              </a:rPr>
              <a:t>??</a:t>
            </a:r>
          </a:p>
          <a:p>
            <a:pPr marL="514350" indent="-514350">
              <a:buAutoNum type="arabicPeriod"/>
            </a:pPr>
            <a:endParaRPr lang="en-US" altLang="ko-KR" sz="2400" dirty="0">
              <a:ea typeface="배달의민족 도현" panose="020B0600000101010101"/>
            </a:endParaRPr>
          </a:p>
          <a:p>
            <a:pPr marL="514350" indent="-514350">
              <a:buAutoNum type="arabicPeriod"/>
            </a:pPr>
            <a:endParaRPr lang="en-US" altLang="ko-KR" sz="2400" dirty="0">
              <a:ea typeface="배달의민족 도현" panose="020B0600000101010101"/>
            </a:endParaRPr>
          </a:p>
          <a:p>
            <a:pPr marL="0" indent="0">
              <a:buNone/>
            </a:pPr>
            <a:r>
              <a:rPr lang="en-US" altLang="ko-KR" sz="2400" dirty="0">
                <a:ea typeface="배달의민족 도현" panose="020B0600000101010101"/>
              </a:rPr>
              <a:t>    </a:t>
            </a:r>
            <a:r>
              <a:rPr lang="ko-KR" altLang="en-US" sz="2400" dirty="0">
                <a:ea typeface="배달의민족 도현" panose="020B0600000101010101"/>
              </a:rPr>
              <a:t>고려 </a:t>
            </a:r>
            <a:r>
              <a:rPr lang="ko-KR" altLang="en-US" sz="2400" dirty="0" err="1">
                <a:ea typeface="배달의민족 도현" panose="020B0600000101010101"/>
              </a:rPr>
              <a:t>해야할</a:t>
            </a:r>
            <a:r>
              <a:rPr lang="ko-KR" altLang="en-US" sz="2400" dirty="0">
                <a:ea typeface="배달의민족 도현" panose="020B0600000101010101"/>
              </a:rPr>
              <a:t> 점</a:t>
            </a:r>
            <a:r>
              <a:rPr lang="en-US" altLang="ko-KR" sz="2400" dirty="0">
                <a:ea typeface="배달의민족 도현" panose="020B0600000101010101"/>
              </a:rPr>
              <a:t> : </a:t>
            </a:r>
            <a:r>
              <a:rPr lang="ko-KR" altLang="en-US" sz="2400" dirty="0">
                <a:ea typeface="배달의민족 도현" panose="020B0600000101010101"/>
              </a:rPr>
              <a:t>두 명 이상 있는 </a:t>
            </a:r>
            <a:r>
              <a:rPr lang="ko-KR" altLang="en-US" sz="2400" dirty="0" err="1">
                <a:ea typeface="배달의민족 도현" panose="020B0600000101010101"/>
              </a:rPr>
              <a:t>씬에서만</a:t>
            </a:r>
            <a:r>
              <a:rPr lang="ko-KR" altLang="en-US" sz="2400" dirty="0">
                <a:ea typeface="배달의민족 도현" panose="020B0600000101010101"/>
              </a:rPr>
              <a:t> 웨이트 주는 기준을 고려해서</a:t>
            </a:r>
            <a:endParaRPr lang="en-US" altLang="ko-KR" sz="2400" dirty="0">
              <a:ea typeface="배달의민족 도현" panose="020B0600000101010101"/>
            </a:endParaRPr>
          </a:p>
          <a:p>
            <a:pPr marL="0" indent="0">
              <a:buNone/>
            </a:pPr>
            <a:r>
              <a:rPr lang="en-US" altLang="ko-KR" sz="2400" dirty="0">
                <a:ea typeface="배달의민족 도현" panose="020B0600000101010101"/>
              </a:rPr>
              <a:t>                         </a:t>
            </a:r>
            <a:r>
              <a:rPr lang="ko-KR" altLang="en-US" sz="2400" dirty="0" err="1">
                <a:ea typeface="배달의민족 도현" panose="020B0600000101010101"/>
              </a:rPr>
              <a:t>빌런이나</a:t>
            </a:r>
            <a:r>
              <a:rPr lang="ko-KR" altLang="en-US" sz="2400" dirty="0">
                <a:ea typeface="배달의민족 도현" panose="020B0600000101010101"/>
              </a:rPr>
              <a:t> 혼자서 독백하는 </a:t>
            </a:r>
            <a:r>
              <a:rPr lang="ko-KR" altLang="en-US" sz="2400" dirty="0" err="1">
                <a:ea typeface="배달의민족 도현" panose="020B0600000101010101"/>
              </a:rPr>
              <a:t>씬은</a:t>
            </a:r>
            <a:r>
              <a:rPr lang="ko-KR" altLang="en-US" sz="2400" dirty="0">
                <a:ea typeface="배달의민족 도현" panose="020B0600000101010101"/>
              </a:rPr>
              <a:t> 포함되지 않음</a:t>
            </a:r>
            <a:r>
              <a:rPr lang="en-US" altLang="ko-KR" sz="2400" dirty="0">
                <a:ea typeface="배달의민족 도현" panose="020B0600000101010101"/>
              </a:rPr>
              <a:t>.</a:t>
            </a:r>
          </a:p>
          <a:p>
            <a:pPr marL="0" indent="0">
              <a:buNone/>
            </a:pPr>
            <a:r>
              <a:rPr lang="en-US" altLang="ko-KR" sz="2400" dirty="0">
                <a:ea typeface="배달의민족 도현" panose="020B0600000101010101"/>
              </a:rPr>
              <a:t>                          </a:t>
            </a:r>
          </a:p>
          <a:p>
            <a:pPr marL="0" indent="0">
              <a:buNone/>
            </a:pPr>
            <a:r>
              <a:rPr lang="en-US" altLang="ko-KR" sz="2400" dirty="0">
                <a:ea typeface="배달의민족 도현" panose="020B0600000101010101"/>
              </a:rPr>
              <a:t>                       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6C856D-3297-41BD-9E90-39E93C8D5585}"/>
              </a:ext>
            </a:extLst>
          </p:cNvPr>
          <p:cNvSpPr txBox="1"/>
          <p:nvPr/>
        </p:nvSpPr>
        <p:spPr>
          <a:xfrm>
            <a:off x="5196174" y="516972"/>
            <a:ext cx="1746312" cy="338554"/>
          </a:xfrm>
          <a:prstGeom prst="rect">
            <a:avLst/>
          </a:prstGeom>
          <a:solidFill>
            <a:srgbClr val="FCC3C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spc="1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03 CONTENTS</a:t>
            </a:r>
            <a:endParaRPr lang="ko-KR" altLang="en-US" sz="1600" spc="1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E67B6E-8D79-4F93-891E-20ED8423318D}"/>
              </a:ext>
            </a:extLst>
          </p:cNvPr>
          <p:cNvSpPr txBox="1"/>
          <p:nvPr/>
        </p:nvSpPr>
        <p:spPr>
          <a:xfrm>
            <a:off x="4424721" y="1006258"/>
            <a:ext cx="33425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Movie</a:t>
            </a:r>
            <a:r>
              <a:rPr lang="ko-KR" altLang="en-US" sz="4400" b="1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4400" b="1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map</a:t>
            </a:r>
            <a:endParaRPr lang="ko-KR" altLang="en-US" sz="4400" b="1" spc="1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2CB4156-5334-4A97-B6E7-135BDBA891A2}"/>
              </a:ext>
            </a:extLst>
          </p:cNvPr>
          <p:cNvCxnSpPr/>
          <p:nvPr/>
        </p:nvCxnSpPr>
        <p:spPr>
          <a:xfrm>
            <a:off x="3980871" y="1778610"/>
            <a:ext cx="4230257" cy="0"/>
          </a:xfrm>
          <a:prstGeom prst="line">
            <a:avLst/>
          </a:prstGeom>
          <a:ln w="31750" cap="rnd">
            <a:solidFill>
              <a:srgbClr val="FCC3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9805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A6C856D-3297-41BD-9E90-39E93C8D5585}"/>
              </a:ext>
            </a:extLst>
          </p:cNvPr>
          <p:cNvSpPr txBox="1"/>
          <p:nvPr/>
        </p:nvSpPr>
        <p:spPr>
          <a:xfrm>
            <a:off x="5196174" y="516972"/>
            <a:ext cx="1746312" cy="338554"/>
          </a:xfrm>
          <a:prstGeom prst="rect">
            <a:avLst/>
          </a:prstGeom>
          <a:solidFill>
            <a:srgbClr val="FCC3C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spc="1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03 CONTENTS</a:t>
            </a:r>
            <a:endParaRPr lang="ko-KR" altLang="en-US" sz="1600" spc="1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E67B6E-8D79-4F93-891E-20ED8423318D}"/>
              </a:ext>
            </a:extLst>
          </p:cNvPr>
          <p:cNvSpPr txBox="1"/>
          <p:nvPr/>
        </p:nvSpPr>
        <p:spPr>
          <a:xfrm>
            <a:off x="4424721" y="1006258"/>
            <a:ext cx="33425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Movie</a:t>
            </a:r>
            <a:r>
              <a:rPr lang="ko-KR" altLang="en-US" sz="4400" b="1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4400" b="1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map</a:t>
            </a:r>
            <a:endParaRPr lang="ko-KR" altLang="en-US" sz="4400" b="1" spc="1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2CB4156-5334-4A97-B6E7-135BDBA891A2}"/>
              </a:ext>
            </a:extLst>
          </p:cNvPr>
          <p:cNvCxnSpPr/>
          <p:nvPr/>
        </p:nvCxnSpPr>
        <p:spPr>
          <a:xfrm>
            <a:off x="3980871" y="1778610"/>
            <a:ext cx="4230257" cy="0"/>
          </a:xfrm>
          <a:prstGeom prst="line">
            <a:avLst/>
          </a:prstGeom>
          <a:ln w="31750" cap="rnd">
            <a:solidFill>
              <a:srgbClr val="FCC3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íì¤í¸ ìì´ì½ì ëí ì´ë¯¸ì§ ê²ìê²°ê³¼">
            <a:extLst>
              <a:ext uri="{FF2B5EF4-FFF2-40B4-BE49-F238E27FC236}">
                <a16:creationId xmlns:a16="http://schemas.microsoft.com/office/drawing/2014/main" id="{1B1C2706-5BFA-4D72-966E-B38D755DB1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989" y="3211149"/>
            <a:ext cx="1480411" cy="1667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íì¤í¸ ìì´ì½ì ëí ì´ë¯¸ì§ ê²ìê²°ê³¼">
            <a:extLst>
              <a:ext uri="{FF2B5EF4-FFF2-40B4-BE49-F238E27FC236}">
                <a16:creationId xmlns:a16="http://schemas.microsoft.com/office/drawing/2014/main" id="{5896D53A-D203-4E88-8B1A-7BE7213EDE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0717" y="3211149"/>
            <a:ext cx="1480411" cy="1667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ë¤í¸ìí¬ ìì´ì½ì ëí ì´ë¯¸ì§ ê²ìê²°ê³¼">
            <a:extLst>
              <a:ext uri="{FF2B5EF4-FFF2-40B4-BE49-F238E27FC236}">
                <a16:creationId xmlns:a16="http://schemas.microsoft.com/office/drawing/2014/main" id="{47906A2A-FCA4-4BAA-99A8-6572C223DA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7348" y="3165991"/>
            <a:ext cx="1480411" cy="1667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ìê³ ë¦¬ì¦ ìì´ì½ì ëí ì´ë¯¸ì§ ê²ìê²°ê³¼">
            <a:extLst>
              <a:ext uri="{FF2B5EF4-FFF2-40B4-BE49-F238E27FC236}">
                <a16:creationId xmlns:a16="http://schemas.microsoft.com/office/drawing/2014/main" id="{FC04EEA4-976F-4971-909C-6720DFC82A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991" y="3211149"/>
            <a:ext cx="1480411" cy="1654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AB74224-87FD-442B-B240-4504BD811A31}"/>
              </a:ext>
            </a:extLst>
          </p:cNvPr>
          <p:cNvSpPr txBox="1"/>
          <p:nvPr/>
        </p:nvSpPr>
        <p:spPr>
          <a:xfrm>
            <a:off x="4628871" y="2107247"/>
            <a:ext cx="28809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프로젝트 흐름</a:t>
            </a:r>
            <a:endParaRPr lang="ko-KR" altLang="en-US" sz="4400" b="1" spc="1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6E0A9C-0224-409F-870F-0289E4FFE4B1}"/>
              </a:ext>
            </a:extLst>
          </p:cNvPr>
          <p:cNvSpPr txBox="1"/>
          <p:nvPr/>
        </p:nvSpPr>
        <p:spPr>
          <a:xfrm>
            <a:off x="583145" y="5189120"/>
            <a:ext cx="22300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Input.txt</a:t>
            </a:r>
          </a:p>
          <a:p>
            <a:pPr algn="ctr"/>
            <a:r>
              <a:rPr lang="ko-KR" altLang="en-US" sz="2400" b="1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영화 스크립트</a:t>
            </a:r>
            <a:endParaRPr lang="ko-KR" altLang="en-US" sz="4400" b="1" spc="1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54333A-2A82-49CF-8640-68D8B3E5BB72}"/>
              </a:ext>
            </a:extLst>
          </p:cNvPr>
          <p:cNvSpPr txBox="1"/>
          <p:nvPr/>
        </p:nvSpPr>
        <p:spPr>
          <a:xfrm>
            <a:off x="6469687" y="5189120"/>
            <a:ext cx="20024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Output.txt</a:t>
            </a:r>
          </a:p>
          <a:p>
            <a:pPr algn="ctr"/>
            <a:r>
              <a:rPr lang="ko-KR" altLang="en-US" sz="2400" b="1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노드</a:t>
            </a:r>
            <a:r>
              <a:rPr lang="en-US" altLang="ko-KR" sz="2400" b="1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2400" b="1" spc="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엣지값</a:t>
            </a:r>
            <a:endParaRPr lang="ko-KR" altLang="en-US" sz="2400" b="1" spc="1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B6670B-472F-46A4-BB98-C14A950F457D}"/>
              </a:ext>
            </a:extLst>
          </p:cNvPr>
          <p:cNvSpPr txBox="1"/>
          <p:nvPr/>
        </p:nvSpPr>
        <p:spPr>
          <a:xfrm>
            <a:off x="3351847" y="5266064"/>
            <a:ext cx="2550698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등장인물 </a:t>
            </a:r>
            <a:r>
              <a:rPr lang="ko-KR" altLang="en-US" sz="2400" b="1" spc="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카운팅</a:t>
            </a:r>
            <a:endParaRPr lang="en-US" altLang="ko-KR" sz="2400" b="1" spc="1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ko-KR" altLang="en-US" sz="2400" b="1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웨이트 부여</a:t>
            </a:r>
            <a:endParaRPr lang="en-US" altLang="ko-KR" sz="2400" b="1" spc="1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endParaRPr lang="ko-KR" altLang="en-US" sz="4400" b="1" spc="1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923EDF-E43B-4267-96E1-779D690CD45C}"/>
              </a:ext>
            </a:extLst>
          </p:cNvPr>
          <p:cNvSpPr txBox="1"/>
          <p:nvPr/>
        </p:nvSpPr>
        <p:spPr>
          <a:xfrm>
            <a:off x="9082504" y="5189120"/>
            <a:ext cx="2230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네트워크 구성</a:t>
            </a:r>
            <a:endParaRPr lang="ko-KR" altLang="en-US" sz="4400" b="1" spc="1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8CB1B945-C7FF-4FB2-BD87-88A16D2E0D5E}"/>
              </a:ext>
            </a:extLst>
          </p:cNvPr>
          <p:cNvSpPr/>
          <p:nvPr/>
        </p:nvSpPr>
        <p:spPr>
          <a:xfrm>
            <a:off x="2725445" y="3817398"/>
            <a:ext cx="825623" cy="4705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F7C7B3EE-7C4C-40D2-B94F-AC4F40283A70}"/>
              </a:ext>
            </a:extLst>
          </p:cNvPr>
          <p:cNvSpPr/>
          <p:nvPr/>
        </p:nvSpPr>
        <p:spPr>
          <a:xfrm>
            <a:off x="5656517" y="3803384"/>
            <a:ext cx="825623" cy="4705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FF4F3661-A9CA-450D-B6CD-19571F6B8299}"/>
              </a:ext>
            </a:extLst>
          </p:cNvPr>
          <p:cNvSpPr/>
          <p:nvPr/>
        </p:nvSpPr>
        <p:spPr>
          <a:xfrm>
            <a:off x="8392745" y="3803383"/>
            <a:ext cx="825623" cy="4705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3270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A6C856D-3297-41BD-9E90-39E93C8D5585}"/>
              </a:ext>
            </a:extLst>
          </p:cNvPr>
          <p:cNvSpPr txBox="1"/>
          <p:nvPr/>
        </p:nvSpPr>
        <p:spPr>
          <a:xfrm>
            <a:off x="5196174" y="516972"/>
            <a:ext cx="1746312" cy="338554"/>
          </a:xfrm>
          <a:prstGeom prst="rect">
            <a:avLst/>
          </a:prstGeom>
          <a:solidFill>
            <a:srgbClr val="FCC3C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spc="1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03 CONTENTS</a:t>
            </a:r>
            <a:endParaRPr lang="ko-KR" altLang="en-US" sz="1600" spc="1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E67B6E-8D79-4F93-891E-20ED8423318D}"/>
              </a:ext>
            </a:extLst>
          </p:cNvPr>
          <p:cNvSpPr txBox="1"/>
          <p:nvPr/>
        </p:nvSpPr>
        <p:spPr>
          <a:xfrm>
            <a:off x="4424721" y="1006258"/>
            <a:ext cx="33425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Movie</a:t>
            </a:r>
            <a:r>
              <a:rPr lang="ko-KR" altLang="en-US" sz="4400" b="1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4400" b="1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map</a:t>
            </a:r>
            <a:endParaRPr lang="ko-KR" altLang="en-US" sz="4400" b="1" spc="1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2CB4156-5334-4A97-B6E7-135BDBA891A2}"/>
              </a:ext>
            </a:extLst>
          </p:cNvPr>
          <p:cNvCxnSpPr/>
          <p:nvPr/>
        </p:nvCxnSpPr>
        <p:spPr>
          <a:xfrm>
            <a:off x="3980871" y="1778610"/>
            <a:ext cx="4230257" cy="0"/>
          </a:xfrm>
          <a:prstGeom prst="line">
            <a:avLst/>
          </a:prstGeom>
          <a:ln w="31750" cap="rnd">
            <a:solidFill>
              <a:srgbClr val="FCC3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AB74224-87FD-442B-B240-4504BD811A31}"/>
              </a:ext>
            </a:extLst>
          </p:cNvPr>
          <p:cNvSpPr txBox="1"/>
          <p:nvPr/>
        </p:nvSpPr>
        <p:spPr>
          <a:xfrm>
            <a:off x="4412090" y="2006251"/>
            <a:ext cx="33552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Output.txt </a:t>
            </a:r>
            <a:r>
              <a:rPr lang="ko-KR" altLang="en-US" sz="3200" b="1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예시</a:t>
            </a:r>
            <a:endParaRPr lang="ko-KR" altLang="en-US" sz="4400" b="1" spc="1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537E8DB-6166-45B1-BDF8-413AD9A672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3497" y="2818666"/>
            <a:ext cx="7772400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51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A6C856D-3297-41BD-9E90-39E93C8D5585}"/>
              </a:ext>
            </a:extLst>
          </p:cNvPr>
          <p:cNvSpPr txBox="1"/>
          <p:nvPr/>
        </p:nvSpPr>
        <p:spPr>
          <a:xfrm>
            <a:off x="5216541" y="185645"/>
            <a:ext cx="1746312" cy="338554"/>
          </a:xfrm>
          <a:prstGeom prst="rect">
            <a:avLst/>
          </a:prstGeom>
          <a:solidFill>
            <a:srgbClr val="FCC3C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spc="1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03 CONTENTS</a:t>
            </a:r>
            <a:endParaRPr lang="ko-KR" altLang="en-US" sz="1600" spc="1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E67B6E-8D79-4F93-891E-20ED8423318D}"/>
              </a:ext>
            </a:extLst>
          </p:cNvPr>
          <p:cNvSpPr txBox="1"/>
          <p:nvPr/>
        </p:nvSpPr>
        <p:spPr>
          <a:xfrm>
            <a:off x="4418405" y="568153"/>
            <a:ext cx="33425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Movie</a:t>
            </a:r>
            <a:r>
              <a:rPr lang="ko-KR" altLang="en-US" sz="4400" b="1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4400" b="1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map</a:t>
            </a:r>
            <a:endParaRPr lang="ko-KR" altLang="en-US" sz="4400" b="1" spc="1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2CB4156-5334-4A97-B6E7-135BDBA891A2}"/>
              </a:ext>
            </a:extLst>
          </p:cNvPr>
          <p:cNvCxnSpPr/>
          <p:nvPr/>
        </p:nvCxnSpPr>
        <p:spPr>
          <a:xfrm>
            <a:off x="3974567" y="1337594"/>
            <a:ext cx="4230257" cy="0"/>
          </a:xfrm>
          <a:prstGeom prst="line">
            <a:avLst/>
          </a:prstGeom>
          <a:ln w="31750" cap="rnd">
            <a:solidFill>
              <a:srgbClr val="FCC3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AB74224-87FD-442B-B240-4504BD811A31}"/>
              </a:ext>
            </a:extLst>
          </p:cNvPr>
          <p:cNvSpPr txBox="1"/>
          <p:nvPr/>
        </p:nvSpPr>
        <p:spPr>
          <a:xfrm>
            <a:off x="947250" y="1793187"/>
            <a:ext cx="28809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네트워크 예시</a:t>
            </a:r>
            <a:endParaRPr lang="ko-KR" altLang="en-US" sz="4400" b="1" spc="1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6C587C2-5F71-412F-895C-75CB116F6D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2295" y="1793187"/>
            <a:ext cx="5969585" cy="4864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679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2EA933-2D13-416C-B78A-927D315F7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민성재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전체적인 코드 취합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발표 준비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손창우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조장연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김기환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Weight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부여 구현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output.txt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생성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박지호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이준호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파이썬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network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라이브러리로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output.txt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        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넣어서 네트워크 결과물 출력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BC3395-DEBD-4CC7-B368-410FA61D8CCB}"/>
              </a:ext>
            </a:extLst>
          </p:cNvPr>
          <p:cNvSpPr txBox="1"/>
          <p:nvPr/>
        </p:nvSpPr>
        <p:spPr>
          <a:xfrm>
            <a:off x="5196174" y="516972"/>
            <a:ext cx="1746312" cy="338554"/>
          </a:xfrm>
          <a:prstGeom prst="rect">
            <a:avLst/>
          </a:prstGeom>
          <a:solidFill>
            <a:srgbClr val="FCC3C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spc="1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02 </a:t>
            </a:r>
            <a:r>
              <a:rPr lang="en-US" altLang="ko-KR" sz="1600" spc="100" dirty="0">
                <a:solidFill>
                  <a:schemeClr val="bg1"/>
                </a:solidFill>
                <a:ea typeface="배달의민족 도현" panose="020B0600000101010101" pitchFamily="50" charset="-127"/>
              </a:rPr>
              <a:t>CONTENTS</a:t>
            </a:r>
            <a:endParaRPr lang="ko-KR" altLang="en-US" sz="1600" spc="100" dirty="0">
              <a:solidFill>
                <a:schemeClr val="bg1"/>
              </a:solidFill>
              <a:ea typeface="배달의민족 도현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E4B993-6047-4026-8ADD-67DA3AB300FB}"/>
              </a:ext>
            </a:extLst>
          </p:cNvPr>
          <p:cNvSpPr txBox="1"/>
          <p:nvPr/>
        </p:nvSpPr>
        <p:spPr>
          <a:xfrm>
            <a:off x="4405488" y="1006258"/>
            <a:ext cx="33810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주간 진행 상황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DC5C8ED-4ABD-4F7A-BFFD-6BE526C3101C}"/>
              </a:ext>
            </a:extLst>
          </p:cNvPr>
          <p:cNvCxnSpPr/>
          <p:nvPr/>
        </p:nvCxnSpPr>
        <p:spPr>
          <a:xfrm>
            <a:off x="3980871" y="1772982"/>
            <a:ext cx="4230257" cy="0"/>
          </a:xfrm>
          <a:prstGeom prst="line">
            <a:avLst/>
          </a:prstGeom>
          <a:ln w="31750" cap="rnd">
            <a:solidFill>
              <a:srgbClr val="FCC3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4559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255</Words>
  <Application>Microsoft Office PowerPoint</Application>
  <PresentationFormat>와이드스크린</PresentationFormat>
  <Paragraphs>81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배달의민족 도현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alstjdwo1601@naver.com</cp:lastModifiedBy>
  <cp:revision>51</cp:revision>
  <dcterms:created xsi:type="dcterms:W3CDTF">2017-10-09T06:18:45Z</dcterms:created>
  <dcterms:modified xsi:type="dcterms:W3CDTF">2019-06-07T07:17:58Z</dcterms:modified>
</cp:coreProperties>
</file>