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13"/>
  </p:handoutMasterIdLst>
  <p:sldIdLst>
    <p:sldId id="275" r:id="rId2"/>
    <p:sldId id="284" r:id="rId3"/>
    <p:sldId id="281" r:id="rId4"/>
    <p:sldId id="282" r:id="rId5"/>
    <p:sldId id="283" r:id="rId6"/>
    <p:sldId id="285" r:id="rId7"/>
    <p:sldId id="286" r:id="rId8"/>
    <p:sldId id="287" r:id="rId9"/>
    <p:sldId id="288" r:id="rId10"/>
    <p:sldId id="290" r:id="rId11"/>
    <p:sldId id="289" r:id="rId12"/>
  </p:sldIdLst>
  <p:sldSz cx="9144000" cy="6858000" type="screen4x3"/>
  <p:notesSz cx="6858000" cy="9144000"/>
  <p:embeddedFontLst>
    <p:embeddedFont>
      <p:font typeface="나눔바른고딕" charset="-127"/>
      <p:regular r:id="rId14"/>
      <p:bold r:id="rId15"/>
    </p:embeddedFont>
    <p:embeddedFont>
      <p:font typeface="맑은 고딕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.kr/books?id=mYFHBAAAQBAJ&amp;pg=PA60&amp;lpg=PA60&amp;dq=gaussian+Direct+Binary+Search&amp;source=bl&amp;ots=pn1g8LUWp6&amp;sig=ACfU3U0CKm7fP67lhUMg3fljWSLT9gBSKQ&amp;hl=ko&amp;sa=X&amp;ved=2ahUKEwiI9Irl1LTpAhVZIIgKHa_ZA9gQ6AEwAXoECAoQAQ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4887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1. Floyd Steinberg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알고리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즘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732756" y="2004166"/>
            <a:ext cx="1290181" cy="11523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436295" y="2555311"/>
            <a:ext cx="100208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974920" y="3246330"/>
            <a:ext cx="969036" cy="711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6200000" flipH="1">
            <a:off x="3832966" y="3870545"/>
            <a:ext cx="1139868" cy="12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>
            <a:off x="2987625" y="3264956"/>
            <a:ext cx="765848" cy="728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76581" y="2154478"/>
            <a:ext cx="851770" cy="7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7/16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2838" y="4649245"/>
            <a:ext cx="851770" cy="7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5</a:t>
            </a:r>
            <a:r>
              <a:rPr lang="en-US" altLang="ko-KR" sz="2000" dirty="0" smtClean="0">
                <a:solidFill>
                  <a:schemeClr val="tx1"/>
                </a:solidFill>
              </a:rPr>
              <a:t>/16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52575" y="4661771"/>
            <a:ext cx="851770" cy="7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1/16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94142" y="4649245"/>
            <a:ext cx="851770" cy="7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3/16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45282" y="1615859"/>
            <a:ext cx="1252603" cy="263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Pixel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67817" y="750776"/>
            <a:ext cx="225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25252"/>
                </a:solidFill>
              </a:rPr>
              <a:t>Floyd Steinberg </a:t>
            </a:r>
            <a:r>
              <a:rPr lang="ko-KR" altLang="en-US" sz="2000" spc="-150" dirty="0" smtClean="0">
                <a:solidFill>
                  <a:srgbClr val="525252"/>
                </a:solidFill>
              </a:rPr>
              <a:t>결과</a:t>
            </a:r>
            <a:endParaRPr lang="en-US" altLang="ko-KR" sz="2000" spc="-150" dirty="0" smtClean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36108" y="727812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25252"/>
                </a:solidFill>
              </a:rPr>
              <a:t>DBS</a:t>
            </a:r>
            <a:r>
              <a:rPr lang="ko-KR" altLang="en-US" sz="2000" spc="-150" dirty="0" smtClean="0">
                <a:solidFill>
                  <a:srgbClr val="525252"/>
                </a:solidFill>
              </a:rPr>
              <a:t> 결과</a:t>
            </a:r>
            <a:endParaRPr lang="ko-KR" altLang="en-US" sz="2000" spc="-150" dirty="0">
              <a:solidFill>
                <a:srgbClr val="525252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208" y="1152395"/>
            <a:ext cx="4321480" cy="434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673" y="1127342"/>
            <a:ext cx="4321957" cy="447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5963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4. DBS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의 한계점을 극복하는 방안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3464" y="1014607"/>
            <a:ext cx="7903922" cy="4058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Clipping Free DBS based </a:t>
            </a:r>
            <a:r>
              <a:rPr lang="en-US" altLang="ko-KR" dirty="0" err="1" smtClean="0">
                <a:solidFill>
                  <a:schemeClr val="tx1"/>
                </a:solidFill>
              </a:rPr>
              <a:t>halftoning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이라는 주제로 논문결과가 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DBS</a:t>
            </a:r>
            <a:r>
              <a:rPr lang="ko-KR" altLang="en-US" dirty="0" smtClean="0">
                <a:solidFill>
                  <a:schemeClr val="tx1"/>
                </a:solidFill>
              </a:rPr>
              <a:t>알고리즘 기반으로 임계 값 행렬을 만들고 행렬을 농도가 유실되는 지점을 먼저 </a:t>
            </a:r>
            <a:r>
              <a:rPr lang="en-US" altLang="ko-KR" dirty="0" smtClean="0">
                <a:solidFill>
                  <a:schemeClr val="tx1"/>
                </a:solidFill>
              </a:rPr>
              <a:t>Ordered </a:t>
            </a:r>
            <a:r>
              <a:rPr lang="ko-KR" altLang="en-US" dirty="0" err="1" smtClean="0">
                <a:solidFill>
                  <a:schemeClr val="tx1"/>
                </a:solidFill>
              </a:rPr>
              <a:t>디더링을</a:t>
            </a:r>
            <a:r>
              <a:rPr lang="ko-KR" altLang="en-US" dirty="0" smtClean="0">
                <a:solidFill>
                  <a:schemeClr val="tx1"/>
                </a:solidFill>
              </a:rPr>
              <a:t> 적용 한 후에 값이 정해지지 않은 픽셀 대상으로 </a:t>
            </a:r>
            <a:r>
              <a:rPr lang="en-US" altLang="ko-KR" dirty="0" smtClean="0">
                <a:solidFill>
                  <a:schemeClr val="tx1"/>
                </a:solidFill>
              </a:rPr>
              <a:t>DBS</a:t>
            </a:r>
            <a:r>
              <a:rPr lang="ko-KR" altLang="en-US" dirty="0" smtClean="0">
                <a:solidFill>
                  <a:schemeClr val="tx1"/>
                </a:solidFill>
              </a:rPr>
              <a:t>를 적용시킴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속도문제는 </a:t>
            </a:r>
            <a:r>
              <a:rPr lang="en-US" altLang="ko-KR" dirty="0" smtClean="0">
                <a:solidFill>
                  <a:schemeClr val="tx1"/>
                </a:solidFill>
              </a:rPr>
              <a:t>GPGPU</a:t>
            </a:r>
            <a:r>
              <a:rPr lang="ko-KR" altLang="en-US" dirty="0" smtClean="0">
                <a:solidFill>
                  <a:schemeClr val="tx1"/>
                </a:solidFill>
              </a:rPr>
              <a:t>를 활용해 </a:t>
            </a:r>
            <a:r>
              <a:rPr lang="en-US" altLang="ko-KR" dirty="0" smtClean="0">
                <a:solidFill>
                  <a:schemeClr val="tx1"/>
                </a:solidFill>
              </a:rPr>
              <a:t>40~50</a:t>
            </a:r>
            <a:r>
              <a:rPr lang="ko-KR" altLang="en-US" dirty="0" smtClean="0">
                <a:solidFill>
                  <a:schemeClr val="tx1"/>
                </a:solidFill>
              </a:rPr>
              <a:t>배를 빨라지게 한 결과가 나와있음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논문 참고 링크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smtClean="0">
                <a:hlinkClick r:id="rId2"/>
              </a:rPr>
              <a:t>Clipping </a:t>
            </a:r>
            <a:r>
              <a:rPr lang="en-US" dirty="0" smtClean="0">
                <a:hlinkClick r:id="rId2"/>
              </a:rPr>
              <a:t>Free DBS based </a:t>
            </a:r>
            <a:r>
              <a:rPr lang="en-US" dirty="0" err="1" smtClean="0">
                <a:hlinkClick r:id="rId2"/>
              </a:rPr>
              <a:t>halftoning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7335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spc="-150" dirty="0" smtClean="0">
                <a:solidFill>
                  <a:srgbClr val="525252"/>
                </a:solidFill>
              </a:rPr>
              <a:t>Floyd Steinberg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연산 방향에 따른 결과</a:t>
            </a:r>
            <a:endParaRPr lang="en-US" altLang="ko-KR" sz="3200" spc="-150" dirty="0" smtClean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36107" y="1253906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ko-KR" altLang="en-US" sz="3200" spc="-150" dirty="0" err="1" smtClean="0">
                <a:solidFill>
                  <a:srgbClr val="525252"/>
                </a:solidFill>
              </a:rPr>
              <a:t>단방향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4934" y="1193362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ko-KR" altLang="en-US" sz="3200" spc="-150" dirty="0" smtClean="0">
                <a:solidFill>
                  <a:srgbClr val="525252"/>
                </a:solidFill>
              </a:rPr>
              <a:t>양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방향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0767" y="2079320"/>
            <a:ext cx="3947659" cy="333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404" y="2041743"/>
            <a:ext cx="4023595" cy="339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5012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2. Floyd Steinberg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의 한계점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090" y="940434"/>
            <a:ext cx="5500057" cy="555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타원 17"/>
          <p:cNvSpPr/>
          <p:nvPr/>
        </p:nvSpPr>
        <p:spPr>
          <a:xfrm>
            <a:off x="3018772" y="2467628"/>
            <a:ext cx="2931090" cy="713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793309" y="3409167"/>
            <a:ext cx="5434208" cy="713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45911" y="5112707"/>
            <a:ext cx="2931090" cy="713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6954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3.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한계점을 극복하기 위해 시도한 것들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8097" y="964504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1) </a:t>
            </a:r>
            <a:r>
              <a:rPr lang="ko-KR" altLang="en-US" sz="2000" dirty="0" smtClean="0">
                <a:solidFill>
                  <a:schemeClr val="tx1"/>
                </a:solidFill>
              </a:rPr>
              <a:t>가중치를 </a:t>
            </a:r>
            <a:r>
              <a:rPr lang="en-US" altLang="ko-KR" sz="2000" dirty="0" smtClean="0">
                <a:solidFill>
                  <a:schemeClr val="tx1"/>
                </a:solidFill>
              </a:rPr>
              <a:t>4</a:t>
            </a:r>
            <a:r>
              <a:rPr lang="ko-KR" altLang="en-US" sz="2000" dirty="0" smtClean="0">
                <a:solidFill>
                  <a:schemeClr val="tx1"/>
                </a:solidFill>
              </a:rPr>
              <a:t>방향이 아닌 </a:t>
            </a:r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</a:rPr>
              <a:t>방향으로 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옆 픽셀과 대각선 아래 픽셀</a:t>
            </a:r>
            <a:r>
              <a:rPr lang="en-US" altLang="ko-KR" sz="2000" dirty="0" smtClean="0">
                <a:solidFill>
                  <a:schemeClr val="tx1"/>
                </a:solidFill>
              </a:rPr>
              <a:t>) </a:t>
            </a:r>
            <a:r>
              <a:rPr lang="ko-KR" altLang="en-US" sz="2000" dirty="0" smtClean="0">
                <a:solidFill>
                  <a:schemeClr val="tx1"/>
                </a:solidFill>
              </a:rPr>
              <a:t>부여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27343" y="2467629"/>
            <a:ext cx="736791" cy="7217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941534" y="2793305"/>
            <a:ext cx="572267" cy="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5400000">
            <a:off x="722341" y="3200396"/>
            <a:ext cx="348639" cy="265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93098" y="2605415"/>
            <a:ext cx="486426" cy="486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7975" y="3709793"/>
            <a:ext cx="486426" cy="486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39870" y="2079322"/>
            <a:ext cx="715332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Pixel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94762" y="1628384"/>
            <a:ext cx="5248405" cy="377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결과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 가중치 비율을 </a:t>
            </a:r>
            <a:r>
              <a:rPr lang="en-US" altLang="ko-KR" dirty="0" smtClean="0">
                <a:solidFill>
                  <a:schemeClr val="tx1"/>
                </a:solidFill>
              </a:rPr>
              <a:t>5:5</a:t>
            </a:r>
            <a:r>
              <a:rPr lang="ko-KR" altLang="en-US" dirty="0" smtClean="0">
                <a:solidFill>
                  <a:schemeClr val="tx1"/>
                </a:solidFill>
              </a:rPr>
              <a:t>에 가깝게 할수록 무늬패턴 현상이 뚜렷해짐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가중치 비율 차를 크게 할수록 점은 고르게 퍼지나 기존 </a:t>
            </a:r>
            <a:r>
              <a:rPr lang="en-US" altLang="ko-KR" dirty="0" smtClean="0">
                <a:solidFill>
                  <a:schemeClr val="tx1"/>
                </a:solidFill>
              </a:rPr>
              <a:t>Floyd Steinberg </a:t>
            </a:r>
            <a:r>
              <a:rPr lang="ko-KR" altLang="en-US" dirty="0" smtClean="0">
                <a:solidFill>
                  <a:schemeClr val="tx1"/>
                </a:solidFill>
              </a:rPr>
              <a:t>알고리즘의 한계점 현상이 나타남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적당히 패턴이 나타나면서 한계점 현상이 최대한 없어지는 숫자를 발견하기 위해 시도 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그 결과 </a:t>
            </a:r>
            <a:r>
              <a:rPr lang="en-US" altLang="ko-KR" dirty="0" smtClean="0">
                <a:solidFill>
                  <a:schemeClr val="tx1"/>
                </a:solidFill>
              </a:rPr>
              <a:t>7:3 </a:t>
            </a:r>
            <a:r>
              <a:rPr lang="ko-KR" altLang="en-US" dirty="0" smtClean="0">
                <a:solidFill>
                  <a:schemeClr val="tx1"/>
                </a:solidFill>
              </a:rPr>
              <a:t>비율이 가장 나은 결과를 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07926" y="713198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</a:rPr>
              <a:t>가중치 </a:t>
            </a:r>
            <a:r>
              <a:rPr lang="en-US" altLang="ko-KR" sz="2000" spc="-150" dirty="0" smtClean="0">
                <a:solidFill>
                  <a:srgbClr val="525252"/>
                </a:solidFill>
              </a:rPr>
              <a:t>2</a:t>
            </a:r>
            <a:r>
              <a:rPr lang="ko-KR" altLang="en-US" sz="2000" spc="-150" dirty="0" smtClean="0">
                <a:solidFill>
                  <a:srgbClr val="525252"/>
                </a:solidFill>
              </a:rPr>
              <a:t>개 </a:t>
            </a:r>
            <a:r>
              <a:rPr lang="en-US" altLang="ko-KR" sz="2000" spc="-150" dirty="0" smtClean="0">
                <a:solidFill>
                  <a:srgbClr val="525252"/>
                </a:solidFill>
              </a:rPr>
              <a:t>7:3 </a:t>
            </a:r>
            <a:r>
              <a:rPr lang="ko-KR" altLang="en-US" sz="2000" spc="-150" dirty="0" smtClean="0">
                <a:solidFill>
                  <a:srgbClr val="525252"/>
                </a:solidFill>
              </a:rPr>
              <a:t>비율</a:t>
            </a:r>
            <a:endParaRPr lang="ko-KR" altLang="en-US" sz="20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4630" y="1139868"/>
            <a:ext cx="4320762" cy="510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456130" y="677706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25252"/>
                </a:solidFill>
              </a:rPr>
              <a:t>Floyd Steinberg (</a:t>
            </a:r>
            <a:r>
              <a:rPr lang="ko-KR" altLang="en-US" sz="2000" spc="-150" dirty="0" smtClean="0">
                <a:solidFill>
                  <a:srgbClr val="525252"/>
                </a:solidFill>
              </a:rPr>
              <a:t>양방향</a:t>
            </a:r>
            <a:r>
              <a:rPr lang="en-US" altLang="ko-KR" sz="2000" spc="-150" dirty="0" smtClean="0">
                <a:solidFill>
                  <a:srgbClr val="525252"/>
                </a:solidFill>
              </a:rPr>
              <a:t>)</a:t>
            </a:r>
            <a:endParaRPr lang="ko-KR" altLang="en-US" sz="2000" spc="-150" dirty="0">
              <a:solidFill>
                <a:srgbClr val="525252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682" y="1152395"/>
            <a:ext cx="4299138" cy="508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6954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3.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한계점을 극복하기 위해 시도한 것들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5883" y="851770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2) </a:t>
            </a:r>
            <a:r>
              <a:rPr lang="ko-KR" altLang="en-US" sz="2000" dirty="0" smtClean="0">
                <a:solidFill>
                  <a:schemeClr val="tx1"/>
                </a:solidFill>
              </a:rPr>
              <a:t>에러 값을 모은 후 현재 픽셀 값을 뺌</a:t>
            </a:r>
            <a:r>
              <a:rPr lang="en-US" altLang="ko-KR" sz="2000" dirty="0" smtClean="0">
                <a:solidFill>
                  <a:schemeClr val="tx1"/>
                </a:solidFill>
              </a:rPr>
              <a:t>. (</a:t>
            </a:r>
            <a:r>
              <a:rPr lang="ko-KR" altLang="en-US" sz="2000" dirty="0" smtClean="0">
                <a:solidFill>
                  <a:schemeClr val="tx1"/>
                </a:solidFill>
              </a:rPr>
              <a:t>양방향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15442" y="2918567"/>
            <a:ext cx="736791" cy="7217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>
            <a:off x="701458" y="2430051"/>
            <a:ext cx="821885" cy="59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3" idx="2"/>
            <a:endCxn id="11" idx="0"/>
          </p:cNvCxnSpPr>
          <p:nvPr/>
        </p:nvCxnSpPr>
        <p:spPr>
          <a:xfrm rot="16200000" flipH="1">
            <a:off x="1530746" y="2665474"/>
            <a:ext cx="501043" cy="5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8202" y="1929010"/>
            <a:ext cx="736949" cy="486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7/16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40287" y="1931098"/>
            <a:ext cx="876820" cy="486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3/16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40495" y="3782863"/>
            <a:ext cx="715332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Pixel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57601" y="1741117"/>
            <a:ext cx="5248405" cy="3144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결과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기존 </a:t>
            </a:r>
            <a:r>
              <a:rPr lang="en-US" altLang="ko-KR" dirty="0" smtClean="0">
                <a:solidFill>
                  <a:schemeClr val="tx1"/>
                </a:solidFill>
              </a:rPr>
              <a:t>Floyd Steinberg</a:t>
            </a:r>
            <a:r>
              <a:rPr lang="ko-KR" altLang="en-US" dirty="0" smtClean="0">
                <a:solidFill>
                  <a:schemeClr val="tx1"/>
                </a:solidFill>
              </a:rPr>
              <a:t>의 한계점은 해결되었으나 픽셀값이 크게 변하는 경계선 부분에서 번짐 현상이 나타남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에러 값을 모은 후 픽셀 값을 뺄 때 번짐 효과를 최소화 하면서 기존 한계점을 해결하기 위해 픽셀 값에 최적의 가중치를 곱한 후 뺌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ko-KR" altLang="en-US" dirty="0" smtClean="0">
                <a:solidFill>
                  <a:schemeClr val="tx1"/>
                </a:solidFill>
              </a:rPr>
              <a:t>대략 </a:t>
            </a:r>
            <a:r>
              <a:rPr lang="en-US" altLang="ko-KR" dirty="0" smtClean="0">
                <a:solidFill>
                  <a:schemeClr val="tx1"/>
                </a:solidFill>
              </a:rPr>
              <a:t>2/5)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2576" y="1945711"/>
            <a:ext cx="789140" cy="486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5/16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0730" y="3035476"/>
            <a:ext cx="751562" cy="486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1/16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endCxn id="11" idx="7"/>
          </p:cNvCxnSpPr>
          <p:nvPr/>
        </p:nvCxnSpPr>
        <p:spPr>
          <a:xfrm rot="10800000" flipV="1">
            <a:off x="2044333" y="2432137"/>
            <a:ext cx="776113" cy="59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3"/>
            <a:endCxn id="11" idx="2"/>
          </p:cNvCxnSpPr>
          <p:nvPr/>
        </p:nvCxnSpPr>
        <p:spPr>
          <a:xfrm>
            <a:off x="1102292" y="3278689"/>
            <a:ext cx="313150" cy="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69932" y="688145"/>
            <a:ext cx="2601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</a:rPr>
              <a:t>픽셀 값을 그냥 뺀 결과</a:t>
            </a:r>
            <a:endParaRPr lang="ko-KR" altLang="en-US" sz="20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58272" y="665180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</a:rPr>
              <a:t>픽셀 값에 </a:t>
            </a:r>
            <a:r>
              <a:rPr lang="en-US" altLang="ko-KR" sz="2000" spc="-150" dirty="0" smtClean="0">
                <a:solidFill>
                  <a:srgbClr val="525252"/>
                </a:solidFill>
              </a:rPr>
              <a:t>2/5</a:t>
            </a:r>
            <a:r>
              <a:rPr lang="ko-KR" altLang="en-US" sz="2000" spc="-150" dirty="0" smtClean="0">
                <a:solidFill>
                  <a:srgbClr val="525252"/>
                </a:solidFill>
              </a:rPr>
              <a:t>를 곱하고 뺀 결과</a:t>
            </a:r>
            <a:endParaRPr lang="ko-KR" altLang="en-US" sz="2000" spc="-150" dirty="0">
              <a:solidFill>
                <a:srgbClr val="525252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780" y="1152395"/>
            <a:ext cx="4358093" cy="478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4009" y="1164920"/>
            <a:ext cx="4389679" cy="477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6954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3.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한계점을 극복하기 위해 시도한 것들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5883" y="851770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3) DBS (Direct Binary Search)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1146" y="1515648"/>
            <a:ext cx="7903922" cy="4058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결과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품질적으로 매우 향상된 결과가 나왔으며 기존 한계점이 해결되었음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약간의 경계선에서 번짐 효과가 있음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가우스 필터의 영향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한계</a:t>
            </a:r>
            <a:r>
              <a:rPr lang="ko-KR" altLang="en-US" b="1" dirty="0" smtClean="0">
                <a:solidFill>
                  <a:schemeClr val="tx1"/>
                </a:solidFill>
              </a:rPr>
              <a:t>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연산 시간이 상당히 많이 걸리고 현재로써는 실시간 온라인 시스템으로는 사용하기가 어려움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픽셀의 농도가 </a:t>
            </a:r>
            <a:r>
              <a:rPr lang="en-US" altLang="ko-KR" dirty="0" smtClean="0">
                <a:solidFill>
                  <a:schemeClr val="tx1"/>
                </a:solidFill>
              </a:rPr>
              <a:t>99% 98% 2% 1% </a:t>
            </a:r>
            <a:r>
              <a:rPr lang="ko-KR" altLang="en-US" dirty="0" smtClean="0">
                <a:solidFill>
                  <a:schemeClr val="tx1"/>
                </a:solidFill>
              </a:rPr>
              <a:t>에서 픽셀들이 유실되는 </a:t>
            </a:r>
            <a:r>
              <a:rPr lang="en-US" altLang="ko-KR" dirty="0" smtClean="0">
                <a:solidFill>
                  <a:schemeClr val="tx1"/>
                </a:solidFill>
              </a:rPr>
              <a:t>Clipping </a:t>
            </a:r>
            <a:r>
              <a:rPr lang="ko-KR" altLang="en-US" dirty="0" smtClean="0">
                <a:solidFill>
                  <a:schemeClr val="tx1"/>
                </a:solidFill>
              </a:rPr>
              <a:t>현상이 발생함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67817" y="750776"/>
            <a:ext cx="225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25252"/>
                </a:solidFill>
              </a:rPr>
              <a:t>Floyd Steinberg </a:t>
            </a:r>
            <a:r>
              <a:rPr lang="ko-KR" altLang="en-US" sz="2000" spc="-150" dirty="0" smtClean="0">
                <a:solidFill>
                  <a:srgbClr val="525252"/>
                </a:solidFill>
              </a:rPr>
              <a:t>결과</a:t>
            </a:r>
            <a:endParaRPr lang="en-US" altLang="ko-KR" sz="2000" spc="-150" dirty="0" smtClean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36108" y="727812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25252"/>
                </a:solidFill>
              </a:rPr>
              <a:t>DBS</a:t>
            </a:r>
            <a:r>
              <a:rPr lang="ko-KR" altLang="en-US" sz="2000" spc="-150" dirty="0" smtClean="0">
                <a:solidFill>
                  <a:srgbClr val="525252"/>
                </a:solidFill>
              </a:rPr>
              <a:t> 결과</a:t>
            </a:r>
            <a:endParaRPr lang="ko-KR" altLang="en-US" sz="2000" spc="-150" dirty="0">
              <a:solidFill>
                <a:srgbClr val="525252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7156" y="1139868"/>
            <a:ext cx="4320762" cy="510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099" y="1152394"/>
            <a:ext cx="4325565" cy="501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_075_파라솔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466C8F"/>
      </a:accent1>
      <a:accent2>
        <a:srgbClr val="90B1CA"/>
      </a:accent2>
      <a:accent3>
        <a:srgbClr val="F3F4F3"/>
      </a:accent3>
      <a:accent4>
        <a:srgbClr val="ECBC89"/>
      </a:accent4>
      <a:accent5>
        <a:srgbClr val="836B5D"/>
      </a:accent5>
      <a:accent6>
        <a:srgbClr val="C4B5AC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340</Words>
  <Application>Microsoft Office PowerPoint</Application>
  <PresentationFormat>화면 슬라이드 쇼(4:3)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나눔바른고딕 UltraLight</vt:lpstr>
      <vt:lpstr>나눔바른고딕</vt:lpstr>
      <vt:lpstr>맑은 고딕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143</cp:revision>
  <dcterms:created xsi:type="dcterms:W3CDTF">2015-01-21T11:35:38Z</dcterms:created>
  <dcterms:modified xsi:type="dcterms:W3CDTF">2020-05-28T06:28:28Z</dcterms:modified>
</cp:coreProperties>
</file>