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9"/>
  </p:handoutMasterIdLst>
  <p:sldIdLst>
    <p:sldId id="275" r:id="rId2"/>
    <p:sldId id="284" r:id="rId3"/>
    <p:sldId id="281" r:id="rId4"/>
    <p:sldId id="282" r:id="rId5"/>
    <p:sldId id="283" r:id="rId6"/>
    <p:sldId id="285" r:id="rId7"/>
    <p:sldId id="296" r:id="rId8"/>
    <p:sldId id="286" r:id="rId9"/>
    <p:sldId id="287" r:id="rId10"/>
    <p:sldId id="291" r:id="rId11"/>
    <p:sldId id="294" r:id="rId12"/>
    <p:sldId id="297" r:id="rId13"/>
    <p:sldId id="293" r:id="rId14"/>
    <p:sldId id="295" r:id="rId15"/>
    <p:sldId id="288" r:id="rId16"/>
    <p:sldId id="290" r:id="rId17"/>
    <p:sldId id="289" r:id="rId18"/>
  </p:sldIdLst>
  <p:sldSz cx="9144000" cy="6858000" type="screen4x3"/>
  <p:notesSz cx="6858000" cy="9144000"/>
  <p:embeddedFontLst>
    <p:embeddedFont>
      <p:font typeface="나눔바른고딕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.kr/books?id=mYFHBAAAQBAJ&amp;pg=PA60&amp;lpg=PA60&amp;dq=gaussian+Direct+Binary+Search&amp;source=bl&amp;ots=pn1g8LUWp6&amp;sig=ACfU3U0CKm7fP67lhUMg3fljWSLT9gBSKQ&amp;hl=ko&amp;sa=X&amp;ved=2ahUKEwiI9Irl1LTpAhVZIIgKHa_ZA9gQ6AEwAXoECAoQA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887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1. 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알고리즘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32756" y="2004166"/>
            <a:ext cx="1290181" cy="11523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436295" y="2555311"/>
            <a:ext cx="10020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74920" y="3246330"/>
            <a:ext cx="969036" cy="71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3832966" y="3870545"/>
            <a:ext cx="1139868" cy="1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>
            <a:off x="2987625" y="3264956"/>
            <a:ext cx="765848" cy="728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76581" y="2154478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2838" y="4649245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52575" y="4661771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94142" y="4649245"/>
            <a:ext cx="851770" cy="7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45282" y="1615859"/>
            <a:ext cx="1252603" cy="26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113" y="1692692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정규분포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2000" dirty="0" smtClean="0">
                <a:solidFill>
                  <a:schemeClr val="tx1"/>
                </a:solidFill>
              </a:rPr>
              <a:t> 발생 알고리즘으로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하프톤</a:t>
            </a:r>
            <a:r>
              <a:rPr lang="ko-KR" altLang="en-US" sz="2000" dirty="0" smtClean="0">
                <a:solidFill>
                  <a:schemeClr val="tx1"/>
                </a:solidFill>
              </a:rPr>
              <a:t> 이미지 생성 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5113" y="2359442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가우시안</a:t>
            </a:r>
            <a:r>
              <a:rPr lang="ko-KR" altLang="en-US" sz="2000" dirty="0" smtClean="0">
                <a:solidFill>
                  <a:schemeClr val="tx1"/>
                </a:solidFill>
              </a:rPr>
              <a:t> 필터 생성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950" y="3094226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3) </a:t>
            </a:r>
            <a:r>
              <a:rPr lang="ko-KR" altLang="en-US" sz="2000" dirty="0" smtClean="0">
                <a:solidFill>
                  <a:schemeClr val="tx1"/>
                </a:solidFill>
              </a:rPr>
              <a:t>생성한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가우시안</a:t>
            </a:r>
            <a:r>
              <a:rPr lang="ko-KR" altLang="en-US" sz="2000" dirty="0" smtClean="0">
                <a:solidFill>
                  <a:schemeClr val="tx1"/>
                </a:solidFill>
              </a:rPr>
              <a:t> 필터로 자기상관</a:t>
            </a:r>
            <a:r>
              <a:rPr lang="en-US" altLang="ko-KR" sz="2000" dirty="0" smtClean="0">
                <a:solidFill>
                  <a:schemeClr val="tx1"/>
                </a:solidFill>
              </a:rPr>
              <a:t>(CPP)</a:t>
            </a:r>
            <a:r>
              <a:rPr lang="ko-KR" altLang="en-US" sz="2000" dirty="0" smtClean="0">
                <a:solidFill>
                  <a:schemeClr val="tx1"/>
                </a:solidFill>
              </a:rPr>
              <a:t> 행렬 생성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3277" y="3804523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4)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하프톤</a:t>
            </a:r>
            <a:r>
              <a:rPr lang="ko-KR" altLang="en-US" sz="2000" dirty="0" smtClean="0">
                <a:solidFill>
                  <a:schemeClr val="tx1"/>
                </a:solidFill>
              </a:rPr>
              <a:t> 이미지와 </a:t>
            </a:r>
            <a:r>
              <a:rPr lang="ko-KR" altLang="en-US" sz="2000" dirty="0" smtClean="0">
                <a:solidFill>
                  <a:schemeClr val="tx1"/>
                </a:solidFill>
              </a:rPr>
              <a:t>원본 이미지의 각 픽셀에 대해 에러 값 계산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278" y="4694426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5) </a:t>
            </a:r>
            <a:r>
              <a:rPr lang="ko-KR" altLang="en-US" sz="2000" dirty="0" smtClean="0">
                <a:solidFill>
                  <a:schemeClr val="tx1"/>
                </a:solidFill>
              </a:rPr>
              <a:t>에러 값과 자기상관 행렬로 상호상관 행렬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smtClean="0">
                <a:solidFill>
                  <a:schemeClr val="tx1"/>
                </a:solidFill>
              </a:rPr>
              <a:t>CEP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 생성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113" y="5385669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6) DBS </a:t>
            </a:r>
            <a:r>
              <a:rPr lang="ko-KR" altLang="en-US" sz="2000" dirty="0" smtClean="0">
                <a:solidFill>
                  <a:schemeClr val="tx1"/>
                </a:solidFill>
              </a:rPr>
              <a:t>알고리즘 수행 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3-1) </a:t>
            </a:r>
            <a:r>
              <a:rPr lang="en-US" altLang="ko-KR" sz="2000" dirty="0" smtClean="0">
                <a:solidFill>
                  <a:schemeClr val="tx1"/>
                </a:solidFill>
              </a:rPr>
              <a:t>DBS (Direct Binary Search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과정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conv_ker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318" y="1484582"/>
            <a:ext cx="7082517" cy="503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3-2) </a:t>
            </a:r>
            <a:r>
              <a:rPr lang="ko-KR" altLang="en-US" sz="2000" dirty="0" smtClean="0">
                <a:solidFill>
                  <a:schemeClr val="tx1"/>
                </a:solidFill>
              </a:rPr>
              <a:t>자기상관 행렬과 상호상관 행렬 연산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3-2) </a:t>
            </a:r>
            <a:r>
              <a:rPr lang="ko-KR" altLang="en-US" sz="2000" dirty="0" smtClean="0">
                <a:solidFill>
                  <a:schemeClr val="tx1"/>
                </a:solidFill>
              </a:rPr>
              <a:t>자기상관 행렬과 상호상관 행렬 연산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" name="그림 9" descr="conv_transpose_48qotaov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850" y="1454150"/>
            <a:ext cx="7366000" cy="497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9799" y="1700857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각 픽셀에 대해 하프 톤 이미지 픽셀 값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원본이미지 픽셀 값 </a:t>
            </a:r>
            <a:r>
              <a:rPr lang="en-US" altLang="ko-KR" sz="2000" dirty="0" smtClean="0">
                <a:solidFill>
                  <a:schemeClr val="tx1"/>
                </a:solidFill>
              </a:rPr>
              <a:t>/ 255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706" y="2779259"/>
            <a:ext cx="7600333" cy="29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3-3) </a:t>
            </a:r>
            <a:r>
              <a:rPr lang="ko-KR" altLang="en-US" sz="2000" dirty="0" smtClean="0">
                <a:solidFill>
                  <a:schemeClr val="tx1"/>
                </a:solidFill>
              </a:rPr>
              <a:t>에러 값 연산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1635" y="1268151"/>
            <a:ext cx="8542751" cy="21281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dirty="0" smtClean="0">
                <a:solidFill>
                  <a:schemeClr val="tx1"/>
                </a:solidFill>
              </a:rPr>
              <a:t>픽셀에 대해 </a:t>
            </a:r>
            <a:r>
              <a:rPr lang="ko-KR" altLang="en-US" sz="2000" dirty="0" smtClean="0">
                <a:solidFill>
                  <a:schemeClr val="tx1"/>
                </a:solidFill>
              </a:rPr>
              <a:t>자기자신을 </a:t>
            </a:r>
            <a:r>
              <a:rPr lang="en-US" altLang="ko-KR" sz="2000" dirty="0" smtClean="0">
                <a:solidFill>
                  <a:schemeClr val="tx1"/>
                </a:solidFill>
              </a:rPr>
              <a:t>toggling </a:t>
            </a:r>
            <a:r>
              <a:rPr lang="ko-KR" altLang="en-US" sz="2000" dirty="0" smtClean="0">
                <a:solidFill>
                  <a:schemeClr val="tx1"/>
                </a:solidFill>
              </a:rPr>
              <a:t>하고 주변 </a:t>
            </a:r>
            <a:r>
              <a:rPr lang="ko-KR" altLang="en-US" sz="2000" dirty="0" smtClean="0">
                <a:solidFill>
                  <a:schemeClr val="tx1"/>
                </a:solidFill>
              </a:rPr>
              <a:t>픽셀 </a:t>
            </a:r>
            <a:r>
              <a:rPr lang="en-US" altLang="ko-KR" sz="2000" dirty="0" smtClean="0">
                <a:solidFill>
                  <a:schemeClr val="tx1"/>
                </a:solidFill>
              </a:rPr>
              <a:t>8</a:t>
            </a:r>
            <a:r>
              <a:rPr lang="ko-KR" altLang="en-US" sz="2000" dirty="0" smtClean="0">
                <a:solidFill>
                  <a:schemeClr val="tx1"/>
                </a:solidFill>
              </a:rPr>
              <a:t>개에 대해 </a:t>
            </a:r>
            <a:r>
              <a:rPr lang="en-US" altLang="ko-KR" sz="2000" dirty="0" smtClean="0">
                <a:solidFill>
                  <a:schemeClr val="tx1"/>
                </a:solidFill>
              </a:rPr>
              <a:t>Swapping </a:t>
            </a:r>
            <a:r>
              <a:rPr lang="ko-KR" altLang="en-US" sz="2000" dirty="0" smtClean="0">
                <a:solidFill>
                  <a:schemeClr val="tx1"/>
                </a:solidFill>
              </a:rPr>
              <a:t>하여 에러 값을 계산하고 그 중 최소값을 구하면서 진행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구한 에러 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작을 경우 상호상관 행렬과 현재 픽셀 값을 갱신하면서 모든 픽셀에 대한에러 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같거나 커질 때까지 반복 시행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037" y="4447663"/>
            <a:ext cx="8270422" cy="48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99" y="5282974"/>
            <a:ext cx="83931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>
            <a:off x="4547507" y="2090057"/>
            <a:ext cx="0" cy="46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7141" y="3502478"/>
            <a:ext cx="8542751" cy="6299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a1, a0</a:t>
            </a:r>
            <a:r>
              <a:rPr lang="ko-KR" altLang="en-US" sz="2000" dirty="0" smtClean="0">
                <a:solidFill>
                  <a:schemeClr val="tx1"/>
                </a:solidFill>
              </a:rPr>
              <a:t>은 픽셀에 대해 </a:t>
            </a:r>
            <a:r>
              <a:rPr lang="en-US" altLang="ko-KR" sz="2000" dirty="0" smtClean="0">
                <a:solidFill>
                  <a:schemeClr val="tx1"/>
                </a:solidFill>
              </a:rPr>
              <a:t>toggling</a:t>
            </a:r>
            <a:r>
              <a:rPr lang="ko-KR" altLang="en-US" sz="2000" dirty="0" smtClean="0">
                <a:solidFill>
                  <a:schemeClr val="tx1"/>
                </a:solidFill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</a:rPr>
              <a:t>Swapping</a:t>
            </a:r>
            <a:r>
              <a:rPr lang="ko-KR" altLang="en-US" sz="2000" dirty="0" smtClean="0">
                <a:solidFill>
                  <a:schemeClr val="tx1"/>
                </a:solidFill>
              </a:rPr>
              <a:t>을 시킨 수치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픽셀 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255(gray scale </a:t>
            </a:r>
            <a:r>
              <a:rPr lang="ko-KR" altLang="en-US" sz="2000" dirty="0" smtClean="0">
                <a:solidFill>
                  <a:schemeClr val="tx1"/>
                </a:solidFill>
              </a:rPr>
              <a:t>기준</a:t>
            </a:r>
            <a:r>
              <a:rPr lang="en-US" altLang="ko-KR" sz="2000" dirty="0" smtClean="0">
                <a:solidFill>
                  <a:schemeClr val="tx1"/>
                </a:solidFill>
              </a:rPr>
              <a:t>) -1 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chemeClr val="tx1"/>
                </a:solidFill>
              </a:rPr>
              <a:t>0, 0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현재 픽셀 값 그대로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3-4) </a:t>
            </a:r>
            <a:r>
              <a:rPr lang="en-US" altLang="ko-KR" sz="2000" dirty="0" smtClean="0">
                <a:solidFill>
                  <a:schemeClr val="tx1"/>
                </a:solidFill>
              </a:rPr>
              <a:t>DBS </a:t>
            </a:r>
            <a:r>
              <a:rPr lang="ko-KR" altLang="en-US" sz="2000" dirty="0" smtClean="0">
                <a:solidFill>
                  <a:schemeClr val="tx1"/>
                </a:solidFill>
              </a:rPr>
              <a:t>알고리즘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67817" y="750776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결과</a:t>
            </a:r>
            <a:endParaRPr lang="en-US" altLang="ko-KR" sz="20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6108" y="72781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DBS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7156" y="1139868"/>
            <a:ext cx="4320762" cy="5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99" y="1152394"/>
            <a:ext cx="4325565" cy="50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67817" y="750776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결과</a:t>
            </a:r>
            <a:endParaRPr lang="en-US" altLang="ko-KR" sz="20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36108" y="727812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DBS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208" y="1152395"/>
            <a:ext cx="4321480" cy="434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673" y="1127342"/>
            <a:ext cx="4321957" cy="44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963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4. DBS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의 한계점을 극복하는 방안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464" y="1014607"/>
            <a:ext cx="7903922" cy="405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Clipping Free DBS based </a:t>
            </a:r>
            <a:r>
              <a:rPr lang="en-US" altLang="ko-KR" dirty="0" err="1" smtClean="0">
                <a:solidFill>
                  <a:schemeClr val="tx1"/>
                </a:solidFill>
              </a:rPr>
              <a:t>halftoning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이라는 주제로 논문결과가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DBS</a:t>
            </a:r>
            <a:r>
              <a:rPr lang="ko-KR" altLang="en-US" dirty="0" smtClean="0">
                <a:solidFill>
                  <a:schemeClr val="tx1"/>
                </a:solidFill>
              </a:rPr>
              <a:t>알고리즘 기반으로 임계 값 행렬을 만들고 행렬을 농도가 유실되는 지점을 먼저 </a:t>
            </a:r>
            <a:r>
              <a:rPr lang="en-US" altLang="ko-KR" dirty="0" smtClean="0">
                <a:solidFill>
                  <a:schemeClr val="tx1"/>
                </a:solidFill>
              </a:rPr>
              <a:t>Ordered </a:t>
            </a:r>
            <a:r>
              <a:rPr lang="ko-KR" altLang="en-US" dirty="0" err="1" smtClean="0">
                <a:solidFill>
                  <a:schemeClr val="tx1"/>
                </a:solidFill>
              </a:rPr>
              <a:t>디더링을</a:t>
            </a:r>
            <a:r>
              <a:rPr lang="ko-KR" altLang="en-US" dirty="0" smtClean="0">
                <a:solidFill>
                  <a:schemeClr val="tx1"/>
                </a:solidFill>
              </a:rPr>
              <a:t> 적용 한 후에 값이 정해지지 않은 픽셀 대상으로 </a:t>
            </a:r>
            <a:r>
              <a:rPr lang="en-US" altLang="ko-KR" dirty="0" smtClean="0">
                <a:solidFill>
                  <a:schemeClr val="tx1"/>
                </a:solidFill>
              </a:rPr>
              <a:t>DBS</a:t>
            </a:r>
            <a:r>
              <a:rPr lang="ko-KR" altLang="en-US" dirty="0" smtClean="0">
                <a:solidFill>
                  <a:schemeClr val="tx1"/>
                </a:solidFill>
              </a:rPr>
              <a:t>를 적용시킴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속도문제는 </a:t>
            </a:r>
            <a:r>
              <a:rPr lang="en-US" altLang="ko-KR" dirty="0" smtClean="0">
                <a:solidFill>
                  <a:schemeClr val="tx1"/>
                </a:solidFill>
              </a:rPr>
              <a:t>GPGPU</a:t>
            </a:r>
            <a:r>
              <a:rPr lang="ko-KR" altLang="en-US" dirty="0" smtClean="0">
                <a:solidFill>
                  <a:schemeClr val="tx1"/>
                </a:solidFill>
              </a:rPr>
              <a:t>를 활용해 </a:t>
            </a:r>
            <a:r>
              <a:rPr lang="en-US" altLang="ko-KR" dirty="0" smtClean="0">
                <a:solidFill>
                  <a:schemeClr val="tx1"/>
                </a:solidFill>
              </a:rPr>
              <a:t>40~50</a:t>
            </a:r>
            <a:r>
              <a:rPr lang="ko-KR" altLang="en-US" dirty="0" smtClean="0">
                <a:solidFill>
                  <a:schemeClr val="tx1"/>
                </a:solidFill>
              </a:rPr>
              <a:t>배를 빨라지게 한 결과가 나와있음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논문 참고 링크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smtClean="0">
                <a:hlinkClick r:id="rId2"/>
              </a:rPr>
              <a:t>Clipping </a:t>
            </a:r>
            <a:r>
              <a:rPr lang="en-US" dirty="0" smtClean="0">
                <a:hlinkClick r:id="rId2"/>
              </a:rPr>
              <a:t>Free DBS based </a:t>
            </a:r>
            <a:r>
              <a:rPr lang="en-US" dirty="0" err="1" smtClean="0">
                <a:hlinkClick r:id="rId2"/>
              </a:rPr>
              <a:t>halftoning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7335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pc="-150" dirty="0" smtClean="0">
                <a:solidFill>
                  <a:srgbClr val="525252"/>
                </a:solidFill>
              </a:rPr>
              <a:t>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연산 방향에 따른 결과</a:t>
            </a:r>
            <a:endParaRPr lang="en-US" altLang="ko-KR" sz="3200" spc="-150" dirty="0" smtClean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6107" y="125390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ko-KR" altLang="en-US" sz="3200" spc="-150" dirty="0" err="1" smtClean="0">
                <a:solidFill>
                  <a:srgbClr val="525252"/>
                </a:solidFill>
              </a:rPr>
              <a:t>단방향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4934" y="119336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ko-KR" altLang="en-US" sz="3200" spc="-150" dirty="0" smtClean="0">
                <a:solidFill>
                  <a:srgbClr val="525252"/>
                </a:solidFill>
              </a:rPr>
              <a:t>양방향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0767" y="2079320"/>
            <a:ext cx="3947659" cy="333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404" y="2041743"/>
            <a:ext cx="4023595" cy="339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2. Floyd Steinberg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의 한계점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090" y="940434"/>
            <a:ext cx="5500057" cy="555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타원 17"/>
          <p:cNvSpPr/>
          <p:nvPr/>
        </p:nvSpPr>
        <p:spPr>
          <a:xfrm>
            <a:off x="3018772" y="2467628"/>
            <a:ext cx="2931090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93309" y="3409167"/>
            <a:ext cx="5434208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45911" y="5112707"/>
            <a:ext cx="2931090" cy="713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8097" y="964504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1) </a:t>
            </a:r>
            <a:r>
              <a:rPr lang="ko-KR" altLang="en-US" sz="2000" dirty="0" smtClean="0">
                <a:solidFill>
                  <a:schemeClr val="tx1"/>
                </a:solidFill>
              </a:rPr>
              <a:t>가중치를 </a:t>
            </a:r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</a:rPr>
              <a:t>방향이 아닌 </a:t>
            </a:r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방향으로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옆 픽셀과 대각선 아래 픽셀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부여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7343" y="2467629"/>
            <a:ext cx="736791" cy="7217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41534" y="2793305"/>
            <a:ext cx="572267" cy="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722341" y="3200396"/>
            <a:ext cx="348639" cy="26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93098" y="2605415"/>
            <a:ext cx="486426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975" y="3709793"/>
            <a:ext cx="486426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9870" y="2079322"/>
            <a:ext cx="715332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4762" y="1628384"/>
            <a:ext cx="5248405" cy="377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가중치 비율을 </a:t>
            </a:r>
            <a:r>
              <a:rPr lang="en-US" altLang="ko-KR" dirty="0" smtClean="0">
                <a:solidFill>
                  <a:schemeClr val="tx1"/>
                </a:solidFill>
              </a:rPr>
              <a:t>5:5</a:t>
            </a:r>
            <a:r>
              <a:rPr lang="ko-KR" altLang="en-US" dirty="0" smtClean="0">
                <a:solidFill>
                  <a:schemeClr val="tx1"/>
                </a:solidFill>
              </a:rPr>
              <a:t>에 가깝게 할수록 무늬패턴 현상이 뚜렷해짐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가중치 비율 차를 크게 할수록 점은 고르게 퍼지나 기존 </a:t>
            </a:r>
            <a:r>
              <a:rPr lang="en-US" altLang="ko-KR" dirty="0" smtClean="0">
                <a:solidFill>
                  <a:schemeClr val="tx1"/>
                </a:solidFill>
              </a:rPr>
              <a:t>Floyd Steinberg </a:t>
            </a:r>
            <a:r>
              <a:rPr lang="ko-KR" altLang="en-US" dirty="0" smtClean="0">
                <a:solidFill>
                  <a:schemeClr val="tx1"/>
                </a:solidFill>
              </a:rPr>
              <a:t>알고리즘의 한계점 현상이 나타남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적당히 패턴이 나타나면서 한계점 현상이 최대한 없어지는 숫자를 발견하기 위해 시도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그 결과 </a:t>
            </a:r>
            <a:r>
              <a:rPr lang="en-US" altLang="ko-KR" dirty="0" smtClean="0">
                <a:solidFill>
                  <a:schemeClr val="tx1"/>
                </a:solidFill>
              </a:rPr>
              <a:t>7:3 </a:t>
            </a:r>
            <a:r>
              <a:rPr lang="ko-KR" altLang="en-US" dirty="0" smtClean="0">
                <a:solidFill>
                  <a:schemeClr val="tx1"/>
                </a:solidFill>
              </a:rPr>
              <a:t>비율이 가장 나은 결과를 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07926" y="713198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가중치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2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개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7:3 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비율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630" y="1139868"/>
            <a:ext cx="4320762" cy="5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456130" y="677706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25252"/>
                </a:solidFill>
              </a:rPr>
              <a:t>Floyd Steinberg (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양방향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)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682" y="1152395"/>
            <a:ext cx="4299138" cy="50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2) </a:t>
            </a:r>
            <a:r>
              <a:rPr lang="ko-KR" altLang="en-US" sz="2000" dirty="0" smtClean="0">
                <a:solidFill>
                  <a:schemeClr val="tx1"/>
                </a:solidFill>
              </a:rPr>
              <a:t>에러 값을 모은 후 현재 픽셀 값을 뺌</a:t>
            </a:r>
            <a:r>
              <a:rPr lang="en-US" altLang="ko-KR" sz="2000" dirty="0" smtClean="0">
                <a:solidFill>
                  <a:schemeClr val="tx1"/>
                </a:solidFill>
              </a:rPr>
              <a:t>. (</a:t>
            </a:r>
            <a:r>
              <a:rPr lang="ko-KR" altLang="en-US" sz="2000" dirty="0" smtClean="0">
                <a:solidFill>
                  <a:schemeClr val="tx1"/>
                </a:solidFill>
              </a:rPr>
              <a:t>양방향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88920" y="3383932"/>
            <a:ext cx="736791" cy="7217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774936" y="2895416"/>
            <a:ext cx="821885" cy="59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3" idx="2"/>
            <a:endCxn id="11" idx="0"/>
          </p:cNvCxnSpPr>
          <p:nvPr/>
        </p:nvCxnSpPr>
        <p:spPr>
          <a:xfrm rot="16200000" flipH="1">
            <a:off x="1604224" y="3130839"/>
            <a:ext cx="501043" cy="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1680" y="2394375"/>
            <a:ext cx="736949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7/16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3765" y="2396463"/>
            <a:ext cx="876820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3973" y="4248228"/>
            <a:ext cx="715332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Pixel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67793" y="1937061"/>
            <a:ext cx="5248405" cy="314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</a:rPr>
              <a:t>Floyd Steinberg</a:t>
            </a:r>
            <a:r>
              <a:rPr lang="ko-KR" altLang="en-US" dirty="0" smtClean="0">
                <a:solidFill>
                  <a:schemeClr val="tx1"/>
                </a:solidFill>
              </a:rPr>
              <a:t>의 한계점은 해결되었으나 픽셀값이 크게 변하는 경계선 부분에서 번짐 현상이 나타남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에러 값을 모은 후 픽셀 값을 뺄 때 번짐 효과를 최소화 하면서 기존 한계점을 해결하기 위해 픽셀 값에 최적의 가중치를 곱한 후 뺌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대략 </a:t>
            </a:r>
            <a:r>
              <a:rPr lang="en-US" altLang="ko-KR" dirty="0" smtClean="0">
                <a:solidFill>
                  <a:schemeClr val="tx1"/>
                </a:solidFill>
              </a:rPr>
              <a:t>2/5)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6054" y="2411076"/>
            <a:ext cx="789140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4208" y="3500841"/>
            <a:ext cx="751562" cy="48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1/16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endCxn id="11" idx="7"/>
          </p:cNvCxnSpPr>
          <p:nvPr/>
        </p:nvCxnSpPr>
        <p:spPr>
          <a:xfrm rot="10800000" flipV="1">
            <a:off x="2117811" y="2897502"/>
            <a:ext cx="776113" cy="59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3"/>
            <a:endCxn id="11" idx="2"/>
          </p:cNvCxnSpPr>
          <p:nvPr/>
        </p:nvCxnSpPr>
        <p:spPr>
          <a:xfrm>
            <a:off x="1175770" y="3744054"/>
            <a:ext cx="313150" cy="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2-1) </a:t>
            </a:r>
            <a:r>
              <a:rPr lang="ko-KR" altLang="en-US" sz="2000" dirty="0" smtClean="0">
                <a:solidFill>
                  <a:schemeClr val="tx1"/>
                </a:solidFill>
              </a:rPr>
              <a:t>에러 값을 모으는 방법코드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032" y="1409019"/>
            <a:ext cx="7380060" cy="506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69932" y="688145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픽셀 값을 그냥 뺀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58272" y="665180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</a:rPr>
              <a:t>픽셀 값에 </a:t>
            </a:r>
            <a:r>
              <a:rPr lang="en-US" altLang="ko-KR" sz="2000" spc="-150" dirty="0" smtClean="0">
                <a:solidFill>
                  <a:srgbClr val="525252"/>
                </a:solidFill>
              </a:rPr>
              <a:t>2/5</a:t>
            </a:r>
            <a:r>
              <a:rPr lang="ko-KR" altLang="en-US" sz="2000" spc="-150" dirty="0" smtClean="0">
                <a:solidFill>
                  <a:srgbClr val="525252"/>
                </a:solidFill>
              </a:rPr>
              <a:t>를 곱하고 뺀 결과</a:t>
            </a:r>
            <a:endParaRPr lang="ko-KR" altLang="en-US" sz="2000" spc="-150" dirty="0">
              <a:solidFill>
                <a:srgbClr val="52525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80" y="1152395"/>
            <a:ext cx="4358093" cy="478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009" y="1164920"/>
            <a:ext cx="4389679" cy="477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525252"/>
                </a:solidFill>
              </a:rPr>
              <a:t>3. </a:t>
            </a:r>
            <a:r>
              <a:rPr lang="ko-KR" altLang="en-US" sz="3200" spc="-150" dirty="0" smtClean="0">
                <a:solidFill>
                  <a:srgbClr val="525252"/>
                </a:solidFill>
              </a:rPr>
              <a:t>한계점을 극복하기 위해 시도한 것들</a:t>
            </a:r>
            <a:endParaRPr lang="ko-KR" altLang="en-US" sz="3200" spc="-150" dirty="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883" y="851770"/>
            <a:ext cx="8542751" cy="4885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3) DBS (Direct Binary Search)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1146" y="1515648"/>
            <a:ext cx="7903922" cy="405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품질적으로 매우 향상된 결과가 나왔으며 기존 한계점이 해결되었음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약간의 경계선에서 번짐 효과가 있음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가우스 필터의 영향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한계점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연산 시간이 상당히 많이 걸리고 현재로써는 실시간 온라인 시스템으로는 사용하기가 어려움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픽셀의 농도가 </a:t>
            </a:r>
            <a:r>
              <a:rPr lang="en-US" altLang="ko-KR" dirty="0" smtClean="0">
                <a:solidFill>
                  <a:schemeClr val="tx1"/>
                </a:solidFill>
              </a:rPr>
              <a:t>99% 98% 2% 1% </a:t>
            </a:r>
            <a:r>
              <a:rPr lang="ko-KR" altLang="en-US" dirty="0" smtClean="0">
                <a:solidFill>
                  <a:schemeClr val="tx1"/>
                </a:solidFill>
              </a:rPr>
              <a:t>에서 픽셀들이 유실되는 </a:t>
            </a:r>
            <a:r>
              <a:rPr lang="en-US" altLang="ko-KR" dirty="0" smtClean="0">
                <a:solidFill>
                  <a:schemeClr val="tx1"/>
                </a:solidFill>
              </a:rPr>
              <a:t>Clipping </a:t>
            </a:r>
            <a:r>
              <a:rPr lang="ko-KR" altLang="en-US" dirty="0" smtClean="0">
                <a:solidFill>
                  <a:schemeClr val="tx1"/>
                </a:solidFill>
              </a:rPr>
              <a:t>현상이 발생함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15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_075_파라솔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466C8F"/>
      </a:accent1>
      <a:accent2>
        <a:srgbClr val="90B1CA"/>
      </a:accent2>
      <a:accent3>
        <a:srgbClr val="F3F4F3"/>
      </a:accent3>
      <a:accent4>
        <a:srgbClr val="ECBC89"/>
      </a:accent4>
      <a:accent5>
        <a:srgbClr val="836B5D"/>
      </a:accent5>
      <a:accent6>
        <a:srgbClr val="C4B5AC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565</Words>
  <Application>Microsoft Office PowerPoint</Application>
  <PresentationFormat>화면 슬라이드 쇼(4:3)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나눔바른고딕 UltraLight</vt:lpstr>
      <vt:lpstr>나눔바른고딕</vt:lpstr>
      <vt:lpstr>맑은 고딕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187</cp:revision>
  <dcterms:created xsi:type="dcterms:W3CDTF">2015-01-21T11:35:38Z</dcterms:created>
  <dcterms:modified xsi:type="dcterms:W3CDTF">2020-06-01T02:28:37Z</dcterms:modified>
</cp:coreProperties>
</file>