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596" r:id="rId2"/>
    <p:sldId id="557" r:id="rId3"/>
    <p:sldId id="545" r:id="rId4"/>
    <p:sldId id="546" r:id="rId5"/>
    <p:sldId id="597" r:id="rId6"/>
    <p:sldId id="601" r:id="rId7"/>
    <p:sldId id="602" r:id="rId8"/>
    <p:sldId id="603" r:id="rId9"/>
    <p:sldId id="605" r:id="rId10"/>
    <p:sldId id="606" r:id="rId11"/>
    <p:sldId id="607" r:id="rId12"/>
    <p:sldId id="604" r:id="rId13"/>
    <p:sldId id="599" r:id="rId14"/>
    <p:sldId id="549" r:id="rId15"/>
    <p:sldId id="609" r:id="rId16"/>
    <p:sldId id="610" r:id="rId17"/>
    <p:sldId id="611" r:id="rId18"/>
    <p:sldId id="613" r:id="rId19"/>
    <p:sldId id="614" r:id="rId20"/>
    <p:sldId id="615" r:id="rId21"/>
    <p:sldId id="612" r:id="rId22"/>
    <p:sldId id="600" r:id="rId23"/>
    <p:sldId id="616" r:id="rId24"/>
    <p:sldId id="617" r:id="rId25"/>
    <p:sldId id="618" r:id="rId26"/>
    <p:sldId id="619" r:id="rId27"/>
    <p:sldId id="620" r:id="rId28"/>
    <p:sldId id="621" r:id="rId29"/>
    <p:sldId id="622" r:id="rId30"/>
    <p:sldId id="627" r:id="rId31"/>
    <p:sldId id="625" r:id="rId32"/>
    <p:sldId id="623" r:id="rId33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521415D9-36F7-43E2-AB2F-B90AF26B5E84}">
      <p14:sectionLst xmlns:p14="http://schemas.microsoft.com/office/powerpoint/2010/main">
        <p14:section name="HTML" id="{070BE7C1-53E5-485E-8639-1631EBD4E0F4}">
          <p14:sldIdLst>
            <p14:sldId id="596"/>
            <p14:sldId id="557"/>
            <p14:sldId id="545"/>
            <p14:sldId id="546"/>
            <p14:sldId id="597"/>
            <p14:sldId id="601"/>
            <p14:sldId id="602"/>
            <p14:sldId id="603"/>
            <p14:sldId id="605"/>
            <p14:sldId id="606"/>
            <p14:sldId id="607"/>
            <p14:sldId id="604"/>
            <p14:sldId id="599"/>
            <p14:sldId id="549"/>
            <p14:sldId id="609"/>
            <p14:sldId id="610"/>
            <p14:sldId id="611"/>
            <p14:sldId id="613"/>
            <p14:sldId id="614"/>
            <p14:sldId id="615"/>
            <p14:sldId id="612"/>
            <p14:sldId id="600"/>
            <p14:sldId id="616"/>
            <p14:sldId id="617"/>
            <p14:sldId id="618"/>
            <p14:sldId id="619"/>
            <p14:sldId id="620"/>
            <p14:sldId id="621"/>
            <p14:sldId id="622"/>
            <p14:sldId id="627"/>
            <p14:sldId id="625"/>
            <p14:sldId id="62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197E1"/>
    <a:srgbClr val="007E2A"/>
    <a:srgbClr val="3483C9"/>
    <a:srgbClr val="6D9B3E"/>
    <a:srgbClr val="92D050"/>
    <a:srgbClr val="F2F2F2"/>
    <a:srgbClr val="8A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 autoAdjust="0"/>
    <p:restoredTop sz="96391" autoAdjust="0"/>
  </p:normalViewPr>
  <p:slideViewPr>
    <p:cSldViewPr snapToGrid="0" snapToObjects="1">
      <p:cViewPr>
        <p:scale>
          <a:sx n="159" d="100"/>
          <a:sy n="159" d="100"/>
        </p:scale>
        <p:origin x="-330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2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27764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defRPr sz="1381">
        <a:latin typeface="Lucida Grande"/>
        <a:ea typeface="Lucida Grande"/>
        <a:cs typeface="Lucida Grande"/>
        <a:sym typeface="Lucida Grande"/>
      </a:defRPr>
    </a:lvl1pPr>
    <a:lvl2pPr indent="143492" defTabSz="286984" latinLnBrk="0">
      <a:defRPr sz="1381">
        <a:latin typeface="Lucida Grande"/>
        <a:ea typeface="Lucida Grande"/>
        <a:cs typeface="Lucida Grande"/>
        <a:sym typeface="Lucida Grande"/>
      </a:defRPr>
    </a:lvl2pPr>
    <a:lvl3pPr indent="286984" defTabSz="286984" latinLnBrk="0">
      <a:defRPr sz="1381">
        <a:latin typeface="Lucida Grande"/>
        <a:ea typeface="Lucida Grande"/>
        <a:cs typeface="Lucida Grande"/>
        <a:sym typeface="Lucida Grande"/>
      </a:defRPr>
    </a:lvl3pPr>
    <a:lvl4pPr indent="430477" defTabSz="286984" latinLnBrk="0">
      <a:defRPr sz="1381">
        <a:latin typeface="Lucida Grande"/>
        <a:ea typeface="Lucida Grande"/>
        <a:cs typeface="Lucida Grande"/>
        <a:sym typeface="Lucida Grande"/>
      </a:defRPr>
    </a:lvl4pPr>
    <a:lvl5pPr indent="573969" defTabSz="286984" latinLnBrk="0">
      <a:defRPr sz="1381">
        <a:latin typeface="Lucida Grande"/>
        <a:ea typeface="Lucida Grande"/>
        <a:cs typeface="Lucida Grande"/>
        <a:sym typeface="Lucida Grande"/>
      </a:defRPr>
    </a:lvl5pPr>
    <a:lvl6pPr indent="717461" defTabSz="286984" latinLnBrk="0">
      <a:defRPr sz="1381">
        <a:latin typeface="Lucida Grande"/>
        <a:ea typeface="Lucida Grande"/>
        <a:cs typeface="Lucida Grande"/>
        <a:sym typeface="Lucida Grande"/>
      </a:defRPr>
    </a:lvl6pPr>
    <a:lvl7pPr indent="860953" defTabSz="286984" latinLnBrk="0">
      <a:defRPr sz="1381">
        <a:latin typeface="Lucida Grande"/>
        <a:ea typeface="Lucida Grande"/>
        <a:cs typeface="Lucida Grande"/>
        <a:sym typeface="Lucida Grande"/>
      </a:defRPr>
    </a:lvl7pPr>
    <a:lvl8pPr indent="1004446" defTabSz="286984" latinLnBrk="0">
      <a:defRPr sz="1381">
        <a:latin typeface="Lucida Grande"/>
        <a:ea typeface="Lucida Grande"/>
        <a:cs typeface="Lucida Grande"/>
        <a:sym typeface="Lucida Grande"/>
      </a:defRPr>
    </a:lvl8pPr>
    <a:lvl9pPr indent="1147938" defTabSz="286984" latinLnBrk="0">
      <a:defRPr sz="1381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7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68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68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683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90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401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446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446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446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446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44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0988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446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446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1218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355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29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53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68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68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68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683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68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xmlns="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xmlns="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6643" y="118381"/>
            <a:ext cx="3610756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3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xmlns="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51B807-553E-B644-B9BF-3E6397736E4E}"/>
              </a:ext>
            </a:extLst>
          </p:cNvPr>
          <p:cNvSpPr txBox="1"/>
          <p:nvPr userDrawn="1"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[STS 121]HTML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프로그래밍 기초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3779D1B4-FB9D-2B4E-8175-1E253CC0E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11. jQuery </a:t>
            </a:r>
            <a:r>
              <a:rPr lang="ko-KR" altLang="en-US" dirty="0"/>
              <a:t>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90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xmlns="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969818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753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xmlns="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69965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xmlns="" id="{3ECEDE37-4A1A-6D4A-8565-D9080EC38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090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2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2501" y="4882306"/>
            <a:ext cx="250068" cy="2486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308049">
              <a:lnSpc>
                <a:spcPct val="100000"/>
              </a:lnSpc>
              <a:spcBef>
                <a:spcPts val="0"/>
              </a:spcBef>
              <a:defRPr sz="94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1" r:id="rId3"/>
    <p:sldLayoutId id="2147483652" r:id="rId4"/>
    <p:sldLayoutId id="2147483651" r:id="rId5"/>
  </p:sldLayoutIdLst>
  <p:transition spd="med"/>
  <p:txStyles>
    <p:title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20541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4108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6162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82163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602704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2324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4378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64326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">
            <a:extLst>
              <a:ext uri="{FF2B5EF4-FFF2-40B4-BE49-F238E27FC236}">
                <a16:creationId xmlns:a16="http://schemas.microsoft.com/office/drawing/2014/main" xmlns="" id="{D958FB0C-DC6F-5D45-9668-A14901A4E50A}"/>
              </a:ext>
            </a:extLst>
          </p:cNvPr>
          <p:cNvSpPr/>
          <p:nvPr/>
        </p:nvSpPr>
        <p:spPr>
          <a:xfrm>
            <a:off x="0" y="4800636"/>
            <a:ext cx="9144000" cy="342865"/>
          </a:xfrm>
          <a:prstGeom prst="rect">
            <a:avLst/>
          </a:prstGeom>
          <a:solidFill>
            <a:srgbClr val="3197E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629CCB-4904-8A4E-B786-4B6BD7C2C55D}"/>
              </a:ext>
            </a:extLst>
          </p:cNvPr>
          <p:cNvSpPr txBox="1"/>
          <p:nvPr/>
        </p:nvSpPr>
        <p:spPr>
          <a:xfrm>
            <a:off x="93311" y="4793297"/>
            <a:ext cx="2176878" cy="330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57189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가천대학교 브릿지 사업단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5" name="Venenatis Aenean Justop"/>
          <p:cNvSpPr txBox="1"/>
          <p:nvPr/>
        </p:nvSpPr>
        <p:spPr>
          <a:xfrm>
            <a:off x="608399" y="2512960"/>
            <a:ext cx="4119295" cy="30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00000"/>
              </a:lnSpc>
              <a:defRPr sz="2500">
                <a:solidFill>
                  <a:srgbClr val="3197E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l"/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주차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주차별 강좌 제목</a:t>
            </a:r>
            <a:endParaRPr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Venenatis Elit">
            <a:extLst>
              <a:ext uri="{FF2B5EF4-FFF2-40B4-BE49-F238E27FC236}">
                <a16:creationId xmlns:a16="http://schemas.microsoft.com/office/drawing/2014/main" xmlns="" id="{0AB8B436-B6C7-D140-9895-C9755E342D9F}"/>
              </a:ext>
            </a:extLst>
          </p:cNvPr>
          <p:cNvSpPr txBox="1"/>
          <p:nvPr/>
        </p:nvSpPr>
        <p:spPr>
          <a:xfrm>
            <a:off x="608398" y="1473150"/>
            <a:ext cx="5842644" cy="87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3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spcBef>
                <a:spcPts val="100"/>
              </a:spcBef>
            </a:pP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경기도형 대학생 취업브리지 사업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>
              <a:spcBef>
                <a:spcPts val="100"/>
              </a:spcBef>
            </a:pPr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모바일및 빅데이터 응용과정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8FF71EE-770F-6944-B0AB-6F679D4099FD}"/>
              </a:ext>
            </a:extLst>
          </p:cNvPr>
          <p:cNvGrpSpPr/>
          <p:nvPr/>
        </p:nvGrpSpPr>
        <p:grpSpPr>
          <a:xfrm>
            <a:off x="6515590" y="244501"/>
            <a:ext cx="2417952" cy="830997"/>
            <a:chOff x="6515590" y="244501"/>
            <a:chExt cx="2417952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E0D7D3B-9856-5844-997D-2A2E2A137CD9}"/>
                </a:ext>
              </a:extLst>
            </p:cNvPr>
            <p:cNvSpPr/>
            <p:nvPr/>
          </p:nvSpPr>
          <p:spPr>
            <a:xfrm>
              <a:off x="6515590" y="244501"/>
              <a:ext cx="12314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GB</a:t>
              </a:r>
              <a:endParaRPr lang="ko-KR" altLang="en-US" sz="6000" b="1">
                <a:solidFill>
                  <a:srgbClr val="3197E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654D53DF-1F9A-B148-BCC0-380A2AC24ACA}"/>
                </a:ext>
              </a:extLst>
            </p:cNvPr>
            <p:cNvSpPr/>
            <p:nvPr/>
          </p:nvSpPr>
          <p:spPr>
            <a:xfrm>
              <a:off x="7610743" y="456781"/>
              <a:ext cx="1322799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ridge</a:t>
              </a:r>
              <a:endPara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" name="Venenatis Elit">
            <a:extLst>
              <a:ext uri="{FF2B5EF4-FFF2-40B4-BE49-F238E27FC236}">
                <a16:creationId xmlns:a16="http://schemas.microsoft.com/office/drawing/2014/main" xmlns="" id="{0AB8B436-B6C7-D140-9895-C9755E342D9F}"/>
              </a:ext>
            </a:extLst>
          </p:cNvPr>
          <p:cNvSpPr txBox="1"/>
          <p:nvPr/>
        </p:nvSpPr>
        <p:spPr>
          <a:xfrm>
            <a:off x="809955" y="2816451"/>
            <a:ext cx="6478202" cy="87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3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r" defTabSz="91440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Node.JS</a:t>
            </a:r>
            <a:r>
              <a:rPr lang="ko-KR" altLang="en-US" sz="2800" b="1" kern="12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기반 </a:t>
            </a:r>
            <a:r>
              <a:rPr lang="ko-KR" altLang="en-US" sz="2800" b="1" kern="1200" dirty="0" err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백엔드</a:t>
            </a:r>
            <a:r>
              <a:rPr lang="ko-KR" altLang="en-US" sz="2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 데모 </a:t>
            </a:r>
            <a:r>
              <a:rPr lang="ko-KR" altLang="en-US" sz="2800" b="1" kern="12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서비스 개발</a:t>
            </a:r>
          </a:p>
        </p:txBody>
      </p:sp>
    </p:spTree>
    <p:extLst>
      <p:ext uri="{BB962C8B-B14F-4D97-AF65-F5344CB8AC3E}">
        <p14:creationId xmlns:p14="http://schemas.microsoft.com/office/powerpoint/2010/main" val="341343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1906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제품관리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제품변경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32" y="1039813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2874644" y="1468438"/>
            <a:ext cx="375761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84181" y="1901825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90531" y="1560514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92419" y="1614489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81007" y="4430713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" name="직선 화살표 연결선 8"/>
          <p:cNvCxnSpPr>
            <a:cxnSpLocks noChangeShapeType="1"/>
          </p:cNvCxnSpPr>
          <p:nvPr/>
        </p:nvCxnSpPr>
        <p:spPr bwMode="auto">
          <a:xfrm flipH="1">
            <a:off x="6771956" y="2200275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60"/>
          <p:cNvCxnSpPr>
            <a:cxnSpLocks noChangeShapeType="1"/>
          </p:cNvCxnSpPr>
          <p:nvPr/>
        </p:nvCxnSpPr>
        <p:spPr bwMode="auto">
          <a:xfrm>
            <a:off x="6783068" y="1882776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62"/>
          <p:cNvCxnSpPr>
            <a:cxnSpLocks noChangeShapeType="1"/>
          </p:cNvCxnSpPr>
          <p:nvPr/>
        </p:nvCxnSpPr>
        <p:spPr bwMode="auto">
          <a:xfrm>
            <a:off x="6797357" y="1552575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6821168" y="435927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7" name="TextBox 68"/>
          <p:cNvSpPr txBox="1">
            <a:spLocks noChangeArrowheads="1"/>
          </p:cNvSpPr>
          <p:nvPr/>
        </p:nvSpPr>
        <p:spPr bwMode="auto">
          <a:xfrm>
            <a:off x="6798944" y="3052764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8" name="TextBox 69"/>
          <p:cNvSpPr txBox="1">
            <a:spLocks noChangeArrowheads="1"/>
          </p:cNvSpPr>
          <p:nvPr/>
        </p:nvSpPr>
        <p:spPr bwMode="auto">
          <a:xfrm>
            <a:off x="6759257" y="1895476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9" name="TextBox 70"/>
          <p:cNvSpPr txBox="1">
            <a:spLocks noChangeArrowheads="1"/>
          </p:cNvSpPr>
          <p:nvPr/>
        </p:nvSpPr>
        <p:spPr bwMode="auto">
          <a:xfrm>
            <a:off x="6791007" y="1646239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 flipV="1">
            <a:off x="2706369" y="1362075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14339"/>
          <p:cNvSpPr>
            <a:spLocks noChangeArrowheads="1"/>
          </p:cNvSpPr>
          <p:nvPr/>
        </p:nvSpPr>
        <p:spPr bwMode="auto">
          <a:xfrm>
            <a:off x="2252344" y="119221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" name="직사각형 82"/>
          <p:cNvSpPr>
            <a:spLocks noChangeArrowheads="1"/>
          </p:cNvSpPr>
          <p:nvPr/>
        </p:nvSpPr>
        <p:spPr bwMode="auto">
          <a:xfrm>
            <a:off x="5821837" y="599462"/>
            <a:ext cx="2947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/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관리자페이지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6000432" y="863600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 flipH="1" flipV="1">
            <a:off x="1906269" y="1597026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712321" y="1017469"/>
            <a:ext cx="19939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관리자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전용메뉴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메인화면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제품등록관리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사용자관리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게시판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데이터백업관리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, …)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26" name="TextBox 115"/>
          <p:cNvSpPr txBox="1">
            <a:spLocks noChangeArrowheads="1"/>
          </p:cNvSpPr>
          <p:nvPr/>
        </p:nvSpPr>
        <p:spPr bwMode="auto">
          <a:xfrm>
            <a:off x="2855594" y="4673601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▲ 서브화면</a:t>
            </a: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 flipH="1">
            <a:off x="2462306" y="4524375"/>
            <a:ext cx="721900" cy="16748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491012" y="4500003"/>
            <a:ext cx="21224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회사명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주소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이메일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전화번호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이용약관 등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cxnSp>
        <p:nvCxnSpPr>
          <p:cNvPr id="29" name="직선 화살표 연결선 84"/>
          <p:cNvCxnSpPr>
            <a:cxnSpLocks noChangeShapeType="1"/>
          </p:cNvCxnSpPr>
          <p:nvPr/>
        </p:nvCxnSpPr>
        <p:spPr bwMode="auto">
          <a:xfrm>
            <a:off x="6792593" y="4413250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/>
          <p:cNvSpPr/>
          <p:nvPr/>
        </p:nvSpPr>
        <p:spPr bwMode="auto">
          <a:xfrm flipV="1">
            <a:off x="2981006" y="2133400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6095681" y="2207934"/>
            <a:ext cx="1200150" cy="13045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 bwMode="auto">
          <a:xfrm>
            <a:off x="3719451" y="2306964"/>
            <a:ext cx="2102386" cy="205231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 flipH="1" flipV="1">
            <a:off x="2378635" y="2338739"/>
            <a:ext cx="1607260" cy="285401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/>
          <p:cNvSpPr/>
          <p:nvPr/>
        </p:nvSpPr>
        <p:spPr>
          <a:xfrm>
            <a:off x="619600" y="2092325"/>
            <a:ext cx="19939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상품변경</a:t>
            </a:r>
            <a:endParaRPr lang="en-US" altLang="ko-KR" sz="1100" kern="1200" dirty="0" smtClean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상품번호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(</a:t>
            </a:r>
            <a:r>
              <a:rPr lang="ko-KR" altLang="en-US" sz="1100" dirty="0" err="1" smtClean="0"/>
              <a:t>드롭다운메뉴</a:t>
            </a:r>
            <a:r>
              <a:rPr lang="en-US" altLang="ko-KR" sz="1100" dirty="0" smtClean="0"/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상품분류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드롭다운메뉴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  <a:endParaRPr lang="en-US" altLang="ko-KR" sz="1100" dirty="0" smtClean="0"/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상품명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제조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모델명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수량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판매형태</a:t>
            </a:r>
            <a:endParaRPr lang="en-US" altLang="ko-KR" sz="1100" kern="1200" dirty="0" smtClean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할인율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판매가격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이미지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243780" y="2206941"/>
            <a:ext cx="19002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쇼핑몰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제품관리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제품변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경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7464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21283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제품관리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제품삭제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32" y="1039813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2890121" y="1468438"/>
            <a:ext cx="3786586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84181" y="1901825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90531" y="1560514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2419" y="1614489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68306" y="2120900"/>
            <a:ext cx="3529012" cy="3683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81007" y="4430713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" name="직선 화살표 연결선 8"/>
          <p:cNvCxnSpPr>
            <a:cxnSpLocks noChangeShapeType="1"/>
          </p:cNvCxnSpPr>
          <p:nvPr/>
        </p:nvCxnSpPr>
        <p:spPr bwMode="auto">
          <a:xfrm flipH="1">
            <a:off x="6771956" y="2200275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60"/>
          <p:cNvCxnSpPr>
            <a:cxnSpLocks noChangeShapeType="1"/>
          </p:cNvCxnSpPr>
          <p:nvPr/>
        </p:nvCxnSpPr>
        <p:spPr bwMode="auto">
          <a:xfrm>
            <a:off x="6783068" y="1882776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62"/>
          <p:cNvCxnSpPr>
            <a:cxnSpLocks noChangeShapeType="1"/>
          </p:cNvCxnSpPr>
          <p:nvPr/>
        </p:nvCxnSpPr>
        <p:spPr bwMode="auto">
          <a:xfrm>
            <a:off x="6797357" y="1552575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6821168" y="435927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7" name="TextBox 68"/>
          <p:cNvSpPr txBox="1">
            <a:spLocks noChangeArrowheads="1"/>
          </p:cNvSpPr>
          <p:nvPr/>
        </p:nvSpPr>
        <p:spPr bwMode="auto">
          <a:xfrm>
            <a:off x="6798944" y="3052764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8" name="TextBox 69"/>
          <p:cNvSpPr txBox="1">
            <a:spLocks noChangeArrowheads="1"/>
          </p:cNvSpPr>
          <p:nvPr/>
        </p:nvSpPr>
        <p:spPr bwMode="auto">
          <a:xfrm>
            <a:off x="6759257" y="1895476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9" name="TextBox 70"/>
          <p:cNvSpPr txBox="1">
            <a:spLocks noChangeArrowheads="1"/>
          </p:cNvSpPr>
          <p:nvPr/>
        </p:nvSpPr>
        <p:spPr bwMode="auto">
          <a:xfrm>
            <a:off x="6791007" y="1646239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 flipV="1">
            <a:off x="2706369" y="1362075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14339"/>
          <p:cNvSpPr>
            <a:spLocks noChangeArrowheads="1"/>
          </p:cNvSpPr>
          <p:nvPr/>
        </p:nvSpPr>
        <p:spPr bwMode="auto">
          <a:xfrm>
            <a:off x="2252344" y="119221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" name="직사각형 82"/>
          <p:cNvSpPr>
            <a:spLocks noChangeArrowheads="1"/>
          </p:cNvSpPr>
          <p:nvPr/>
        </p:nvSpPr>
        <p:spPr bwMode="auto">
          <a:xfrm>
            <a:off x="5821837" y="599462"/>
            <a:ext cx="2947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/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관리자페이지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6000432" y="863600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 flipH="1" flipV="1">
            <a:off x="1906269" y="1597026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823593" y="1091286"/>
            <a:ext cx="19939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관리자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전용메뉴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메인화면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제품등록관리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사용자관리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게시판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데이터백업관리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, …)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cxnSp>
        <p:nvCxnSpPr>
          <p:cNvPr id="26" name="직선 연결선 25"/>
          <p:cNvCxnSpPr/>
          <p:nvPr/>
        </p:nvCxnSpPr>
        <p:spPr bwMode="auto">
          <a:xfrm flipH="1">
            <a:off x="2524600" y="4524375"/>
            <a:ext cx="659606" cy="21496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직사각형 26"/>
          <p:cNvSpPr/>
          <p:nvPr/>
        </p:nvSpPr>
        <p:spPr>
          <a:xfrm>
            <a:off x="564464" y="4420908"/>
            <a:ext cx="21224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회사명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주소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이메일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전화번호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이용약관 등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090543" y="305593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29" name="직선 화살표 연결선 84"/>
          <p:cNvCxnSpPr>
            <a:cxnSpLocks noChangeShapeType="1"/>
          </p:cNvCxnSpPr>
          <p:nvPr/>
        </p:nvCxnSpPr>
        <p:spPr bwMode="auto">
          <a:xfrm>
            <a:off x="6792593" y="4413250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연결선 29"/>
          <p:cNvCxnSpPr/>
          <p:nvPr/>
        </p:nvCxnSpPr>
        <p:spPr bwMode="auto">
          <a:xfrm flipV="1">
            <a:off x="6070283" y="1260475"/>
            <a:ext cx="1017811" cy="1007111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/>
          <p:cNvSpPr/>
          <p:nvPr/>
        </p:nvSpPr>
        <p:spPr>
          <a:xfrm>
            <a:off x="6737350" y="1054100"/>
            <a:ext cx="24066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 </a:t>
            </a:r>
            <a:r>
              <a:rPr lang="ko-KR" altLang="en-US" sz="14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60431" y="306705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00282" y="30607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203506" y="307340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070282" y="30607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90543" y="320833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460431" y="321945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800282" y="32131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203506" y="322580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070282" y="32131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088957" y="336232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458844" y="3373438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798693" y="336708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201918" y="337978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068693" y="336708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088957" y="351472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458844" y="3525839"/>
            <a:ext cx="1274763" cy="904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798693" y="352107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201918" y="353218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068693" y="352107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088957" y="367506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58844" y="3686175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798693" y="367982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201918" y="369252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068693" y="367982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088957" y="382746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458844" y="3838575"/>
            <a:ext cx="1274763" cy="904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798693" y="383381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201918" y="384492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068693" y="383381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 flipV="1">
            <a:off x="2990532" y="2536826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 bwMode="auto">
          <a:xfrm flipV="1">
            <a:off x="6095681" y="2338389"/>
            <a:ext cx="1200150" cy="26352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직사각형 62"/>
          <p:cNvSpPr/>
          <p:nvPr/>
        </p:nvSpPr>
        <p:spPr bwMode="auto">
          <a:xfrm>
            <a:off x="4041457" y="4125914"/>
            <a:ext cx="1468437" cy="1301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4" name="직선 연결선 63"/>
          <p:cNvCxnSpPr>
            <a:endCxn id="65" idx="1"/>
          </p:cNvCxnSpPr>
          <p:nvPr/>
        </p:nvCxnSpPr>
        <p:spPr bwMode="auto">
          <a:xfrm flipV="1">
            <a:off x="5232081" y="3871914"/>
            <a:ext cx="2189162" cy="319087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직사각형 64"/>
          <p:cNvSpPr/>
          <p:nvPr/>
        </p:nvSpPr>
        <p:spPr>
          <a:xfrm>
            <a:off x="7421244" y="3717926"/>
            <a:ext cx="11017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Pagination</a:t>
            </a:r>
          </a:p>
        </p:txBody>
      </p:sp>
      <p:cxnSp>
        <p:nvCxnSpPr>
          <p:cNvPr id="66" name="직선 연결선 65"/>
          <p:cNvCxnSpPr/>
          <p:nvPr/>
        </p:nvCxnSpPr>
        <p:spPr bwMode="auto">
          <a:xfrm flipH="1" flipV="1">
            <a:off x="2349976" y="2964329"/>
            <a:ext cx="640559" cy="15590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직사각형 67"/>
          <p:cNvSpPr/>
          <p:nvPr/>
        </p:nvSpPr>
        <p:spPr bwMode="auto">
          <a:xfrm>
            <a:off x="4613750" y="4289052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 flipV="1">
            <a:off x="4956650" y="4191001"/>
            <a:ext cx="2464593" cy="16827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직사각형 71"/>
          <p:cNvSpPr/>
          <p:nvPr/>
        </p:nvSpPr>
        <p:spPr>
          <a:xfrm>
            <a:off x="7478394" y="4051300"/>
            <a:ext cx="11017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삭제버튼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243780" y="2206941"/>
            <a:ext cx="19002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쇼핑몰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제품관리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제품삭제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4464" y="2530358"/>
            <a:ext cx="19939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상품리스트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(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체크박스형태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상품번호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(</a:t>
            </a:r>
            <a:r>
              <a:rPr lang="ko-KR" altLang="en-US" sz="1100" dirty="0" err="1" smtClean="0"/>
              <a:t>드롭다운메뉴</a:t>
            </a:r>
            <a:r>
              <a:rPr lang="en-US" altLang="ko-KR" sz="1100" dirty="0" smtClean="0"/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상품분류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드롭다운메뉴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  <a:endParaRPr lang="en-US" altLang="ko-KR" sz="1100" dirty="0" smtClean="0"/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상품명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제조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모델명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7464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1906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제품검색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32" y="1039813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2874644" y="1468438"/>
            <a:ext cx="375761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84181" y="1901825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90531" y="1560514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92419" y="1614489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81007" y="4430713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" name="직선 화살표 연결선 8"/>
          <p:cNvCxnSpPr>
            <a:cxnSpLocks noChangeShapeType="1"/>
          </p:cNvCxnSpPr>
          <p:nvPr/>
        </p:nvCxnSpPr>
        <p:spPr bwMode="auto">
          <a:xfrm flipH="1">
            <a:off x="6771956" y="2200275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60"/>
          <p:cNvCxnSpPr>
            <a:cxnSpLocks noChangeShapeType="1"/>
          </p:cNvCxnSpPr>
          <p:nvPr/>
        </p:nvCxnSpPr>
        <p:spPr bwMode="auto">
          <a:xfrm>
            <a:off x="6783068" y="1882776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62"/>
          <p:cNvCxnSpPr>
            <a:cxnSpLocks noChangeShapeType="1"/>
          </p:cNvCxnSpPr>
          <p:nvPr/>
        </p:nvCxnSpPr>
        <p:spPr bwMode="auto">
          <a:xfrm>
            <a:off x="6797357" y="1552575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6821168" y="435927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7" name="TextBox 68"/>
          <p:cNvSpPr txBox="1">
            <a:spLocks noChangeArrowheads="1"/>
          </p:cNvSpPr>
          <p:nvPr/>
        </p:nvSpPr>
        <p:spPr bwMode="auto">
          <a:xfrm>
            <a:off x="6798944" y="3052764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8" name="TextBox 69"/>
          <p:cNvSpPr txBox="1">
            <a:spLocks noChangeArrowheads="1"/>
          </p:cNvSpPr>
          <p:nvPr/>
        </p:nvSpPr>
        <p:spPr bwMode="auto">
          <a:xfrm>
            <a:off x="6759257" y="1895476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9" name="TextBox 70"/>
          <p:cNvSpPr txBox="1">
            <a:spLocks noChangeArrowheads="1"/>
          </p:cNvSpPr>
          <p:nvPr/>
        </p:nvSpPr>
        <p:spPr bwMode="auto">
          <a:xfrm>
            <a:off x="6791007" y="1646239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 flipV="1">
            <a:off x="2706369" y="1362075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14339"/>
          <p:cNvSpPr>
            <a:spLocks noChangeArrowheads="1"/>
          </p:cNvSpPr>
          <p:nvPr/>
        </p:nvSpPr>
        <p:spPr bwMode="auto">
          <a:xfrm>
            <a:off x="2252344" y="119221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" name="직사각형 82"/>
          <p:cNvSpPr>
            <a:spLocks noChangeArrowheads="1"/>
          </p:cNvSpPr>
          <p:nvPr/>
        </p:nvSpPr>
        <p:spPr bwMode="auto">
          <a:xfrm>
            <a:off x="5821837" y="599462"/>
            <a:ext cx="2947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/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마이페이지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6000432" y="863600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 flipH="1" flipV="1">
            <a:off x="1906269" y="1597026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115"/>
          <p:cNvSpPr txBox="1">
            <a:spLocks noChangeArrowheads="1"/>
          </p:cNvSpPr>
          <p:nvPr/>
        </p:nvSpPr>
        <p:spPr bwMode="auto">
          <a:xfrm>
            <a:off x="2855594" y="4673601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▲ 서브화면</a:t>
            </a: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 flipH="1">
            <a:off x="2462306" y="4524375"/>
            <a:ext cx="721900" cy="16748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491012" y="4500003"/>
            <a:ext cx="21224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회사명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주소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이메일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전화번호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이용약관 등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cxnSp>
        <p:nvCxnSpPr>
          <p:cNvPr id="29" name="직선 화살표 연결선 84"/>
          <p:cNvCxnSpPr>
            <a:cxnSpLocks noChangeShapeType="1"/>
          </p:cNvCxnSpPr>
          <p:nvPr/>
        </p:nvCxnSpPr>
        <p:spPr bwMode="auto">
          <a:xfrm>
            <a:off x="6792593" y="4413250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/>
          <p:cNvSpPr/>
          <p:nvPr/>
        </p:nvSpPr>
        <p:spPr bwMode="auto">
          <a:xfrm flipV="1">
            <a:off x="2981006" y="2133400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6095681" y="2207934"/>
            <a:ext cx="1200150" cy="13045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 bwMode="auto">
          <a:xfrm>
            <a:off x="2990531" y="2306964"/>
            <a:ext cx="3500438" cy="65138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 flipH="1" flipV="1">
            <a:off x="2378635" y="2338739"/>
            <a:ext cx="1607260" cy="285401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직사각형 34"/>
          <p:cNvSpPr/>
          <p:nvPr/>
        </p:nvSpPr>
        <p:spPr>
          <a:xfrm>
            <a:off x="7243780" y="2206941"/>
            <a:ext cx="19002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쇼핑몰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사용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제품검색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3593" y="1091286"/>
            <a:ext cx="19939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사용자 전용메뉴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선풍기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미니선풍기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에어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컨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기타가전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7127" y="2028032"/>
            <a:ext cx="19939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상품검색</a:t>
            </a:r>
            <a:endParaRPr lang="en-US" altLang="ko-KR" sz="1100" dirty="0" smtClean="0"/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상품분류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드롭다운메뉴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  <a:endParaRPr lang="en-US" altLang="ko-KR" sz="1100" dirty="0" smtClean="0"/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상품명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제조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모델명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090543" y="305593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460431" y="306705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800282" y="30607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203506" y="307340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070282" y="30607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090543" y="320833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460431" y="321945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800282" y="32131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203506" y="322580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070282" y="32131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088957" y="336232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458844" y="3373438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798693" y="336708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201918" y="337978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68693" y="336708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088957" y="351472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458844" y="3525839"/>
            <a:ext cx="1274763" cy="904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798693" y="352107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201918" y="353218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068693" y="352107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088957" y="367506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458844" y="3686175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798693" y="367982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201918" y="369252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068693" y="367982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088957" y="382746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458844" y="3838575"/>
            <a:ext cx="1274763" cy="904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798693" y="383381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201918" y="384492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068693" y="383381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H="1" flipV="1">
            <a:off x="2266081" y="3473450"/>
            <a:ext cx="789893" cy="31577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직사각형 68"/>
          <p:cNvSpPr/>
          <p:nvPr/>
        </p:nvSpPr>
        <p:spPr>
          <a:xfrm>
            <a:off x="619600" y="2977164"/>
            <a:ext cx="19939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상품리스트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(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검색결과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)</a:t>
            </a:r>
            <a:endParaRPr lang="en-US" altLang="ko-KR" sz="1100" dirty="0" smtClean="0"/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상품분류</a:t>
            </a:r>
            <a:endParaRPr lang="en-US" altLang="ko-KR" sz="1100" dirty="0" smtClean="0"/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상품명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제조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모델명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수</a:t>
            </a:r>
            <a:r>
              <a:rPr lang="ko-KR" altLang="en-US" sz="11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량</a:t>
            </a:r>
            <a:endParaRPr lang="en-US" altLang="ko-KR" sz="11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판매형</a:t>
            </a:r>
            <a:r>
              <a:rPr lang="ko-KR" altLang="en-US" sz="11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태</a:t>
            </a:r>
            <a:endParaRPr lang="en-US" altLang="ko-KR" sz="11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할인</a:t>
            </a:r>
            <a:r>
              <a:rPr lang="ko-KR" altLang="en-US" sz="11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율</a:t>
            </a:r>
            <a:endParaRPr lang="en-US" altLang="ko-KR" sz="11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가</a:t>
            </a:r>
            <a:r>
              <a:rPr lang="ko-KR" altLang="en-US" sz="11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격</a:t>
            </a:r>
            <a:endParaRPr lang="en-US" altLang="ko-KR" sz="11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263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055688" y="1951674"/>
            <a:ext cx="635000" cy="26193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714501" y="3039110"/>
            <a:ext cx="8002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회원가입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로그인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로그아웃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rgbClr val="000000"/>
                </a:solidFill>
              </a:rPr>
              <a:t>제품검</a:t>
            </a:r>
            <a:r>
              <a:rPr lang="ko-KR" altLang="en-US" sz="1200" kern="1200" dirty="0">
                <a:solidFill>
                  <a:srgbClr val="000000"/>
                </a:solidFill>
              </a:rPr>
              <a:t>색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116014" y="3199449"/>
            <a:ext cx="493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회원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기능</a:t>
            </a:r>
          </a:p>
        </p:txBody>
      </p:sp>
      <p:sp>
        <p:nvSpPr>
          <p:cNvPr id="10" name="직사각형 14"/>
          <p:cNvSpPr>
            <a:spLocks noChangeArrowheads="1"/>
          </p:cNvSpPr>
          <p:nvPr/>
        </p:nvSpPr>
        <p:spPr bwMode="auto">
          <a:xfrm>
            <a:off x="1714501" y="3050224"/>
            <a:ext cx="1200150" cy="795337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1" name="직사각형 15"/>
          <p:cNvSpPr>
            <a:spLocks noChangeArrowheads="1"/>
          </p:cNvSpPr>
          <p:nvPr/>
        </p:nvSpPr>
        <p:spPr bwMode="auto">
          <a:xfrm>
            <a:off x="1044577" y="3054986"/>
            <a:ext cx="636587" cy="79057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716089" y="1956436"/>
            <a:ext cx="1198563" cy="2571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973138" y="1934211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주요기능</a:t>
            </a: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1833563" y="1934211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요구기능</a:t>
            </a: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1736726" y="2213610"/>
            <a:ext cx="7223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헤더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1130302" y="237394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메인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화면</a:t>
            </a:r>
          </a:p>
        </p:txBody>
      </p:sp>
      <p:sp>
        <p:nvSpPr>
          <p:cNvPr id="17" name="직사각형 25"/>
          <p:cNvSpPr>
            <a:spLocks noChangeArrowheads="1"/>
          </p:cNvSpPr>
          <p:nvPr/>
        </p:nvSpPr>
        <p:spPr bwMode="auto">
          <a:xfrm>
            <a:off x="1736727" y="2226310"/>
            <a:ext cx="1177925" cy="79375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8" name="직사각형 26"/>
          <p:cNvSpPr>
            <a:spLocks noChangeArrowheads="1"/>
          </p:cNvSpPr>
          <p:nvPr/>
        </p:nvSpPr>
        <p:spPr bwMode="auto">
          <a:xfrm>
            <a:off x="1057277" y="2231074"/>
            <a:ext cx="636587" cy="788987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58596" y="1991361"/>
            <a:ext cx="636587" cy="2635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21" name="TextBox 30"/>
          <p:cNvSpPr txBox="1">
            <a:spLocks noChangeArrowheads="1"/>
          </p:cNvSpPr>
          <p:nvPr/>
        </p:nvSpPr>
        <p:spPr bwMode="auto">
          <a:xfrm>
            <a:off x="5917407" y="3080386"/>
            <a:ext cx="1107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회원리스트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회원검색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회원정보변경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회원삭제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/>
        </p:nvSpPr>
        <p:spPr bwMode="auto">
          <a:xfrm>
            <a:off x="5320508" y="3239136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회원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관리</a:t>
            </a:r>
          </a:p>
        </p:txBody>
      </p:sp>
      <p:sp>
        <p:nvSpPr>
          <p:cNvPr id="23" name="직사각형 32"/>
          <p:cNvSpPr>
            <a:spLocks noChangeArrowheads="1"/>
          </p:cNvSpPr>
          <p:nvPr/>
        </p:nvSpPr>
        <p:spPr bwMode="auto">
          <a:xfrm>
            <a:off x="5917407" y="3091498"/>
            <a:ext cx="1200150" cy="79375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4" name="직사각형 33"/>
          <p:cNvSpPr>
            <a:spLocks noChangeArrowheads="1"/>
          </p:cNvSpPr>
          <p:nvPr/>
        </p:nvSpPr>
        <p:spPr bwMode="auto">
          <a:xfrm>
            <a:off x="5249070" y="3096260"/>
            <a:ext cx="635000" cy="78898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918995" y="1983423"/>
            <a:ext cx="1198562" cy="258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176046" y="1973898"/>
            <a:ext cx="801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주요기능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6038057" y="1962786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요구기능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5917408" y="2254885"/>
            <a:ext cx="7223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헤더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5333208" y="2413636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메인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화면</a:t>
            </a:r>
          </a:p>
        </p:txBody>
      </p:sp>
      <p:sp>
        <p:nvSpPr>
          <p:cNvPr id="30" name="직사각형 39"/>
          <p:cNvSpPr>
            <a:spLocks noChangeArrowheads="1"/>
          </p:cNvSpPr>
          <p:nvPr/>
        </p:nvSpPr>
        <p:spPr bwMode="auto">
          <a:xfrm>
            <a:off x="5917407" y="2265999"/>
            <a:ext cx="1200150" cy="795337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31" name="직사각형 40"/>
          <p:cNvSpPr>
            <a:spLocks noChangeArrowheads="1"/>
          </p:cNvSpPr>
          <p:nvPr/>
        </p:nvSpPr>
        <p:spPr bwMode="auto">
          <a:xfrm>
            <a:off x="5261770" y="2270761"/>
            <a:ext cx="635000" cy="79057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992439" y="1965961"/>
            <a:ext cx="765175" cy="2444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4" name="TextBox 43"/>
          <p:cNvSpPr txBox="1">
            <a:spLocks noChangeArrowheads="1"/>
          </p:cNvSpPr>
          <p:nvPr/>
        </p:nvSpPr>
        <p:spPr bwMode="auto">
          <a:xfrm>
            <a:off x="3030538" y="1943736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구매자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35251" y="1403985"/>
            <a:ext cx="248126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</a:rPr>
              <a:t>역할이 서로 </a:t>
            </a:r>
            <a:r>
              <a:rPr lang="ko-KR" altLang="en-US" sz="1400" kern="1200" dirty="0" err="1">
                <a:solidFill>
                  <a:srgbClr val="000000"/>
                </a:solidFill>
                <a:latin typeface="굴림"/>
                <a:ea typeface="굴림"/>
              </a:rPr>
              <a:t>다른사용자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</a:rPr>
              <a:t>예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</a:rPr>
              <a:t>구매자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</a:rPr>
              <a:t> vs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</a:rPr>
              <a:t>판매자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</a:rPr>
              <a:t>,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</a:rPr>
              <a:t>…)</a:t>
            </a:r>
            <a:endParaRPr lang="ko-KR" altLang="en-US" sz="14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38" name="직사각형 48"/>
          <p:cNvSpPr>
            <a:spLocks noChangeArrowheads="1"/>
          </p:cNvSpPr>
          <p:nvPr/>
        </p:nvSpPr>
        <p:spPr bwMode="auto">
          <a:xfrm>
            <a:off x="2955927" y="2258060"/>
            <a:ext cx="801687" cy="79375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3241676" y="2231073"/>
            <a:ext cx="304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O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O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O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O</a:t>
            </a:r>
          </a:p>
        </p:txBody>
      </p:sp>
      <p:sp>
        <p:nvSpPr>
          <p:cNvPr id="42" name="직사각형 52"/>
          <p:cNvSpPr>
            <a:spLocks noChangeArrowheads="1"/>
          </p:cNvSpPr>
          <p:nvPr/>
        </p:nvSpPr>
        <p:spPr bwMode="auto">
          <a:xfrm>
            <a:off x="2970213" y="3083560"/>
            <a:ext cx="800100" cy="79375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4" name="TextBox 54"/>
          <p:cNvSpPr txBox="1">
            <a:spLocks noChangeArrowheads="1"/>
          </p:cNvSpPr>
          <p:nvPr/>
        </p:nvSpPr>
        <p:spPr bwMode="auto">
          <a:xfrm>
            <a:off x="3255963" y="3054985"/>
            <a:ext cx="3048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rgbClr val="000000"/>
                </a:solidFill>
              </a:rPr>
              <a:t>O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rgbClr val="000000"/>
                </a:solidFill>
              </a:rPr>
              <a:t>O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O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76045" y="1594486"/>
            <a:ext cx="24828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1200" dirty="0">
                <a:solidFill>
                  <a:srgbClr val="0000FF"/>
                </a:solidFill>
                <a:latin typeface="굴림"/>
                <a:ea typeface="굴림"/>
              </a:rPr>
              <a:t>○ 관리자 기능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7101" y="1548449"/>
            <a:ext cx="24812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1200" dirty="0">
                <a:solidFill>
                  <a:srgbClr val="0000FF"/>
                </a:solidFill>
                <a:latin typeface="굴림"/>
                <a:ea typeface="굴림"/>
              </a:rPr>
              <a:t>○ 사용자 기능</a:t>
            </a:r>
          </a:p>
        </p:txBody>
      </p:sp>
      <p:sp>
        <p:nvSpPr>
          <p:cNvPr id="51" name="TextBox 30"/>
          <p:cNvSpPr txBox="1">
            <a:spLocks noChangeArrowheads="1"/>
          </p:cNvSpPr>
          <p:nvPr/>
        </p:nvSpPr>
        <p:spPr bwMode="auto">
          <a:xfrm>
            <a:off x="5917407" y="3923119"/>
            <a:ext cx="800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rgbClr val="000000"/>
                </a:solidFill>
              </a:rPr>
              <a:t>제품등록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rgbClr val="000000"/>
                </a:solidFill>
              </a:rPr>
              <a:t>제품변</a:t>
            </a:r>
            <a:r>
              <a:rPr lang="ko-KR" altLang="en-US" sz="1200" kern="1200" dirty="0">
                <a:solidFill>
                  <a:srgbClr val="000000"/>
                </a:solidFill>
              </a:rPr>
              <a:t>경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rgbClr val="000000"/>
                </a:solidFill>
              </a:rPr>
              <a:t>제품삭제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2" name="TextBox 31"/>
          <p:cNvSpPr txBox="1">
            <a:spLocks noChangeArrowheads="1"/>
          </p:cNvSpPr>
          <p:nvPr/>
        </p:nvSpPr>
        <p:spPr bwMode="auto">
          <a:xfrm>
            <a:off x="5330826" y="4015302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rgbClr val="000000"/>
                </a:solidFill>
              </a:rPr>
              <a:t>제</a:t>
            </a:r>
            <a:r>
              <a:rPr lang="ko-KR" altLang="en-US" sz="1200" kern="1200" dirty="0">
                <a:solidFill>
                  <a:srgbClr val="000000"/>
                </a:solidFill>
              </a:rPr>
              <a:t>품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관리</a:t>
            </a:r>
          </a:p>
        </p:txBody>
      </p:sp>
      <p:sp>
        <p:nvSpPr>
          <p:cNvPr id="53" name="직사각형 32"/>
          <p:cNvSpPr>
            <a:spLocks noChangeArrowheads="1"/>
          </p:cNvSpPr>
          <p:nvPr/>
        </p:nvSpPr>
        <p:spPr bwMode="auto">
          <a:xfrm>
            <a:off x="5917407" y="3934231"/>
            <a:ext cx="1200150" cy="635219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5249070" y="3938993"/>
            <a:ext cx="635000" cy="63140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124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6" name="직사각형 5"/>
          <p:cNvSpPr/>
          <p:nvPr/>
        </p:nvSpPr>
        <p:spPr>
          <a:xfrm>
            <a:off x="2828926" y="1908174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38364" y="2532061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8" name="직선 연결선 7"/>
          <p:cNvCxnSpPr/>
          <p:nvPr/>
        </p:nvCxnSpPr>
        <p:spPr>
          <a:xfrm>
            <a:off x="3579814" y="2425699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10" name="직선 연결선 9"/>
          <p:cNvCxnSpPr/>
          <p:nvPr/>
        </p:nvCxnSpPr>
        <p:spPr>
          <a:xfrm>
            <a:off x="5903913" y="2520949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2117726" y="2835274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230439" y="309244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3" name="타원 12"/>
          <p:cNvSpPr/>
          <p:nvPr/>
        </p:nvSpPr>
        <p:spPr>
          <a:xfrm>
            <a:off x="2024064" y="1906585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978025" y="2144711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직선 연결선 14"/>
          <p:cNvCxnSpPr/>
          <p:nvPr/>
        </p:nvCxnSpPr>
        <p:spPr>
          <a:xfrm flipH="1">
            <a:off x="2111376" y="2071685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6" name="직선 연결선 15"/>
          <p:cNvCxnSpPr/>
          <p:nvPr/>
        </p:nvCxnSpPr>
        <p:spPr>
          <a:xfrm flipV="1">
            <a:off x="2024063" y="2236785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7" name="직선 연결선 16"/>
          <p:cNvCxnSpPr/>
          <p:nvPr/>
        </p:nvCxnSpPr>
        <p:spPr>
          <a:xfrm>
            <a:off x="2111375" y="2247899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824038" y="2354260"/>
            <a:ext cx="5969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19" name="TextBox 152"/>
          <p:cNvSpPr txBox="1">
            <a:spLocks noChangeArrowheads="1"/>
          </p:cNvSpPr>
          <p:nvPr/>
        </p:nvSpPr>
        <p:spPr bwMode="auto">
          <a:xfrm>
            <a:off x="2462213" y="2825748"/>
            <a:ext cx="800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회원가입</a:t>
            </a:r>
            <a:endParaRPr lang="en-US" altLang="ko-KR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20" name="그룹 127"/>
          <p:cNvGrpSpPr>
            <a:grpSpLocks/>
          </p:cNvGrpSpPr>
          <p:nvPr/>
        </p:nvGrpSpPr>
        <p:grpSpPr bwMode="auto">
          <a:xfrm>
            <a:off x="5948363" y="3149599"/>
            <a:ext cx="285750" cy="141287"/>
            <a:chOff x="6539359" y="2803972"/>
            <a:chExt cx="286230" cy="141104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24" name="TextBox 157"/>
          <p:cNvSpPr txBox="1">
            <a:spLocks noChangeArrowheads="1"/>
          </p:cNvSpPr>
          <p:nvPr/>
        </p:nvSpPr>
        <p:spPr bwMode="auto">
          <a:xfrm>
            <a:off x="5865814" y="2830511"/>
            <a:ext cx="95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회원가입폼</a:t>
            </a:r>
            <a:endParaRPr lang="en-US" altLang="ko-KR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044825" y="2046286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TextBox 161"/>
          <p:cNvSpPr txBox="1">
            <a:spLocks noChangeArrowheads="1"/>
          </p:cNvSpPr>
          <p:nvPr/>
        </p:nvSpPr>
        <p:spPr bwMode="auto">
          <a:xfrm>
            <a:off x="3132138" y="2095499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34000" y="2060573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8" name="TextBox 163"/>
          <p:cNvSpPr txBox="1">
            <a:spLocks noChangeArrowheads="1"/>
          </p:cNvSpPr>
          <p:nvPr/>
        </p:nvSpPr>
        <p:spPr bwMode="auto">
          <a:xfrm>
            <a:off x="5422901" y="2101849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7589" y="3057524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81689" y="3103562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934075" y="381317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32" name="그룹 153"/>
          <p:cNvGrpSpPr>
            <a:grpSpLocks/>
          </p:cNvGrpSpPr>
          <p:nvPr/>
        </p:nvGrpSpPr>
        <p:grpSpPr bwMode="auto">
          <a:xfrm>
            <a:off x="7535863" y="1863723"/>
            <a:ext cx="266700" cy="463550"/>
            <a:chOff x="7994278" y="476165"/>
            <a:chExt cx="266700" cy="464818"/>
          </a:xfrm>
        </p:grpSpPr>
        <p:sp>
          <p:nvSpPr>
            <p:cNvPr id="33" name="타원 32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7416801" y="2341560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7724776" y="2557461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7704138" y="3722686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1" name="TextBox 178"/>
          <p:cNvSpPr txBox="1">
            <a:spLocks noChangeArrowheads="1"/>
          </p:cNvSpPr>
          <p:nvPr/>
        </p:nvSpPr>
        <p:spPr bwMode="auto">
          <a:xfrm>
            <a:off x="6205539" y="3538536"/>
            <a:ext cx="960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insert</a:t>
            </a:r>
            <a:endParaRPr lang="ko-KR" altLang="en-US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7201" y="4121149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43" name="원통 42"/>
          <p:cNvSpPr/>
          <p:nvPr/>
        </p:nvSpPr>
        <p:spPr>
          <a:xfrm>
            <a:off x="7891464" y="2092324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3671888" y="3136899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45" name="직선 화살표 연결선 44"/>
          <p:cNvCxnSpPr/>
          <p:nvPr/>
        </p:nvCxnSpPr>
        <p:spPr>
          <a:xfrm flipV="1">
            <a:off x="3662364" y="3367086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6" name="TextBox 29"/>
          <p:cNvSpPr txBox="1">
            <a:spLocks noChangeArrowheads="1"/>
          </p:cNvSpPr>
          <p:nvPr/>
        </p:nvSpPr>
        <p:spPr bwMode="auto">
          <a:xfrm>
            <a:off x="3943350" y="3101973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smtClean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47" name="TextBox 210"/>
          <p:cNvSpPr txBox="1">
            <a:spLocks noChangeArrowheads="1"/>
          </p:cNvSpPr>
          <p:nvPr/>
        </p:nvSpPr>
        <p:spPr bwMode="auto">
          <a:xfrm>
            <a:off x="3927475" y="3682999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 smtClean="0">
                <a:solidFill>
                  <a:srgbClr val="FF0000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232026" y="3621085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0" name="TextBox 217"/>
          <p:cNvSpPr txBox="1">
            <a:spLocks noChangeArrowheads="1"/>
          </p:cNvSpPr>
          <p:nvPr/>
        </p:nvSpPr>
        <p:spPr bwMode="auto">
          <a:xfrm>
            <a:off x="2419350" y="3362324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양식작성</a:t>
            </a:r>
            <a:endParaRPr lang="en-US" altLang="ko-KR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3649663" y="3700461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52" name="직선 화살표 연결선 51"/>
          <p:cNvCxnSpPr/>
          <p:nvPr/>
        </p:nvCxnSpPr>
        <p:spPr>
          <a:xfrm flipV="1">
            <a:off x="3656014" y="3967160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3" name="직선 화살표 연결선 52"/>
          <p:cNvCxnSpPr/>
          <p:nvPr/>
        </p:nvCxnSpPr>
        <p:spPr>
          <a:xfrm flipV="1">
            <a:off x="3681414" y="3963986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54" name="직선 화살표 연결선 53"/>
          <p:cNvCxnSpPr/>
          <p:nvPr/>
        </p:nvCxnSpPr>
        <p:spPr>
          <a:xfrm>
            <a:off x="2263776" y="4221160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5" name="TextBox 224"/>
          <p:cNvSpPr txBox="1">
            <a:spLocks noChangeArrowheads="1"/>
          </p:cNvSpPr>
          <p:nvPr/>
        </p:nvSpPr>
        <p:spPr bwMode="auto">
          <a:xfrm>
            <a:off x="2465388" y="3936999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가입결과</a:t>
            </a:r>
            <a:endParaRPr lang="en-US" altLang="ko-KR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회원기능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회원가입기능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330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회원리스트 기능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828926" y="1908174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2138364" y="2532061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579814" y="2425699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903913" y="2520949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2117726" y="2835274"/>
            <a:ext cx="60324" cy="8294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230439" y="309244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2024064" y="1906585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978025" y="2144711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2111376" y="2071685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2024063" y="2236785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2111375" y="2247899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1824038" y="2354260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  <a:endParaRPr lang="ko-KR" altLang="en-US" sz="1100" b="1" kern="1200" dirty="0">
              <a:solidFill>
                <a:srgbClr val="000000"/>
              </a:solidFill>
              <a:latin typeface="굴림"/>
              <a:ea typeface="HY헤드라인M" panose="02030600000101010101" pitchFamily="18" charset="-127"/>
            </a:endParaRPr>
          </a:p>
        </p:txBody>
      </p: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462213" y="2825748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회원관리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212" name="그룹 127"/>
          <p:cNvGrpSpPr>
            <a:grpSpLocks/>
          </p:cNvGrpSpPr>
          <p:nvPr/>
        </p:nvGrpSpPr>
        <p:grpSpPr bwMode="auto">
          <a:xfrm>
            <a:off x="5972643" y="3434555"/>
            <a:ext cx="285750" cy="141287"/>
            <a:chOff x="6539359" y="2803972"/>
            <a:chExt cx="286230" cy="141104"/>
          </a:xfrm>
        </p:grpSpPr>
        <p:cxnSp>
          <p:nvCxnSpPr>
            <p:cNvPr id="213" name="직선 연결선 212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5" name="직선 화살표 연결선 214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216" name="TextBox 157"/>
          <p:cNvSpPr txBox="1">
            <a:spLocks noChangeArrowheads="1"/>
          </p:cNvSpPr>
          <p:nvPr/>
        </p:nvSpPr>
        <p:spPr bwMode="auto">
          <a:xfrm>
            <a:off x="5853887" y="3173559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회원리스트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3044825" y="2046286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3132138" y="2095499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334000" y="2060573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422901" y="2101849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557589" y="3057525"/>
            <a:ext cx="65087" cy="60721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881689" y="3103562"/>
            <a:ext cx="45719" cy="5611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535863" y="1863723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416801" y="2341560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7724776" y="2557461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2" name="직사각형 231"/>
          <p:cNvSpPr/>
          <p:nvPr/>
        </p:nvSpPr>
        <p:spPr>
          <a:xfrm>
            <a:off x="7704138" y="3047008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원통 234"/>
          <p:cNvSpPr/>
          <p:nvPr/>
        </p:nvSpPr>
        <p:spPr>
          <a:xfrm>
            <a:off x="7891464" y="2092324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671888" y="3136899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37" name="직선 화살표 연결선 236"/>
          <p:cNvCxnSpPr/>
          <p:nvPr/>
        </p:nvCxnSpPr>
        <p:spPr>
          <a:xfrm flipV="1">
            <a:off x="3663950" y="3552029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4136892" y="3265486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 smtClean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3" name="TextBox 178"/>
          <p:cNvSpPr txBox="1">
            <a:spLocks noChangeArrowheads="1"/>
          </p:cNvSpPr>
          <p:nvPr/>
        </p:nvSpPr>
        <p:spPr bwMode="auto">
          <a:xfrm>
            <a:off x="6205539" y="2859735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972643" y="3140074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73008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수정기능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828926" y="1908174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2138364" y="2532061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579814" y="2425699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903913" y="2520949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2117726" y="2835274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230439" y="309244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2024064" y="1906585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978025" y="2144711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2111376" y="2071685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2024063" y="2236785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2111375" y="2247899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1824038" y="2354260"/>
            <a:ext cx="5969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284205" y="2841341"/>
            <a:ext cx="1159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회원정보 수정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212" name="그룹 127"/>
          <p:cNvGrpSpPr>
            <a:grpSpLocks/>
          </p:cNvGrpSpPr>
          <p:nvPr/>
        </p:nvGrpSpPr>
        <p:grpSpPr bwMode="auto">
          <a:xfrm>
            <a:off x="5948363" y="3149599"/>
            <a:ext cx="285750" cy="141287"/>
            <a:chOff x="6539359" y="2803972"/>
            <a:chExt cx="286230" cy="141104"/>
          </a:xfrm>
        </p:grpSpPr>
        <p:cxnSp>
          <p:nvCxnSpPr>
            <p:cNvPr id="213" name="직선 연결선 212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5" name="직선 화살표 연결선 214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216" name="TextBox 157"/>
          <p:cNvSpPr txBox="1">
            <a:spLocks noChangeArrowheads="1"/>
          </p:cNvSpPr>
          <p:nvPr/>
        </p:nvSpPr>
        <p:spPr bwMode="auto">
          <a:xfrm>
            <a:off x="5863610" y="2843768"/>
            <a:ext cx="16722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회원정보 </a:t>
            </a:r>
            <a:r>
              <a:rPr lang="ko-KR" altLang="en-US" sz="1200" kern="1200" dirty="0" err="1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수정폼</a:t>
            </a: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3044825" y="2046286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3132138" y="2095499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334000" y="2060573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422901" y="2101849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557589" y="3057524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881689" y="3103562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954713" y="3703636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535863" y="1863723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416801" y="2341560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7724776" y="2557461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2" name="직사각형 231"/>
          <p:cNvSpPr/>
          <p:nvPr/>
        </p:nvSpPr>
        <p:spPr>
          <a:xfrm>
            <a:off x="7704455" y="3579508"/>
            <a:ext cx="45719" cy="31715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3" name="TextBox 178"/>
          <p:cNvSpPr txBox="1">
            <a:spLocks noChangeArrowheads="1"/>
          </p:cNvSpPr>
          <p:nvPr/>
        </p:nvSpPr>
        <p:spPr bwMode="auto">
          <a:xfrm>
            <a:off x="6205538" y="3468745"/>
            <a:ext cx="10438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update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5" name="원통 234"/>
          <p:cNvSpPr/>
          <p:nvPr/>
        </p:nvSpPr>
        <p:spPr>
          <a:xfrm>
            <a:off x="7891464" y="2092324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671888" y="3136899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37" name="직선 화살표 연결선 236"/>
          <p:cNvCxnSpPr/>
          <p:nvPr/>
        </p:nvCxnSpPr>
        <p:spPr>
          <a:xfrm flipV="1">
            <a:off x="3662364" y="3367086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943350" y="3101973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smtClean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3" name="TextBox 152"/>
          <p:cNvSpPr txBox="1">
            <a:spLocks noChangeArrowheads="1"/>
          </p:cNvSpPr>
          <p:nvPr/>
        </p:nvSpPr>
        <p:spPr bwMode="auto">
          <a:xfrm>
            <a:off x="2275054" y="3404392"/>
            <a:ext cx="1159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수정정보 입력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249280" y="3722686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55" name="직선 화살표 연결선 54"/>
          <p:cNvCxnSpPr/>
          <p:nvPr/>
        </p:nvCxnSpPr>
        <p:spPr>
          <a:xfrm flipV="1">
            <a:off x="3649663" y="3700461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6" name="TextBox 210"/>
          <p:cNvSpPr txBox="1">
            <a:spLocks noChangeArrowheads="1"/>
          </p:cNvSpPr>
          <p:nvPr/>
        </p:nvSpPr>
        <p:spPr bwMode="auto">
          <a:xfrm>
            <a:off x="3927475" y="3682999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 smtClean="0">
                <a:solidFill>
                  <a:srgbClr val="FF0000"/>
                </a:solidFill>
                <a:latin typeface="HY헤드라인M" panose="02030600000101010101" pitchFamily="18" charset="-127"/>
              </a:rPr>
              <a:t>PUT</a:t>
            </a: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681414" y="3963986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>
          <a:xfrm>
            <a:off x="2263776" y="4221160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9" name="TextBox 224"/>
          <p:cNvSpPr txBox="1">
            <a:spLocks noChangeArrowheads="1"/>
          </p:cNvSpPr>
          <p:nvPr/>
        </p:nvSpPr>
        <p:spPr bwMode="auto">
          <a:xfrm>
            <a:off x="2402600" y="3944161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정보수</a:t>
            </a:r>
            <a:r>
              <a:rPr lang="ko-KR" altLang="en-US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정</a:t>
            </a: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결과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5175" y="4130486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3008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회원삭제기능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828926" y="1908174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2138364" y="2532061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579814" y="2425699"/>
            <a:ext cx="15875" cy="2498913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903913" y="2520949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2117726" y="2835274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230439" y="309244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2024064" y="1906585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978025" y="2144711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2111376" y="2071685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2024063" y="2236785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2111375" y="2247899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1824038" y="2354260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자</a:t>
            </a:r>
          </a:p>
        </p:txBody>
      </p: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462213" y="2825748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회원삭제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212" name="그룹 127"/>
          <p:cNvGrpSpPr>
            <a:grpSpLocks/>
          </p:cNvGrpSpPr>
          <p:nvPr/>
        </p:nvGrpSpPr>
        <p:grpSpPr bwMode="auto">
          <a:xfrm>
            <a:off x="5991241" y="3437837"/>
            <a:ext cx="285750" cy="141287"/>
            <a:chOff x="6539359" y="2803972"/>
            <a:chExt cx="286230" cy="141104"/>
          </a:xfrm>
        </p:grpSpPr>
        <p:cxnSp>
          <p:nvCxnSpPr>
            <p:cNvPr id="213" name="직선 연결선 212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5" name="직선 화살표 연결선 214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216" name="TextBox 157"/>
          <p:cNvSpPr txBox="1">
            <a:spLocks noChangeArrowheads="1"/>
          </p:cNvSpPr>
          <p:nvPr/>
        </p:nvSpPr>
        <p:spPr bwMode="auto">
          <a:xfrm>
            <a:off x="5908676" y="3118749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회원리스트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3044825" y="2046286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3132138" y="2095499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334000" y="2060573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422901" y="2101849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557589" y="3057524"/>
            <a:ext cx="65087" cy="16399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881689" y="3103562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953182" y="384944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535863" y="1863723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416801" y="2341560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7724776" y="2557461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2" name="직사각형 231"/>
          <p:cNvSpPr/>
          <p:nvPr/>
        </p:nvSpPr>
        <p:spPr>
          <a:xfrm>
            <a:off x="7704138" y="3722686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3" name="TextBox 178"/>
          <p:cNvSpPr txBox="1">
            <a:spLocks noChangeArrowheads="1"/>
          </p:cNvSpPr>
          <p:nvPr/>
        </p:nvSpPr>
        <p:spPr bwMode="auto">
          <a:xfrm>
            <a:off x="6297614" y="3542937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delete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696619" y="4409325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35" name="원통 234"/>
          <p:cNvSpPr/>
          <p:nvPr/>
        </p:nvSpPr>
        <p:spPr>
          <a:xfrm>
            <a:off x="7891464" y="2092324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671888" y="3136899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37" name="직선 화살표 연결선 236"/>
          <p:cNvCxnSpPr/>
          <p:nvPr/>
        </p:nvCxnSpPr>
        <p:spPr>
          <a:xfrm>
            <a:off x="3671888" y="3575652"/>
            <a:ext cx="2141537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927475" y="3144486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 smtClean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9" name="TextBox 210"/>
          <p:cNvSpPr txBox="1">
            <a:spLocks noChangeArrowheads="1"/>
          </p:cNvSpPr>
          <p:nvPr/>
        </p:nvSpPr>
        <p:spPr bwMode="auto">
          <a:xfrm>
            <a:off x="3915569" y="3825492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 smtClean="0">
                <a:solidFill>
                  <a:srgbClr val="FF0000"/>
                </a:solidFill>
                <a:latin typeface="HY헤드라인M" panose="02030600000101010101" pitchFamily="18" charset="-127"/>
              </a:rPr>
              <a:t>DELETE</a:t>
            </a: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2244725" y="3811998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41" name="TextBox 217"/>
          <p:cNvSpPr txBox="1">
            <a:spLocks noChangeArrowheads="1"/>
          </p:cNvSpPr>
          <p:nvPr/>
        </p:nvSpPr>
        <p:spPr bwMode="auto">
          <a:xfrm>
            <a:off x="2223275" y="3534999"/>
            <a:ext cx="136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삭제할 회원 체크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 flipV="1">
            <a:off x="3691732" y="3830478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3" name="직선 화살표 연결선 242"/>
          <p:cNvCxnSpPr/>
          <p:nvPr/>
        </p:nvCxnSpPr>
        <p:spPr>
          <a:xfrm>
            <a:off x="3634536" y="4129738"/>
            <a:ext cx="221540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4" name="직선 화살표 연결선 243"/>
          <p:cNvCxnSpPr/>
          <p:nvPr/>
        </p:nvCxnSpPr>
        <p:spPr>
          <a:xfrm flipV="1">
            <a:off x="3691732" y="4316412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245" name="직선 화살표 연결선 244"/>
          <p:cNvCxnSpPr/>
          <p:nvPr/>
        </p:nvCxnSpPr>
        <p:spPr>
          <a:xfrm>
            <a:off x="2223275" y="4213998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6" name="TextBox 224"/>
          <p:cNvSpPr txBox="1">
            <a:spLocks noChangeArrowheads="1"/>
          </p:cNvSpPr>
          <p:nvPr/>
        </p:nvSpPr>
        <p:spPr bwMode="auto">
          <a:xfrm>
            <a:off x="2465388" y="3936999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삭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제</a:t>
            </a: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결과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53" name="TextBox 178"/>
          <p:cNvSpPr txBox="1">
            <a:spLocks noChangeArrowheads="1"/>
          </p:cNvSpPr>
          <p:nvPr/>
        </p:nvSpPr>
        <p:spPr bwMode="auto">
          <a:xfrm>
            <a:off x="6205539" y="2835274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956300" y="3134518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2" name="직사각형 61"/>
          <p:cNvSpPr/>
          <p:nvPr/>
        </p:nvSpPr>
        <p:spPr>
          <a:xfrm>
            <a:off x="7701114" y="3050052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008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제품관리 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제품등록 기능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828926" y="1908174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2138364" y="2532061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579814" y="2425699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903913" y="2520949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2117726" y="2835274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230439" y="309244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2024064" y="1906585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978025" y="2144711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2111376" y="2071685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2024063" y="2236785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2111375" y="2247899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1824038" y="2354260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  <a:endParaRPr lang="ko-KR" altLang="en-US" sz="1100" b="1" kern="1200" dirty="0">
              <a:solidFill>
                <a:srgbClr val="000000"/>
              </a:solidFill>
              <a:latin typeface="굴림"/>
              <a:ea typeface="HY헤드라인M" panose="02030600000101010101" pitchFamily="18" charset="-127"/>
            </a:endParaRPr>
          </a:p>
        </p:txBody>
      </p: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462213" y="2825748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제품등록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212" name="그룹 127"/>
          <p:cNvGrpSpPr>
            <a:grpSpLocks/>
          </p:cNvGrpSpPr>
          <p:nvPr/>
        </p:nvGrpSpPr>
        <p:grpSpPr bwMode="auto">
          <a:xfrm>
            <a:off x="5948363" y="3149599"/>
            <a:ext cx="285750" cy="141287"/>
            <a:chOff x="6539359" y="2803972"/>
            <a:chExt cx="286230" cy="141104"/>
          </a:xfrm>
        </p:grpSpPr>
        <p:cxnSp>
          <p:nvCxnSpPr>
            <p:cNvPr id="213" name="직선 연결선 212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5" name="직선 화살표 연결선 214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216" name="TextBox 157"/>
          <p:cNvSpPr txBox="1">
            <a:spLocks noChangeArrowheads="1"/>
          </p:cNvSpPr>
          <p:nvPr/>
        </p:nvSpPr>
        <p:spPr bwMode="auto">
          <a:xfrm>
            <a:off x="5865800" y="2830511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제품등록폼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3044825" y="2046286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3132138" y="2095499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334000" y="2060573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422901" y="2101849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557589" y="3057524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881689" y="3103562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956300" y="3704522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535863" y="1863723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416801" y="2341560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7724776" y="2557461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2" name="직사각형 231"/>
          <p:cNvSpPr/>
          <p:nvPr/>
        </p:nvSpPr>
        <p:spPr>
          <a:xfrm>
            <a:off x="7704137" y="3575842"/>
            <a:ext cx="45719" cy="3992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3" name="TextBox 178"/>
          <p:cNvSpPr txBox="1">
            <a:spLocks noChangeArrowheads="1"/>
          </p:cNvSpPr>
          <p:nvPr/>
        </p:nvSpPr>
        <p:spPr bwMode="auto">
          <a:xfrm>
            <a:off x="6205538" y="3420452"/>
            <a:ext cx="960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insert</a:t>
            </a:r>
            <a:endParaRPr lang="ko-KR" altLang="en-US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267201" y="4121149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35" name="원통 234"/>
          <p:cNvSpPr/>
          <p:nvPr/>
        </p:nvSpPr>
        <p:spPr>
          <a:xfrm>
            <a:off x="7891464" y="2092324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671888" y="3136899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37" name="직선 화살표 연결선 236"/>
          <p:cNvCxnSpPr/>
          <p:nvPr/>
        </p:nvCxnSpPr>
        <p:spPr>
          <a:xfrm flipV="1">
            <a:off x="3662364" y="3367086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943350" y="3101973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smtClean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9" name="TextBox 210"/>
          <p:cNvSpPr txBox="1">
            <a:spLocks noChangeArrowheads="1"/>
          </p:cNvSpPr>
          <p:nvPr/>
        </p:nvSpPr>
        <p:spPr bwMode="auto">
          <a:xfrm>
            <a:off x="3927475" y="3682999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smtClean="0">
                <a:solidFill>
                  <a:srgbClr val="FF0000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2232026" y="3621085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41" name="TextBox 217"/>
          <p:cNvSpPr txBox="1">
            <a:spLocks noChangeArrowheads="1"/>
          </p:cNvSpPr>
          <p:nvPr/>
        </p:nvSpPr>
        <p:spPr bwMode="auto">
          <a:xfrm>
            <a:off x="2419350" y="3362324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양식작성</a:t>
            </a:r>
            <a:endParaRPr lang="en-US" altLang="ko-KR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 flipV="1">
            <a:off x="3649663" y="3700461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3" name="직선 화살표 연결선 242"/>
          <p:cNvCxnSpPr/>
          <p:nvPr/>
        </p:nvCxnSpPr>
        <p:spPr>
          <a:xfrm flipV="1">
            <a:off x="3656014" y="3967160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4" name="직선 화살표 연결선 243"/>
          <p:cNvCxnSpPr/>
          <p:nvPr/>
        </p:nvCxnSpPr>
        <p:spPr>
          <a:xfrm flipV="1">
            <a:off x="3681414" y="3963986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245" name="직선 화살표 연결선 244"/>
          <p:cNvCxnSpPr/>
          <p:nvPr/>
        </p:nvCxnSpPr>
        <p:spPr>
          <a:xfrm>
            <a:off x="2263776" y="4221160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6" name="TextBox 224"/>
          <p:cNvSpPr txBox="1">
            <a:spLocks noChangeArrowheads="1"/>
          </p:cNvSpPr>
          <p:nvPr/>
        </p:nvSpPr>
        <p:spPr bwMode="auto">
          <a:xfrm>
            <a:off x="2465388" y="3936999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등록결과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114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제품변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828926" y="1908174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2138364" y="2532061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579814" y="2425699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903913" y="2520949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2117726" y="2835274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230439" y="309244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2024064" y="1906585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978025" y="2144711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2111376" y="2071685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2024063" y="2236785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2111375" y="2247899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1824038" y="2354260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자</a:t>
            </a:r>
          </a:p>
        </p:txBody>
      </p: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462213" y="2825748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제품변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경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212" name="그룹 127"/>
          <p:cNvGrpSpPr>
            <a:grpSpLocks/>
          </p:cNvGrpSpPr>
          <p:nvPr/>
        </p:nvGrpSpPr>
        <p:grpSpPr bwMode="auto">
          <a:xfrm>
            <a:off x="5948363" y="3149599"/>
            <a:ext cx="285750" cy="141287"/>
            <a:chOff x="6539359" y="2803972"/>
            <a:chExt cx="286230" cy="141104"/>
          </a:xfrm>
        </p:grpSpPr>
        <p:cxnSp>
          <p:nvCxnSpPr>
            <p:cNvPr id="213" name="직선 연결선 212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5" name="직선 화살표 연결선 214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216" name="TextBox 157"/>
          <p:cNvSpPr txBox="1">
            <a:spLocks noChangeArrowheads="1"/>
          </p:cNvSpPr>
          <p:nvPr/>
        </p:nvSpPr>
        <p:spPr bwMode="auto">
          <a:xfrm>
            <a:off x="5865800" y="2830511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제품변</a:t>
            </a: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경</a:t>
            </a:r>
            <a:r>
              <a:rPr lang="ko-KR" altLang="en-US" sz="1200" kern="1200" dirty="0" err="1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폼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3044825" y="2046286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3132138" y="2095499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334000" y="2060573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422901" y="2101849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557589" y="3057524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881689" y="3103562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934075" y="381317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535863" y="1863723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416801" y="2341560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7724776" y="2557461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2" name="직사각형 231"/>
          <p:cNvSpPr/>
          <p:nvPr/>
        </p:nvSpPr>
        <p:spPr>
          <a:xfrm>
            <a:off x="7704138" y="3722686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3" name="TextBox 178"/>
          <p:cNvSpPr txBox="1">
            <a:spLocks noChangeArrowheads="1"/>
          </p:cNvSpPr>
          <p:nvPr/>
        </p:nvSpPr>
        <p:spPr bwMode="auto">
          <a:xfrm>
            <a:off x="6205539" y="3538536"/>
            <a:ext cx="10438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update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267201" y="4121149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35" name="원통 234"/>
          <p:cNvSpPr/>
          <p:nvPr/>
        </p:nvSpPr>
        <p:spPr>
          <a:xfrm>
            <a:off x="7891464" y="2092324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671888" y="3136899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37" name="직선 화살표 연결선 236"/>
          <p:cNvCxnSpPr/>
          <p:nvPr/>
        </p:nvCxnSpPr>
        <p:spPr>
          <a:xfrm flipV="1">
            <a:off x="3662364" y="3367086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943350" y="3101973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smtClean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9" name="TextBox 210"/>
          <p:cNvSpPr txBox="1">
            <a:spLocks noChangeArrowheads="1"/>
          </p:cNvSpPr>
          <p:nvPr/>
        </p:nvSpPr>
        <p:spPr bwMode="auto">
          <a:xfrm>
            <a:off x="3927475" y="3682999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 smtClean="0">
                <a:solidFill>
                  <a:srgbClr val="FF0000"/>
                </a:solidFill>
                <a:latin typeface="HY헤드라인M" panose="02030600000101010101" pitchFamily="18" charset="-127"/>
              </a:rPr>
              <a:t>PUT</a:t>
            </a: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2232026" y="3621085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41" name="TextBox 217"/>
          <p:cNvSpPr txBox="1">
            <a:spLocks noChangeArrowheads="1"/>
          </p:cNvSpPr>
          <p:nvPr/>
        </p:nvSpPr>
        <p:spPr bwMode="auto">
          <a:xfrm>
            <a:off x="2419350" y="3362324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양식작성</a:t>
            </a:r>
            <a:endParaRPr lang="en-US" altLang="ko-KR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 flipV="1">
            <a:off x="3649663" y="3700461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3" name="직선 화살표 연결선 242"/>
          <p:cNvCxnSpPr/>
          <p:nvPr/>
        </p:nvCxnSpPr>
        <p:spPr>
          <a:xfrm flipV="1">
            <a:off x="3656014" y="3967160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4" name="직선 화살표 연결선 243"/>
          <p:cNvCxnSpPr/>
          <p:nvPr/>
        </p:nvCxnSpPr>
        <p:spPr>
          <a:xfrm flipV="1">
            <a:off x="3681414" y="3963986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245" name="직선 화살표 연결선 244"/>
          <p:cNvCxnSpPr/>
          <p:nvPr/>
        </p:nvCxnSpPr>
        <p:spPr>
          <a:xfrm>
            <a:off x="2263776" y="4221160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6" name="TextBox 224"/>
          <p:cNvSpPr txBox="1">
            <a:spLocks noChangeArrowheads="1"/>
          </p:cNvSpPr>
          <p:nvPr/>
        </p:nvSpPr>
        <p:spPr bwMode="auto">
          <a:xfrm>
            <a:off x="2465388" y="3936999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변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경</a:t>
            </a: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결과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114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1874" y="1206137"/>
            <a:ext cx="6591300" cy="4000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 smtClean="0"/>
              <a:t>02. </a:t>
            </a:r>
            <a:r>
              <a:rPr lang="ko-KR" altLang="en-US" sz="1800" b="1" dirty="0" smtClean="0"/>
              <a:t>개발환경 구축</a:t>
            </a:r>
            <a:endParaRPr lang="en-US" altLang="ko-KR" sz="18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21283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소개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5F17C76-5602-438B-AD33-53ECD998D161}"/>
              </a:ext>
            </a:extLst>
          </p:cNvPr>
          <p:cNvSpPr/>
          <p:nvPr/>
        </p:nvSpPr>
        <p:spPr>
          <a:xfrm>
            <a:off x="3045604" y="720022"/>
            <a:ext cx="5043841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8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800" b="1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indent="3333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소개</a:t>
            </a:r>
            <a:r>
              <a:rPr lang="en-US" altLang="ko-KR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웹사이트 구축</a:t>
            </a:r>
            <a:r>
              <a:rPr lang="en-US" altLang="ko-KR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indent="3333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구축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(Node.js/Express, Bootstrap, </a:t>
            </a:r>
            <a:r>
              <a:rPr lang="en-US" altLang="ko-KR" sz="1400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Atom)</a:t>
            </a:r>
            <a:endParaRPr lang="ko-KR" altLang="en-US" sz="1400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2" y="2123654"/>
            <a:ext cx="4583466" cy="27866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49977" y="4029891"/>
            <a:ext cx="3931920" cy="880369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381897" y="4369526"/>
            <a:ext cx="391886" cy="653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5773783" y="4155318"/>
            <a:ext cx="788677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서비스</a:t>
            </a:r>
            <a:r>
              <a:rPr lang="en-US" altLang="ko-KR" sz="1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ko-KR" altLang="en-US" sz="1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설계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646459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제품삭제기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28926" y="1908174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138364" y="2532061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5" name="직선 연결선 54"/>
          <p:cNvCxnSpPr/>
          <p:nvPr/>
        </p:nvCxnSpPr>
        <p:spPr>
          <a:xfrm>
            <a:off x="3579814" y="2425699"/>
            <a:ext cx="15875" cy="2498913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6" name="직선 연결선 55"/>
          <p:cNvCxnSpPr/>
          <p:nvPr/>
        </p:nvCxnSpPr>
        <p:spPr>
          <a:xfrm>
            <a:off x="5903913" y="2520949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57" name="직사각형 56"/>
          <p:cNvSpPr/>
          <p:nvPr/>
        </p:nvSpPr>
        <p:spPr>
          <a:xfrm>
            <a:off x="2117726" y="2835274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230439" y="309244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9" name="타원 58"/>
          <p:cNvSpPr/>
          <p:nvPr/>
        </p:nvSpPr>
        <p:spPr>
          <a:xfrm>
            <a:off x="2024064" y="1906585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1978025" y="2144711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1" name="직선 연결선 60"/>
          <p:cNvCxnSpPr/>
          <p:nvPr/>
        </p:nvCxnSpPr>
        <p:spPr>
          <a:xfrm flipH="1">
            <a:off x="2111376" y="2071685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2" name="직선 연결선 61"/>
          <p:cNvCxnSpPr/>
          <p:nvPr/>
        </p:nvCxnSpPr>
        <p:spPr>
          <a:xfrm flipV="1">
            <a:off x="2024063" y="2236785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3" name="직선 연결선 62"/>
          <p:cNvCxnSpPr/>
          <p:nvPr/>
        </p:nvCxnSpPr>
        <p:spPr>
          <a:xfrm>
            <a:off x="2111375" y="2247899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824038" y="2354260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자</a:t>
            </a:r>
          </a:p>
        </p:txBody>
      </p:sp>
      <p:sp>
        <p:nvSpPr>
          <p:cNvPr id="65" name="TextBox 152"/>
          <p:cNvSpPr txBox="1">
            <a:spLocks noChangeArrowheads="1"/>
          </p:cNvSpPr>
          <p:nvPr/>
        </p:nvSpPr>
        <p:spPr bwMode="auto">
          <a:xfrm>
            <a:off x="2462213" y="2825748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제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품</a:t>
            </a: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삭제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66" name="그룹 127"/>
          <p:cNvGrpSpPr>
            <a:grpSpLocks/>
          </p:cNvGrpSpPr>
          <p:nvPr/>
        </p:nvGrpSpPr>
        <p:grpSpPr bwMode="auto">
          <a:xfrm>
            <a:off x="5991241" y="3437837"/>
            <a:ext cx="285750" cy="141287"/>
            <a:chOff x="6539359" y="2803972"/>
            <a:chExt cx="286230" cy="141104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9" name="직선 화살표 연결선 68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70" name="TextBox 157"/>
          <p:cNvSpPr txBox="1">
            <a:spLocks noChangeArrowheads="1"/>
          </p:cNvSpPr>
          <p:nvPr/>
        </p:nvSpPr>
        <p:spPr bwMode="auto">
          <a:xfrm>
            <a:off x="5908676" y="3118749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제품리스트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044825" y="2046286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2" name="TextBox 161"/>
          <p:cNvSpPr txBox="1">
            <a:spLocks noChangeArrowheads="1"/>
          </p:cNvSpPr>
          <p:nvPr/>
        </p:nvSpPr>
        <p:spPr bwMode="auto">
          <a:xfrm>
            <a:off x="3132138" y="2095499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334000" y="2060573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4" name="TextBox 163"/>
          <p:cNvSpPr txBox="1">
            <a:spLocks noChangeArrowheads="1"/>
          </p:cNvSpPr>
          <p:nvPr/>
        </p:nvSpPr>
        <p:spPr bwMode="auto">
          <a:xfrm>
            <a:off x="5422901" y="2101849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57589" y="2825748"/>
            <a:ext cx="65087" cy="18717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881689" y="2835274"/>
            <a:ext cx="45719" cy="164220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5953182" y="384944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78" name="그룹 153"/>
          <p:cNvGrpSpPr>
            <a:grpSpLocks/>
          </p:cNvGrpSpPr>
          <p:nvPr/>
        </p:nvGrpSpPr>
        <p:grpSpPr bwMode="auto">
          <a:xfrm>
            <a:off x="7535863" y="1863723"/>
            <a:ext cx="266700" cy="463550"/>
            <a:chOff x="7994278" y="476165"/>
            <a:chExt cx="266700" cy="464818"/>
          </a:xfrm>
        </p:grpSpPr>
        <p:sp>
          <p:nvSpPr>
            <p:cNvPr id="79" name="타원 78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84" name="TextBox 83"/>
          <p:cNvSpPr txBox="1"/>
          <p:nvPr/>
        </p:nvSpPr>
        <p:spPr>
          <a:xfrm>
            <a:off x="7416801" y="2341560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7724776" y="2557461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86" name="직사각형 85"/>
          <p:cNvSpPr/>
          <p:nvPr/>
        </p:nvSpPr>
        <p:spPr>
          <a:xfrm>
            <a:off x="7704138" y="3722686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178"/>
          <p:cNvSpPr txBox="1">
            <a:spLocks noChangeArrowheads="1"/>
          </p:cNvSpPr>
          <p:nvPr/>
        </p:nvSpPr>
        <p:spPr bwMode="auto">
          <a:xfrm>
            <a:off x="6297614" y="3542937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delete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96619" y="4409325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89" name="원통 88"/>
          <p:cNvSpPr/>
          <p:nvPr/>
        </p:nvSpPr>
        <p:spPr>
          <a:xfrm>
            <a:off x="7891464" y="2092324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3671888" y="3136899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1" name="직선 화살표 연결선 90"/>
          <p:cNvCxnSpPr/>
          <p:nvPr/>
        </p:nvCxnSpPr>
        <p:spPr>
          <a:xfrm>
            <a:off x="3671888" y="3575652"/>
            <a:ext cx="2141537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92" name="TextBox 29"/>
          <p:cNvSpPr txBox="1">
            <a:spLocks noChangeArrowheads="1"/>
          </p:cNvSpPr>
          <p:nvPr/>
        </p:nvSpPr>
        <p:spPr bwMode="auto">
          <a:xfrm>
            <a:off x="3927475" y="3144486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 smtClean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93" name="TextBox 210"/>
          <p:cNvSpPr txBox="1">
            <a:spLocks noChangeArrowheads="1"/>
          </p:cNvSpPr>
          <p:nvPr/>
        </p:nvSpPr>
        <p:spPr bwMode="auto">
          <a:xfrm>
            <a:off x="3915569" y="3825492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 smtClean="0">
                <a:solidFill>
                  <a:srgbClr val="FF0000"/>
                </a:solidFill>
                <a:latin typeface="HY헤드라인M" panose="02030600000101010101" pitchFamily="18" charset="-127"/>
              </a:rPr>
              <a:t>DELETE</a:t>
            </a: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2244725" y="3811998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5" name="TextBox 217"/>
          <p:cNvSpPr txBox="1">
            <a:spLocks noChangeArrowheads="1"/>
          </p:cNvSpPr>
          <p:nvPr/>
        </p:nvSpPr>
        <p:spPr bwMode="auto">
          <a:xfrm>
            <a:off x="2223275" y="3534999"/>
            <a:ext cx="136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삭제할 제품 체크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3691732" y="3830478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7" name="직선 화살표 연결선 96"/>
          <p:cNvCxnSpPr/>
          <p:nvPr/>
        </p:nvCxnSpPr>
        <p:spPr>
          <a:xfrm>
            <a:off x="3634536" y="4129738"/>
            <a:ext cx="221540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98" name="직선 화살표 연결선 97"/>
          <p:cNvCxnSpPr/>
          <p:nvPr/>
        </p:nvCxnSpPr>
        <p:spPr>
          <a:xfrm flipV="1">
            <a:off x="3691732" y="4316412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99" name="직선 화살표 연결선 98"/>
          <p:cNvCxnSpPr/>
          <p:nvPr/>
        </p:nvCxnSpPr>
        <p:spPr>
          <a:xfrm>
            <a:off x="2223275" y="4213998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0" name="TextBox 224"/>
          <p:cNvSpPr txBox="1">
            <a:spLocks noChangeArrowheads="1"/>
          </p:cNvSpPr>
          <p:nvPr/>
        </p:nvSpPr>
        <p:spPr bwMode="auto">
          <a:xfrm>
            <a:off x="2465388" y="3936999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삭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제</a:t>
            </a: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결과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01" name="TextBox 178"/>
          <p:cNvSpPr txBox="1">
            <a:spLocks noChangeArrowheads="1"/>
          </p:cNvSpPr>
          <p:nvPr/>
        </p:nvSpPr>
        <p:spPr bwMode="auto">
          <a:xfrm>
            <a:off x="6205539" y="2835274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5956300" y="3134518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7706333" y="3041437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114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회원기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제품검색 기능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828926" y="1908174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2138364" y="2532061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1" name="직선 연결선 200"/>
          <p:cNvCxnSpPr/>
          <p:nvPr/>
        </p:nvCxnSpPr>
        <p:spPr>
          <a:xfrm>
            <a:off x="3579814" y="2425699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202" name="직선 연결선 201"/>
          <p:cNvCxnSpPr/>
          <p:nvPr/>
        </p:nvCxnSpPr>
        <p:spPr>
          <a:xfrm>
            <a:off x="5903913" y="2520949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03" name="직사각형 202"/>
          <p:cNvSpPr/>
          <p:nvPr/>
        </p:nvSpPr>
        <p:spPr>
          <a:xfrm>
            <a:off x="2117726" y="2835274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2230439" y="309244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05" name="타원 204"/>
          <p:cNvSpPr/>
          <p:nvPr/>
        </p:nvSpPr>
        <p:spPr>
          <a:xfrm>
            <a:off x="2024064" y="1906585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1978025" y="2144711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7" name="직선 연결선 206"/>
          <p:cNvCxnSpPr/>
          <p:nvPr/>
        </p:nvCxnSpPr>
        <p:spPr>
          <a:xfrm flipH="1">
            <a:off x="2111376" y="2071685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8" name="직선 연결선 207"/>
          <p:cNvCxnSpPr/>
          <p:nvPr/>
        </p:nvCxnSpPr>
        <p:spPr>
          <a:xfrm flipV="1">
            <a:off x="2024063" y="2236785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9" name="직선 연결선 208"/>
          <p:cNvCxnSpPr/>
          <p:nvPr/>
        </p:nvCxnSpPr>
        <p:spPr>
          <a:xfrm>
            <a:off x="2111375" y="2247899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0" name="TextBox 209"/>
          <p:cNvSpPr txBox="1"/>
          <p:nvPr/>
        </p:nvSpPr>
        <p:spPr>
          <a:xfrm>
            <a:off x="1824038" y="2354260"/>
            <a:ext cx="5969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211" name="TextBox 152"/>
          <p:cNvSpPr txBox="1">
            <a:spLocks noChangeArrowheads="1"/>
          </p:cNvSpPr>
          <p:nvPr/>
        </p:nvSpPr>
        <p:spPr bwMode="auto">
          <a:xfrm>
            <a:off x="2462213" y="2825748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제품검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색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212" name="그룹 127"/>
          <p:cNvGrpSpPr>
            <a:grpSpLocks/>
          </p:cNvGrpSpPr>
          <p:nvPr/>
        </p:nvGrpSpPr>
        <p:grpSpPr bwMode="auto">
          <a:xfrm>
            <a:off x="5948363" y="3149599"/>
            <a:ext cx="285750" cy="141287"/>
            <a:chOff x="6539359" y="2803972"/>
            <a:chExt cx="286230" cy="141104"/>
          </a:xfrm>
        </p:grpSpPr>
        <p:cxnSp>
          <p:nvCxnSpPr>
            <p:cNvPr id="213" name="직선 연결선 212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5" name="직선 화살표 연결선 214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216" name="TextBox 157"/>
          <p:cNvSpPr txBox="1">
            <a:spLocks noChangeArrowheads="1"/>
          </p:cNvSpPr>
          <p:nvPr/>
        </p:nvSpPr>
        <p:spPr bwMode="auto">
          <a:xfrm>
            <a:off x="5865797" y="2830511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제품검</a:t>
            </a: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색</a:t>
            </a:r>
            <a:r>
              <a:rPr lang="ko-KR" altLang="en-US" sz="1200" kern="1200" dirty="0" err="1" smtClean="0">
                <a:solidFill>
                  <a:srgbClr val="000000"/>
                </a:solidFill>
                <a:latin typeface="HY헤드라인M" panose="02030600000101010101" pitchFamily="18" charset="-127"/>
              </a:rPr>
              <a:t>폼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217" name="직사각형 216"/>
          <p:cNvSpPr/>
          <p:nvPr/>
        </p:nvSpPr>
        <p:spPr>
          <a:xfrm>
            <a:off x="3044825" y="2046286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161"/>
          <p:cNvSpPr txBox="1">
            <a:spLocks noChangeArrowheads="1"/>
          </p:cNvSpPr>
          <p:nvPr/>
        </p:nvSpPr>
        <p:spPr bwMode="auto">
          <a:xfrm>
            <a:off x="3132138" y="2095499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5334000" y="2060573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0" name="TextBox 163"/>
          <p:cNvSpPr txBox="1">
            <a:spLocks noChangeArrowheads="1"/>
          </p:cNvSpPr>
          <p:nvPr/>
        </p:nvSpPr>
        <p:spPr bwMode="auto">
          <a:xfrm>
            <a:off x="5422901" y="2101849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557589" y="3057524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881689" y="3103562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934075" y="3813173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224" name="그룹 153"/>
          <p:cNvGrpSpPr>
            <a:grpSpLocks/>
          </p:cNvGrpSpPr>
          <p:nvPr/>
        </p:nvGrpSpPr>
        <p:grpSpPr bwMode="auto">
          <a:xfrm>
            <a:off x="7535863" y="1863723"/>
            <a:ext cx="266700" cy="463550"/>
            <a:chOff x="7994278" y="476165"/>
            <a:chExt cx="266700" cy="464818"/>
          </a:xfrm>
        </p:grpSpPr>
        <p:sp>
          <p:nvSpPr>
            <p:cNvPr id="225" name="타원 22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26" name="직선 연결선 22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30" name="TextBox 229"/>
          <p:cNvSpPr txBox="1"/>
          <p:nvPr/>
        </p:nvSpPr>
        <p:spPr>
          <a:xfrm>
            <a:off x="7416801" y="2341560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7724776" y="2557461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232" name="직사각형 231"/>
          <p:cNvSpPr/>
          <p:nvPr/>
        </p:nvSpPr>
        <p:spPr>
          <a:xfrm>
            <a:off x="7704138" y="3722686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3" name="TextBox 178"/>
          <p:cNvSpPr txBox="1">
            <a:spLocks noChangeArrowheads="1"/>
          </p:cNvSpPr>
          <p:nvPr/>
        </p:nvSpPr>
        <p:spPr bwMode="auto">
          <a:xfrm>
            <a:off x="6205539" y="3538536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267201" y="4121149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35" name="원통 234"/>
          <p:cNvSpPr/>
          <p:nvPr/>
        </p:nvSpPr>
        <p:spPr>
          <a:xfrm>
            <a:off x="7891464" y="2092324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671888" y="3136899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37" name="직선 화살표 연결선 236"/>
          <p:cNvCxnSpPr/>
          <p:nvPr/>
        </p:nvCxnSpPr>
        <p:spPr>
          <a:xfrm flipV="1">
            <a:off x="3662364" y="3367086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8" name="TextBox 29"/>
          <p:cNvSpPr txBox="1">
            <a:spLocks noChangeArrowheads="1"/>
          </p:cNvSpPr>
          <p:nvPr/>
        </p:nvSpPr>
        <p:spPr bwMode="auto">
          <a:xfrm>
            <a:off x="3943350" y="3101973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smtClean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239" name="TextBox 210"/>
          <p:cNvSpPr txBox="1">
            <a:spLocks noChangeArrowheads="1"/>
          </p:cNvSpPr>
          <p:nvPr/>
        </p:nvSpPr>
        <p:spPr bwMode="auto">
          <a:xfrm>
            <a:off x="3927475" y="3682999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smtClean="0">
                <a:solidFill>
                  <a:srgbClr val="FF0000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2232026" y="3621085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41" name="TextBox 217"/>
          <p:cNvSpPr txBox="1">
            <a:spLocks noChangeArrowheads="1"/>
          </p:cNvSpPr>
          <p:nvPr/>
        </p:nvSpPr>
        <p:spPr bwMode="auto">
          <a:xfrm>
            <a:off x="2419350" y="3362324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양식작성</a:t>
            </a:r>
            <a:endParaRPr lang="en-US" altLang="ko-KR" sz="1200" kern="120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 flipV="1">
            <a:off x="3649663" y="3700461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3" name="직선 화살표 연결선 242"/>
          <p:cNvCxnSpPr/>
          <p:nvPr/>
        </p:nvCxnSpPr>
        <p:spPr>
          <a:xfrm flipV="1">
            <a:off x="3656014" y="3967160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4" name="직선 화살표 연결선 243"/>
          <p:cNvCxnSpPr/>
          <p:nvPr/>
        </p:nvCxnSpPr>
        <p:spPr>
          <a:xfrm flipV="1">
            <a:off x="3681414" y="3963986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245" name="직선 화살표 연결선 244"/>
          <p:cNvCxnSpPr/>
          <p:nvPr/>
        </p:nvCxnSpPr>
        <p:spPr>
          <a:xfrm>
            <a:off x="2263776" y="4221160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6" name="TextBox 224"/>
          <p:cNvSpPr txBox="1">
            <a:spLocks noChangeArrowheads="1"/>
          </p:cNvSpPr>
          <p:nvPr/>
        </p:nvSpPr>
        <p:spPr bwMode="auto">
          <a:xfrm>
            <a:off x="2465388" y="3936999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검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색</a:t>
            </a:r>
            <a:r>
              <a:rPr lang="ko-KR" altLang="en-US" sz="1200" kern="12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결과</a:t>
            </a:r>
            <a:endParaRPr lang="en-US" altLang="ko-KR" sz="1200" kern="1200" dirty="0" smtClean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008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(REST API)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회원기능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회원가입기능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45" y="554149"/>
            <a:ext cx="4054455" cy="456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786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(REST API)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회원리스트 기능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21" y="550127"/>
            <a:ext cx="4024737" cy="445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010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(REST API)</a:t>
            </a:r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수정기능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6700" lvl="1" indent="0">
              <a:lnSpc>
                <a:spcPct val="100000"/>
              </a:lnSpc>
              <a:buClr>
                <a:srgbClr val="4F81BD"/>
              </a:buClr>
              <a:buNone/>
            </a:pPr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91" y="556103"/>
            <a:ext cx="3848144" cy="447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010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(REST API)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회원삭제기능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93" y="508291"/>
            <a:ext cx="4520171" cy="455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010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(REST API)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제품관리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제품등록 기능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36988" y="2940424"/>
            <a:ext cx="149412" cy="1374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92" y="590527"/>
            <a:ext cx="3889508" cy="451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010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(REST API)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제품관리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제품변경기능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25272" y="2940424"/>
            <a:ext cx="149412" cy="1374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28260" y="2940424"/>
            <a:ext cx="220681" cy="17929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91" y="561788"/>
            <a:ext cx="3847673" cy="45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010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(REST API)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제품관리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제품삭제기능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92" y="627528"/>
            <a:ext cx="4343720" cy="435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010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(REST API)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회원기능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제품검색 기능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00000"/>
              </a:lnSpc>
              <a:buClr>
                <a:srgbClr val="4F81BD"/>
              </a:buClr>
            </a:pPr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51" y="556103"/>
            <a:ext cx="4319814" cy="452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010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21283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개발 프로세스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기반의 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데모용 </a:t>
            </a:r>
            <a:r>
              <a:rPr lang="ko-KR" altLang="en-US" sz="14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냉방가전</a:t>
            </a: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서비스 개발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5" y="1470661"/>
            <a:ext cx="3313082" cy="3256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44" y="1470660"/>
            <a:ext cx="3877742" cy="3382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88275" y="4636071"/>
            <a:ext cx="8720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구매자서비스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CC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5667" y="4749427"/>
            <a:ext cx="872034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관리자서비스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CC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334290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ko-KR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08208F77-046B-478C-ACE0-2317CFC48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74029"/>
              </p:ext>
            </p:extLst>
          </p:nvPr>
        </p:nvGraphicFramePr>
        <p:xfrm>
          <a:off x="2008981" y="1308847"/>
          <a:ext cx="1594395" cy="289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395">
                  <a:extLst>
                    <a:ext uri="{9D8B030D-6E8A-4147-A177-3AD203B41FA5}">
                      <a16:colId xmlns="" xmlns:a16="http://schemas.microsoft.com/office/drawing/2014/main" val="1166310788"/>
                    </a:ext>
                  </a:extLst>
                </a:gridCol>
              </a:tblGrid>
              <a:tr h="145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Users(</a:t>
                      </a:r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6639440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usernum</a:t>
                      </a:r>
                      <a:r>
                        <a:rPr lang="en-US" altLang="ko-KR" sz="1100" baseline="0" dirty="0" smtClean="0"/>
                        <a:t> INT PK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2567112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userid</a:t>
                      </a:r>
                      <a:r>
                        <a:rPr lang="en-US" altLang="ko-KR" sz="1100" dirty="0" smtClean="0"/>
                        <a:t> VARCHAR(45)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490151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pw1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8873160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pw2</a:t>
                      </a:r>
                      <a:r>
                        <a:rPr lang="en-US" altLang="ko-KR" sz="1100" baseline="0" dirty="0" smtClean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9803981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username</a:t>
                      </a:r>
                      <a:r>
                        <a:rPr lang="en-US" altLang="ko-KR" sz="1100" baseline="0" dirty="0" smtClean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590733"/>
                  </a:ext>
                </a:extLst>
              </a:tr>
              <a:tr h="31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phonenum</a:t>
                      </a:r>
                      <a:r>
                        <a:rPr lang="en-US" altLang="ko-KR" sz="1100" baseline="0" dirty="0" smtClean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686903"/>
                  </a:ext>
                </a:extLst>
              </a:tr>
              <a:tr h="31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address VARCHAR(45)</a:t>
                      </a:r>
                      <a:endParaRPr lang="ko-KR" altLang="en-US" sz="1100" dirty="0"/>
                    </a:p>
                  </a:txBody>
                  <a:tcPr/>
                </a:tc>
              </a:tr>
              <a:tr h="316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point INT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08208F77-046B-478C-ACE0-2317CFC48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92335"/>
              </p:ext>
            </p:extLst>
          </p:nvPr>
        </p:nvGraphicFramePr>
        <p:xfrm>
          <a:off x="4525960" y="764412"/>
          <a:ext cx="2472487" cy="370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487">
                  <a:extLst>
                    <a:ext uri="{9D8B030D-6E8A-4147-A177-3AD203B41FA5}">
                      <a16:colId xmlns="" xmlns:a16="http://schemas.microsoft.com/office/drawing/2014/main" val="1166310788"/>
                    </a:ext>
                  </a:extLst>
                </a:gridCol>
              </a:tblGrid>
              <a:tr h="239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products (</a:t>
                      </a:r>
                      <a:r>
                        <a:rPr lang="ko-KR" altLang="en-US" sz="1100" dirty="0" smtClean="0"/>
                        <a:t>제품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6639440"/>
                  </a:ext>
                </a:extLst>
              </a:tr>
              <a:tr h="198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productkey</a:t>
                      </a:r>
                      <a:r>
                        <a:rPr lang="en-US" altLang="ko-KR" sz="1100" dirty="0" smtClean="0"/>
                        <a:t> INT PK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2567112"/>
                  </a:ext>
                </a:extLst>
              </a:tr>
              <a:tr h="326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producttype</a:t>
                      </a:r>
                      <a:r>
                        <a:rPr lang="en-US" altLang="ko-KR" sz="1100" baseline="0" dirty="0" smtClean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490151"/>
                  </a:ext>
                </a:extLst>
              </a:tr>
              <a:tr h="3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productnum</a:t>
                      </a:r>
                      <a:r>
                        <a:rPr lang="en-US" altLang="ko-KR" sz="1100" baseline="0" dirty="0" smtClean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8873160"/>
                  </a:ext>
                </a:extLst>
              </a:tr>
              <a:tr h="3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productname</a:t>
                      </a:r>
                      <a:r>
                        <a:rPr lang="en-US" altLang="ko-KR" sz="1100" baseline="0" dirty="0" smtClean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9803981"/>
                  </a:ext>
                </a:extLst>
              </a:tr>
              <a:tr h="3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manufacturer</a:t>
                      </a:r>
                      <a:r>
                        <a:rPr lang="en-US" altLang="ko-KR" sz="1100" baseline="0" dirty="0" smtClean="0"/>
                        <a:t> VARCAHR(45)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590733"/>
                  </a:ext>
                </a:extLst>
              </a:tr>
              <a:tr h="24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model</a:t>
                      </a:r>
                      <a:r>
                        <a:rPr lang="en-US" altLang="ko-KR" sz="1100" baseline="0" dirty="0" smtClean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686903"/>
                  </a:ext>
                </a:extLst>
              </a:tr>
              <a:tr h="24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quantity</a:t>
                      </a:r>
                      <a:r>
                        <a:rPr lang="en-US" altLang="ko-KR" sz="1100" b="0" baseline="0" dirty="0" smtClean="0"/>
                        <a:t> INT </a:t>
                      </a:r>
                      <a:endParaRPr lang="ko-KR" altLang="en-US" sz="1100" b="0" dirty="0"/>
                    </a:p>
                  </a:txBody>
                  <a:tcPr/>
                </a:tc>
              </a:tr>
              <a:tr h="3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/>
                        <a:t>salesform</a:t>
                      </a:r>
                      <a:r>
                        <a:rPr lang="en-US" altLang="ko-KR" sz="1100" b="0" baseline="0" dirty="0" smtClean="0"/>
                        <a:t> VARCHAR(45)</a:t>
                      </a:r>
                      <a:endParaRPr lang="ko-KR" altLang="en-US" sz="1100" b="0" dirty="0"/>
                    </a:p>
                  </a:txBody>
                  <a:tcPr/>
                </a:tc>
              </a:tr>
              <a:tr h="24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discount INT</a:t>
                      </a:r>
                      <a:endParaRPr lang="ko-KR" altLang="en-US" sz="1100" b="0" dirty="0"/>
                    </a:p>
                  </a:txBody>
                  <a:tcPr/>
                </a:tc>
              </a:tr>
              <a:tr h="24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price</a:t>
                      </a:r>
                      <a:r>
                        <a:rPr lang="en-US" altLang="ko-KR" sz="1100" b="0" baseline="0" dirty="0" smtClean="0"/>
                        <a:t> INT</a:t>
                      </a:r>
                      <a:endParaRPr lang="ko-KR" altLang="en-US" sz="1100" b="0" dirty="0"/>
                    </a:p>
                  </a:txBody>
                  <a:tcPr/>
                </a:tc>
              </a:tr>
              <a:tr h="24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pic</a:t>
                      </a:r>
                      <a:r>
                        <a:rPr lang="en-US" altLang="ko-KR" sz="1100" b="0" baseline="0" dirty="0" smtClean="0"/>
                        <a:t> VARHCAR(100)</a:t>
                      </a:r>
                      <a:endParaRPr lang="ko-KR" altLang="en-US" sz="1100" b="0" dirty="0"/>
                    </a:p>
                  </a:txBody>
                  <a:tcPr/>
                </a:tc>
              </a:tr>
              <a:tr h="24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/>
                        <a:t>rdate</a:t>
                      </a:r>
                      <a:r>
                        <a:rPr lang="en-US" altLang="ko-KR" sz="1100" b="0" dirty="0" smtClean="0"/>
                        <a:t> DATE</a:t>
                      </a:r>
                      <a:endParaRPr lang="ko-KR" altLang="en-US" sz="11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79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ko-KR" altLang="en-US" sz="1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11" y="561345"/>
            <a:ext cx="4810872" cy="431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284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448044" y="508291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구현코드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05" y="658367"/>
            <a:ext cx="5049133" cy="178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06" y="2524672"/>
            <a:ext cx="5263234" cy="242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490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21283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설계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87" y="1093370"/>
            <a:ext cx="6397073" cy="38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60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21283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32" y="1039813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2874644" y="1468438"/>
            <a:ext cx="380206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84181" y="1901825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90531" y="1560514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2419" y="1614489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34379" y="2238375"/>
            <a:ext cx="1938891" cy="20828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81007" y="4430713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" name="직선 화살표 연결선 8"/>
          <p:cNvCxnSpPr>
            <a:cxnSpLocks noChangeShapeType="1"/>
          </p:cNvCxnSpPr>
          <p:nvPr/>
        </p:nvCxnSpPr>
        <p:spPr bwMode="auto">
          <a:xfrm flipH="1">
            <a:off x="6771956" y="2200275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60"/>
          <p:cNvCxnSpPr>
            <a:cxnSpLocks noChangeShapeType="1"/>
          </p:cNvCxnSpPr>
          <p:nvPr/>
        </p:nvCxnSpPr>
        <p:spPr bwMode="auto">
          <a:xfrm>
            <a:off x="6783068" y="1882776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62"/>
          <p:cNvCxnSpPr>
            <a:cxnSpLocks noChangeShapeType="1"/>
          </p:cNvCxnSpPr>
          <p:nvPr/>
        </p:nvCxnSpPr>
        <p:spPr bwMode="auto">
          <a:xfrm>
            <a:off x="6797357" y="1552575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6821168" y="435927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7" name="TextBox 68"/>
          <p:cNvSpPr txBox="1">
            <a:spLocks noChangeArrowheads="1"/>
          </p:cNvSpPr>
          <p:nvPr/>
        </p:nvSpPr>
        <p:spPr bwMode="auto">
          <a:xfrm>
            <a:off x="6798944" y="3052764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8" name="TextBox 69"/>
          <p:cNvSpPr txBox="1">
            <a:spLocks noChangeArrowheads="1"/>
          </p:cNvSpPr>
          <p:nvPr/>
        </p:nvSpPr>
        <p:spPr bwMode="auto">
          <a:xfrm>
            <a:off x="6759257" y="1895476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9" name="TextBox 70"/>
          <p:cNvSpPr txBox="1">
            <a:spLocks noChangeArrowheads="1"/>
          </p:cNvSpPr>
          <p:nvPr/>
        </p:nvSpPr>
        <p:spPr bwMode="auto">
          <a:xfrm>
            <a:off x="6791007" y="1646239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 flipV="1">
            <a:off x="2706369" y="1362075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14339"/>
          <p:cNvSpPr>
            <a:spLocks noChangeArrowheads="1"/>
          </p:cNvSpPr>
          <p:nvPr/>
        </p:nvSpPr>
        <p:spPr bwMode="auto">
          <a:xfrm>
            <a:off x="2252344" y="119221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 flipH="1" flipV="1">
            <a:off x="1906269" y="1597026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/>
          <p:cNvSpPr/>
          <p:nvPr/>
        </p:nvSpPr>
        <p:spPr>
          <a:xfrm>
            <a:off x="823593" y="1091286"/>
            <a:ext cx="19939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사용자 전용메뉴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선풍기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미니선풍기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에어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컨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기타가전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24" name="TextBox 115"/>
          <p:cNvSpPr txBox="1">
            <a:spLocks noChangeArrowheads="1"/>
          </p:cNvSpPr>
          <p:nvPr/>
        </p:nvSpPr>
        <p:spPr bwMode="auto">
          <a:xfrm>
            <a:off x="2855594" y="4673601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▲ 서브화면</a:t>
            </a: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 flipH="1">
            <a:off x="2414268" y="4524375"/>
            <a:ext cx="769938" cy="793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84"/>
          <p:cNvCxnSpPr>
            <a:cxnSpLocks noChangeShapeType="1"/>
          </p:cNvCxnSpPr>
          <p:nvPr/>
        </p:nvCxnSpPr>
        <p:spPr bwMode="auto">
          <a:xfrm>
            <a:off x="6792593" y="4413250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/>
          <p:cNvCxnSpPr/>
          <p:nvPr/>
        </p:nvCxnSpPr>
        <p:spPr bwMode="auto">
          <a:xfrm flipH="1">
            <a:off x="2412681" y="2463800"/>
            <a:ext cx="2111507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직사각형 82"/>
          <p:cNvSpPr>
            <a:spLocks noChangeArrowheads="1"/>
          </p:cNvSpPr>
          <p:nvPr/>
        </p:nvSpPr>
        <p:spPr bwMode="auto">
          <a:xfrm>
            <a:off x="5821837" y="599462"/>
            <a:ext cx="2947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로그인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/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가입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V="1">
            <a:off x="6000432" y="863600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직사각형 68"/>
          <p:cNvSpPr/>
          <p:nvPr/>
        </p:nvSpPr>
        <p:spPr>
          <a:xfrm>
            <a:off x="572768" y="4283075"/>
            <a:ext cx="21224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회사명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주소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이메일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전화번호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이용약관 등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7062" y="2092325"/>
            <a:ext cx="19939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회원가입 양식</a:t>
            </a:r>
            <a:endParaRPr lang="en-US" altLang="ko-KR" sz="1100" kern="1200" dirty="0" smtClean="0">
              <a:solidFill>
                <a:srgbClr val="000000"/>
              </a:solidFill>
              <a:latin typeface="굴림"/>
              <a:ea typeface="HY헤드라인M" panose="02030600000101010101" pitchFamily="18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아이디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1100" kern="1200" dirty="0" err="1" smtClean="0">
                <a:solidFill>
                  <a:srgbClr val="000000"/>
                </a:solidFill>
                <a:latin typeface="굴림"/>
                <a:ea typeface="굴림"/>
              </a:rPr>
              <a:t>이메일로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 입력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암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한번 더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이름</a:t>
            </a:r>
            <a:endParaRPr lang="en-US" altLang="ko-KR" sz="1100" kern="1200" dirty="0" smtClean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핸드폰 번호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주소</a:t>
            </a:r>
            <a:endParaRPr lang="en-US" altLang="ko-KR" sz="11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포인트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자동 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0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으로 </a:t>
            </a:r>
            <a:r>
              <a:rPr lang="ko-KR" altLang="en-US" sz="1100" kern="1200" dirty="0" err="1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셋팅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0410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21283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회원리스트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32" y="1039813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2874644" y="1468438"/>
            <a:ext cx="375761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84181" y="1901825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90531" y="1560514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2419" y="1614489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68306" y="2120900"/>
            <a:ext cx="3529012" cy="3683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81007" y="4430713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" name="직선 화살표 연결선 8"/>
          <p:cNvCxnSpPr>
            <a:cxnSpLocks noChangeShapeType="1"/>
          </p:cNvCxnSpPr>
          <p:nvPr/>
        </p:nvCxnSpPr>
        <p:spPr bwMode="auto">
          <a:xfrm flipH="1">
            <a:off x="6771956" y="2200275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60"/>
          <p:cNvCxnSpPr>
            <a:cxnSpLocks noChangeShapeType="1"/>
          </p:cNvCxnSpPr>
          <p:nvPr/>
        </p:nvCxnSpPr>
        <p:spPr bwMode="auto">
          <a:xfrm>
            <a:off x="6783068" y="1882776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62"/>
          <p:cNvCxnSpPr>
            <a:cxnSpLocks noChangeShapeType="1"/>
          </p:cNvCxnSpPr>
          <p:nvPr/>
        </p:nvCxnSpPr>
        <p:spPr bwMode="auto">
          <a:xfrm>
            <a:off x="6797357" y="1552575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6821168" y="435927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7" name="TextBox 68"/>
          <p:cNvSpPr txBox="1">
            <a:spLocks noChangeArrowheads="1"/>
          </p:cNvSpPr>
          <p:nvPr/>
        </p:nvSpPr>
        <p:spPr bwMode="auto">
          <a:xfrm>
            <a:off x="6798944" y="3052764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8" name="TextBox 69"/>
          <p:cNvSpPr txBox="1">
            <a:spLocks noChangeArrowheads="1"/>
          </p:cNvSpPr>
          <p:nvPr/>
        </p:nvSpPr>
        <p:spPr bwMode="auto">
          <a:xfrm>
            <a:off x="6759257" y="1895476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9" name="TextBox 70"/>
          <p:cNvSpPr txBox="1">
            <a:spLocks noChangeArrowheads="1"/>
          </p:cNvSpPr>
          <p:nvPr/>
        </p:nvSpPr>
        <p:spPr bwMode="auto">
          <a:xfrm>
            <a:off x="6791007" y="1646239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 flipV="1">
            <a:off x="2706369" y="1362075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14339"/>
          <p:cNvSpPr>
            <a:spLocks noChangeArrowheads="1"/>
          </p:cNvSpPr>
          <p:nvPr/>
        </p:nvSpPr>
        <p:spPr bwMode="auto">
          <a:xfrm>
            <a:off x="2252344" y="119221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" name="직사각형 82"/>
          <p:cNvSpPr>
            <a:spLocks noChangeArrowheads="1"/>
          </p:cNvSpPr>
          <p:nvPr/>
        </p:nvSpPr>
        <p:spPr bwMode="auto">
          <a:xfrm>
            <a:off x="5821837" y="599462"/>
            <a:ext cx="2947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/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관리자페이지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6000432" y="863600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 flipH="1" flipV="1">
            <a:off x="1906269" y="1597026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823593" y="1091286"/>
            <a:ext cx="19939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관리자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전용메뉴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메인화면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제품등록관리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사용자관리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게시판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데이터백업관리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, …)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cxnSp>
        <p:nvCxnSpPr>
          <p:cNvPr id="26" name="직선 연결선 25"/>
          <p:cNvCxnSpPr/>
          <p:nvPr/>
        </p:nvCxnSpPr>
        <p:spPr bwMode="auto">
          <a:xfrm flipH="1">
            <a:off x="2524600" y="4524375"/>
            <a:ext cx="659606" cy="21496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직사각형 26"/>
          <p:cNvSpPr/>
          <p:nvPr/>
        </p:nvSpPr>
        <p:spPr>
          <a:xfrm>
            <a:off x="583881" y="4532313"/>
            <a:ext cx="21224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회사명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주소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이메일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전화번호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이용약관 등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090543" y="305593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43780" y="2206941"/>
            <a:ext cx="19002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쇼핑몰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사용자관리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cxnSp>
        <p:nvCxnSpPr>
          <p:cNvPr id="30" name="직선 화살표 연결선 84"/>
          <p:cNvCxnSpPr>
            <a:cxnSpLocks noChangeShapeType="1"/>
          </p:cNvCxnSpPr>
          <p:nvPr/>
        </p:nvCxnSpPr>
        <p:spPr bwMode="auto">
          <a:xfrm>
            <a:off x="6792593" y="4413250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30"/>
          <p:cNvCxnSpPr/>
          <p:nvPr/>
        </p:nvCxnSpPr>
        <p:spPr bwMode="auto">
          <a:xfrm flipH="1">
            <a:off x="2613500" y="2298700"/>
            <a:ext cx="553243" cy="6222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>
          <a:xfrm>
            <a:off x="422383" y="2227262"/>
            <a:ext cx="24066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 </a:t>
            </a:r>
            <a:r>
              <a:rPr lang="ko-KR" altLang="en-US" sz="14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460431" y="306705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800282" y="30607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203506" y="307340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070282" y="30607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090543" y="320833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60431" y="321945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800282" y="32131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203506" y="322580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070282" y="32131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088957" y="336232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458844" y="3373438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798693" y="336708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201918" y="337978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068693" y="336708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088957" y="351472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458844" y="3525839"/>
            <a:ext cx="1274763" cy="904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98693" y="352107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201918" y="353218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8693" y="352107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088957" y="367506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458844" y="3686175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798693" y="367982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201918" y="369252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068693" y="367982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088957" y="382746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458844" y="3838575"/>
            <a:ext cx="1274763" cy="904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798693" y="383381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201918" y="384492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068693" y="383381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 flipV="1">
            <a:off x="2990532" y="2536826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6095681" y="2338389"/>
            <a:ext cx="1200150" cy="26352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직사각형 63"/>
          <p:cNvSpPr/>
          <p:nvPr/>
        </p:nvSpPr>
        <p:spPr bwMode="auto">
          <a:xfrm>
            <a:off x="3077843" y="2844801"/>
            <a:ext cx="1060450" cy="12541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27088" y="2554716"/>
            <a:ext cx="1127232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굴림"/>
                <a:ea typeface="굴림"/>
              </a:rPr>
              <a:t>리스트명령메뉴</a:t>
            </a:r>
            <a:endParaRPr lang="en-US" altLang="ko-KR" sz="1050" kern="1200" dirty="0">
              <a:solidFill>
                <a:srgbClr val="000000">
                  <a:lumMod val="85000"/>
                  <a:lumOff val="15000"/>
                </a:srgbClr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5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굴림"/>
                <a:ea typeface="굴림"/>
              </a:rPr>
              <a:t>(</a:t>
            </a:r>
            <a:r>
              <a:rPr lang="ko-KR" altLang="en-US" sz="105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굴림"/>
                <a:ea typeface="굴림"/>
              </a:rPr>
              <a:t>수정</a:t>
            </a:r>
            <a:r>
              <a:rPr lang="en-US" altLang="ko-KR" sz="105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굴림"/>
                <a:ea typeface="굴림"/>
              </a:rPr>
              <a:t>. </a:t>
            </a:r>
            <a:r>
              <a:rPr lang="ko-KR" altLang="en-US" sz="105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굴림"/>
                <a:ea typeface="굴림"/>
              </a:rPr>
              <a:t>삭제</a:t>
            </a:r>
            <a:r>
              <a:rPr lang="en-US" altLang="ko-KR" sz="105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굴림"/>
                <a:ea typeface="굴림"/>
              </a:rPr>
              <a:t>)</a:t>
            </a:r>
            <a:endParaRPr lang="ko-KR" altLang="en-US" sz="1050" kern="1200" dirty="0">
              <a:solidFill>
                <a:srgbClr val="000000">
                  <a:lumMod val="85000"/>
                  <a:lumOff val="15000"/>
                </a:srgbClr>
              </a:solidFill>
              <a:latin typeface="굴림"/>
              <a:ea typeface="굴림"/>
            </a:endParaRPr>
          </a:p>
        </p:txBody>
      </p:sp>
      <p:cxnSp>
        <p:nvCxnSpPr>
          <p:cNvPr id="66" name="직선 연결선 65"/>
          <p:cNvCxnSpPr>
            <a:endCxn id="65" idx="3"/>
          </p:cNvCxnSpPr>
          <p:nvPr/>
        </p:nvCxnSpPr>
        <p:spPr bwMode="auto">
          <a:xfrm flipH="1" flipV="1">
            <a:off x="2254320" y="2762465"/>
            <a:ext cx="1099748" cy="12996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직사각형 66"/>
          <p:cNvSpPr/>
          <p:nvPr/>
        </p:nvSpPr>
        <p:spPr bwMode="auto">
          <a:xfrm>
            <a:off x="4041457" y="4125914"/>
            <a:ext cx="1468437" cy="1301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8" name="직선 연결선 67"/>
          <p:cNvCxnSpPr>
            <a:endCxn id="69" idx="1"/>
          </p:cNvCxnSpPr>
          <p:nvPr/>
        </p:nvCxnSpPr>
        <p:spPr bwMode="auto">
          <a:xfrm flipV="1">
            <a:off x="5232081" y="3871914"/>
            <a:ext cx="2189162" cy="319087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직사각형 68"/>
          <p:cNvSpPr/>
          <p:nvPr/>
        </p:nvSpPr>
        <p:spPr>
          <a:xfrm>
            <a:off x="7421244" y="3717926"/>
            <a:ext cx="11017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Pagination</a:t>
            </a:r>
          </a:p>
        </p:txBody>
      </p:sp>
      <p:cxnSp>
        <p:nvCxnSpPr>
          <p:cNvPr id="73" name="직선 연결선 72"/>
          <p:cNvCxnSpPr/>
          <p:nvPr/>
        </p:nvCxnSpPr>
        <p:spPr bwMode="auto">
          <a:xfrm flipH="1">
            <a:off x="1709419" y="3120232"/>
            <a:ext cx="1281115" cy="7064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직사각형 73"/>
          <p:cNvSpPr/>
          <p:nvPr/>
        </p:nvSpPr>
        <p:spPr>
          <a:xfrm>
            <a:off x="712469" y="3007350"/>
            <a:ext cx="19939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회원리스트</a:t>
            </a:r>
            <a:endParaRPr lang="en-US" altLang="ko-KR" sz="1100" kern="1200" dirty="0" smtClean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회원번호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아이디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암호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이름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핸드폰 번호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주소</a:t>
            </a:r>
            <a:endParaRPr lang="en-US" altLang="ko-KR" sz="11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포인트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263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21283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32" y="1039813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2874644" y="1468438"/>
            <a:ext cx="380206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84181" y="1901825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90531" y="1560514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2419" y="1614489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34379" y="2384611"/>
            <a:ext cx="1938891" cy="19365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81007" y="4430713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" name="직선 화살표 연결선 8"/>
          <p:cNvCxnSpPr>
            <a:cxnSpLocks noChangeShapeType="1"/>
          </p:cNvCxnSpPr>
          <p:nvPr/>
        </p:nvCxnSpPr>
        <p:spPr bwMode="auto">
          <a:xfrm flipH="1">
            <a:off x="6771956" y="2200275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60"/>
          <p:cNvCxnSpPr>
            <a:cxnSpLocks noChangeShapeType="1"/>
          </p:cNvCxnSpPr>
          <p:nvPr/>
        </p:nvCxnSpPr>
        <p:spPr bwMode="auto">
          <a:xfrm>
            <a:off x="6783068" y="1882776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62"/>
          <p:cNvCxnSpPr>
            <a:cxnSpLocks noChangeShapeType="1"/>
          </p:cNvCxnSpPr>
          <p:nvPr/>
        </p:nvCxnSpPr>
        <p:spPr bwMode="auto">
          <a:xfrm>
            <a:off x="6797357" y="1552575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6821168" y="435927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7" name="TextBox 68"/>
          <p:cNvSpPr txBox="1">
            <a:spLocks noChangeArrowheads="1"/>
          </p:cNvSpPr>
          <p:nvPr/>
        </p:nvSpPr>
        <p:spPr bwMode="auto">
          <a:xfrm>
            <a:off x="6798944" y="3052764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8" name="TextBox 69"/>
          <p:cNvSpPr txBox="1">
            <a:spLocks noChangeArrowheads="1"/>
          </p:cNvSpPr>
          <p:nvPr/>
        </p:nvSpPr>
        <p:spPr bwMode="auto">
          <a:xfrm>
            <a:off x="6759257" y="1895476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9" name="TextBox 70"/>
          <p:cNvSpPr txBox="1">
            <a:spLocks noChangeArrowheads="1"/>
          </p:cNvSpPr>
          <p:nvPr/>
        </p:nvSpPr>
        <p:spPr bwMode="auto">
          <a:xfrm>
            <a:off x="6791007" y="1646239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 flipV="1">
            <a:off x="2706369" y="1362075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84"/>
          <p:cNvCxnSpPr>
            <a:cxnSpLocks noChangeShapeType="1"/>
          </p:cNvCxnSpPr>
          <p:nvPr/>
        </p:nvCxnSpPr>
        <p:spPr bwMode="auto">
          <a:xfrm>
            <a:off x="6792593" y="4413250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14339"/>
          <p:cNvSpPr>
            <a:spLocks noChangeArrowheads="1"/>
          </p:cNvSpPr>
          <p:nvPr/>
        </p:nvSpPr>
        <p:spPr bwMode="auto">
          <a:xfrm>
            <a:off x="2252344" y="119221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3593" y="1091286"/>
            <a:ext cx="19939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관리자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전용메뉴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메인화면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제품등록관리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사용자관리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게시판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데이터백업관리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, …)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3881" y="4532313"/>
            <a:ext cx="21224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회사명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주소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이메일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전화번호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이용약관 등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3881" y="2329489"/>
            <a:ext cx="19939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 정보 수정</a:t>
            </a:r>
            <a:endParaRPr lang="en-US" altLang="ko-KR" sz="1100" kern="1200" dirty="0" smtClean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아이디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1100" kern="1200" dirty="0" err="1" smtClean="0">
                <a:solidFill>
                  <a:srgbClr val="000000"/>
                </a:solidFill>
                <a:latin typeface="굴림"/>
                <a:ea typeface="굴림"/>
              </a:rPr>
              <a:t>드롭다운메뉴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암호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이름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핸드폰 번호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주소</a:t>
            </a:r>
            <a:endParaRPr lang="en-US" altLang="ko-KR" sz="11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포인트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</p:txBody>
      </p:sp>
      <p:cxnSp>
        <p:nvCxnSpPr>
          <p:cNvPr id="28" name="직선 연결선 27"/>
          <p:cNvCxnSpPr/>
          <p:nvPr/>
        </p:nvCxnSpPr>
        <p:spPr bwMode="auto">
          <a:xfrm flipH="1" flipV="1">
            <a:off x="1906269" y="1597026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연결선 29"/>
          <p:cNvCxnSpPr/>
          <p:nvPr/>
        </p:nvCxnSpPr>
        <p:spPr bwMode="auto">
          <a:xfrm flipH="1">
            <a:off x="2524600" y="4524375"/>
            <a:ext cx="659606" cy="21496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30"/>
          <p:cNvCxnSpPr/>
          <p:nvPr/>
        </p:nvCxnSpPr>
        <p:spPr bwMode="auto">
          <a:xfrm flipH="1" flipV="1">
            <a:off x="1906269" y="2480235"/>
            <a:ext cx="2047744" cy="7820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 bwMode="auto">
          <a:xfrm flipV="1">
            <a:off x="2981006" y="2173288"/>
            <a:ext cx="3532187" cy="130175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6323106" y="2238375"/>
            <a:ext cx="972725" cy="10001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직사각형 34"/>
          <p:cNvSpPr/>
          <p:nvPr/>
        </p:nvSpPr>
        <p:spPr>
          <a:xfrm>
            <a:off x="7243780" y="2206941"/>
            <a:ext cx="19002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쇼핑몰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사용자관리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회원정보 수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정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cxnSp>
        <p:nvCxnSpPr>
          <p:cNvPr id="36" name="직선 연결선 35"/>
          <p:cNvCxnSpPr/>
          <p:nvPr/>
        </p:nvCxnSpPr>
        <p:spPr bwMode="auto">
          <a:xfrm flipV="1">
            <a:off x="6000432" y="863600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직사각형 82"/>
          <p:cNvSpPr>
            <a:spLocks noChangeArrowheads="1"/>
          </p:cNvSpPr>
          <p:nvPr/>
        </p:nvSpPr>
        <p:spPr bwMode="auto">
          <a:xfrm>
            <a:off x="5821837" y="599462"/>
            <a:ext cx="2947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/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관리자페이지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63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21283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회원삭제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32" y="1039813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2890121" y="1468438"/>
            <a:ext cx="3786586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84181" y="1901825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90531" y="1560514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92419" y="1614489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68306" y="2120900"/>
            <a:ext cx="3529012" cy="3683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981007" y="4430713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4" name="직선 화살표 연결선 8"/>
          <p:cNvCxnSpPr>
            <a:cxnSpLocks noChangeShapeType="1"/>
          </p:cNvCxnSpPr>
          <p:nvPr/>
        </p:nvCxnSpPr>
        <p:spPr bwMode="auto">
          <a:xfrm flipH="1">
            <a:off x="6771956" y="2200275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60"/>
          <p:cNvCxnSpPr>
            <a:cxnSpLocks noChangeShapeType="1"/>
          </p:cNvCxnSpPr>
          <p:nvPr/>
        </p:nvCxnSpPr>
        <p:spPr bwMode="auto">
          <a:xfrm>
            <a:off x="6783068" y="1882776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62"/>
          <p:cNvCxnSpPr>
            <a:cxnSpLocks noChangeShapeType="1"/>
          </p:cNvCxnSpPr>
          <p:nvPr/>
        </p:nvCxnSpPr>
        <p:spPr bwMode="auto">
          <a:xfrm>
            <a:off x="6797357" y="1552575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6821168" y="435927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8" name="TextBox 68"/>
          <p:cNvSpPr txBox="1">
            <a:spLocks noChangeArrowheads="1"/>
          </p:cNvSpPr>
          <p:nvPr/>
        </p:nvSpPr>
        <p:spPr bwMode="auto">
          <a:xfrm>
            <a:off x="6798944" y="3052764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9" name="TextBox 69"/>
          <p:cNvSpPr txBox="1">
            <a:spLocks noChangeArrowheads="1"/>
          </p:cNvSpPr>
          <p:nvPr/>
        </p:nvSpPr>
        <p:spPr bwMode="auto">
          <a:xfrm>
            <a:off x="6759257" y="1895476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0" name="TextBox 70"/>
          <p:cNvSpPr txBox="1">
            <a:spLocks noChangeArrowheads="1"/>
          </p:cNvSpPr>
          <p:nvPr/>
        </p:nvSpPr>
        <p:spPr bwMode="auto">
          <a:xfrm>
            <a:off x="6791007" y="1646239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 flipH="1" flipV="1">
            <a:off x="2706369" y="1362075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14339"/>
          <p:cNvSpPr>
            <a:spLocks noChangeArrowheads="1"/>
          </p:cNvSpPr>
          <p:nvPr/>
        </p:nvSpPr>
        <p:spPr bwMode="auto">
          <a:xfrm>
            <a:off x="2252344" y="119221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3" name="직사각형 82"/>
          <p:cNvSpPr>
            <a:spLocks noChangeArrowheads="1"/>
          </p:cNvSpPr>
          <p:nvPr/>
        </p:nvSpPr>
        <p:spPr bwMode="auto">
          <a:xfrm>
            <a:off x="5821837" y="599462"/>
            <a:ext cx="2947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/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관리자페이지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 flipV="1">
            <a:off x="6000432" y="863600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직선 연결선 24"/>
          <p:cNvCxnSpPr/>
          <p:nvPr/>
        </p:nvCxnSpPr>
        <p:spPr bwMode="auto">
          <a:xfrm flipH="1" flipV="1">
            <a:off x="1906269" y="1597026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/>
          <p:cNvSpPr/>
          <p:nvPr/>
        </p:nvSpPr>
        <p:spPr>
          <a:xfrm>
            <a:off x="823593" y="1091286"/>
            <a:ext cx="19939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관리자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전용메뉴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메인화면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제품등록관리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사용자관리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게시판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데이터백업관리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, …)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 flipH="1">
            <a:off x="2524600" y="4524375"/>
            <a:ext cx="659606" cy="21496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564464" y="4420908"/>
            <a:ext cx="21224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회사명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주소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이메일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전화번호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이용약관 등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90543" y="305593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30" name="직선 화살표 연결선 84"/>
          <p:cNvCxnSpPr>
            <a:cxnSpLocks noChangeShapeType="1"/>
          </p:cNvCxnSpPr>
          <p:nvPr/>
        </p:nvCxnSpPr>
        <p:spPr bwMode="auto">
          <a:xfrm>
            <a:off x="6792593" y="4413250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30"/>
          <p:cNvCxnSpPr/>
          <p:nvPr/>
        </p:nvCxnSpPr>
        <p:spPr bwMode="auto">
          <a:xfrm flipH="1">
            <a:off x="2613500" y="2298700"/>
            <a:ext cx="553243" cy="6222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>
          <a:xfrm>
            <a:off x="422383" y="2227262"/>
            <a:ext cx="24066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 </a:t>
            </a:r>
            <a:r>
              <a:rPr lang="ko-KR" altLang="en-US" sz="14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460431" y="306705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800282" y="30607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203506" y="307340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070282" y="30607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090543" y="320833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60431" y="321945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800282" y="32131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203506" y="322580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070282" y="321310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088957" y="336232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458844" y="3373438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798693" y="336708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201918" y="337978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068693" y="336708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088957" y="351472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458844" y="3525839"/>
            <a:ext cx="1274763" cy="904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98693" y="352107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201918" y="353218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68693" y="352107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088957" y="367506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458844" y="3686175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798693" y="367982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201918" y="369252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068693" y="367982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088957" y="382746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458844" y="3838575"/>
            <a:ext cx="1274763" cy="904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798693" y="383381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201918" y="384492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068693" y="383381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 flipV="1">
            <a:off x="2990532" y="2536826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6095681" y="2338389"/>
            <a:ext cx="1200150" cy="26352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직사각형 66"/>
          <p:cNvSpPr/>
          <p:nvPr/>
        </p:nvSpPr>
        <p:spPr bwMode="auto">
          <a:xfrm>
            <a:off x="4041457" y="4125914"/>
            <a:ext cx="1468437" cy="1301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8" name="직선 연결선 67"/>
          <p:cNvCxnSpPr>
            <a:endCxn id="69" idx="1"/>
          </p:cNvCxnSpPr>
          <p:nvPr/>
        </p:nvCxnSpPr>
        <p:spPr bwMode="auto">
          <a:xfrm flipV="1">
            <a:off x="5232081" y="3871914"/>
            <a:ext cx="2189162" cy="319087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직사각형 68"/>
          <p:cNvSpPr/>
          <p:nvPr/>
        </p:nvSpPr>
        <p:spPr>
          <a:xfrm>
            <a:off x="7421244" y="3717926"/>
            <a:ext cx="11017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Pagination</a:t>
            </a:r>
          </a:p>
        </p:txBody>
      </p:sp>
      <p:cxnSp>
        <p:nvCxnSpPr>
          <p:cNvPr id="72" name="직선 연결선 71"/>
          <p:cNvCxnSpPr/>
          <p:nvPr/>
        </p:nvCxnSpPr>
        <p:spPr bwMode="auto">
          <a:xfrm flipH="1">
            <a:off x="1709419" y="3120232"/>
            <a:ext cx="1281115" cy="7064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직사각형 72"/>
          <p:cNvSpPr/>
          <p:nvPr/>
        </p:nvSpPr>
        <p:spPr>
          <a:xfrm>
            <a:off x="712469" y="2871853"/>
            <a:ext cx="19939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회원리스트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체크박스 형태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아이디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암호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이름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핸드폰 번호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주소</a:t>
            </a:r>
            <a:endParaRPr lang="en-US" altLang="ko-KR" sz="11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포인트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43780" y="2206941"/>
            <a:ext cx="19002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쇼핑몰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사용자관리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회원삭제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613750" y="4289052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 flipV="1">
            <a:off x="4956650" y="4191001"/>
            <a:ext cx="2464593" cy="16827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직사각형 77"/>
          <p:cNvSpPr/>
          <p:nvPr/>
        </p:nvSpPr>
        <p:spPr>
          <a:xfrm>
            <a:off x="7478394" y="4051300"/>
            <a:ext cx="11017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삭제버튼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263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4921885" cy="282575"/>
          </a:xfrm>
        </p:spPr>
        <p:txBody>
          <a:bodyPr/>
          <a:lstStyle/>
          <a:p>
            <a:r>
              <a:rPr lang="en-US" altLang="ko-KR" sz="1800" b="1" dirty="0"/>
              <a:t>01. </a:t>
            </a:r>
            <a:r>
              <a:rPr lang="ko-KR" altLang="en-US" sz="1800" b="1" dirty="0" smtClean="0"/>
              <a:t>서비스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소개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쇼핑몰 웹사이트 구축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xmlns="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265164" y="521283"/>
            <a:ext cx="7377696" cy="9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제품관리 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제품등록</a:t>
            </a:r>
            <a:r>
              <a:rPr lang="en-US" altLang="ko-KR" sz="1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32" y="1039813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2874644" y="1468438"/>
            <a:ext cx="375761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84181" y="1901825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90531" y="1560514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2419" y="1614489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81007" y="4430713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" name="직선 화살표 연결선 8"/>
          <p:cNvCxnSpPr>
            <a:cxnSpLocks noChangeShapeType="1"/>
          </p:cNvCxnSpPr>
          <p:nvPr/>
        </p:nvCxnSpPr>
        <p:spPr bwMode="auto">
          <a:xfrm flipH="1">
            <a:off x="6771956" y="2200275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60"/>
          <p:cNvCxnSpPr>
            <a:cxnSpLocks noChangeShapeType="1"/>
          </p:cNvCxnSpPr>
          <p:nvPr/>
        </p:nvCxnSpPr>
        <p:spPr bwMode="auto">
          <a:xfrm>
            <a:off x="6783068" y="1882776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62"/>
          <p:cNvCxnSpPr>
            <a:cxnSpLocks noChangeShapeType="1"/>
          </p:cNvCxnSpPr>
          <p:nvPr/>
        </p:nvCxnSpPr>
        <p:spPr bwMode="auto">
          <a:xfrm>
            <a:off x="6797357" y="1552575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6821168" y="435927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7" name="TextBox 68"/>
          <p:cNvSpPr txBox="1">
            <a:spLocks noChangeArrowheads="1"/>
          </p:cNvSpPr>
          <p:nvPr/>
        </p:nvSpPr>
        <p:spPr bwMode="auto">
          <a:xfrm>
            <a:off x="6798944" y="3052764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8" name="TextBox 69"/>
          <p:cNvSpPr txBox="1">
            <a:spLocks noChangeArrowheads="1"/>
          </p:cNvSpPr>
          <p:nvPr/>
        </p:nvSpPr>
        <p:spPr bwMode="auto">
          <a:xfrm>
            <a:off x="6759257" y="1895476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9" name="TextBox 70"/>
          <p:cNvSpPr txBox="1">
            <a:spLocks noChangeArrowheads="1"/>
          </p:cNvSpPr>
          <p:nvPr/>
        </p:nvSpPr>
        <p:spPr bwMode="auto">
          <a:xfrm>
            <a:off x="6791007" y="1646239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 flipV="1">
            <a:off x="2706369" y="1362075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14339"/>
          <p:cNvSpPr>
            <a:spLocks noChangeArrowheads="1"/>
          </p:cNvSpPr>
          <p:nvPr/>
        </p:nvSpPr>
        <p:spPr bwMode="auto">
          <a:xfrm>
            <a:off x="2252344" y="119221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2" name="직사각형 82"/>
          <p:cNvSpPr>
            <a:spLocks noChangeArrowheads="1"/>
          </p:cNvSpPr>
          <p:nvPr/>
        </p:nvSpPr>
        <p:spPr bwMode="auto">
          <a:xfrm>
            <a:off x="5821837" y="599462"/>
            <a:ext cx="2947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/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관리자페이지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6000432" y="863600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 flipH="1" flipV="1">
            <a:off x="1906269" y="1597026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712321" y="1017469"/>
            <a:ext cx="19939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관리자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전용메뉴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메인화면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</a:rPr>
              <a:t>제품등록관리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사용자관리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게시판</a:t>
            </a:r>
            <a:r>
              <a:rPr lang="ko-KR" altLang="en-US" sz="1100" kern="1200" dirty="0" err="1">
                <a:solidFill>
                  <a:srgbClr val="000000"/>
                </a:solidFill>
                <a:latin typeface="굴림"/>
                <a:ea typeface="굴림"/>
              </a:rPr>
              <a:t>관리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데이터백업관리</a:t>
            </a: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, …)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26" name="TextBox 115"/>
          <p:cNvSpPr txBox="1">
            <a:spLocks noChangeArrowheads="1"/>
          </p:cNvSpPr>
          <p:nvPr/>
        </p:nvSpPr>
        <p:spPr bwMode="auto">
          <a:xfrm>
            <a:off x="2855594" y="4673601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▲ 서브화면</a:t>
            </a:r>
            <a:endParaRPr kumimoji="0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 flipH="1">
            <a:off x="2462306" y="4524375"/>
            <a:ext cx="721900" cy="16748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491012" y="4500003"/>
            <a:ext cx="21224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회사명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주소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이메일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전화번호</a:t>
            </a:r>
            <a:r>
              <a:rPr lang="en-US" altLang="ko-KR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, </a:t>
            </a: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이용약관 등</a:t>
            </a:r>
            <a:endParaRPr lang="en-US" altLang="ko-KR" sz="14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95830" y="2207934"/>
            <a:ext cx="17986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제품관리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제품등록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cxnSp>
        <p:nvCxnSpPr>
          <p:cNvPr id="31" name="직선 화살표 연결선 84"/>
          <p:cNvCxnSpPr>
            <a:cxnSpLocks noChangeShapeType="1"/>
          </p:cNvCxnSpPr>
          <p:nvPr/>
        </p:nvCxnSpPr>
        <p:spPr bwMode="auto">
          <a:xfrm>
            <a:off x="6792593" y="4413250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직사각형 62"/>
          <p:cNvSpPr/>
          <p:nvPr/>
        </p:nvSpPr>
        <p:spPr bwMode="auto">
          <a:xfrm flipV="1">
            <a:off x="2981006" y="2133400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6095681" y="2207934"/>
            <a:ext cx="1200150" cy="13045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직사각형 73"/>
          <p:cNvSpPr/>
          <p:nvPr/>
        </p:nvSpPr>
        <p:spPr bwMode="auto">
          <a:xfrm>
            <a:off x="3719451" y="2306964"/>
            <a:ext cx="2102386" cy="205231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 flipH="1" flipV="1">
            <a:off x="2378635" y="2338739"/>
            <a:ext cx="1607260" cy="285401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직사각형 75"/>
          <p:cNvSpPr/>
          <p:nvPr/>
        </p:nvSpPr>
        <p:spPr>
          <a:xfrm>
            <a:off x="619600" y="2092325"/>
            <a:ext cx="19939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상품등록</a:t>
            </a:r>
            <a:endParaRPr lang="en-US" altLang="ko-KR" sz="1100" kern="1200" dirty="0" smtClean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상품분류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1100" kern="1200" dirty="0" err="1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드롭다운메뉴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상품번호</a:t>
            </a:r>
            <a:r>
              <a:rPr lang="en-US" altLang="ko-KR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(</a:t>
            </a:r>
            <a:r>
              <a:rPr lang="ko-KR" altLang="en-US" sz="1100" dirty="0" smtClean="0"/>
              <a:t>필수항목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최대</a:t>
            </a:r>
            <a:r>
              <a:rPr lang="en-US" altLang="ko-KR" sz="1100" dirty="0"/>
              <a:t>6</a:t>
            </a:r>
            <a:r>
              <a:rPr lang="ko-KR" altLang="en-US" sz="1100" dirty="0"/>
              <a:t>자리</a:t>
            </a:r>
            <a:r>
              <a:rPr lang="en-US" altLang="ko-KR" sz="1100" dirty="0"/>
              <a:t>, </a:t>
            </a:r>
            <a:r>
              <a:rPr lang="ko-KR" altLang="en-US" sz="1100" dirty="0"/>
              <a:t>중복금지</a:t>
            </a:r>
            <a:r>
              <a:rPr lang="en-US" altLang="ko-KR" sz="1100" dirty="0"/>
              <a:t>, </a:t>
            </a:r>
            <a:r>
              <a:rPr lang="ko-KR" altLang="en-US" sz="1100" dirty="0"/>
              <a:t>예</a:t>
            </a:r>
            <a:r>
              <a:rPr lang="en-US" altLang="ko-KR" sz="1100" dirty="0"/>
              <a:t>) </a:t>
            </a:r>
            <a:r>
              <a:rPr lang="en-US" altLang="ko-KR" sz="1100" dirty="0" smtClean="0"/>
              <a:t>P0009)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</a:rPr>
              <a:t>상품명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제조</a:t>
            </a:r>
            <a:r>
              <a:rPr lang="ko-KR" altLang="en-US" sz="11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사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모델명</a:t>
            </a:r>
            <a:endParaRPr lang="en-US" altLang="ko-KR" sz="11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수량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판매형태</a:t>
            </a:r>
            <a:endParaRPr lang="en-US" altLang="ko-KR" sz="1100" kern="1200" dirty="0" smtClean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할인율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판매가격</a:t>
            </a:r>
            <a:endParaRPr lang="en-US" altLang="ko-KR" sz="1100" kern="12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1100" kern="1200" dirty="0" smtClean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이미지</a:t>
            </a: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7464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8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Malgun Gothic" panose="020B0503020000020004" pitchFamily="34" charset="-127"/>
            <a:ea typeface="Malgun Gothic" panose="020B0503020000020004" pitchFamily="34" charset="-127"/>
            <a:sym typeface="Helvetica Neue Thin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9053</TotalTime>
  <Words>1475</Words>
  <Application>Microsoft Office PowerPoint</Application>
  <PresentationFormat>화면 슬라이드 쇼(16:9)</PresentationFormat>
  <Paragraphs>460</Paragraphs>
  <Slides>32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BM Lee</dc:creator>
  <cp:lastModifiedBy>mycom</cp:lastModifiedBy>
  <cp:revision>819</cp:revision>
  <cp:lastPrinted>2019-06-02T12:53:31Z</cp:lastPrinted>
  <dcterms:modified xsi:type="dcterms:W3CDTF">2019-09-08T12:54:30Z</dcterms:modified>
</cp:coreProperties>
</file>