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87" r:id="rId3"/>
  </p:sldMasterIdLst>
  <p:notesMasterIdLst>
    <p:notesMasterId r:id="rId21"/>
  </p:notesMasterIdLst>
  <p:sldIdLst>
    <p:sldId id="261" r:id="rId4"/>
    <p:sldId id="281" r:id="rId5"/>
    <p:sldId id="282" r:id="rId6"/>
    <p:sldId id="271" r:id="rId7"/>
    <p:sldId id="272" r:id="rId8"/>
    <p:sldId id="283" r:id="rId9"/>
    <p:sldId id="257" r:id="rId10"/>
    <p:sldId id="273" r:id="rId11"/>
    <p:sldId id="274" r:id="rId12"/>
    <p:sldId id="265" r:id="rId13"/>
    <p:sldId id="275" r:id="rId14"/>
    <p:sldId id="276" r:id="rId15"/>
    <p:sldId id="268" r:id="rId16"/>
    <p:sldId id="264" r:id="rId17"/>
    <p:sldId id="263" r:id="rId18"/>
    <p:sldId id="266" r:id="rId19"/>
    <p:sldId id="267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9B66B-7928-49E3-870E-B5673734054A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E0BE28-E4D0-414F-BAA3-A51321108B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66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77DA4-7067-4527-8419-C0AC5C2E90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319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11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728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12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076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77DA4-7067-4527-8419-C0AC5C2E90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4288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97158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15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495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16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105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77DA4-7067-4527-8419-C0AC5C2E90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20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059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298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12249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B77DA4-7067-4527-8419-C0AC5C2E901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136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7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1319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8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6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9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870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Wingdings" panose="05000000000000000000" pitchFamily="2" charset="2"/>
              <a:buAutoNum type="arabicPeriod"/>
            </a:pPr>
            <a:endParaRPr lang="en-US" altLang="ko-KR" sz="12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B77DA4-7067-4527-8419-C0AC5C2E901D}" type="slidenum">
              <a:rPr lang="ko-KR" altLang="en-US">
                <a:solidFill>
                  <a:prstClr val="black"/>
                </a:solidFill>
              </a:rPr>
              <a:pPr/>
              <a:t>10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69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868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802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382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19100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r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9900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b="1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8" name="텍스트 개체 틀 3"/>
          <p:cNvSpPr>
            <a:spLocks noGrp="1"/>
          </p:cNvSpPr>
          <p:nvPr>
            <p:ph type="body" sz="quarter" idx="11" hasCustomPrompt="1"/>
          </p:nvPr>
        </p:nvSpPr>
        <p:spPr>
          <a:xfrm>
            <a:off x="491682" y="56792"/>
            <a:ext cx="3822605" cy="2159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buNone/>
              <a:defRPr lang="ko-KR" altLang="en-US" sz="8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1pPr>
            <a:lvl2pPr marL="0" algn="l" defTabSz="914400" rtl="0" eaLnBrk="1" latinLnBrk="1" hangingPunct="1">
              <a:defRPr lang="ko-KR" altLang="en-US" sz="8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2pPr>
            <a:lvl3pPr marL="0" algn="l" defTabSz="914400" rtl="0" eaLnBrk="1" latinLnBrk="1" hangingPunct="1">
              <a:defRPr lang="ko-KR" altLang="en-US" sz="8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3pPr>
            <a:lvl4pPr marL="0" algn="l" defTabSz="914400" rtl="0" eaLnBrk="1" latinLnBrk="1" hangingPunct="1">
              <a:defRPr lang="ko-KR" altLang="en-US" sz="800" b="1" kern="1200" spc="-15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4pPr>
            <a:lvl5pPr marL="0" algn="l" defTabSz="914400" rtl="0" eaLnBrk="1" latinLnBrk="1" hangingPunct="1">
              <a:defRPr lang="ko-KR" altLang="en-US" sz="800" b="1" kern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7C7D7F"/>
                </a:solidFill>
                <a:latin typeface="+mj-ea"/>
                <a:ea typeface="+mj-ea"/>
                <a:cs typeface="+mn-cs"/>
              </a:defRPr>
            </a:lvl5pPr>
          </a:lstStyle>
          <a:p>
            <a:pPr lvl="0"/>
            <a:r>
              <a:rPr lang="ko-KR" altLang="en-US"/>
              <a:t>네비게이션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6517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26282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065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08840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317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9704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35012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32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22490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682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6790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271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9774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281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67083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842362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34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2464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126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976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850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31412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83751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8834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20590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329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0" hasCustomPrompt="1"/>
          </p:nvPr>
        </p:nvSpPr>
        <p:spPr>
          <a:xfrm>
            <a:off x="28896" y="96778"/>
            <a:ext cx="554968" cy="50248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1" hangingPunct="1">
              <a:spcBef>
                <a:spcPct val="0"/>
              </a:spcBef>
              <a:buNone/>
              <a:defRPr lang="ko-KR" altLang="en-US" sz="26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0" indent="0" algn="l" defTabSz="914400" rtl="0" eaLnBrk="1" latinLnBrk="1" hangingPunct="1">
              <a:spcBef>
                <a:spcPct val="0"/>
              </a:spcBef>
              <a:buNone/>
              <a:defRPr lang="ko-KR" altLang="en-US" sz="2000" b="1" kern="1200" spc="-15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 altLang="ko-KR" dirty="0"/>
              <a:t>00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0927" y="104776"/>
            <a:ext cx="6972299" cy="495300"/>
          </a:xfrm>
          <a:prstGeom prst="rect">
            <a:avLst/>
          </a:prstGeom>
        </p:spPr>
        <p:txBody>
          <a:bodyPr anchor="ctr" anchorCtr="0"/>
          <a:lstStyle>
            <a:lvl1pPr algn="l">
              <a:defRPr sz="2400" spc="-15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110225" y="119013"/>
            <a:ext cx="340702" cy="0"/>
          </a:xfrm>
          <a:prstGeom prst="line">
            <a:avLst/>
          </a:prstGeom>
          <a:ln w="28575">
            <a:solidFill>
              <a:srgbClr val="E83E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6564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33643"/>
      </p:ext>
    </p:extLst>
  </p:cSld>
  <p:clrMapOvr>
    <a:masterClrMapping/>
  </p:clrMapOvr>
  <p:transition advClick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6376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5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87884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3142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28110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839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087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195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9512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725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8513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72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504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1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214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306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473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DEF-327A-4222-9369-F971A5C04ED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D2039-A8FB-4015-840B-89AB19485A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945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 bwMode="auto">
          <a:xfrm>
            <a:off x="0" y="0"/>
            <a:ext cx="9144000" cy="400110"/>
          </a:xfrm>
          <a:prstGeom prst="rect">
            <a:avLst/>
          </a:prstGeom>
          <a:solidFill>
            <a:srgbClr val="F0F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srgbClr val="FFFFFF"/>
              </a:solidFill>
              <a:latin typeface="Arial Black" pitchFamily="34" charset="0"/>
              <a:ea typeface="굴림" charset="-127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0" y="6633356"/>
            <a:ext cx="184731" cy="400110"/>
          </a:xfrm>
          <a:prstGeom prst="rect">
            <a:avLst/>
          </a:prstGeom>
          <a:solidFill>
            <a:srgbClr val="DBDCD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2000">
              <a:solidFill>
                <a:srgbClr val="FFFFFF"/>
              </a:solidFill>
              <a:latin typeface="Arial Black" pitchFamily="34" charset="0"/>
              <a:ea typeface="굴림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33427" y="6633356"/>
            <a:ext cx="289139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ko-KR" sz="800" dirty="0">
                <a:solidFill>
                  <a:prstClr val="black"/>
                </a:solidFill>
                <a:latin typeface="Amazon Ember Regular" charset="0"/>
              </a:rPr>
              <a:t>© 2018, EN-CORE Co., Ltd. or its Affiliates. All rights reserved.</a:t>
            </a:r>
          </a:p>
          <a:p>
            <a:pPr>
              <a:lnSpc>
                <a:spcPct val="120000"/>
              </a:lnSpc>
            </a:pPr>
            <a:r>
              <a:rPr lang="en-US" altLang="ko-KR" sz="800" dirty="0">
                <a:solidFill>
                  <a:prstClr val="black"/>
                </a:solidFill>
              </a:rPr>
              <a:t>.</a:t>
            </a:r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14" name="Rectangle 51"/>
          <p:cNvSpPr>
            <a:spLocks noChangeArrowheads="1"/>
          </p:cNvSpPr>
          <p:nvPr/>
        </p:nvSpPr>
        <p:spPr bwMode="white">
          <a:xfrm>
            <a:off x="4499566" y="6669138"/>
            <a:ext cx="168316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7B80596B-500D-4257-960D-9F5B71905532}" type="slidenum">
              <a:rPr kumimoji="0" lang="zh-TW" altLang="en-GB" sz="1000" b="1" smtClean="0">
                <a:solidFill>
                  <a:prstClr val="white">
                    <a:lumMod val="50000"/>
                  </a:prst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kumimoji="0" lang="en-GB" altLang="zh-TW" sz="1000" b="1" dirty="0">
              <a:solidFill>
                <a:prstClr val="white">
                  <a:lumMod val="50000"/>
                </a:prst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8"/>
          <a:srcRect l="6337"/>
          <a:stretch/>
        </p:blipFill>
        <p:spPr>
          <a:xfrm>
            <a:off x="0" y="0"/>
            <a:ext cx="9155723" cy="908383"/>
          </a:xfrm>
          <a:prstGeom prst="rect">
            <a:avLst/>
          </a:prstGeom>
        </p:spPr>
      </p:pic>
      <p:grpSp>
        <p:nvGrpSpPr>
          <p:cNvPr id="9" name="그룹 8"/>
          <p:cNvGrpSpPr/>
          <p:nvPr userDrawn="1"/>
        </p:nvGrpSpPr>
        <p:grpSpPr>
          <a:xfrm>
            <a:off x="-1" y="1056198"/>
            <a:ext cx="3541734" cy="364338"/>
            <a:chOff x="-1" y="1056198"/>
            <a:chExt cx="3689432" cy="364338"/>
          </a:xfrm>
        </p:grpSpPr>
        <p:sp>
          <p:nvSpPr>
            <p:cNvPr id="11" name="양쪽 모서리가 둥근 사각형 10"/>
            <p:cNvSpPr/>
            <p:nvPr/>
          </p:nvSpPr>
          <p:spPr>
            <a:xfrm rot="5400000">
              <a:off x="1665101" y="-608904"/>
              <a:ext cx="359228" cy="368943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333333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106774" tIns="53387" rIns="106774" bIns="53387" rtlCol="0" anchor="ctr"/>
            <a:lstStyle/>
            <a:p>
              <a:pPr algn="ctr" defTabSz="1067745"/>
              <a:endParaRPr lang="ko-KR" altLang="en-US" sz="2100" spc="-15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endParaRPr>
            </a:p>
          </p:txBody>
        </p:sp>
        <p:pic>
          <p:nvPicPr>
            <p:cNvPr id="15" name="Picture 2"/>
            <p:cNvPicPr>
              <a:picLocks noChangeAspect="1" noChangeArrowheads="1"/>
            </p:cNvPicPr>
            <p:nvPr/>
          </p:nvPicPr>
          <p:blipFill rotWithShape="1"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457786"/>
            <a:stretch/>
          </p:blipFill>
          <p:spPr bwMode="auto">
            <a:xfrm>
              <a:off x="-1" y="1060173"/>
              <a:ext cx="3689432" cy="36036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6" name="직선 연결선 15"/>
          <p:cNvCxnSpPr/>
          <p:nvPr userDrawn="1"/>
        </p:nvCxnSpPr>
        <p:spPr>
          <a:xfrm flipV="1">
            <a:off x="305564" y="1063292"/>
            <a:ext cx="0" cy="252000"/>
          </a:xfrm>
          <a:prstGeom prst="line">
            <a:avLst/>
          </a:prstGeom>
          <a:ln w="28575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67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25D5-EA0B-4408-9593-1C3538424505}" type="datetimeFigureOut">
              <a:rPr lang="ko-KR" altLang="en-US" smtClean="0"/>
              <a:t>2020-03-10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262EF-59A2-46ED-868A-D4845225D66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/>
          <p:cNvSpPr/>
          <p:nvPr userDrawn="1"/>
        </p:nvSpPr>
        <p:spPr bwMode="auto">
          <a:xfrm>
            <a:off x="0" y="6633357"/>
            <a:ext cx="9144000" cy="225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143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25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Black" pitchFamily="34" charset="0"/>
              <a:ea typeface="굴림" charset="-127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6818707" y="6635586"/>
            <a:ext cx="2496745" cy="250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51435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50" b="0" i="0" dirty="0">
                <a:solidFill>
                  <a:schemeClr val="bg1"/>
                </a:solidFill>
                <a:latin typeface="Amazon Ember Regular" charset="0"/>
              </a:rPr>
              <a:t>© 2019, EN-CORE</a:t>
            </a:r>
            <a:r>
              <a:rPr lang="en-US" altLang="ko-KR" sz="450" b="0" i="0" baseline="0" dirty="0">
                <a:solidFill>
                  <a:schemeClr val="bg1"/>
                </a:solidFill>
                <a:latin typeface="Amazon Ember Regular" charset="0"/>
              </a:rPr>
              <a:t> Co., Ltd</a:t>
            </a:r>
            <a:r>
              <a:rPr lang="en-US" altLang="ko-KR" sz="450" b="0" i="0" dirty="0">
                <a:solidFill>
                  <a:schemeClr val="bg1"/>
                </a:solidFill>
                <a:latin typeface="Amazon Ember Regular" charset="0"/>
              </a:rPr>
              <a:t>. or its Affiliates. All rights reserved.</a:t>
            </a:r>
          </a:p>
          <a:p>
            <a:pPr>
              <a:lnSpc>
                <a:spcPct val="120000"/>
              </a:lnSpc>
            </a:pPr>
            <a:r>
              <a:rPr lang="en-US" altLang="ko-KR" sz="450" b="0" dirty="0">
                <a:solidFill>
                  <a:schemeClr val="bg1"/>
                </a:solidFill>
                <a:latin typeface="+mj-ea"/>
                <a:ea typeface="+mj-ea"/>
              </a:rPr>
              <a:t>.</a:t>
            </a:r>
            <a:endParaRPr lang="ko-KR" altLang="en-US" sz="45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Rectangle 51"/>
          <p:cNvSpPr>
            <a:spLocks noChangeArrowheads="1"/>
          </p:cNvSpPr>
          <p:nvPr userDrawn="1"/>
        </p:nvSpPr>
        <p:spPr bwMode="white">
          <a:xfrm>
            <a:off x="4641973" y="6702365"/>
            <a:ext cx="94578" cy="86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1pPr>
            <a:lvl2pPr marL="742950" indent="-28575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FFFFFF"/>
                </a:solidFill>
                <a:latin typeface="Arial Black" panose="020B0A04020102020204" pitchFamily="34" charset="0"/>
                <a:ea typeface="굴림" panose="020B0600000101010101" pitchFamily="50" charset="-127"/>
              </a:defRPr>
            </a:lvl9pPr>
          </a:lstStyle>
          <a:p>
            <a:pPr algn="ctr">
              <a:defRPr/>
            </a:pPr>
            <a:fld id="{7B80596B-500D-4257-960D-9F5B71905532}" type="slidenum">
              <a:rPr kumimoji="0" lang="zh-TW" altLang="en-GB" sz="563" b="1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ctr">
                <a:defRPr/>
              </a:pPr>
              <a:t>‹#›</a:t>
            </a:fld>
            <a:endParaRPr kumimoji="0" lang="en-GB" altLang="zh-TW" sz="563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 userDrawn="1"/>
        </p:nvSpPr>
        <p:spPr bwMode="auto">
          <a:xfrm>
            <a:off x="0" y="-1887"/>
            <a:ext cx="9144000" cy="225063"/>
          </a:xfrm>
          <a:prstGeom prst="rect">
            <a:avLst/>
          </a:prstGeom>
          <a:solidFill>
            <a:schemeClr val="bg2">
              <a:lumMod val="2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51435" tIns="25718" rIns="51435" bIns="25718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51435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25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 Black" pitchFamily="34" charset="0"/>
              <a:ea typeface="굴림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131" y="276095"/>
            <a:ext cx="788474" cy="252098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3710" y="-1887"/>
            <a:ext cx="2496745" cy="169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514350" rtl="0" eaLnBrk="1" fontAlgn="auto" latinLnBrk="1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50" b="0" i="0" dirty="0">
                <a:solidFill>
                  <a:schemeClr val="bg1"/>
                </a:solidFill>
                <a:latin typeface="Amazon Ember Regular" charset="0"/>
              </a:rPr>
              <a:t>http://</a:t>
            </a:r>
            <a:r>
              <a:rPr lang="en-US" altLang="ko-KR" sz="450" b="0" i="0" baseline="0" dirty="0">
                <a:solidFill>
                  <a:schemeClr val="bg1"/>
                </a:solidFill>
                <a:latin typeface="Amazon Ember Regular" charset="0"/>
              </a:rPr>
              <a:t>www.en-core.com </a:t>
            </a:r>
            <a:endParaRPr lang="ko-KR" altLang="en-US" sz="450" b="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9167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514350" rtl="0" eaLnBrk="1" latinLnBrk="1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1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1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1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sqlshar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22"/>
          <p:cNvSpPr txBox="1"/>
          <p:nvPr/>
        </p:nvSpPr>
        <p:spPr>
          <a:xfrm>
            <a:off x="1730136" y="4651460"/>
            <a:ext cx="5639141" cy="46705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514350" latinLnBrk="0"/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엔코아는 데이터 설계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이행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 관리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거버넌스 등 지난 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년간의 데이터 컨설팅 노하우를 기반으로 완성된 데이터 컨설팅 방법론인 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EDF™(Enterprise Data Framework)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기업용 데이터 통합 관리 솔루션인 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DataWare™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국내 유수의 대기업들에 컨설팅 서비스와 함께 공급하고 있으며 데이터 서비스 센터를 설립하여 데이터 가공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정제 플랫폼을 개발하여 고객의 내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외부 빅데이터의 가공 및 분석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유통을 위한 솔루션 및 데이터 분석 컨설팅 서비스를 제공하고 있습니다</a:t>
            </a:r>
            <a:r>
              <a:rPr lang="en-US" altLang="ko-KR" sz="506" spc="-85" dirty="0">
                <a:solidFill>
                  <a:srgbClr val="E7E6E6">
                    <a:lumMod val="1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just" defTabSz="514350" latinLnBrk="0"/>
            <a:endParaRPr lang="en-US" altLang="ko-KR" sz="506" spc="-85" dirty="0">
              <a:solidFill>
                <a:srgbClr val="E7E6E6">
                  <a:lumMod val="10000"/>
                </a:srgb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514350" latinLnBrk="0"/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관리체계 수립은 데이터 활용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위한 기반 체계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차세대 시스템 구축을 위한 데이터 준비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상시 데이터 관리 체계를 통한 개발 및 운영효율 향상을 마련하게하는 필수 조건이며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엔코아 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DATAWARE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최적의 해답을 제시합니다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DATAWARE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모델링 도구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메타데이터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품질관리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영향도 분석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흐름 관리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차세대 데이터 이행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컴플라이언스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가상화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클라우드 및 오픈소스 데이터 이행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레이크 구축 등 다양한 자동화 솔루션과 서비스로 구성되어 있습니다</a:t>
            </a:r>
            <a:r>
              <a:rPr lang="en-US" altLang="ko-KR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506" spc="-85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506" spc="-85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just" defTabSz="514350" latinLnBrk="0"/>
            <a:endParaRPr lang="en-US" altLang="ko-KR" sz="506" spc="-85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BAFB9CA-4ED8-405A-94DE-D5A210618E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000" t="56446" r="28806"/>
          <a:stretch/>
        </p:blipFill>
        <p:spPr>
          <a:xfrm>
            <a:off x="1720249" y="1340768"/>
            <a:ext cx="2892340" cy="2363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7EA03B-E58B-4B43-9A52-12CCA20CEBB0}"/>
              </a:ext>
            </a:extLst>
          </p:cNvPr>
          <p:cNvSpPr txBox="1"/>
          <p:nvPr/>
        </p:nvSpPr>
        <p:spPr>
          <a:xfrm>
            <a:off x="4427984" y="1972384"/>
            <a:ext cx="5806819" cy="18979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t" anchorCtr="0">
            <a:spAutoFit/>
          </a:bodyPr>
          <a:lstStyle>
            <a:defPPr>
              <a:defRPr lang="ko-KR"/>
            </a:defPPr>
            <a:lvl1pPr marL="87313" indent="-87313" eaLnBrk="0" fontAlgn="base" latinLnBrk="0" hangingPunct="0">
              <a:lnSpc>
                <a:spcPct val="100000"/>
              </a:lnSpc>
              <a:spcAft>
                <a:spcPts val="300"/>
              </a:spcAft>
              <a:buFont typeface="Arial" pitchFamily="34" charset="0"/>
              <a:buChar char="•"/>
              <a:defRPr sz="1100">
                <a:ln>
                  <a:solidFill>
                    <a:srgbClr val="FFFFFF">
                      <a:lumMod val="85000"/>
                      <a:alpha val="0"/>
                    </a:srgb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YDIYGo530" panose="02030504000101010101" pitchFamily="18" charset="-127"/>
                <a:ea typeface="YDIYGo530" panose="02030504000101010101" pitchFamily="18" charset="-127"/>
              </a:defRPr>
            </a:lvl1pPr>
          </a:lstStyle>
          <a:p>
            <a:pPr marL="0" indent="0" defTabSz="514350">
              <a:spcAft>
                <a:spcPts val="169"/>
              </a:spcAft>
              <a:buNone/>
            </a:pPr>
            <a:r>
              <a:rPr lang="ko-KR" altLang="en-US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  <a:t>설치가이드</a:t>
            </a:r>
            <a:b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</a:b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  <a:t>   - SQL# Spec</a:t>
            </a:r>
            <a:b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</a:b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  <a:t>   - Install Guide</a:t>
            </a:r>
          </a:p>
          <a:p>
            <a:pPr marL="0" indent="0" defTabSz="514350">
              <a:spcAft>
                <a:spcPts val="169"/>
              </a:spcAft>
              <a:buNone/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  <a:t>   - Operator Guide </a:t>
            </a:r>
          </a:p>
          <a:p>
            <a:pPr marL="0" indent="0" defTabSz="514350">
              <a:spcAft>
                <a:spcPts val="169"/>
              </a:spcAft>
              <a:buNone/>
            </a:pP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ea typeface="맑은 고딕"/>
              </a:rPr>
              <a:t>   - User Guide </a:t>
            </a:r>
            <a:r>
              <a:rPr lang="en-US" altLang="ko-KR" sz="2400" b="1" dirty="0">
                <a:solidFill>
                  <a:prstClr val="black">
                    <a:lumMod val="95000"/>
                    <a:lumOff val="5000"/>
                  </a:prstClr>
                </a:solidFill>
                <a:latin typeface="맑은 고딕" panose="020F0502020204030204"/>
                <a:ea typeface="맑은 고딕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4127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4469165-7683-45A6-8560-460199025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708920"/>
            <a:ext cx="7776864" cy="3821425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773894"/>
            <a:ext cx="7616231" cy="821379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시스템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[SQL#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수행관리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[JDBC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프록시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계정관리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메뉴 접근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Proxy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에서 사용할 인스턴스를 체크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,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옵션값 체크 후 저장 버튼 클릭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3. Proxy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에서 접근하는 인스턴스의 계정 등록을 위하여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+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버튼 클릭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2359620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연결할 인스턴스 계정 등록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D1C229E-853E-4133-8D1F-BEDCF4081ED0}"/>
              </a:ext>
            </a:extLst>
          </p:cNvPr>
          <p:cNvGrpSpPr/>
          <p:nvPr/>
        </p:nvGrpSpPr>
        <p:grpSpPr>
          <a:xfrm>
            <a:off x="651626" y="2708919"/>
            <a:ext cx="7592782" cy="720081"/>
            <a:chOff x="651626" y="2996951"/>
            <a:chExt cx="7592782" cy="72008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76436C-499E-4923-9454-1D562C316FBA}"/>
                </a:ext>
              </a:extLst>
            </p:cNvPr>
            <p:cNvSpPr/>
            <p:nvPr/>
          </p:nvSpPr>
          <p:spPr>
            <a:xfrm>
              <a:off x="1835777" y="2996951"/>
              <a:ext cx="431967" cy="16398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D71D903-70A9-406B-9FBC-5DEFCD9924DA}"/>
                </a:ext>
              </a:extLst>
            </p:cNvPr>
            <p:cNvSpPr/>
            <p:nvPr/>
          </p:nvSpPr>
          <p:spPr>
            <a:xfrm>
              <a:off x="651626" y="3284984"/>
              <a:ext cx="1040054" cy="122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F0D2256-B870-401D-BE3C-6EC2A227C737}"/>
                </a:ext>
              </a:extLst>
            </p:cNvPr>
            <p:cNvSpPr/>
            <p:nvPr/>
          </p:nvSpPr>
          <p:spPr>
            <a:xfrm>
              <a:off x="2449589" y="3356992"/>
              <a:ext cx="754259" cy="122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3747989-BA28-4652-92C1-E235B1910732}"/>
                </a:ext>
              </a:extLst>
            </p:cNvPr>
            <p:cNvSpPr/>
            <p:nvPr/>
          </p:nvSpPr>
          <p:spPr>
            <a:xfrm>
              <a:off x="5580112" y="3577081"/>
              <a:ext cx="144016" cy="13995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BFAA8DF-F9B8-434F-84EF-0E6DA7FED16A}"/>
                </a:ext>
              </a:extLst>
            </p:cNvPr>
            <p:cNvSpPr/>
            <p:nvPr/>
          </p:nvSpPr>
          <p:spPr>
            <a:xfrm>
              <a:off x="8100392" y="3475310"/>
              <a:ext cx="144016" cy="155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13E28627-8E76-438D-A419-4BFF56A23C66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en-US" altLang="ko-KR" sz="1200" b="1" dirty="0"/>
              <a:t>Proxy</a:t>
            </a:r>
            <a:r>
              <a:rPr lang="ko-KR" altLang="en-US" sz="1200" b="1" dirty="0"/>
              <a:t>에서 접근 가능한 인스턴스를 매핑 및 해당 인스턴스에 </a:t>
            </a:r>
            <a:r>
              <a:rPr lang="en-US" altLang="ko-KR" sz="1200" b="1" dirty="0"/>
              <a:t>DB</a:t>
            </a:r>
            <a:r>
              <a:rPr lang="ko-KR" altLang="en-US" sz="1200" b="1" dirty="0"/>
              <a:t>계정을 등록해 주시기 바랍니다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23712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757F365-02CA-4823-878D-2A1A50B6E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348880"/>
            <a:ext cx="8510068" cy="4132443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68137" y="1781417"/>
            <a:ext cx="7616231" cy="5674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4.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출력된 </a:t>
            </a:r>
            <a:r>
              <a:rPr kumimoji="1" lang="ko-KR" altLang="en-US" sz="11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계정중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사용할 계정에 패스워드 입력 후 연결 테스트 클릭하여 체크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5.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저장버튼 클릭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962076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커넥션 계정 정보 설정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30E7DC-77B1-4551-9172-802DD71BD762}"/>
              </a:ext>
            </a:extLst>
          </p:cNvPr>
          <p:cNvGrpSpPr/>
          <p:nvPr/>
        </p:nvGrpSpPr>
        <p:grpSpPr>
          <a:xfrm>
            <a:off x="3312723" y="4014297"/>
            <a:ext cx="2464672" cy="1841194"/>
            <a:chOff x="3312723" y="4127529"/>
            <a:chExt cx="2464672" cy="1841194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D99A1E-D9FE-4650-9CE4-717AB8440687}"/>
                </a:ext>
              </a:extLst>
            </p:cNvPr>
            <p:cNvSpPr/>
            <p:nvPr/>
          </p:nvSpPr>
          <p:spPr>
            <a:xfrm>
              <a:off x="3312723" y="4127529"/>
              <a:ext cx="2464672" cy="21602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9BD3A4-28FA-45F9-834C-1760784DB6C7}"/>
                </a:ext>
              </a:extLst>
            </p:cNvPr>
            <p:cNvSpPr/>
            <p:nvPr/>
          </p:nvSpPr>
          <p:spPr>
            <a:xfrm>
              <a:off x="4932040" y="5846488"/>
              <a:ext cx="432048" cy="12223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7A772C2-AEAE-4D6C-ADA1-4B85E6A1E750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ko-KR" altLang="en-US" sz="1200" b="1" dirty="0"/>
              <a:t>등록된 인스턴스로 접근 가능 계정을 조회 한 리스트 입니다</a:t>
            </a:r>
            <a:r>
              <a:rPr lang="en-US" altLang="ko-KR" sz="1200" b="1" dirty="0"/>
              <a:t>. </a:t>
            </a:r>
            <a:r>
              <a:rPr lang="ko-KR" altLang="en-US" sz="1200" b="1" dirty="0"/>
              <a:t>접속할 계정의 패스워드 입력 후 저장 해주시기 바랍니다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3209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0A517F1-8FEB-4922-8290-0D9834ED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2588423"/>
            <a:ext cx="8352927" cy="4058755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700808"/>
            <a:ext cx="7616231" cy="821379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시스템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[SQL#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수행관리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[DB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접근정책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메뉴 접근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사용자를 추가할 커넥션 선택 사용자 부서 그룹 목록 탭에서 추가 로 사용자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/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부서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/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롤 추가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3.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기본적으로 적용할 정책 체크 후 저장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628651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DB </a:t>
            </a:r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접근 정책 설정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A30CA3B-D464-4C5E-984A-264BE948DACE}"/>
              </a:ext>
            </a:extLst>
          </p:cNvPr>
          <p:cNvGrpSpPr/>
          <p:nvPr/>
        </p:nvGrpSpPr>
        <p:grpSpPr>
          <a:xfrm>
            <a:off x="1459253" y="3068960"/>
            <a:ext cx="7073186" cy="3024336"/>
            <a:chOff x="1747286" y="3136696"/>
            <a:chExt cx="7073186" cy="30243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8B01E7B-2836-4FF4-9977-D2618DE031EE}"/>
                </a:ext>
              </a:extLst>
            </p:cNvPr>
            <p:cNvSpPr/>
            <p:nvPr/>
          </p:nvSpPr>
          <p:spPr>
            <a:xfrm>
              <a:off x="8743543" y="3136696"/>
              <a:ext cx="76929" cy="144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FA61CF9-B4A2-4FAB-8B4E-9D1B82567055}"/>
                </a:ext>
              </a:extLst>
            </p:cNvPr>
            <p:cNvSpPr/>
            <p:nvPr/>
          </p:nvSpPr>
          <p:spPr>
            <a:xfrm>
              <a:off x="3331463" y="4504848"/>
              <a:ext cx="3328769" cy="21602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4E05227-075A-4F60-81DA-A7722EE70856}"/>
                </a:ext>
              </a:extLst>
            </p:cNvPr>
            <p:cNvSpPr/>
            <p:nvPr/>
          </p:nvSpPr>
          <p:spPr>
            <a:xfrm>
              <a:off x="6012160" y="5942679"/>
              <a:ext cx="288032" cy="21835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8099023-2007-419C-9A02-5FBAF6B12A70}"/>
                </a:ext>
              </a:extLst>
            </p:cNvPr>
            <p:cNvSpPr/>
            <p:nvPr/>
          </p:nvSpPr>
          <p:spPr>
            <a:xfrm>
              <a:off x="1747286" y="3640752"/>
              <a:ext cx="3616801" cy="21602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946A372-1B77-43BB-B476-A97EC6833A9D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ko-KR" altLang="en-US" sz="1200" b="1" dirty="0"/>
              <a:t>인스턴스에 설정된 계정에 대하여 접근할 사용자 매핑 및 기본 정책을 설정해 주시기 바랍니다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5923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79512" y="1412776"/>
            <a:ext cx="7311168" cy="171861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Top Menu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Sql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Click -&gt;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WebSql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Ui View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03</a:t>
            </a:r>
            <a:endParaRPr kumimoji="0" lang="ko-KR" altLang="en-US" sz="39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673518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/>
                <a:ea typeface="맑은 고딕" panose="020B0503020000020004" pitchFamily="50" charset="-127"/>
              </a:rPr>
              <a:t>WebSql</a:t>
            </a:r>
            <a:endParaRPr kumimoji="0" lang="ko-KR" altLang="en-US" sz="1700" b="1" i="0" u="none" strike="noStrike" kern="1200" cap="none" spc="-150" normalizeH="0" baseline="0" noProof="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631857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 Guide</a:t>
            </a:r>
            <a:endParaRPr kumimoji="0" lang="ko-KR" altLang="en-US" sz="27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816DAB6F-7845-4977-AB4F-34DBEA495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558" y="1700808"/>
            <a:ext cx="4159847" cy="393460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WebSql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View explanation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Proxy List Toolbar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  My Policy Info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-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로그인한 사용자의  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접속 리스트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-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로그인한 사용자의 정책 리스트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  My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Sql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History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-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로그인한 사용자가 실행한 쿼리 이력 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 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Dbeaver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for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Dataware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download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-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Dbeaver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custom version download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- dbeaver.zip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파일이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was / bin / path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경로안에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들어있어야 합니다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Proxy List database Tree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-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접속가능한 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리스트 및 스키마 트리 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AF38C3-CCEB-4FD3-867E-FC2D3A84D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39" y="1797503"/>
            <a:ext cx="3132532" cy="38995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83D2AB2-ABD2-49E5-AB25-60D04C4C8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6083" y="2292771"/>
            <a:ext cx="287252" cy="2721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57C24D-DCEA-470C-A5A8-6F0179FA5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5303" y="3140968"/>
            <a:ext cx="288032" cy="278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7A1B14D-A022-4296-8F3C-6A2FEE688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8250" y="3645024"/>
            <a:ext cx="288032" cy="29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6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556792"/>
            <a:ext cx="7311168" cy="365760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Dbeaver.exe run  -&gt; Toolbar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Dataware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click -&gt;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Dataware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Login click</a:t>
            </a: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Login Popup Open (SQL# was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접속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url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,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접속할 계정 정보 입력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3.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로그인한 사용자가 접근 가능한 접속 리스트 노출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03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377813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Dbeaver</a:t>
            </a:r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로그인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631857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User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E378CE-0D4F-4064-B4B6-740C9D002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37" y="1868692"/>
            <a:ext cx="3095542" cy="1229850"/>
          </a:xfrm>
          <a:prstGeom prst="rect">
            <a:avLst/>
          </a:prstGeom>
          <a:ln>
            <a:noFill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89A0249-5B9A-419B-AB60-7BBE6A254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12" y="3573016"/>
            <a:ext cx="2416895" cy="133483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2AB9167-F588-4422-BC3C-B15EFD6C7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75" y="5301208"/>
            <a:ext cx="3095542" cy="75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7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556792"/>
            <a:ext cx="7311168" cy="3380605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Toolbar Database click -&gt; Driver Manager click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Driver Manager Popup Open -&gt; Search filed Proxy input -&gt; Proxy Driver List</a:t>
            </a: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</a:t>
            </a: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03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3027945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Dbeaver</a:t>
            </a:r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Custom – Driver Manager</a:t>
            </a:r>
            <a:endParaRPr lang="ko-KR" altLang="en-US" sz="1700" b="1" spc="-15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631857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User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41D971-1742-4152-9C31-39C73C30F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24" y="1857375"/>
            <a:ext cx="2570808" cy="1227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4D1767-D47D-49F3-AD82-B134CB636D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24" y="3573016"/>
            <a:ext cx="1805809" cy="18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17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772816"/>
            <a:ext cx="4519887" cy="2826608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3. Edit.. Button click -&gt; Proxy Info Popup Open -&gt; Edit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03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2669833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Dbeaver</a:t>
            </a:r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Driver Manager – Edit</a:t>
            </a:r>
            <a:endParaRPr lang="ko-KR" altLang="en-US" sz="1700" b="1" spc="-15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631857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User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9212F3F-2D77-4439-9EF8-FC619AE18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880" y="2298939"/>
            <a:ext cx="4159847" cy="3657604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Edit popup explanation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Driver Name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(Not editable) : name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Class Name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(Not editable) :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jdbc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 driver class name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URL Template (Not editable) : Proxy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jdbc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url</a:t>
            </a:r>
            <a:endParaRPr kumimoji="1" lang="en-US" altLang="ko-KR" sz="1200" dirty="0">
              <a:ln w="18415" cmpd="sng">
                <a:noFill/>
                <a:prstDash val="solid"/>
              </a:ln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Default Port :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</a:rPr>
              <a:t>설치된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 proxy port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Libraies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 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(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</a:rPr>
              <a:t>기본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Commons-logging.jar  (Not editable)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Jproxy.jar (Not editable)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(DBMS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</a:rPr>
              <a:t>별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db2jcc.jar (db2)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Postgresql-9.401205.jdbc4.jar (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postgresql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ngdbc-2.4.70.jar (sap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</a:rPr>
              <a:t>hana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717671-57EE-4CCF-AC67-19EE294D96B3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en-US" altLang="ko-KR" sz="1200" b="1" dirty="0" err="1"/>
              <a:t>Dbeaver</a:t>
            </a:r>
            <a:r>
              <a:rPr lang="ko-KR" altLang="en-US" sz="1200" b="1" dirty="0"/>
              <a:t>에서 </a:t>
            </a:r>
            <a:r>
              <a:rPr lang="en-US" altLang="ko-KR" sz="1200" b="1" dirty="0"/>
              <a:t>Proxy</a:t>
            </a:r>
            <a:r>
              <a:rPr lang="ko-KR" altLang="en-US" sz="1200" b="1" dirty="0"/>
              <a:t> </a:t>
            </a:r>
            <a:r>
              <a:rPr lang="ko-KR" altLang="en-US" sz="1200" b="1" dirty="0" err="1"/>
              <a:t>접속시</a:t>
            </a:r>
            <a:r>
              <a:rPr lang="ko-KR" altLang="en-US" sz="1200" b="1" dirty="0"/>
              <a:t> 에러 발생시 해당 부분을 참조하여 체크해 주시기 바랍니다</a:t>
            </a:r>
            <a:r>
              <a:rPr lang="en-US" altLang="ko-KR" sz="1200" b="1" dirty="0"/>
              <a:t>. </a:t>
            </a:r>
            <a:endParaRPr lang="ko-KR" altLang="en-US" sz="12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3C105B-8438-4690-A375-0506D2040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63" y="2198524"/>
            <a:ext cx="3460949" cy="39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09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412776"/>
            <a:ext cx="7311168" cy="2272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Aqua Data Studio run  -&gt; Toolbar Server click -&gt; Register Server Login click</a:t>
            </a: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228600" marR="0" lvl="0" indent="-22860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Tx/>
              <a:buAutoNum type="arabicPeriod"/>
              <a:tabLst/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lv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Register Server popup open -&gt; Generic – JDBC select </a:t>
            </a:r>
            <a:br>
              <a:rPr kumimoji="1" lang="en-US" altLang="ko-KR" sz="1200" b="0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</a:br>
            <a:endParaRPr kumimoji="1" lang="en-US" altLang="ko-KR" sz="12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03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2652649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-150" normalizeH="0" baseline="0" noProof="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Aqua Data Studio – </a:t>
            </a:r>
            <a:r>
              <a:rPr kumimoji="0" lang="en-US" altLang="ko-KR" sz="1700" b="1" i="0" u="none" strike="noStrike" kern="1200" cap="none" spc="-150" normalizeH="0" baseline="0" noProof="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jdbc</a:t>
            </a:r>
            <a:r>
              <a:rPr kumimoji="0" lang="en-US" altLang="ko-KR" sz="1700" b="1" i="0" u="none" strike="noStrike" kern="1200" cap="none" spc="-150" normalizeH="0" baseline="0" noProof="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proxy</a:t>
            </a:r>
            <a:endParaRPr kumimoji="0" lang="ko-KR" altLang="en-US" sz="1700" b="1" i="0" u="none" strike="noStrike" kern="1200" cap="none" spc="-150" normalizeH="0" baseline="0" noProof="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631857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User Guide</a:t>
            </a:r>
            <a:endParaRPr kumimoji="0" lang="ko-KR" altLang="en-US" sz="27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7A8B55-B79F-4D0F-8DC3-546434F3D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36" y="1772816"/>
            <a:ext cx="2489469" cy="122413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854500-7BEC-4DC4-AB54-34724EB7B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936" y="3385849"/>
            <a:ext cx="4392487" cy="3257500"/>
          </a:xfrm>
          <a:prstGeom prst="rect">
            <a:avLst/>
          </a:prstGeom>
        </p:spPr>
      </p:pic>
      <p:sp>
        <p:nvSpPr>
          <p:cNvPr id="12" name="Text Box 5">
            <a:extLst>
              <a:ext uri="{FF2B5EF4-FFF2-40B4-BE49-F238E27FC236}">
                <a16:creationId xmlns:a16="http://schemas.microsoft.com/office/drawing/2014/main" id="{D1F2D3CA-5452-4CF4-B49C-94B0A49ED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7431" y="3324296"/>
            <a:ext cx="4159847" cy="227261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Register Server popup explanation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Name, Type, Tab Color, Tab Title Format – User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Login Name : SQL# login Id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Password : SQL# login Password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URL: 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jdbc:enproxy:rmi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://{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localhost:prot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or domain}/</a:t>
            </a:r>
            <a:b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{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proxyname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},{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svrname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},{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databasename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}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Driver Location: jproxy.jar</a:t>
            </a:r>
            <a:endParaRPr kumimoji="1" lang="en-US" altLang="ko-KR" sz="1200" dirty="0">
              <a:ln w="18415" cmpd="sng">
                <a:noFill/>
                <a:prstDash val="solid"/>
              </a:ln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A6D0F-DCED-4955-92A9-82826474B6EB}"/>
              </a:ext>
            </a:extLst>
          </p:cNvPr>
          <p:cNvSpPr txBox="1"/>
          <p:nvPr/>
        </p:nvSpPr>
        <p:spPr>
          <a:xfrm>
            <a:off x="3079135" y="1916832"/>
            <a:ext cx="5813345" cy="2662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en-US" altLang="ko-KR" sz="1600" b="1" dirty="0">
                <a:solidFill>
                  <a:srgbClr val="FF0000"/>
                </a:solidFill>
              </a:rPr>
              <a:t>※ </a:t>
            </a:r>
            <a:r>
              <a:rPr lang="en-US" altLang="ko-KR" sz="1600" b="1" dirty="0" err="1">
                <a:solidFill>
                  <a:srgbClr val="FF0000"/>
                </a:solidFill>
              </a:rPr>
              <a:t>Dbeaver</a:t>
            </a:r>
            <a:r>
              <a:rPr lang="ko-KR" altLang="en-US" sz="1600" b="1" dirty="0">
                <a:solidFill>
                  <a:srgbClr val="FF0000"/>
                </a:solidFill>
              </a:rPr>
              <a:t>외 다른 </a:t>
            </a:r>
            <a:r>
              <a:rPr lang="en-US" altLang="ko-KR" sz="1600" b="1" dirty="0">
                <a:solidFill>
                  <a:srgbClr val="FF0000"/>
                </a:solidFill>
              </a:rPr>
              <a:t>DBMS Tool</a:t>
            </a:r>
            <a:r>
              <a:rPr lang="ko-KR" altLang="en-US" sz="1600" b="1" dirty="0">
                <a:solidFill>
                  <a:srgbClr val="FF0000"/>
                </a:solidFill>
              </a:rPr>
              <a:t>을 사용시 사용되는 부분입니다</a:t>
            </a:r>
            <a:r>
              <a:rPr lang="en-US" altLang="ko-KR" sz="1600" b="1" dirty="0">
                <a:solidFill>
                  <a:srgbClr val="FF0000"/>
                </a:solidFill>
              </a:rPr>
              <a:t>. </a:t>
            </a:r>
            <a:endParaRPr lang="ko-KR" altLang="en-US" sz="1600" b="1" dirty="0" err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2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16209" y="1556792"/>
            <a:ext cx="7311168" cy="610616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1. </a:t>
            </a:r>
            <a:r>
              <a:rPr kumimoji="1" lang="ko-KR" altLang="en-US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제품별  </a:t>
            </a: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OS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060" y="283440"/>
            <a:ext cx="541816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9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2263055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-150" normalizeH="0" baseline="0" noProof="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System Management Info</a:t>
            </a:r>
            <a:endParaRPr kumimoji="0" lang="ko-KR" altLang="en-US" sz="1700" b="1" i="0" u="none" strike="noStrike" kern="1200" cap="none" spc="-150" normalizeH="0" baseline="0" noProof="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0966"/>
            <a:ext cx="1670329" cy="43088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Sql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# Spec</a:t>
            </a:r>
            <a:endParaRPr kumimoji="0" lang="ko-KR" altLang="en-US" sz="27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EC4586B-2EEB-4B4F-BF69-1864A78D5152}"/>
              </a:ext>
            </a:extLst>
          </p:cNvPr>
          <p:cNvGraphicFramePr>
            <a:graphicFrameLocks noGrp="1"/>
          </p:cNvGraphicFramePr>
          <p:nvPr/>
        </p:nvGraphicFramePr>
        <p:xfrm>
          <a:off x="1115616" y="1988840"/>
          <a:ext cx="5616624" cy="1036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27789209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87057478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Product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Operating System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081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Jdbc</a:t>
                      </a:r>
                      <a:r>
                        <a:rPr lang="en-US" altLang="ko-KR" sz="1100" dirty="0"/>
                        <a:t> proxy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Windows 7,8,9,10  (32bit, 64bit) , </a:t>
                      </a:r>
                      <a:r>
                        <a:rPr lang="en-US" altLang="ko-KR" sz="1100" dirty="0" err="1"/>
                        <a:t>linux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unix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9571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SQL#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Windows 7,8,9,10  (32bit, 64bit) , </a:t>
                      </a:r>
                      <a:r>
                        <a:rPr lang="en-US" altLang="ko-KR" sz="1100" dirty="0" err="1"/>
                        <a:t>linux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unix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8857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Dbeaver</a:t>
                      </a:r>
                      <a:r>
                        <a:rPr lang="en-US" altLang="ko-KR" sz="1100" dirty="0"/>
                        <a:t> for </a:t>
                      </a:r>
                      <a:r>
                        <a:rPr lang="en-US" altLang="ko-KR" sz="1100" dirty="0" err="1"/>
                        <a:t>Dataware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Windows (7,8,9,10), mac, </a:t>
                      </a:r>
                      <a:r>
                        <a:rPr lang="en-US" altLang="ko-KR" sz="1100" dirty="0" err="1"/>
                        <a:t>linux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unix</a:t>
                      </a:r>
                      <a:r>
                        <a:rPr lang="en-US" altLang="ko-KR" sz="1100" dirty="0"/>
                        <a:t>, only 64bit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25475"/>
                  </a:ext>
                </a:extLst>
              </a:tr>
            </a:tbl>
          </a:graphicData>
        </a:graphic>
      </p:graphicFrame>
      <p:sp>
        <p:nvSpPr>
          <p:cNvPr id="10" name="Text Box 5">
            <a:extLst>
              <a:ext uri="{FF2B5EF4-FFF2-40B4-BE49-F238E27FC236}">
                <a16:creationId xmlns:a16="http://schemas.microsoft.com/office/drawing/2014/main" id="{9D93288D-A0AA-4FB5-A3AB-225A8D61E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068960"/>
            <a:ext cx="7311168" cy="610616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2. </a:t>
            </a:r>
            <a:r>
              <a:rPr kumimoji="1" lang="ko-KR" altLang="en-US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제품별 지원 </a:t>
            </a: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DBMS</a:t>
            </a: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2DBABAB-C0D5-4062-AC29-5388CE0B248F}"/>
              </a:ext>
            </a:extLst>
          </p:cNvPr>
          <p:cNvGraphicFramePr>
            <a:graphicFrameLocks noGrp="1"/>
          </p:cNvGraphicFramePr>
          <p:nvPr/>
        </p:nvGraphicFramePr>
        <p:xfrm>
          <a:off x="1098999" y="3497560"/>
          <a:ext cx="5616624" cy="1371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27789209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87057478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Product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Support DBMS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081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SQL#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Oracle, </a:t>
                      </a:r>
                      <a:r>
                        <a:rPr lang="en-US" altLang="ko-KR" sz="1100" dirty="0" err="1"/>
                        <a:t>PostgreSql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9571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Jdbc</a:t>
                      </a:r>
                      <a:r>
                        <a:rPr lang="en-US" altLang="ko-KR" sz="1100" dirty="0"/>
                        <a:t> proxy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Oracle, </a:t>
                      </a:r>
                      <a:r>
                        <a:rPr lang="en-US" altLang="ko-KR" sz="1100" dirty="0" err="1"/>
                        <a:t>PostgreSql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MsSqlServer</a:t>
                      </a:r>
                      <a:r>
                        <a:rPr lang="en-US" altLang="ko-KR" sz="1100" dirty="0"/>
                        <a:t>,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DB2, </a:t>
                      </a:r>
                      <a:r>
                        <a:rPr lang="en-US" altLang="ko-KR" sz="1100" dirty="0" err="1"/>
                        <a:t>GreenPlum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MySql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8857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err="1"/>
                        <a:t>Dbeaver</a:t>
                      </a:r>
                      <a:r>
                        <a:rPr lang="en-US" altLang="ko-KR" sz="1100" dirty="0"/>
                        <a:t> for </a:t>
                      </a:r>
                      <a:r>
                        <a:rPr lang="en-US" altLang="ko-KR" sz="1100" dirty="0" err="1"/>
                        <a:t>Dataware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Oracle, </a:t>
                      </a:r>
                      <a:r>
                        <a:rPr lang="en-US" altLang="ko-KR" sz="1100" dirty="0" err="1"/>
                        <a:t>PostgreSql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MsSqlServer</a:t>
                      </a:r>
                      <a:r>
                        <a:rPr lang="en-US" altLang="ko-KR" sz="1100" dirty="0"/>
                        <a:t>,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DB2, </a:t>
                      </a:r>
                      <a:r>
                        <a:rPr lang="en-US" altLang="ko-KR" sz="1100" dirty="0" err="1"/>
                        <a:t>GreenPlum</a:t>
                      </a:r>
                      <a:r>
                        <a:rPr lang="en-US" altLang="ko-KR" sz="1100" dirty="0"/>
                        <a:t>, </a:t>
                      </a:r>
                      <a:r>
                        <a:rPr lang="en-US" altLang="ko-KR" sz="1100" dirty="0" err="1"/>
                        <a:t>MySql</a:t>
                      </a:r>
                      <a:r>
                        <a:rPr lang="en-US" altLang="ko-KR" sz="1100" dirty="0"/>
                        <a:t>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25475"/>
                  </a:ext>
                </a:extLst>
              </a:tr>
            </a:tbl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B82EC4B1-FB90-4316-B0FC-316230A3E4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4869160"/>
            <a:ext cx="7311168" cy="333617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</a:t>
            </a:r>
            <a:r>
              <a:rPr kumimoji="1" lang="ko-KR" altLang="en-US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필요 환경</a:t>
            </a: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  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B05406B-7188-4114-AF76-12564883492E}"/>
              </a:ext>
            </a:extLst>
          </p:cNvPr>
          <p:cNvGraphicFramePr>
            <a:graphicFrameLocks noGrp="1"/>
          </p:cNvGraphicFramePr>
          <p:nvPr/>
        </p:nvGraphicFramePr>
        <p:xfrm>
          <a:off x="1098999" y="5200992"/>
          <a:ext cx="5616624" cy="1203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4277892090"/>
                    </a:ext>
                  </a:extLst>
                </a:gridCol>
                <a:gridCol w="3456384">
                  <a:extLst>
                    <a:ext uri="{9D8B030D-6E8A-4147-A177-3AD203B41FA5}">
                      <a16:colId xmlns:a16="http://schemas.microsoft.com/office/drawing/2014/main" val="887057478"/>
                    </a:ext>
                  </a:extLst>
                </a:gridCol>
              </a:tblGrid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Product 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Required environment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708108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Database Server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Oracle, </a:t>
                      </a:r>
                      <a:r>
                        <a:rPr lang="en-US" altLang="ko-KR" sz="1100" dirty="0" err="1"/>
                        <a:t>PostgreSql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95719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SQL#/</a:t>
                      </a:r>
                      <a:r>
                        <a:rPr lang="en-US" altLang="ko-KR" sz="1100" dirty="0" err="1"/>
                        <a:t>Jdbc</a:t>
                      </a:r>
                      <a:r>
                        <a:rPr lang="en-US" altLang="ko-KR" sz="1100" dirty="0"/>
                        <a:t> proxy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WAS (Tomcat 7.0 over, </a:t>
                      </a:r>
                      <a:r>
                        <a:rPr lang="en-US" altLang="ko-KR" sz="1100" dirty="0" err="1"/>
                        <a:t>weblogic</a:t>
                      </a:r>
                      <a:r>
                        <a:rPr lang="en-US" altLang="ko-KR" sz="1100" dirty="0"/>
                        <a:t>) </a:t>
                      </a:r>
                      <a:br>
                        <a:rPr lang="en-US" altLang="ko-KR" sz="1100" dirty="0"/>
                      </a:br>
                      <a:r>
                        <a:rPr lang="en-US" altLang="ko-KR" sz="1100" dirty="0"/>
                        <a:t>OS (WINDOWS/UNIX/LINUX) 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788570"/>
                  </a:ext>
                </a:extLst>
              </a:tr>
              <a:tr h="2340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Java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JDK 1.8 over</a:t>
                      </a:r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025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87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16209" y="1556792"/>
            <a:ext cx="7311168" cy="5042599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conf/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jdbc.properties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설정파일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DBMS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정보 수정 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ARInstaller.bat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실행 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(window .bat ,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linux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.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sh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Choice Operation : 1</a:t>
            </a: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Select language to be installed (comma separated): Available languages: [ko,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en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,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zh_CN</a:t>
            </a: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, ja] : </a:t>
            </a:r>
            <a:r>
              <a:rPr kumimoji="1" lang="en-US" altLang="ko-KR" sz="1200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en</a:t>
            </a:r>
            <a:endParaRPr kumimoji="1" lang="en-US" altLang="ko-KR" sz="12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171450" indent="-1714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Continue? : yes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060" y="283440"/>
            <a:ext cx="541816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01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029128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AR Installer</a:t>
            </a:r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821011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Install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8F872D3-A7A4-4DD7-974A-E0E1DD737BE3}"/>
              </a:ext>
            </a:extLst>
          </p:cNvPr>
          <p:cNvGrpSpPr/>
          <p:nvPr/>
        </p:nvGrpSpPr>
        <p:grpSpPr>
          <a:xfrm>
            <a:off x="916209" y="2276872"/>
            <a:ext cx="7040167" cy="3257097"/>
            <a:chOff x="916209" y="2132856"/>
            <a:chExt cx="7181850" cy="338137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52877C3-D404-431F-A1A8-FCD584EE1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209" y="2132856"/>
              <a:ext cx="7077075" cy="3114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E3A1825-FDF7-4742-8CCA-8A9588C381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-1" r="-1480"/>
            <a:stretch/>
          </p:blipFill>
          <p:spPr>
            <a:xfrm>
              <a:off x="916209" y="5247531"/>
              <a:ext cx="7181850" cy="26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569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16209" y="1556792"/>
            <a:ext cx="7311168" cy="1718612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WEB-INF/conf/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jdbc.properties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설정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DBMS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정보 수정 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28600" indent="-2286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AutoNum type="arabicPeriod"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설치된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WAS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에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WAR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파일 배포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접속확인 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url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(ex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  <a:hlinkClick r:id="rId3"/>
              </a:rPr>
              <a:t>http://localhost:8080/sqlsharp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060" y="283440"/>
            <a:ext cx="541816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01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763029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SqlSharp</a:t>
            </a:r>
            <a:endParaRPr lang="ko-KR" altLang="en-US" sz="1700" b="1" spc="-15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821011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Install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60CFD87-4687-4754-85E1-98BE808028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916832"/>
            <a:ext cx="8163075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77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16209" y="1556792"/>
            <a:ext cx="7311168" cy="4745530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conf/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jdbc.properties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DBMS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설정 변경 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Set PROXY_NAME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을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.bat , .</a:t>
            </a:r>
            <a:r>
              <a:rPr kumimoji="1" lang="en-US" altLang="ko-KR" sz="12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sh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파일을 열어서 수정해주시기 바랍니다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. </a:t>
            </a:r>
            <a:b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실제로 사용하는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Proxy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명을 입력 해주시기 바랍니다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. (Web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에서도 동일한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name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으로 등록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 Server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환경에 따른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JAVA_OPTS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및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JAVA_HOME 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지정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100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0" y="283440"/>
            <a:ext cx="541816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01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563616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JProxy</a:t>
            </a:r>
            <a:endParaRPr lang="ko-KR" altLang="en-US" sz="1700" b="1" spc="-15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821011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Install Guide</a:t>
            </a:r>
            <a:endParaRPr lang="ko-KR" altLang="en-US" sz="2700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7B9012E-0411-4263-9133-B1D604F7E1D9}"/>
              </a:ext>
            </a:extLst>
          </p:cNvPr>
          <p:cNvGrpSpPr/>
          <p:nvPr/>
        </p:nvGrpSpPr>
        <p:grpSpPr>
          <a:xfrm>
            <a:off x="891125" y="2864694"/>
            <a:ext cx="6051309" cy="3156594"/>
            <a:chOff x="891125" y="3092476"/>
            <a:chExt cx="6051309" cy="3156594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E52D2A6B-D5A9-41BA-ACD4-A3BA62CADA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6209" y="3092476"/>
              <a:ext cx="6026225" cy="3156594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39FF5DD4-0FD8-4487-9380-A1D6C2099E24}"/>
                </a:ext>
              </a:extLst>
            </p:cNvPr>
            <p:cNvSpPr/>
            <p:nvPr/>
          </p:nvSpPr>
          <p:spPr>
            <a:xfrm>
              <a:off x="891125" y="3584774"/>
              <a:ext cx="1512168" cy="26161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759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611560" y="1552031"/>
            <a:ext cx="7311168" cy="590546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3. startServer.bat </a:t>
            </a:r>
            <a:r>
              <a:rPr kumimoji="1" lang="ko-KR" altLang="en-US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실행 하여 </a:t>
            </a:r>
            <a:r>
              <a:rPr kumimoji="1" lang="en-US" altLang="ko-KR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Proxy </a:t>
            </a:r>
            <a:r>
              <a:rPr kumimoji="1" lang="ko-KR" altLang="en-US" sz="1200" b="1" i="0" u="none" strike="noStrike" kern="1200" cap="none" spc="0" normalizeH="0" baseline="0" noProof="0" dirty="0">
                <a:ln w="18415" cmpd="sng">
                  <a:noFill/>
                  <a:prstDash val="solid"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정상 기동 확인 </a:t>
            </a:r>
            <a:endParaRPr kumimoji="1" lang="en-US" altLang="ko-KR" sz="1200" b="1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SzTx/>
              <a:buFont typeface="Wingdings" pitchFamily="2" charset="2"/>
              <a:buNone/>
              <a:tabLst/>
              <a:defRPr/>
            </a:pPr>
            <a:endParaRPr kumimoji="1" lang="en-US" altLang="ko-KR" sz="1100" b="0" i="0" u="none" strike="noStrike" kern="1200" cap="none" spc="0" normalizeH="0" baseline="0" noProof="0" dirty="0">
              <a:ln w="18415" cmpd="sng">
                <a:noFill/>
                <a:prstDash val="solid"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0" y="283440"/>
            <a:ext cx="541816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9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01</a:t>
            </a:r>
            <a:endParaRPr kumimoji="0" lang="ko-KR" altLang="en-US" sz="3900" b="1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563616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700" b="1" i="0" u="none" strike="noStrike" kern="1200" cap="none" spc="-150" normalizeH="0" baseline="0" noProof="0" dirty="0" err="1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JProxy</a:t>
            </a:r>
            <a:endParaRPr kumimoji="0" lang="ko-KR" altLang="en-US" sz="1700" b="1" i="0" u="none" strike="noStrike" kern="1200" cap="none" spc="-150" normalizeH="0" baseline="0" noProof="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1821011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700" b="1" i="0" u="none" strike="noStrike" kern="1200" cap="none" spc="-15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Install Guide</a:t>
            </a:r>
            <a:endParaRPr kumimoji="0" lang="ko-KR" altLang="en-US" sz="2700" b="0" i="0" u="none" strike="noStrike" kern="1200" cap="none" spc="-15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9F39C8-D8A2-45B2-9011-0A3863D89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94" y="1959903"/>
            <a:ext cx="7841085" cy="290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916208" y="1558528"/>
            <a:ext cx="7616231" cy="4488601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SQL#</a:t>
            </a:r>
            <a:r>
              <a:rPr kumimoji="1" lang="ko-KR" altLang="en-US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en-US" altLang="ko-KR" sz="12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Login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Arial" panose="020B0604020202020204" pitchFamily="34" charset="0"/>
              <a:buChar char="•"/>
              <a:defRPr/>
            </a:pPr>
            <a:r>
              <a:rPr kumimoji="1" lang="en-US" altLang="ko-KR" sz="1200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ID / PWD : admin / admin</a:t>
            </a:r>
            <a:endParaRPr kumimoji="1" lang="en-US" altLang="ko-KR" sz="12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479298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Login</a:t>
            </a:r>
            <a:endParaRPr lang="ko-KR" altLang="en-US" sz="1700" b="1" spc="-150" dirty="0">
              <a:ln>
                <a:solidFill>
                  <a:srgbClr val="C40000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8490DFE-E5E9-4FF5-B918-79BDF920C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08" y="1954262"/>
            <a:ext cx="7733657" cy="3778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404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BDEB88-7168-4F4C-A63D-4AA77178E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77" y="2570679"/>
            <a:ext cx="8335994" cy="4026673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743525"/>
            <a:ext cx="7616231" cy="821379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시스템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작업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서버 및 인스턴스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메뉴 접근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인스턴스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+(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추가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)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버튼 클릭 </a:t>
            </a:r>
            <a:b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</a:b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3. Proxy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에서 접근할 인스턴스 추가 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962076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서버 및 인스턴스 설정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E7D39E4-4930-4E1D-98AB-25D8854D968F}"/>
              </a:ext>
            </a:extLst>
          </p:cNvPr>
          <p:cNvGrpSpPr/>
          <p:nvPr/>
        </p:nvGrpSpPr>
        <p:grpSpPr>
          <a:xfrm>
            <a:off x="365277" y="2570679"/>
            <a:ext cx="8095155" cy="3070360"/>
            <a:chOff x="365277" y="2663334"/>
            <a:chExt cx="8095155" cy="307036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BE4E77E-90BD-4F18-9359-122663824C2E}"/>
                </a:ext>
              </a:extLst>
            </p:cNvPr>
            <p:cNvSpPr/>
            <p:nvPr/>
          </p:nvSpPr>
          <p:spPr>
            <a:xfrm>
              <a:off x="1691680" y="2663334"/>
              <a:ext cx="406861" cy="19004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0525DB-727F-483F-B6F3-2541496E2E57}"/>
                </a:ext>
              </a:extLst>
            </p:cNvPr>
            <p:cNvSpPr/>
            <p:nvPr/>
          </p:nvSpPr>
          <p:spPr>
            <a:xfrm>
              <a:off x="365277" y="5301647"/>
              <a:ext cx="1110379" cy="144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EAB493C-1185-4E92-A003-D509CF4C3078}"/>
                </a:ext>
              </a:extLst>
            </p:cNvPr>
            <p:cNvSpPr/>
            <p:nvPr/>
          </p:nvSpPr>
          <p:spPr>
            <a:xfrm>
              <a:off x="8316416" y="2997390"/>
              <a:ext cx="144016" cy="14401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,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28497D8-0C3A-4523-8A09-9A591E2C0910}"/>
                </a:ext>
              </a:extLst>
            </p:cNvPr>
            <p:cNvSpPr/>
            <p:nvPr/>
          </p:nvSpPr>
          <p:spPr>
            <a:xfrm>
              <a:off x="5580112" y="5624011"/>
              <a:ext cx="360040" cy="10968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6B99118-4946-40B4-B0EA-5E7063CB1258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en-US" altLang="ko-KR" sz="1200" b="1" dirty="0"/>
              <a:t>Proxy</a:t>
            </a:r>
            <a:r>
              <a:rPr lang="ko-KR" altLang="en-US" sz="1200" b="1" dirty="0"/>
              <a:t>를 사용하여 접근할 인스턴스를 등록해 주시기 바랍니다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887656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814A276-6EE3-4FA9-AB7A-72AA909A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2564904"/>
            <a:ext cx="8410126" cy="4095327"/>
          </a:xfrm>
          <a:prstGeom prst="rect">
            <a:avLst/>
          </a:prstGeom>
        </p:spPr>
      </p:pic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251520" y="1743525"/>
            <a:ext cx="7616231" cy="821379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1. [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시스템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[SQL#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수행관리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– [JDBC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프록시 서버 관리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]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메뉴 접근</a:t>
            </a:r>
            <a:endParaRPr kumimoji="1" lang="en-US" altLang="ko-KR" sz="1100" b="1" dirty="0">
              <a:ln w="18415" cmpd="sng">
                <a:noFill/>
                <a:prstDash val="solid"/>
              </a:ln>
              <a:solidFill>
                <a:prstClr val="black"/>
              </a:solidFill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2. </a:t>
            </a:r>
            <a:r>
              <a:rPr kumimoji="1" lang="ko-KR" altLang="en-US" sz="1100" b="1" dirty="0" err="1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프록시명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, IP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입력 후 저장 버튼 클릭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※ 5Page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에서 설정한 </a:t>
            </a:r>
            <a:r>
              <a:rPr kumimoji="1" lang="ko-KR" altLang="en-US" sz="1100" b="1" dirty="0" err="1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프록시명과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 동일해야 합니다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srgbClr val="FF0000"/>
                </a:solidFill>
              </a:rPr>
              <a:t>. 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F81BD"/>
              </a:buClr>
              <a:buFont typeface="Wingdings" pitchFamily="2" charset="2"/>
              <a:buNone/>
              <a:defRPr/>
            </a:pP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  (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기본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Port 14000, 15000.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수정이 필요할 경우 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</a:t>
            </a:r>
            <a:r>
              <a:rPr kumimoji="1" lang="ko-KR" altLang="en-US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변경 체크박스 클릭</a:t>
            </a:r>
            <a:r>
              <a:rPr kumimoji="1" lang="en-US" altLang="ko-KR" sz="1100" b="1" dirty="0">
                <a:ln w="18415" cmpd="sng">
                  <a:noFill/>
                  <a:prstDash val="solid"/>
                </a:ln>
                <a:solidFill>
                  <a:prstClr val="black"/>
                </a:solidFill>
              </a:rPr>
              <a:t> 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53061" y="283440"/>
            <a:ext cx="541815" cy="60016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39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02</a:t>
            </a:r>
            <a:endParaRPr lang="ko-KR" altLang="en-US" sz="3900" b="1" spc="-15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6486" y="1105006"/>
            <a:ext cx="1625445" cy="26161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JDBC</a:t>
            </a:r>
            <a:r>
              <a:rPr lang="ko-KR" altLang="en-US" sz="1700" b="1" spc="-150" dirty="0">
                <a:ln>
                  <a:solidFill>
                    <a:srgbClr val="C40000">
                      <a:alpha val="0"/>
                    </a:srgbClr>
                  </a:solidFill>
                </a:ln>
                <a:solidFill>
                  <a:prstClr val="white"/>
                </a:solidFill>
              </a:rPr>
              <a:t> 프록시 등록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31703" y="368660"/>
            <a:ext cx="2399760" cy="41549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2700" b="1" spc="-15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/>
                </a:solidFill>
              </a:rPr>
              <a:t>Operator Guide 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89A4CF4-4DC4-4806-8180-8DAC5BFD55F3}"/>
              </a:ext>
            </a:extLst>
          </p:cNvPr>
          <p:cNvGrpSpPr/>
          <p:nvPr/>
        </p:nvGrpSpPr>
        <p:grpSpPr>
          <a:xfrm>
            <a:off x="482354" y="2564902"/>
            <a:ext cx="7913877" cy="679361"/>
            <a:chOff x="539552" y="3036948"/>
            <a:chExt cx="8604448" cy="79151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59602C1-3A95-4F5C-A4B4-AE9579EFDAD9}"/>
                </a:ext>
              </a:extLst>
            </p:cNvPr>
            <p:cNvSpPr/>
            <p:nvPr/>
          </p:nvSpPr>
          <p:spPr>
            <a:xfrm>
              <a:off x="1775747" y="3036948"/>
              <a:ext cx="419989" cy="21202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BCFA250-8944-4926-80FD-6CC0B7976B66}"/>
                </a:ext>
              </a:extLst>
            </p:cNvPr>
            <p:cNvSpPr/>
            <p:nvPr/>
          </p:nvSpPr>
          <p:spPr>
            <a:xfrm>
              <a:off x="539552" y="3383922"/>
              <a:ext cx="1008113" cy="135549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BFF1CE3-5540-4B9C-A624-E2056D0542B1}"/>
                </a:ext>
              </a:extLst>
            </p:cNvPr>
            <p:cNvSpPr/>
            <p:nvPr/>
          </p:nvSpPr>
          <p:spPr>
            <a:xfrm>
              <a:off x="1775747" y="3467816"/>
              <a:ext cx="780029" cy="177206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A88922D-FC8D-475B-82BA-AB731C6213AE}"/>
                </a:ext>
              </a:extLst>
            </p:cNvPr>
            <p:cNvSpPr/>
            <p:nvPr/>
          </p:nvSpPr>
          <p:spPr>
            <a:xfrm>
              <a:off x="8978929" y="3645023"/>
              <a:ext cx="165071" cy="18344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6449CE16-67C5-4FD9-B8AC-07A98568D783}"/>
              </a:ext>
            </a:extLst>
          </p:cNvPr>
          <p:cNvSpPr txBox="1"/>
          <p:nvPr/>
        </p:nvSpPr>
        <p:spPr>
          <a:xfrm>
            <a:off x="354478" y="1501073"/>
            <a:ext cx="8826034" cy="19973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0" tIns="0" rIns="0" bIns="0" rtlCol="0">
            <a:spAutoFit/>
            <a:scene3d>
              <a:camera prst="orthographicFront"/>
              <a:lightRig rig="threePt" dir="t"/>
            </a:scene3d>
            <a:sp3d contourW="38100">
              <a:contourClr>
                <a:srgbClr val="E6EDF6"/>
              </a:contourClr>
            </a:sp3d>
          </a:bodyPr>
          <a:lstStyle/>
          <a:p>
            <a:pPr algn="just" latinLnBrk="0">
              <a:lnSpc>
                <a:spcPct val="120000"/>
              </a:lnSpc>
              <a:spcBef>
                <a:spcPct val="40000"/>
              </a:spcBef>
              <a:buClr>
                <a:srgbClr val="ABA69F"/>
              </a:buClr>
              <a:buSzPct val="80000"/>
            </a:pPr>
            <a:r>
              <a:rPr lang="ko-KR" altLang="en-US" sz="1200" b="1" dirty="0"/>
              <a:t>사용할 </a:t>
            </a:r>
            <a:r>
              <a:rPr lang="en-US" altLang="ko-KR" sz="1200" b="1" dirty="0"/>
              <a:t>Proxy</a:t>
            </a:r>
            <a:r>
              <a:rPr lang="ko-KR" altLang="en-US" sz="1200" b="1" dirty="0"/>
              <a:t>를 등록해 주시기 바랍니다</a:t>
            </a:r>
            <a:r>
              <a:rPr lang="en-US" altLang="ko-KR" sz="1200" b="1" dirty="0"/>
              <a:t>.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43018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83E4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</a:ln>
        <a:effectLst/>
      </a:spPr>
      <a:bodyPr wrap="square" lIns="0" tIns="0" rIns="0" bIns="0" rtlCol="0">
        <a:spAutoFit/>
        <a:scene3d>
          <a:camera prst="orthographicFront"/>
          <a:lightRig rig="threePt" dir="t"/>
        </a:scene3d>
        <a:sp3d contourW="38100">
          <a:contourClr>
            <a:srgbClr val="E6EDF6"/>
          </a:contourClr>
        </a:sp3d>
      </a:bodyPr>
      <a:lstStyle>
        <a:defPPr algn="just" latinLnBrk="0">
          <a:lnSpc>
            <a:spcPct val="120000"/>
          </a:lnSpc>
          <a:spcBef>
            <a:spcPct val="40000"/>
          </a:spcBef>
          <a:buClr>
            <a:srgbClr val="ABA69F"/>
          </a:buClr>
          <a:buSzPct val="80000"/>
          <a:defRPr dirty="0" err="1"/>
        </a:defPPr>
      </a:lstStyle>
    </a:txDef>
  </a:objectDefaults>
  <a:extraClrSchemeLst/>
</a:theme>
</file>

<file path=ppt/theme/theme3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3435</TotalTime>
  <Words>904</Words>
  <Application>Microsoft Office PowerPoint</Application>
  <PresentationFormat>화면 슬라이드 쇼(4:3)</PresentationFormat>
  <Paragraphs>234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Amazon Ember Regular</vt:lpstr>
      <vt:lpstr>YDIYGo530</vt:lpstr>
      <vt:lpstr>맑은 고딕</vt:lpstr>
      <vt:lpstr>Arial</vt:lpstr>
      <vt:lpstr>Arial Black</vt:lpstr>
      <vt:lpstr>Wingdings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OJH</dc:creator>
  <cp:lastModifiedBy>오지환</cp:lastModifiedBy>
  <cp:revision>133</cp:revision>
  <dcterms:created xsi:type="dcterms:W3CDTF">2019-03-26T07:30:33Z</dcterms:created>
  <dcterms:modified xsi:type="dcterms:W3CDTF">2020-03-10T08:27:36Z</dcterms:modified>
</cp:coreProperties>
</file>