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381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381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381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381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381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381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7F7F7"/>
          </a:solidFill>
        </a:fill>
      </a:tcStyle>
    </a:band2H>
    <a:firstCol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7F7F7"/>
          </a:solidFill>
        </a:fill>
      </a:tcStyle>
    </a:lastRow>
    <a:firstRow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38100" cap="flat">
              <a:solidFill>
                <a:srgbClr val="F7F7F7"/>
              </a:solidFill>
              <a:prstDash val="solid"/>
              <a:round/>
            </a:ln>
          </a:top>
          <a:bottom>
            <a:ln w="127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7F7F7"/>
        </a:fontRef>
        <a:srgbClr val="F7F7F7"/>
      </a:tcTxStyle>
      <a:tcStyle>
        <a:tcBdr>
          <a:left>
            <a:ln w="12700" cap="flat">
              <a:solidFill>
                <a:srgbClr val="F7F7F7"/>
              </a:solidFill>
              <a:prstDash val="solid"/>
              <a:round/>
            </a:ln>
          </a:left>
          <a:right>
            <a:ln w="12700" cap="flat">
              <a:solidFill>
                <a:srgbClr val="F7F7F7"/>
              </a:solidFill>
              <a:prstDash val="solid"/>
              <a:round/>
            </a:ln>
          </a:right>
          <a:top>
            <a:ln w="12700" cap="flat">
              <a:solidFill>
                <a:srgbClr val="F7F7F7"/>
              </a:solidFill>
              <a:prstDash val="solid"/>
              <a:round/>
            </a:ln>
          </a:top>
          <a:bottom>
            <a:ln w="38100" cap="flat">
              <a:solidFill>
                <a:srgbClr val="F7F7F7"/>
              </a:solidFill>
              <a:prstDash val="solid"/>
              <a:round/>
            </a:ln>
          </a:bottom>
          <a:insideH>
            <a:ln w="12700" cap="flat">
              <a:solidFill>
                <a:srgbClr val="F7F7F7"/>
              </a:solidFill>
              <a:prstDash val="solid"/>
              <a:round/>
            </a:ln>
          </a:insideH>
          <a:insideV>
            <a:ln w="12700" cap="flat">
              <a:solidFill>
                <a:srgbClr val="F7F7F7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1" y="6404294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49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hyperlink" Target="https://www.youtube.com/watch?v=EBEbw6bisB0&amp;feature=youtu.be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29" descr="그림 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3320" y="1744940"/>
            <a:ext cx="9062999" cy="5102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그림 33" descr="그림 33"/>
          <p:cNvPicPr>
            <a:picLocks noChangeAspect="1"/>
          </p:cNvPicPr>
          <p:nvPr/>
        </p:nvPicPr>
        <p:blipFill>
          <a:blip r:embed="rId2">
            <a:extLst/>
          </a:blip>
          <a:srcRect l="65503" t="0" r="0" b="0"/>
          <a:stretch>
            <a:fillRect/>
          </a:stretch>
        </p:blipFill>
        <p:spPr>
          <a:xfrm>
            <a:off x="5863210" y="1747229"/>
            <a:ext cx="6328789" cy="5102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그림 42" descr="그림 42"/>
          <p:cNvPicPr>
            <a:picLocks noChangeAspect="1"/>
          </p:cNvPicPr>
          <p:nvPr/>
        </p:nvPicPr>
        <p:blipFill>
          <a:blip r:embed="rId2">
            <a:extLst/>
          </a:blip>
          <a:srcRect l="0" t="0" r="0" b="95973"/>
          <a:stretch>
            <a:fillRect/>
          </a:stretch>
        </p:blipFill>
        <p:spPr>
          <a:xfrm>
            <a:off x="-73320" y="0"/>
            <a:ext cx="9062999" cy="1950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43" descr="그림 43"/>
          <p:cNvPicPr>
            <a:picLocks noChangeAspect="1"/>
          </p:cNvPicPr>
          <p:nvPr/>
        </p:nvPicPr>
        <p:blipFill>
          <a:blip r:embed="rId2">
            <a:extLst/>
          </a:blip>
          <a:srcRect l="65503" t="0" r="0" b="96018"/>
          <a:stretch>
            <a:fillRect/>
          </a:stretch>
        </p:blipFill>
        <p:spPr>
          <a:xfrm>
            <a:off x="5863210" y="-10546"/>
            <a:ext cx="6328789" cy="19609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직사각형 7"/>
          <p:cNvGrpSpPr/>
          <p:nvPr/>
        </p:nvGrpSpPr>
        <p:grpSpPr>
          <a:xfrm>
            <a:off x="0" y="6129"/>
            <a:ext cx="12192000" cy="6858007"/>
            <a:chOff x="0" y="0"/>
            <a:chExt cx="12192000" cy="6858006"/>
          </a:xfrm>
        </p:grpSpPr>
        <p:sp>
          <p:nvSpPr>
            <p:cNvPr id="116" name="직사각형"/>
            <p:cNvSpPr/>
            <p:nvPr/>
          </p:nvSpPr>
          <p:spPr>
            <a:xfrm>
              <a:off x="0" y="-1"/>
              <a:ext cx="12192000" cy="6858007"/>
            </a:xfrm>
            <a:prstGeom prst="rect">
              <a:avLst/>
            </a:prstGeom>
            <a:solidFill>
              <a:srgbClr val="95785D">
                <a:alpha val="6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17" name="‘"/>
            <p:cNvSpPr txBox="1"/>
            <p:nvPr/>
          </p:nvSpPr>
          <p:spPr>
            <a:xfrm>
              <a:off x="0" y="3243579"/>
              <a:ext cx="12192000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‘</a:t>
              </a:r>
            </a:p>
          </p:txBody>
        </p:sp>
      </p:grpSp>
      <p:pic>
        <p:nvPicPr>
          <p:cNvPr id="119" name="그림 14" descr="그림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9783" y="4166577"/>
            <a:ext cx="1065162" cy="10235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9" name="그룹 39"/>
          <p:cNvGrpSpPr/>
          <p:nvPr/>
        </p:nvGrpSpPr>
        <p:grpSpPr>
          <a:xfrm>
            <a:off x="4152081" y="3403919"/>
            <a:ext cx="1629559" cy="3225629"/>
            <a:chOff x="-1" y="-1"/>
            <a:chExt cx="1629557" cy="3225628"/>
          </a:xfrm>
        </p:grpSpPr>
        <p:sp>
          <p:nvSpPr>
            <p:cNvPr id="120" name="TextBox 15"/>
            <p:cNvSpPr txBox="1"/>
            <p:nvPr/>
          </p:nvSpPr>
          <p:spPr>
            <a:xfrm>
              <a:off x="-2" y="-2"/>
              <a:ext cx="411731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210 멋진어느날 R"/>
                  <a:ea typeface="210 멋진어느날 R"/>
                  <a:cs typeface="210 멋진어느날 R"/>
                  <a:sym typeface="210 멋진어느날 R"/>
                </a:defRPr>
              </a:lvl1pPr>
            </a:lstStyle>
            <a:p>
              <a:pPr/>
              <a:r>
                <a:t>사</a:t>
              </a:r>
            </a:p>
          </p:txBody>
        </p:sp>
        <p:sp>
          <p:nvSpPr>
            <p:cNvPr id="121" name="TextBox 18"/>
            <p:cNvSpPr txBox="1"/>
            <p:nvPr/>
          </p:nvSpPr>
          <p:spPr>
            <a:xfrm>
              <a:off x="289562" y="205740"/>
              <a:ext cx="411731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210 멋진어느날 R"/>
                  <a:ea typeface="210 멋진어느날 R"/>
                  <a:cs typeface="210 멋진어느날 R"/>
                  <a:sym typeface="210 멋진어느날 R"/>
                </a:defRPr>
              </a:lvl1pPr>
            </a:lstStyle>
            <a:p>
              <a:pPr/>
              <a:r>
                <a:t>랑</a:t>
              </a:r>
            </a:p>
          </p:txBody>
        </p:sp>
        <p:sp>
          <p:nvSpPr>
            <p:cNvPr id="122" name="TextBox 19"/>
            <p:cNvSpPr txBox="1"/>
            <p:nvPr/>
          </p:nvSpPr>
          <p:spPr>
            <a:xfrm>
              <a:off x="559050" y="416424"/>
              <a:ext cx="411731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210 멋진어느날 R"/>
                  <a:ea typeface="210 멋진어느날 R"/>
                  <a:cs typeface="210 멋진어느날 R"/>
                  <a:sym typeface="210 멋진어느날 R"/>
                </a:defRPr>
              </a:lvl1pPr>
            </a:lstStyle>
            <a:p>
              <a:pPr/>
              <a:r>
                <a:t>스</a:t>
              </a:r>
            </a:p>
          </p:txBody>
        </p:sp>
        <p:sp>
          <p:nvSpPr>
            <p:cNvPr id="123" name="TextBox 20"/>
            <p:cNvSpPr txBox="1"/>
            <p:nvPr/>
          </p:nvSpPr>
          <p:spPr>
            <a:xfrm>
              <a:off x="729478" y="703432"/>
              <a:ext cx="411731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210 멋진어느날 R"/>
                  <a:ea typeface="210 멋진어느날 R"/>
                  <a:cs typeface="210 멋진어느날 R"/>
                  <a:sym typeface="210 멋진어느날 R"/>
                </a:defRPr>
              </a:lvl1pPr>
            </a:lstStyle>
            <a:p>
              <a:pPr/>
              <a:r>
                <a:t>러</a:t>
              </a:r>
            </a:p>
          </p:txBody>
        </p:sp>
        <p:sp>
          <p:nvSpPr>
            <p:cNvPr id="124" name="TextBox 21"/>
            <p:cNvSpPr txBox="1"/>
            <p:nvPr/>
          </p:nvSpPr>
          <p:spPr>
            <a:xfrm>
              <a:off x="762090" y="1076970"/>
              <a:ext cx="411731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210 멋진어느날 R"/>
                  <a:ea typeface="210 멋진어느날 R"/>
                  <a:cs typeface="210 멋진어느날 R"/>
                  <a:sym typeface="210 멋진어느날 R"/>
                </a:defRPr>
              </a:lvl1pPr>
            </a:lstStyle>
            <a:p>
              <a:pPr/>
              <a:r>
                <a:t>운</a:t>
              </a:r>
            </a:p>
          </p:txBody>
        </p:sp>
        <p:sp>
          <p:nvSpPr>
            <p:cNvPr id="125" name="TextBox 22"/>
            <p:cNvSpPr txBox="1"/>
            <p:nvPr/>
          </p:nvSpPr>
          <p:spPr>
            <a:xfrm>
              <a:off x="963679" y="1612382"/>
              <a:ext cx="411731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210 멋진어느날 R"/>
                  <a:ea typeface="210 멋진어느날 R"/>
                  <a:cs typeface="210 멋진어느날 R"/>
                  <a:sym typeface="210 멋진어느날 R"/>
                </a:defRPr>
              </a:lvl1pPr>
            </a:lstStyle>
            <a:p>
              <a:pPr/>
              <a:r>
                <a:t>반</a:t>
              </a:r>
            </a:p>
          </p:txBody>
        </p:sp>
        <p:sp>
          <p:nvSpPr>
            <p:cNvPr id="126" name="TextBox 23"/>
            <p:cNvSpPr txBox="1"/>
            <p:nvPr/>
          </p:nvSpPr>
          <p:spPr>
            <a:xfrm>
              <a:off x="992184" y="1972172"/>
              <a:ext cx="411731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210 멋진어느날 R"/>
                  <a:ea typeface="210 멋진어느날 R"/>
                  <a:cs typeface="210 멋진어느날 R"/>
                  <a:sym typeface="210 멋진어느날 R"/>
                </a:defRPr>
              </a:lvl1pPr>
            </a:lstStyle>
            <a:p>
              <a:pPr/>
              <a:r>
                <a:t>려</a:t>
              </a:r>
            </a:p>
          </p:txBody>
        </p:sp>
        <p:sp>
          <p:nvSpPr>
            <p:cNvPr id="127" name="TextBox 24"/>
            <p:cNvSpPr txBox="1"/>
            <p:nvPr/>
          </p:nvSpPr>
          <p:spPr>
            <a:xfrm>
              <a:off x="1086040" y="2330103"/>
              <a:ext cx="411731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210 멋진어느날 R"/>
                  <a:ea typeface="210 멋진어느날 R"/>
                  <a:cs typeface="210 멋진어느날 R"/>
                  <a:sym typeface="210 멋진어느날 R"/>
                </a:defRPr>
              </a:lvl1pPr>
            </a:lstStyle>
            <a:p>
              <a:pPr/>
              <a:r>
                <a:t>동</a:t>
              </a:r>
            </a:p>
          </p:txBody>
        </p:sp>
        <p:sp>
          <p:nvSpPr>
            <p:cNvPr id="128" name="TextBox 25"/>
            <p:cNvSpPr txBox="1"/>
            <p:nvPr/>
          </p:nvSpPr>
          <p:spPr>
            <a:xfrm>
              <a:off x="1217826" y="2715091"/>
              <a:ext cx="411731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210 멋진어느날 R"/>
                  <a:ea typeface="210 멋진어느날 R"/>
                  <a:cs typeface="210 멋진어느날 R"/>
                  <a:sym typeface="210 멋진어느날 R"/>
                </a:defRPr>
              </a:lvl1pPr>
            </a:lstStyle>
            <a:p>
              <a:pPr/>
              <a:r>
                <a:t>물</a:t>
              </a:r>
            </a:p>
          </p:txBody>
        </p:sp>
      </p:grpSp>
      <p:grpSp>
        <p:nvGrpSpPr>
          <p:cNvPr id="136" name="그룹 41"/>
          <p:cNvGrpSpPr/>
          <p:nvPr/>
        </p:nvGrpSpPr>
        <p:grpSpPr>
          <a:xfrm>
            <a:off x="7371763" y="2449970"/>
            <a:ext cx="2770524" cy="1958062"/>
            <a:chOff x="0" y="0"/>
            <a:chExt cx="2770522" cy="1958060"/>
          </a:xfrm>
        </p:grpSpPr>
        <p:grpSp>
          <p:nvGrpSpPr>
            <p:cNvPr id="133" name="그룹 34"/>
            <p:cNvGrpSpPr/>
            <p:nvPr/>
          </p:nvGrpSpPr>
          <p:grpSpPr>
            <a:xfrm>
              <a:off x="232371" y="3170"/>
              <a:ext cx="2506017" cy="1933485"/>
              <a:chOff x="0" y="-1"/>
              <a:chExt cx="2506016" cy="1933484"/>
            </a:xfrm>
          </p:grpSpPr>
          <p:sp>
            <p:nvSpPr>
              <p:cNvPr id="130" name="TextBox 17"/>
              <p:cNvSpPr txBox="1"/>
              <p:nvPr/>
            </p:nvSpPr>
            <p:spPr>
              <a:xfrm>
                <a:off x="38763" y="-2"/>
                <a:ext cx="1967837" cy="1005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6000">
                    <a:solidFill>
                      <a:srgbClr val="FFFFFF"/>
                    </a:solidFill>
                    <a:latin typeface="DX시인과나"/>
                    <a:ea typeface="DX시인과나"/>
                    <a:cs typeface="DX시인과나"/>
                    <a:sym typeface="DX시인과나"/>
                  </a:defRPr>
                </a:lvl1pPr>
              </a:lstStyle>
              <a:p>
                <a:pPr/>
                <a:r>
                  <a:t>V Pet</a:t>
                </a:r>
              </a:p>
            </p:txBody>
          </p:sp>
          <p:sp>
            <p:nvSpPr>
              <p:cNvPr id="131" name="TextBox 30"/>
              <p:cNvSpPr txBox="1"/>
              <p:nvPr/>
            </p:nvSpPr>
            <p:spPr>
              <a:xfrm>
                <a:off x="-1" y="874292"/>
                <a:ext cx="1634105" cy="105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6000">
                    <a:solidFill>
                      <a:srgbClr val="FFFFFF"/>
                    </a:solidFill>
                    <a:latin typeface="DX시인과나"/>
                    <a:ea typeface="DX시인과나"/>
                    <a:cs typeface="DX시인과나"/>
                    <a:sym typeface="DX시인과나"/>
                  </a:defRPr>
                </a:lvl1pPr>
              </a:lstStyle>
              <a:p>
                <a:pPr/>
                <a:r>
                  <a:t>굿 펫</a:t>
                </a:r>
              </a:p>
            </p:txBody>
          </p:sp>
          <p:pic>
            <p:nvPicPr>
              <p:cNvPr id="132" name="그림 36" descr="그림 3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20249738">
                <a:off x="1823916" y="1088720"/>
                <a:ext cx="595289" cy="57204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4" name="직선 연결선 37"/>
            <p:cNvSpPr/>
            <p:nvPr/>
          </p:nvSpPr>
          <p:spPr>
            <a:xfrm>
              <a:off x="-1" y="-1"/>
              <a:ext cx="2770523" cy="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5" name="직선 연결선 40"/>
            <p:cNvSpPr/>
            <p:nvPr/>
          </p:nvSpPr>
          <p:spPr>
            <a:xfrm>
              <a:off x="-1" y="1958054"/>
              <a:ext cx="2770523" cy="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137" name="그림 46" descr="그림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9237016" y="1830696"/>
            <a:ext cx="552292" cy="552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그림 47" descr="그림 4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22922" y="1863280"/>
            <a:ext cx="519711" cy="51971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Box 45"/>
          <p:cNvSpPr txBox="1"/>
          <p:nvPr/>
        </p:nvSpPr>
        <p:spPr>
          <a:xfrm>
            <a:off x="7540045" y="4480890"/>
            <a:ext cx="2442735" cy="319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50" sz="1400">
                <a:solidFill>
                  <a:srgbClr val="FFFFFF"/>
                </a:solidFill>
                <a:latin typeface="DX시인과나"/>
                <a:ea typeface="DX시인과나"/>
                <a:cs typeface="DX시인과나"/>
                <a:sym typeface="DX시인과나"/>
              </a:defRPr>
            </a:lvl1pPr>
          </a:lstStyle>
          <a:p>
            <a:pPr/>
            <a:r>
              <a:t>20121872 정일웅, 20161574 심지훈</a:t>
            </a:r>
          </a:p>
        </p:txBody>
      </p:sp>
      <p:pic>
        <p:nvPicPr>
          <p:cNvPr id="140" name="그림 27" descr="그림 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244245">
            <a:off x="9603089" y="2771413"/>
            <a:ext cx="595288" cy="572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56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57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58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9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61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264" name="TextBox 2"/>
          <p:cNvSpPr txBox="1"/>
          <p:nvPr/>
        </p:nvSpPr>
        <p:spPr>
          <a:xfrm>
            <a:off x="1106128" y="1814052"/>
            <a:ext cx="114925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2. 회원가입</a:t>
            </a:r>
          </a:p>
        </p:txBody>
      </p:sp>
      <p:sp>
        <p:nvSpPr>
          <p:cNvPr id="265" name="TextBox 12"/>
          <p:cNvSpPr txBox="1"/>
          <p:nvPr/>
        </p:nvSpPr>
        <p:spPr>
          <a:xfrm>
            <a:off x="8188386" y="5784810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  <p:sp>
        <p:nvSpPr>
          <p:cNvPr id="266" name="TextBox 14"/>
          <p:cNvSpPr txBox="1"/>
          <p:nvPr/>
        </p:nvSpPr>
        <p:spPr>
          <a:xfrm>
            <a:off x="1443891" y="5784810"/>
            <a:ext cx="273105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회원가입 시 자동 로그인이 됨</a:t>
            </a:r>
          </a:p>
        </p:txBody>
      </p:sp>
      <p:pic>
        <p:nvPicPr>
          <p:cNvPr id="267" name="그림 16" descr="그림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2062" y="2943241"/>
            <a:ext cx="4505327" cy="1933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스크린샷 2018-12-19 오전 2.49.06.png" descr="스크린샷 2018-12-19 오전 2.49.0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28010" y="2607606"/>
            <a:ext cx="5419608" cy="2604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71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72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73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4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6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279" name="TextBox 2"/>
          <p:cNvSpPr txBox="1"/>
          <p:nvPr/>
        </p:nvSpPr>
        <p:spPr>
          <a:xfrm>
            <a:off x="1106128" y="1814052"/>
            <a:ext cx="114925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3. 로그아웃</a:t>
            </a:r>
          </a:p>
        </p:txBody>
      </p:sp>
      <p:sp>
        <p:nvSpPr>
          <p:cNvPr id="280" name="TextBox 12"/>
          <p:cNvSpPr txBox="1"/>
          <p:nvPr/>
        </p:nvSpPr>
        <p:spPr>
          <a:xfrm>
            <a:off x="6999771" y="5600143"/>
            <a:ext cx="312653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로그아웃이 되어 로그인 버튼 출현</a:t>
            </a:r>
          </a:p>
        </p:txBody>
      </p:sp>
      <p:sp>
        <p:nvSpPr>
          <p:cNvPr id="281" name="TextBox 14"/>
          <p:cNvSpPr txBox="1"/>
          <p:nvPr/>
        </p:nvSpPr>
        <p:spPr>
          <a:xfrm>
            <a:off x="1987305" y="5600143"/>
            <a:ext cx="181307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로그아웃 버튼 클릭</a:t>
            </a:r>
          </a:p>
        </p:txBody>
      </p:sp>
      <p:pic>
        <p:nvPicPr>
          <p:cNvPr id="282" name="그림 15" descr="그림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2062" y="2943241"/>
            <a:ext cx="4505327" cy="1933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그림 16" descr="그림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93092" y="2978522"/>
            <a:ext cx="4556691" cy="1898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86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87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88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9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1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294" name="TextBox 2"/>
          <p:cNvSpPr txBox="1"/>
          <p:nvPr/>
        </p:nvSpPr>
        <p:spPr>
          <a:xfrm>
            <a:off x="1106128" y="1814052"/>
            <a:ext cx="114925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3. 로그아웃</a:t>
            </a:r>
          </a:p>
        </p:txBody>
      </p:sp>
      <p:sp>
        <p:nvSpPr>
          <p:cNvPr id="295" name="TextBox 14"/>
          <p:cNvSpPr txBox="1"/>
          <p:nvPr/>
        </p:nvSpPr>
        <p:spPr>
          <a:xfrm>
            <a:off x="5631596" y="5509128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  <p:pic>
        <p:nvPicPr>
          <p:cNvPr id="296" name="그림 1" descr="그림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5432" y="2899698"/>
            <a:ext cx="4267423" cy="1689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99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00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01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2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04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307" name="TextBox 2"/>
          <p:cNvSpPr txBox="1"/>
          <p:nvPr/>
        </p:nvSpPr>
        <p:spPr>
          <a:xfrm>
            <a:off x="1106125" y="1814052"/>
            <a:ext cx="206723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4. 동물병원 조회 출력</a:t>
            </a:r>
          </a:p>
        </p:txBody>
      </p:sp>
      <p:pic>
        <p:nvPicPr>
          <p:cNvPr id="308" name="그림 1" descr="그림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5776" y="2345894"/>
            <a:ext cx="5039839" cy="2924195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TextBox 17"/>
          <p:cNvSpPr txBox="1"/>
          <p:nvPr/>
        </p:nvSpPr>
        <p:spPr>
          <a:xfrm>
            <a:off x="8107877" y="5768101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  <p:pic>
        <p:nvPicPr>
          <p:cNvPr id="310" name="그림 6" descr="그림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54954" y="2103752"/>
            <a:ext cx="4857061" cy="870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그림 18" descr="그림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54954" y="3078905"/>
            <a:ext cx="4857061" cy="2584478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extBox 19"/>
          <p:cNvSpPr txBox="1"/>
          <p:nvPr/>
        </p:nvSpPr>
        <p:spPr>
          <a:xfrm>
            <a:off x="2670865" y="5768101"/>
            <a:ext cx="129057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동물병원조회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15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16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17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8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20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323" name="TextBox 2"/>
          <p:cNvSpPr txBox="1"/>
          <p:nvPr/>
        </p:nvSpPr>
        <p:spPr>
          <a:xfrm>
            <a:off x="1106128" y="1814052"/>
            <a:ext cx="160824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5. 메인화면 출력</a:t>
            </a:r>
          </a:p>
        </p:txBody>
      </p:sp>
      <p:sp>
        <p:nvSpPr>
          <p:cNvPr id="324" name="TextBox 12"/>
          <p:cNvSpPr txBox="1"/>
          <p:nvPr/>
        </p:nvSpPr>
        <p:spPr>
          <a:xfrm>
            <a:off x="7868979" y="5784808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  <p:sp>
        <p:nvSpPr>
          <p:cNvPr id="325" name="TextBox 14"/>
          <p:cNvSpPr txBox="1"/>
          <p:nvPr/>
        </p:nvSpPr>
        <p:spPr>
          <a:xfrm>
            <a:off x="1680167" y="5784808"/>
            <a:ext cx="174247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최신글 5개씩 출력</a:t>
            </a:r>
          </a:p>
        </p:txBody>
      </p:sp>
      <p:pic>
        <p:nvPicPr>
          <p:cNvPr id="326" name="스크린샷 2018-12-19 오전 1.33.27.png" descr="스크린샷 2018-12-19 오전 1.33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969" y="2527437"/>
            <a:ext cx="4611588" cy="2930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스크린샷 2018-12-19 오전 1.33.58.png" descr="스크린샷 2018-12-19 오전 1.33.5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2857" y="2527437"/>
            <a:ext cx="5127581" cy="3008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30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31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32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3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35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338" name="TextBox 2"/>
          <p:cNvSpPr txBox="1"/>
          <p:nvPr/>
        </p:nvSpPr>
        <p:spPr>
          <a:xfrm>
            <a:off x="1106128" y="1458450"/>
            <a:ext cx="141050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6. 게시판 목록</a:t>
            </a:r>
          </a:p>
        </p:txBody>
      </p:sp>
      <p:sp>
        <p:nvSpPr>
          <p:cNvPr id="339" name="TextBox 12"/>
          <p:cNvSpPr txBox="1"/>
          <p:nvPr/>
        </p:nvSpPr>
        <p:spPr>
          <a:xfrm>
            <a:off x="4575402" y="6058065"/>
            <a:ext cx="281259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게시판 목록. (조회수, 댓글 수)</a:t>
            </a:r>
          </a:p>
        </p:txBody>
      </p:sp>
      <p:pic>
        <p:nvPicPr>
          <p:cNvPr id="340" name="스크린샷 2018-12-19 오전 1.36.02.png" descr="스크린샷 2018-12-19 오전 1.36.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67442" y="2237601"/>
            <a:ext cx="7028513" cy="3555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43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44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45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6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7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8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351" name="TextBox 2"/>
          <p:cNvSpPr txBox="1"/>
          <p:nvPr/>
        </p:nvSpPr>
        <p:spPr>
          <a:xfrm>
            <a:off x="1106128" y="1458450"/>
            <a:ext cx="141050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6. 게시판 목록</a:t>
            </a:r>
          </a:p>
        </p:txBody>
      </p:sp>
      <p:sp>
        <p:nvSpPr>
          <p:cNvPr id="352" name="TextBox 12"/>
          <p:cNvSpPr txBox="1"/>
          <p:nvPr/>
        </p:nvSpPr>
        <p:spPr>
          <a:xfrm>
            <a:off x="5631596" y="6092235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  <p:pic>
        <p:nvPicPr>
          <p:cNvPr id="353" name="스크린샷 2018-12-19 오전 2.06.19.png" descr="스크린샷 2018-12-19 오전 2.06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8763" y="2074146"/>
            <a:ext cx="4228190" cy="3544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56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57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58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9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61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364" name="TextBox 2"/>
          <p:cNvSpPr txBox="1"/>
          <p:nvPr/>
        </p:nvSpPr>
        <p:spPr>
          <a:xfrm>
            <a:off x="1106128" y="1814052"/>
            <a:ext cx="95151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7. 글쓰기</a:t>
            </a:r>
          </a:p>
        </p:txBody>
      </p:sp>
      <p:sp>
        <p:nvSpPr>
          <p:cNvPr id="365" name="TextBox 12"/>
          <p:cNvSpPr txBox="1"/>
          <p:nvPr/>
        </p:nvSpPr>
        <p:spPr>
          <a:xfrm>
            <a:off x="6749336" y="5292180"/>
            <a:ext cx="3917488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로그인을 하지않고 글쓰기 버튼을 눌렀을때</a:t>
            </a:r>
          </a:p>
        </p:txBody>
      </p:sp>
      <p:pic>
        <p:nvPicPr>
          <p:cNvPr id="366" name="스크린샷 2018-12-19 오전 1.39.21.png" descr="스크린샷 2018-12-19 오전 1.39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6005" y="2493771"/>
            <a:ext cx="3807268" cy="1872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스크린샷 2018-12-19 오전 1.39.37.png" descr="스크린샷 2018-12-19 오전 1.39.3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63043" y="2587930"/>
            <a:ext cx="5346914" cy="1737638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Box 1"/>
          <p:cNvSpPr txBox="1"/>
          <p:nvPr/>
        </p:nvSpPr>
        <p:spPr>
          <a:xfrm>
            <a:off x="2381441" y="5300938"/>
            <a:ext cx="161533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글쓰기 버튼 클릭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71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72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73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4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76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379" name="TextBox 2"/>
          <p:cNvSpPr txBox="1"/>
          <p:nvPr/>
        </p:nvSpPr>
        <p:spPr>
          <a:xfrm>
            <a:off x="1106128" y="1814052"/>
            <a:ext cx="95151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7. 글쓰기</a:t>
            </a:r>
          </a:p>
        </p:txBody>
      </p:sp>
      <p:sp>
        <p:nvSpPr>
          <p:cNvPr id="380" name="TextBox 12"/>
          <p:cNvSpPr txBox="1"/>
          <p:nvPr/>
        </p:nvSpPr>
        <p:spPr>
          <a:xfrm>
            <a:off x="4796711" y="5670510"/>
            <a:ext cx="207432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로그인 후 글쓰기 완료</a:t>
            </a:r>
          </a:p>
        </p:txBody>
      </p:sp>
      <p:pic>
        <p:nvPicPr>
          <p:cNvPr id="381" name="스크린샷 2018-12-19 오전 1.42.18.png" descr="스크린샷 2018-12-19 오전 1.42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95556" y="2200897"/>
            <a:ext cx="5476641" cy="1708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스크린샷 2018-12-19 오전 1.42.28 2.png" descr="스크린샷 2018-12-19 오전 1.42.28 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95556" y="4206792"/>
            <a:ext cx="5476641" cy="1044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85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86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87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8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9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90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393" name="TextBox 2"/>
          <p:cNvSpPr txBox="1"/>
          <p:nvPr/>
        </p:nvSpPr>
        <p:spPr>
          <a:xfrm>
            <a:off x="1106128" y="1814052"/>
            <a:ext cx="95151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7. 글쓰기</a:t>
            </a:r>
          </a:p>
        </p:txBody>
      </p:sp>
      <p:sp>
        <p:nvSpPr>
          <p:cNvPr id="394" name="TextBox 12"/>
          <p:cNvSpPr txBox="1"/>
          <p:nvPr/>
        </p:nvSpPr>
        <p:spPr>
          <a:xfrm>
            <a:off x="5303230" y="5607136"/>
            <a:ext cx="155182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글쓰기 소스코드</a:t>
            </a:r>
          </a:p>
        </p:txBody>
      </p:sp>
      <p:pic>
        <p:nvPicPr>
          <p:cNvPr id="395" name="스크린샷 2018-12-19 오전 1.47.25.png" descr="스크린샷 2018-12-19 오전 1.47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62400" y="2188441"/>
            <a:ext cx="4693819" cy="2816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2"/>
          <p:cNvSpPr/>
          <p:nvPr/>
        </p:nvSpPr>
        <p:spPr>
          <a:xfrm>
            <a:off x="4870765" y="4762122"/>
            <a:ext cx="4209869" cy="271610"/>
          </a:xfrm>
          <a:prstGeom prst="rect">
            <a:avLst/>
          </a:prstGeom>
          <a:solidFill>
            <a:srgbClr val="F8CBA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43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44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45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46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7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9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Box 11"/>
          <p:cNvSpPr txBox="1"/>
          <p:nvPr/>
        </p:nvSpPr>
        <p:spPr>
          <a:xfrm>
            <a:off x="842595" y="2846825"/>
            <a:ext cx="10528411" cy="2766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6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소비자는 저렴하면서 실력이 좋은 병원을 가기를 원한다. </a:t>
            </a:r>
          </a:p>
          <a:p>
            <a:pPr algn="ctr">
              <a:defRPr sz="1600"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  <a:p>
            <a:pPr algn="ctr">
              <a:defRPr sz="16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그러나 법적으로 정해져 있는 수가가 없다 보니 병원마다 가격 또한 차이가 있다. </a:t>
            </a:r>
          </a:p>
          <a:p>
            <a:pPr algn="ctr">
              <a:defRPr sz="1600"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  <a:p>
            <a:pPr algn="ctr">
              <a:defRPr sz="16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결국 우리가 병원에 대한 가격과 서비스의 질을 알기 위해서는 한번 가봤던 사람들의 이야기를 들어보는 수 밖에 없다.</a:t>
            </a:r>
          </a:p>
          <a:p>
            <a:pPr algn="ctr">
              <a:defRPr sz="1600" u="sng"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  <a:p>
            <a:pPr algn="ctr">
              <a:defRPr sz="16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동물병원의 후기는 인터넷에도 많지만 이곳 저곳 흩어져 있기 때문에 검색에 불편함이 있었다. </a:t>
            </a:r>
          </a:p>
          <a:p>
            <a:pPr algn="ctr">
              <a:defRPr sz="1600"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  <a:p>
            <a:pPr algn="ctr">
              <a:defRPr sz="16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우리는 그 점을 착안해 리뷰를 중점적으로 하는 홈페이지를 만들고자 한다. </a:t>
            </a:r>
          </a:p>
          <a:p>
            <a:pPr algn="ctr">
              <a:defRPr sz="1400"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  <a:p>
            <a:pPr algn="ctr">
              <a:defRPr sz="14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 </a:t>
            </a:r>
          </a:p>
        </p:txBody>
      </p:sp>
      <p:sp>
        <p:nvSpPr>
          <p:cNvPr id="152" name="TextBox 28"/>
          <p:cNvSpPr txBox="1"/>
          <p:nvPr/>
        </p:nvSpPr>
        <p:spPr>
          <a:xfrm>
            <a:off x="5755385" y="962386"/>
            <a:ext cx="681225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개요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98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399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00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1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2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3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406" name="TextBox 2"/>
          <p:cNvSpPr txBox="1"/>
          <p:nvPr/>
        </p:nvSpPr>
        <p:spPr>
          <a:xfrm>
            <a:off x="1106128" y="1814052"/>
            <a:ext cx="101502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8. 글 보기</a:t>
            </a:r>
          </a:p>
        </p:txBody>
      </p:sp>
      <p:pic>
        <p:nvPicPr>
          <p:cNvPr id="407" name="스크린샷 2018-12-19 오전 1.48.17.png" descr="스크린샷 2018-12-19 오전 1.48.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8949" y="2400636"/>
            <a:ext cx="7451247" cy="501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스크린샷 2018-12-19 오전 1.48.25.png" descr="스크린샷 2018-12-19 오전 1.48.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78949" y="2967762"/>
            <a:ext cx="7451247" cy="269526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TextBox 1"/>
          <p:cNvSpPr txBox="1"/>
          <p:nvPr/>
        </p:nvSpPr>
        <p:spPr>
          <a:xfrm>
            <a:off x="4816349" y="5934807"/>
            <a:ext cx="227206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글을 클릭하여 내용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12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13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14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5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6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1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420" name="TextBox 2"/>
          <p:cNvSpPr txBox="1"/>
          <p:nvPr/>
        </p:nvSpPr>
        <p:spPr>
          <a:xfrm>
            <a:off x="1106128" y="1814052"/>
            <a:ext cx="101502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8. 글 보기</a:t>
            </a:r>
          </a:p>
        </p:txBody>
      </p:sp>
      <p:sp>
        <p:nvSpPr>
          <p:cNvPr id="421" name="TextBox 12"/>
          <p:cNvSpPr txBox="1"/>
          <p:nvPr/>
        </p:nvSpPr>
        <p:spPr>
          <a:xfrm>
            <a:off x="5665308" y="5873994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  <p:pic>
        <p:nvPicPr>
          <p:cNvPr id="422" name="스크린샷 2018-12-19 오전 1.49.31.png" descr="스크린샷 2018-12-19 오전 1.49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9306" y="2247007"/>
            <a:ext cx="4001574" cy="3538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스크린샷 2018-12-19 오전 1.49.57.png" descr="스크린샷 2018-12-19 오전 1.49.5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6976" y="2247006"/>
            <a:ext cx="4001574" cy="3538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26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27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28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9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0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31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434" name="TextBox 2"/>
          <p:cNvSpPr txBox="1"/>
          <p:nvPr/>
        </p:nvSpPr>
        <p:spPr>
          <a:xfrm>
            <a:off x="1106128" y="1814052"/>
            <a:ext cx="95151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9. 글수정</a:t>
            </a:r>
          </a:p>
        </p:txBody>
      </p:sp>
      <p:sp>
        <p:nvSpPr>
          <p:cNvPr id="435" name="TextBox 12"/>
          <p:cNvSpPr txBox="1"/>
          <p:nvPr/>
        </p:nvSpPr>
        <p:spPr>
          <a:xfrm>
            <a:off x="841761" y="5787652"/>
            <a:ext cx="358552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자신의 글이 아니기 때문에 수정 불가능</a:t>
            </a:r>
          </a:p>
        </p:txBody>
      </p:sp>
      <p:pic>
        <p:nvPicPr>
          <p:cNvPr id="436" name="스크린샷 2018-12-19 오전 1.51.50.png" descr="스크린샷 2018-12-19 오전 1.51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6593" y="2514250"/>
            <a:ext cx="3987294" cy="2767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스크린샷 2018-12-19 오전 1.51.58.png" descr="스크린샷 2018-12-19 오전 1.51.5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42870" y="2514249"/>
            <a:ext cx="3987294" cy="2767317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TextBox 12"/>
          <p:cNvSpPr txBox="1"/>
          <p:nvPr/>
        </p:nvSpPr>
        <p:spPr>
          <a:xfrm>
            <a:off x="6839308" y="5787652"/>
            <a:ext cx="358552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자신의 글이기 때문에 수정 버튼이 보임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41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42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43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4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5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46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449" name="TextBox 2"/>
          <p:cNvSpPr txBox="1"/>
          <p:nvPr/>
        </p:nvSpPr>
        <p:spPr>
          <a:xfrm>
            <a:off x="1106128" y="1814052"/>
            <a:ext cx="95151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9. 글수정</a:t>
            </a:r>
          </a:p>
        </p:txBody>
      </p:sp>
      <p:sp>
        <p:nvSpPr>
          <p:cNvPr id="450" name="TextBox 12"/>
          <p:cNvSpPr txBox="1"/>
          <p:nvPr/>
        </p:nvSpPr>
        <p:spPr>
          <a:xfrm>
            <a:off x="7842011" y="5850923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  <p:pic>
        <p:nvPicPr>
          <p:cNvPr id="451" name="스크린샷 2018-12-19 오전 1.54.07.png" descr="스크린샷 2018-12-19 오전 1.54.0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04570" y="2440782"/>
            <a:ext cx="5009013" cy="2001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스크린샷 2018-12-19 오전 1.55.01.png" descr="스크린샷 2018-12-19 오전 1.55.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04570" y="4560966"/>
            <a:ext cx="5009013" cy="89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스크린샷 2018-12-19 오전 1.52.06.png" descr="스크린샷 2018-12-19 오전 1.52.0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8972" y="2440782"/>
            <a:ext cx="5203274" cy="31221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TextBox 12"/>
          <p:cNvSpPr txBox="1"/>
          <p:nvPr/>
        </p:nvSpPr>
        <p:spPr>
          <a:xfrm>
            <a:off x="2057642" y="5850923"/>
            <a:ext cx="167884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글 수정 화면 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57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58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59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0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1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62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465" name="TextBox 2"/>
          <p:cNvSpPr txBox="1"/>
          <p:nvPr/>
        </p:nvSpPr>
        <p:spPr>
          <a:xfrm>
            <a:off x="1106128" y="1814052"/>
            <a:ext cx="114216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10. 글 삭제</a:t>
            </a:r>
          </a:p>
        </p:txBody>
      </p:sp>
      <p:pic>
        <p:nvPicPr>
          <p:cNvPr id="466" name="스크린샷 2018-12-19 오전 1.51.50.png" descr="스크린샷 2018-12-19 오전 1.51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6005" y="2457593"/>
            <a:ext cx="4117269" cy="2767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스크린샷 2018-12-19 오전 1.51.58.png" descr="스크린샷 2018-12-19 오전 1.51.5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17660" y="2514250"/>
            <a:ext cx="4117269" cy="2767316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TextBox 12"/>
          <p:cNvSpPr txBox="1"/>
          <p:nvPr/>
        </p:nvSpPr>
        <p:spPr>
          <a:xfrm>
            <a:off x="8157974" y="5787652"/>
            <a:ext cx="207432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자신의 글 만 삭제가능</a:t>
            </a:r>
          </a:p>
        </p:txBody>
      </p:sp>
      <p:sp>
        <p:nvSpPr>
          <p:cNvPr id="469" name="TextBox 12"/>
          <p:cNvSpPr txBox="1"/>
          <p:nvPr/>
        </p:nvSpPr>
        <p:spPr>
          <a:xfrm>
            <a:off x="1272426" y="5787652"/>
            <a:ext cx="358552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자신의 글이 아니기 때문에 삭제 불가능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72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73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74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5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6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7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480" name="TextBox 2"/>
          <p:cNvSpPr txBox="1"/>
          <p:nvPr/>
        </p:nvSpPr>
        <p:spPr>
          <a:xfrm>
            <a:off x="1106128" y="1814052"/>
            <a:ext cx="114216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10. 글 삭제</a:t>
            </a:r>
          </a:p>
        </p:txBody>
      </p:sp>
      <p:sp>
        <p:nvSpPr>
          <p:cNvPr id="481" name="TextBox 12"/>
          <p:cNvSpPr txBox="1"/>
          <p:nvPr/>
        </p:nvSpPr>
        <p:spPr>
          <a:xfrm>
            <a:off x="5473870" y="6076498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  <p:pic>
        <p:nvPicPr>
          <p:cNvPr id="482" name="스크린샷 2018-12-19 오전 1.56.44.png" descr="스크린샷 2018-12-19 오전 1.56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7096" y="2360408"/>
            <a:ext cx="4211521" cy="3556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85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86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87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8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9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90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493" name="TextBox 2"/>
          <p:cNvSpPr txBox="1"/>
          <p:nvPr/>
        </p:nvSpPr>
        <p:spPr>
          <a:xfrm>
            <a:off x="1106128" y="1814052"/>
            <a:ext cx="132740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11. 댓글 쓰기</a:t>
            </a:r>
          </a:p>
        </p:txBody>
      </p:sp>
      <p:sp>
        <p:nvSpPr>
          <p:cNvPr id="494" name="TextBox 12"/>
          <p:cNvSpPr txBox="1"/>
          <p:nvPr/>
        </p:nvSpPr>
        <p:spPr>
          <a:xfrm>
            <a:off x="4993799" y="5899375"/>
            <a:ext cx="235923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DSU 아이디로 댓글 작성</a:t>
            </a:r>
          </a:p>
        </p:txBody>
      </p:sp>
      <p:pic>
        <p:nvPicPr>
          <p:cNvPr id="495" name="스크린샷 2018-12-19 오전 1.58.23.png" descr="스크린샷 2018-12-19 오전 1.58.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2306" y="2232779"/>
            <a:ext cx="7399289" cy="1454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스크린샷 2018-12-19 오전 1.58.45.png" descr="스크린샷 2018-12-19 오전 1.58.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2305" y="3848648"/>
            <a:ext cx="7399289" cy="1768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99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00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01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2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3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04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507" name="TextBox 2"/>
          <p:cNvSpPr txBox="1"/>
          <p:nvPr/>
        </p:nvSpPr>
        <p:spPr>
          <a:xfrm>
            <a:off x="1106128" y="1814052"/>
            <a:ext cx="132740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11. 댓글 쓰기</a:t>
            </a:r>
          </a:p>
        </p:txBody>
      </p:sp>
      <p:sp>
        <p:nvSpPr>
          <p:cNvPr id="508" name="TextBox 12"/>
          <p:cNvSpPr txBox="1"/>
          <p:nvPr/>
        </p:nvSpPr>
        <p:spPr>
          <a:xfrm>
            <a:off x="4295233" y="5338483"/>
            <a:ext cx="364903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로그인을 하지 않을 시 댓글 작성 불가능</a:t>
            </a:r>
          </a:p>
        </p:txBody>
      </p:sp>
      <p:pic>
        <p:nvPicPr>
          <p:cNvPr id="509" name="스크린샷 2018-12-19 오전 2.02.04.png" descr="스크린샷 2018-12-19 오전 2.02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2940" y="2943237"/>
            <a:ext cx="7719833" cy="1820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12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13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14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5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6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1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520" name="TextBox 2"/>
          <p:cNvSpPr txBox="1"/>
          <p:nvPr/>
        </p:nvSpPr>
        <p:spPr>
          <a:xfrm>
            <a:off x="1106126" y="1814052"/>
            <a:ext cx="139091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11. 댓글 쓰기 </a:t>
            </a:r>
          </a:p>
        </p:txBody>
      </p:sp>
      <p:sp>
        <p:nvSpPr>
          <p:cNvPr id="521" name="TextBox 12"/>
          <p:cNvSpPr txBox="1"/>
          <p:nvPr/>
        </p:nvSpPr>
        <p:spPr>
          <a:xfrm>
            <a:off x="1900090" y="5843082"/>
            <a:ext cx="174956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댓글쓰기 소스코드</a:t>
            </a:r>
          </a:p>
        </p:txBody>
      </p:sp>
      <p:pic>
        <p:nvPicPr>
          <p:cNvPr id="522" name="스크린샷 2018-12-19 오전 2.03.00.png" descr="스크린샷 2018-12-19 오전 2.03.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962" y="2524155"/>
            <a:ext cx="4473474" cy="28945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스크린샷 2018-12-19 오전 2.03.40.png" descr="스크린샷 2018-12-19 오전 2.03.4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25156" y="2515427"/>
            <a:ext cx="4498912" cy="2903253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TextBox 12"/>
          <p:cNvSpPr txBox="1"/>
          <p:nvPr/>
        </p:nvSpPr>
        <p:spPr>
          <a:xfrm>
            <a:off x="7896768" y="5828862"/>
            <a:ext cx="181307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댓글 목록 소스코드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27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28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29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0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1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32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535" name="TextBox 2"/>
          <p:cNvSpPr txBox="1"/>
          <p:nvPr/>
        </p:nvSpPr>
        <p:spPr>
          <a:xfrm>
            <a:off x="1106128" y="1814052"/>
            <a:ext cx="153764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12. 게시판 검색</a:t>
            </a:r>
          </a:p>
        </p:txBody>
      </p:sp>
      <p:pic>
        <p:nvPicPr>
          <p:cNvPr id="536" name="스크린샷 2018-12-19 오전 2.04.34.png" descr="스크린샷 2018-12-19 오전 2.04.3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8642" y="2307139"/>
            <a:ext cx="3406936" cy="3328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스크린샷 2018-12-19 오전 2.04.41.png" descr="스크린샷 2018-12-19 오전 2.04.4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62547" y="2307139"/>
            <a:ext cx="3527441" cy="3328040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TextBox 12"/>
          <p:cNvSpPr txBox="1"/>
          <p:nvPr/>
        </p:nvSpPr>
        <p:spPr>
          <a:xfrm>
            <a:off x="2647112" y="5741423"/>
            <a:ext cx="1219856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검색 값 입력</a:t>
            </a:r>
          </a:p>
        </p:txBody>
      </p:sp>
      <p:sp>
        <p:nvSpPr>
          <p:cNvPr id="539" name="TextBox 12"/>
          <p:cNvSpPr txBox="1"/>
          <p:nvPr/>
        </p:nvSpPr>
        <p:spPr>
          <a:xfrm>
            <a:off x="8021269" y="5741423"/>
            <a:ext cx="121985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검색 값 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8"/>
          <p:cNvSpPr/>
          <p:nvPr/>
        </p:nvSpPr>
        <p:spPr>
          <a:xfrm>
            <a:off x="3340729" y="5383565"/>
            <a:ext cx="767668" cy="392384"/>
          </a:xfrm>
          <a:prstGeom prst="rect">
            <a:avLst/>
          </a:prstGeom>
          <a:solidFill>
            <a:srgbClr val="F4B183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55" name="직사각형 7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56" name="사각형: 둥근 모서리 6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57" name="사각형: 둥근 모서리 3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58" name="TextBox 9"/>
          <p:cNvSpPr txBox="1"/>
          <p:nvPr/>
        </p:nvSpPr>
        <p:spPr>
          <a:xfrm>
            <a:off x="5755382" y="962386"/>
            <a:ext cx="681225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개요</a:t>
            </a:r>
          </a:p>
        </p:txBody>
      </p:sp>
      <p:sp>
        <p:nvSpPr>
          <p:cNvPr id="159" name="TextBox 10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" name="직선 연결선 12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직선 연결선 13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2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그림 29" descr="그림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1137650">
            <a:off x="4397502" y="124216"/>
            <a:ext cx="874531" cy="8745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Box 2"/>
          <p:cNvSpPr txBox="1"/>
          <p:nvPr/>
        </p:nvSpPr>
        <p:spPr>
          <a:xfrm>
            <a:off x="2231406" y="5383565"/>
            <a:ext cx="8902871" cy="75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2400">
                <a:solidFill>
                  <a:srgbClr val="3B3838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Vpet</a:t>
            </a:r>
            <a:r>
              <a:rPr b="0"/>
              <a:t> </a:t>
            </a:r>
            <a:r>
              <a:rPr b="0" sz="1800"/>
              <a:t>은 동물병원에 대한 후기를 작성하는 게시판 형식의 홈페이지로</a:t>
            </a:r>
          </a:p>
          <a:p>
            <a:pPr algn="ctr">
              <a:defRPr>
                <a:solidFill>
                  <a:srgbClr val="3B3838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로그인을 통해 홈페이지에 접속하여 게시판에 글과 댓글을 쓰면서 의견을 나누는데 중점을 두었다.  </a:t>
            </a:r>
          </a:p>
        </p:txBody>
      </p:sp>
      <p:pic>
        <p:nvPicPr>
          <p:cNvPr id="165" name="그림 5" descr="그림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3827" y="1964670"/>
            <a:ext cx="4595746" cy="3040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42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43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44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5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4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550" name="TextBox 2"/>
          <p:cNvSpPr txBox="1"/>
          <p:nvPr/>
        </p:nvSpPr>
        <p:spPr>
          <a:xfrm>
            <a:off x="1106128" y="1814052"/>
            <a:ext cx="153764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12. 게시판 검색</a:t>
            </a:r>
          </a:p>
        </p:txBody>
      </p:sp>
      <p:pic>
        <p:nvPicPr>
          <p:cNvPr id="551" name="스크린샷 2018-12-19 오전 2.06.19.png" descr="스크린샷 2018-12-19 오전 2.06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5309" y="2241073"/>
            <a:ext cx="4228189" cy="3544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스크린샷 2018-12-19 오전 2.06.25.png" descr="스크린샷 2018-12-19 오전 2.06.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8655" y="2200892"/>
            <a:ext cx="4228190" cy="3584447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TextBox 12"/>
          <p:cNvSpPr txBox="1"/>
          <p:nvPr/>
        </p:nvSpPr>
        <p:spPr>
          <a:xfrm>
            <a:off x="5375871" y="6006774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56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57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58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9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0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61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564" name="TextBox 2"/>
          <p:cNvSpPr txBox="1"/>
          <p:nvPr/>
        </p:nvSpPr>
        <p:spPr>
          <a:xfrm>
            <a:off x="1106125" y="1814052"/>
            <a:ext cx="173538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13. 동물병원 검색</a:t>
            </a:r>
          </a:p>
        </p:txBody>
      </p:sp>
      <p:pic>
        <p:nvPicPr>
          <p:cNvPr id="565" name="스크린샷 2018-12-19 오전 2.07.44.png" descr="스크린샷 2018-12-19 오전 2.07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131" y="2345894"/>
            <a:ext cx="4874713" cy="2922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스크린샷 2018-12-19 오전 2.07.49.png" descr="스크린샷 2018-12-19 오전 2.07.4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2857" y="2345894"/>
            <a:ext cx="5503090" cy="2841570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TextBox 1"/>
          <p:cNvSpPr txBox="1"/>
          <p:nvPr/>
        </p:nvSpPr>
        <p:spPr>
          <a:xfrm>
            <a:off x="1821945" y="5847538"/>
            <a:ext cx="207432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동물병원 검색 값 입력</a:t>
            </a:r>
          </a:p>
        </p:txBody>
      </p:sp>
      <p:sp>
        <p:nvSpPr>
          <p:cNvPr id="568" name="TextBox 14"/>
          <p:cNvSpPr txBox="1"/>
          <p:nvPr/>
        </p:nvSpPr>
        <p:spPr>
          <a:xfrm>
            <a:off x="8159401" y="5835603"/>
            <a:ext cx="1219856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검색 값 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71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72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73" name="TextBox 7"/>
          <p:cNvSpPr txBox="1"/>
          <p:nvPr/>
        </p:nvSpPr>
        <p:spPr>
          <a:xfrm>
            <a:off x="5987422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4" name="직선 연결선 8"/>
          <p:cNvSpPr/>
          <p:nvPr/>
        </p:nvSpPr>
        <p:spPr>
          <a:xfrm>
            <a:off x="5981698" y="705152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5" name="직선 연결선 9"/>
          <p:cNvSpPr/>
          <p:nvPr/>
        </p:nvSpPr>
        <p:spPr>
          <a:xfrm>
            <a:off x="5981698" y="994713"/>
            <a:ext cx="228604" cy="5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76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579" name="TextBox 2"/>
          <p:cNvSpPr txBox="1"/>
          <p:nvPr/>
        </p:nvSpPr>
        <p:spPr>
          <a:xfrm>
            <a:off x="1106125" y="1814052"/>
            <a:ext cx="173538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13. 동물병원 검색</a:t>
            </a:r>
          </a:p>
        </p:txBody>
      </p:sp>
      <p:pic>
        <p:nvPicPr>
          <p:cNvPr id="580" name="스크린샷 2018-12-19 오전 2.08.39.png" descr="스크린샷 2018-12-19 오전 2.08.3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6096" y="2232779"/>
            <a:ext cx="4201906" cy="3570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스크린샷 2018-12-19 오전 2.08.46.png" descr="스크린샷 2018-12-19 오전 2.08.4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46469" y="2232779"/>
            <a:ext cx="4200505" cy="3570145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TextBox 12"/>
          <p:cNvSpPr txBox="1"/>
          <p:nvPr/>
        </p:nvSpPr>
        <p:spPr>
          <a:xfrm>
            <a:off x="5648449" y="6032255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직사각형 7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85" name="사각형: 둥근 모서리 6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86" name="사각형: 둥근 모서리 3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87" name="TextBox 10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88" name="직선 연결선 12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9" name="직선 연결선 13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90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그림 29" descr="그림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1137650">
            <a:off x="4397502" y="124216"/>
            <a:ext cx="874531" cy="874529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TextBox 2"/>
          <p:cNvSpPr txBox="1"/>
          <p:nvPr/>
        </p:nvSpPr>
        <p:spPr>
          <a:xfrm>
            <a:off x="654867" y="5909767"/>
            <a:ext cx="16764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593" name="TextBox 15"/>
          <p:cNvSpPr txBox="1"/>
          <p:nvPr/>
        </p:nvSpPr>
        <p:spPr>
          <a:xfrm>
            <a:off x="5426969" y="962386"/>
            <a:ext cx="1338060" cy="54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데모 시현</a:t>
            </a:r>
          </a:p>
        </p:txBody>
      </p:sp>
      <p:sp>
        <p:nvSpPr>
          <p:cNvPr id="594" name="TextBox 4"/>
          <p:cNvSpPr txBox="1"/>
          <p:nvPr/>
        </p:nvSpPr>
        <p:spPr>
          <a:xfrm>
            <a:off x="2241753" y="2787443"/>
            <a:ext cx="700432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j-ea"/>
                <a:cs typeface="+mj-cs"/>
                <a:sym typeface="맑은 고딕"/>
                <a:hlinkClick r:id="rId4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4" invalidUrl="" action="" tgtFrame="" tooltip="" history="1" highlightClick="0" endSnd="0"/>
              </a:rPr>
              <a:t>https://www.youtube.com/watch?v=EBEbw6bisB0&amp;feature=youtu.be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97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98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99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00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1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2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TextBox 11"/>
          <p:cNvSpPr txBox="1"/>
          <p:nvPr/>
        </p:nvSpPr>
        <p:spPr>
          <a:xfrm>
            <a:off x="4538319" y="1038617"/>
            <a:ext cx="3149071" cy="54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제작 도중 발생한문제점</a:t>
            </a:r>
          </a:p>
        </p:txBody>
      </p:sp>
      <p:sp>
        <p:nvSpPr>
          <p:cNvPr id="605" name="TextBox 8"/>
          <p:cNvSpPr txBox="1"/>
          <p:nvPr/>
        </p:nvSpPr>
        <p:spPr>
          <a:xfrm>
            <a:off x="1797855" y="1875594"/>
            <a:ext cx="8337885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chemeClr val="accent4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1</a:t>
            </a:r>
            <a:r>
              <a:rPr sz="1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06" name="직사각형 14"/>
          <p:cNvSpPr/>
          <p:nvPr/>
        </p:nvSpPr>
        <p:spPr>
          <a:xfrm>
            <a:off x="2052616" y="2500582"/>
            <a:ext cx="6037762" cy="4572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607" name="TextBox 10"/>
          <p:cNvSpPr txBox="1"/>
          <p:nvPr/>
        </p:nvSpPr>
        <p:spPr>
          <a:xfrm>
            <a:off x="3258646" y="2106428"/>
            <a:ext cx="201081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62626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코드의 중복이 심하다</a:t>
            </a:r>
          </a:p>
        </p:txBody>
      </p:sp>
      <p:sp>
        <p:nvSpPr>
          <p:cNvPr id="608" name="직사각형 16"/>
          <p:cNvSpPr/>
          <p:nvPr/>
        </p:nvSpPr>
        <p:spPr>
          <a:xfrm>
            <a:off x="4810726" y="4030745"/>
            <a:ext cx="6037760" cy="45725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609" name="TextBox 14"/>
          <p:cNvSpPr txBox="1"/>
          <p:nvPr/>
        </p:nvSpPr>
        <p:spPr>
          <a:xfrm>
            <a:off x="2672440" y="5486653"/>
            <a:ext cx="8337885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4800">
                <a:solidFill>
                  <a:schemeClr val="accent4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3</a:t>
            </a:r>
            <a:r>
              <a:rPr sz="1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10" name="직사각형 18"/>
          <p:cNvSpPr/>
          <p:nvPr/>
        </p:nvSpPr>
        <p:spPr>
          <a:xfrm>
            <a:off x="2807176" y="6099607"/>
            <a:ext cx="6037761" cy="45725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611" name="TextBox 16"/>
          <p:cNvSpPr txBox="1"/>
          <p:nvPr/>
        </p:nvSpPr>
        <p:spPr>
          <a:xfrm>
            <a:off x="6480695" y="3684273"/>
            <a:ext cx="421189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262626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POST 방식에 url 정보를 담아서 전송된다</a:t>
            </a:r>
          </a:p>
        </p:txBody>
      </p:sp>
      <p:sp>
        <p:nvSpPr>
          <p:cNvPr id="612" name="TextBox 19"/>
          <p:cNvSpPr txBox="1"/>
          <p:nvPr/>
        </p:nvSpPr>
        <p:spPr>
          <a:xfrm>
            <a:off x="4048514" y="5753134"/>
            <a:ext cx="4686839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262626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잦은 DB 커넥션으로 인해 웹 서버가 자주 다운된다.</a:t>
            </a:r>
          </a:p>
        </p:txBody>
      </p:sp>
      <p:sp>
        <p:nvSpPr>
          <p:cNvPr id="613" name="직사각형 1"/>
          <p:cNvSpPr txBox="1"/>
          <p:nvPr/>
        </p:nvSpPr>
        <p:spPr>
          <a:xfrm>
            <a:off x="4701966" y="3359355"/>
            <a:ext cx="443167" cy="82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chemeClr val="accent4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직사각형 8"/>
          <p:cNvSpPr/>
          <p:nvPr/>
        </p:nvSpPr>
        <p:spPr>
          <a:xfrm>
            <a:off x="954230" y="2035278"/>
            <a:ext cx="2611449" cy="369338"/>
          </a:xfrm>
          <a:prstGeom prst="rect">
            <a:avLst/>
          </a:prstGeom>
          <a:solidFill>
            <a:srgbClr val="B4C7E7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616" name="직사각형 7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617" name="사각형: 둥근 모서리 6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618" name="사각형: 둥근 모서리 3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619" name="TextBox 10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20" name="직선 연결선 12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1" name="직선 연결선 13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22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그림 29" descr="그림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1137650">
            <a:off x="4397502" y="124216"/>
            <a:ext cx="874531" cy="874529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TextBox 2"/>
          <p:cNvSpPr txBox="1"/>
          <p:nvPr/>
        </p:nvSpPr>
        <p:spPr>
          <a:xfrm>
            <a:off x="654867" y="5909767"/>
            <a:ext cx="16764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625" name="TextBox 15"/>
          <p:cNvSpPr txBox="1"/>
          <p:nvPr/>
        </p:nvSpPr>
        <p:spPr>
          <a:xfrm>
            <a:off x="5611114" y="962386"/>
            <a:ext cx="969769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후일담</a:t>
            </a:r>
          </a:p>
        </p:txBody>
      </p:sp>
      <p:sp>
        <p:nvSpPr>
          <p:cNvPr id="626" name="TextBox 1"/>
          <p:cNvSpPr txBox="1"/>
          <p:nvPr/>
        </p:nvSpPr>
        <p:spPr>
          <a:xfrm>
            <a:off x="890824" y="2035278"/>
            <a:ext cx="227206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제작할 때 참고했던 코드</a:t>
            </a:r>
          </a:p>
        </p:txBody>
      </p:sp>
      <p:sp>
        <p:nvSpPr>
          <p:cNvPr id="627" name="TextBox 4"/>
          <p:cNvSpPr txBox="1"/>
          <p:nvPr/>
        </p:nvSpPr>
        <p:spPr>
          <a:xfrm>
            <a:off x="890827" y="3204597"/>
            <a:ext cx="2079736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코드 : 유튜브 - 동빈나</a:t>
            </a:r>
          </a:p>
        </p:txBody>
      </p:sp>
      <p:sp>
        <p:nvSpPr>
          <p:cNvPr id="628" name="TextBox 5"/>
          <p:cNvSpPr txBox="1"/>
          <p:nvPr/>
        </p:nvSpPr>
        <p:spPr>
          <a:xfrm>
            <a:off x="890823" y="4373917"/>
            <a:ext cx="403742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홈페이지 디자인 : 부트스트랩 – 디자인 예제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rcRect l="0" t="7812" r="0" b="7812"/>
          <a:stretch>
            <a:fillRect/>
          </a:stretch>
        </p:blipFill>
        <p:spPr>
          <a:xfrm>
            <a:off x="0" y="-1"/>
            <a:ext cx="12192000" cy="68580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3" name="직사각형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1" name="직사각형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5785D">
                <a:alpha val="6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632" name="‘"/>
            <p:cNvSpPr txBox="1"/>
            <p:nvPr/>
          </p:nvSpPr>
          <p:spPr>
            <a:xfrm>
              <a:off x="0" y="3243575"/>
              <a:ext cx="12192000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‘</a:t>
              </a:r>
            </a:p>
          </p:txBody>
        </p:sp>
      </p:grpSp>
      <p:sp>
        <p:nvSpPr>
          <p:cNvPr id="634" name="TextBox 2"/>
          <p:cNvSpPr txBox="1"/>
          <p:nvPr/>
        </p:nvSpPr>
        <p:spPr>
          <a:xfrm>
            <a:off x="3257738" y="2862096"/>
            <a:ext cx="5676523" cy="142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800">
                <a:solidFill>
                  <a:srgbClr val="FFFFFF"/>
                </a:solidFill>
                <a:latin typeface="DX시인과나"/>
                <a:ea typeface="DX시인과나"/>
                <a:cs typeface="DX시인과나"/>
                <a:sym typeface="DX시인과나"/>
              </a:defRPr>
            </a:lvl1pPr>
          </a:lstStyle>
          <a:p>
            <a:pPr/>
            <a:r>
              <a:t>감사합니다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직사각형 7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68" name="사각형: 둥근 모서리 6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69" name="사각형: 둥근 모서리 3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70" name="TextBox 10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" name="직선 연결선 12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직선 연결선 13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3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그림 29" descr="그림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1137650">
            <a:off x="4397502" y="124216"/>
            <a:ext cx="874531" cy="87452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2"/>
          <p:cNvSpPr txBox="1"/>
          <p:nvPr/>
        </p:nvSpPr>
        <p:spPr>
          <a:xfrm>
            <a:off x="654867" y="5909767"/>
            <a:ext cx="16764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76" name="TextBox 8"/>
          <p:cNvSpPr txBox="1"/>
          <p:nvPr/>
        </p:nvSpPr>
        <p:spPr>
          <a:xfrm>
            <a:off x="2500621" y="6285731"/>
            <a:ext cx="49961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메인</a:t>
            </a:r>
          </a:p>
        </p:txBody>
      </p:sp>
      <p:sp>
        <p:nvSpPr>
          <p:cNvPr id="177" name="TextBox 15"/>
          <p:cNvSpPr txBox="1"/>
          <p:nvPr/>
        </p:nvSpPr>
        <p:spPr>
          <a:xfrm>
            <a:off x="5426969" y="962386"/>
            <a:ext cx="1338060" cy="54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스크린 샷</a:t>
            </a:r>
          </a:p>
        </p:txBody>
      </p:sp>
      <p:sp>
        <p:nvSpPr>
          <p:cNvPr id="178" name="TextBox 16"/>
          <p:cNvSpPr txBox="1"/>
          <p:nvPr/>
        </p:nvSpPr>
        <p:spPr>
          <a:xfrm>
            <a:off x="7810448" y="6216212"/>
            <a:ext cx="236331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후기 게시판</a:t>
            </a:r>
          </a:p>
        </p:txBody>
      </p:sp>
      <p:pic>
        <p:nvPicPr>
          <p:cNvPr id="179" name="그림 17" descr="그림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9489" y="2048342"/>
            <a:ext cx="5191570" cy="3769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그림 4" descr="그림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96320" y="2048342"/>
            <a:ext cx="5191567" cy="3769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직사각형 7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83" name="사각형: 둥근 모서리 6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84" name="사각형: 둥근 모서리 3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85" name="TextBox 10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6" name="직선 연결선 12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직선 연결선 13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8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그림 29" descr="그림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1137650">
            <a:off x="4397502" y="124216"/>
            <a:ext cx="874531" cy="87452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Box 2"/>
          <p:cNvSpPr txBox="1"/>
          <p:nvPr/>
        </p:nvSpPr>
        <p:spPr>
          <a:xfrm>
            <a:off x="654867" y="5909767"/>
            <a:ext cx="16764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191" name="TextBox 15"/>
          <p:cNvSpPr txBox="1"/>
          <p:nvPr/>
        </p:nvSpPr>
        <p:spPr>
          <a:xfrm>
            <a:off x="5426969" y="962386"/>
            <a:ext cx="1338060" cy="54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스크린 샷</a:t>
            </a:r>
          </a:p>
        </p:txBody>
      </p:sp>
      <p:sp>
        <p:nvSpPr>
          <p:cNvPr id="192" name="TextBox 16"/>
          <p:cNvSpPr txBox="1"/>
          <p:nvPr/>
        </p:nvSpPr>
        <p:spPr>
          <a:xfrm>
            <a:off x="2508827" y="6148416"/>
            <a:ext cx="115634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상담 게시판</a:t>
            </a:r>
          </a:p>
        </p:txBody>
      </p:sp>
      <p:sp>
        <p:nvSpPr>
          <p:cNvPr id="193" name="TextBox 17"/>
          <p:cNvSpPr txBox="1"/>
          <p:nvPr/>
        </p:nvSpPr>
        <p:spPr>
          <a:xfrm>
            <a:off x="8284019" y="6153008"/>
            <a:ext cx="129057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동물병원검색</a:t>
            </a:r>
          </a:p>
        </p:txBody>
      </p:sp>
      <p:pic>
        <p:nvPicPr>
          <p:cNvPr id="194" name="그림 5" descr="그림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0549" y="2016580"/>
            <a:ext cx="5191567" cy="3753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그림 11" descr="그림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4867" y="1999950"/>
            <a:ext cx="5191567" cy="3769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직사각형 7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98" name="사각형: 둥근 모서리 6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99" name="사각형: 둥근 모서리 3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00" name="TextBox 10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" name="직선 연결선 12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직선 연결선 13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3" name="그림 26" descr="그림 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그림 29" descr="그림 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 rot="21137650">
            <a:off x="4397502" y="124216"/>
            <a:ext cx="874531" cy="87452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extBox 2"/>
          <p:cNvSpPr txBox="1"/>
          <p:nvPr/>
        </p:nvSpPr>
        <p:spPr>
          <a:xfrm>
            <a:off x="654867" y="5909767"/>
            <a:ext cx="16764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.</a:t>
            </a:r>
          </a:p>
        </p:txBody>
      </p:sp>
      <p:sp>
        <p:nvSpPr>
          <p:cNvPr id="206" name="TextBox 15"/>
          <p:cNvSpPr txBox="1"/>
          <p:nvPr/>
        </p:nvSpPr>
        <p:spPr>
          <a:xfrm>
            <a:off x="5426969" y="962386"/>
            <a:ext cx="1338060" cy="54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스크린 샷</a:t>
            </a:r>
          </a:p>
        </p:txBody>
      </p:sp>
      <p:sp>
        <p:nvSpPr>
          <p:cNvPr id="207" name="TextBox 16"/>
          <p:cNvSpPr txBox="1"/>
          <p:nvPr/>
        </p:nvSpPr>
        <p:spPr>
          <a:xfrm>
            <a:off x="5688676" y="6232931"/>
            <a:ext cx="69735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관리자</a:t>
            </a:r>
          </a:p>
        </p:txBody>
      </p:sp>
      <p:pic>
        <p:nvPicPr>
          <p:cNvPr id="208" name="그림 1" descr="그림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19110" y="1915652"/>
            <a:ext cx="6182379" cy="3994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11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12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13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4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6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pic>
        <p:nvPicPr>
          <p:cNvPr id="219" name="그림 1" descr="그림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6182" y="2512903"/>
            <a:ext cx="4237090" cy="274965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extBox 2"/>
          <p:cNvSpPr txBox="1"/>
          <p:nvPr/>
        </p:nvSpPr>
        <p:spPr>
          <a:xfrm>
            <a:off x="1106128" y="1814052"/>
            <a:ext cx="95151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1. 로그인</a:t>
            </a:r>
          </a:p>
        </p:txBody>
      </p:sp>
      <p:pic>
        <p:nvPicPr>
          <p:cNvPr id="221" name="그림 6" descr="그림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98912" y="2512903"/>
            <a:ext cx="5823099" cy="2749657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Box 12"/>
          <p:cNvSpPr txBox="1"/>
          <p:nvPr/>
        </p:nvSpPr>
        <p:spPr>
          <a:xfrm>
            <a:off x="7528459" y="5784810"/>
            <a:ext cx="161533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로그인 버튼 클릭</a:t>
            </a:r>
          </a:p>
        </p:txBody>
      </p:sp>
      <p:sp>
        <p:nvSpPr>
          <p:cNvPr id="223" name="TextBox 14"/>
          <p:cNvSpPr txBox="1"/>
          <p:nvPr/>
        </p:nvSpPr>
        <p:spPr>
          <a:xfrm>
            <a:off x="1328473" y="5784810"/>
            <a:ext cx="2928793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메인 페이지에 로그인 버튼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26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27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28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9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1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sp>
        <p:nvSpPr>
          <p:cNvPr id="234" name="TextBox 2"/>
          <p:cNvSpPr txBox="1"/>
          <p:nvPr/>
        </p:nvSpPr>
        <p:spPr>
          <a:xfrm>
            <a:off x="1106128" y="1814052"/>
            <a:ext cx="95151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1. 로그인</a:t>
            </a:r>
          </a:p>
        </p:txBody>
      </p:sp>
      <p:sp>
        <p:nvSpPr>
          <p:cNvPr id="235" name="TextBox 12"/>
          <p:cNvSpPr txBox="1"/>
          <p:nvPr/>
        </p:nvSpPr>
        <p:spPr>
          <a:xfrm>
            <a:off x="8254482" y="5784810"/>
            <a:ext cx="89509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소스코드</a:t>
            </a:r>
          </a:p>
        </p:txBody>
      </p:sp>
      <p:sp>
        <p:nvSpPr>
          <p:cNvPr id="236" name="TextBox 14"/>
          <p:cNvSpPr txBox="1"/>
          <p:nvPr/>
        </p:nvSpPr>
        <p:spPr>
          <a:xfrm>
            <a:off x="1132388" y="5784810"/>
            <a:ext cx="3522011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로그인이 되어 로그아웃 버튼으로 바뀜</a:t>
            </a:r>
          </a:p>
        </p:txBody>
      </p:sp>
      <p:pic>
        <p:nvPicPr>
          <p:cNvPr id="237" name="그림 15" descr="그림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2062" y="2943241"/>
            <a:ext cx="4505327" cy="1933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그림 16" descr="그림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93092" y="2442498"/>
            <a:ext cx="4430777" cy="3044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사각형 3"/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1" name="사각형: 둥근 모서리 4"/>
          <p:cNvSpPr/>
          <p:nvPr/>
        </p:nvSpPr>
        <p:spPr>
          <a:xfrm>
            <a:off x="4295233" y="567122"/>
            <a:ext cx="3635250" cy="1054198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2" name="사각형: 둥근 모서리 5"/>
          <p:cNvSpPr/>
          <p:nvPr/>
        </p:nvSpPr>
        <p:spPr>
          <a:xfrm>
            <a:off x="4261520" y="531842"/>
            <a:ext cx="3635248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3" name="TextBox 7"/>
          <p:cNvSpPr txBox="1"/>
          <p:nvPr/>
        </p:nvSpPr>
        <p:spPr>
          <a:xfrm>
            <a:off x="5987424" y="681522"/>
            <a:ext cx="21714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3C3C3C"/>
                </a:solidFill>
                <a:latin typeface="KoPub돋움체 Bold"/>
                <a:ea typeface="KoPub돋움체 Bold"/>
                <a:cs typeface="KoPub돋움체 Bold"/>
                <a:sym typeface="KoPub돋움체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4" name="직선 연결선 8"/>
          <p:cNvSpPr/>
          <p:nvPr/>
        </p:nvSpPr>
        <p:spPr>
          <a:xfrm>
            <a:off x="5981698" y="705152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직선 연결선 9"/>
          <p:cNvSpPr/>
          <p:nvPr/>
        </p:nvSpPr>
        <p:spPr>
          <a:xfrm>
            <a:off x="5981698" y="994713"/>
            <a:ext cx="228605" cy="6"/>
          </a:xfrm>
          <a:prstGeom prst="line">
            <a:avLst/>
          </a:prstGeom>
          <a:ln w="19050">
            <a:solidFill>
              <a:srgbClr val="72482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6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94118">
            <a:off x="7335587" y="982743"/>
            <a:ext cx="303621" cy="30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그림 13" descr="그림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845395">
            <a:off x="4389416" y="320696"/>
            <a:ext cx="741981" cy="74197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TextBox 11"/>
          <p:cNvSpPr txBox="1"/>
          <p:nvPr/>
        </p:nvSpPr>
        <p:spPr>
          <a:xfrm>
            <a:off x="5466843" y="962386"/>
            <a:ext cx="125831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pc="-150" sz="2800">
                <a:solidFill>
                  <a:srgbClr val="3C3C3C"/>
                </a:solidFill>
                <a:latin typeface="210 멋진어느날 R"/>
                <a:ea typeface="210 멋진어느날 R"/>
                <a:cs typeface="210 멋진어느날 R"/>
                <a:sym typeface="210 멋진어느날 R"/>
              </a:defRPr>
            </a:lvl1pPr>
          </a:lstStyle>
          <a:p>
            <a:pPr/>
            <a:r>
              <a:t>기능소개</a:t>
            </a:r>
          </a:p>
        </p:txBody>
      </p:sp>
      <p:pic>
        <p:nvPicPr>
          <p:cNvPr id="249" name="그림 1" descr="그림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6182" y="2512903"/>
            <a:ext cx="4237090" cy="2749657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extBox 2"/>
          <p:cNvSpPr txBox="1"/>
          <p:nvPr/>
        </p:nvSpPr>
        <p:spPr>
          <a:xfrm>
            <a:off x="1106128" y="1814052"/>
            <a:ext cx="114925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2. 회원가입</a:t>
            </a:r>
          </a:p>
        </p:txBody>
      </p:sp>
      <p:sp>
        <p:nvSpPr>
          <p:cNvPr id="251" name="TextBox 12"/>
          <p:cNvSpPr txBox="1"/>
          <p:nvPr/>
        </p:nvSpPr>
        <p:spPr>
          <a:xfrm>
            <a:off x="7057096" y="5784810"/>
            <a:ext cx="2794567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회원가입 버튼 클릭 후 값 입력</a:t>
            </a:r>
          </a:p>
        </p:txBody>
      </p:sp>
      <p:sp>
        <p:nvSpPr>
          <p:cNvPr id="252" name="TextBox 14"/>
          <p:cNvSpPr txBox="1"/>
          <p:nvPr/>
        </p:nvSpPr>
        <p:spPr>
          <a:xfrm>
            <a:off x="1213055" y="5784810"/>
            <a:ext cx="3126532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메인 페이지에 회원가입 버튼 확인</a:t>
            </a:r>
          </a:p>
        </p:txBody>
      </p:sp>
      <p:pic>
        <p:nvPicPr>
          <p:cNvPr id="253" name="그림 15" descr="그림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10300" y="2512903"/>
            <a:ext cx="4964677" cy="2800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7F7F7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F7F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F7F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