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0" r:id="rId5"/>
    <p:sldId id="263" r:id="rId6"/>
    <p:sldId id="267" r:id="rId7"/>
    <p:sldId id="264" r:id="rId8"/>
    <p:sldId id="268" r:id="rId9"/>
    <p:sldId id="278" r:id="rId10"/>
    <p:sldId id="279" r:id="rId11"/>
    <p:sldId id="280" r:id="rId12"/>
    <p:sldId id="281" r:id="rId13"/>
    <p:sldId id="274" r:id="rId14"/>
    <p:sldId id="275" r:id="rId15"/>
    <p:sldId id="276" r:id="rId16"/>
    <p:sldId id="277" r:id="rId17"/>
    <p:sldId id="282" r:id="rId18"/>
    <p:sldId id="261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4F8"/>
    <a:srgbClr val="205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3955" autoAdjust="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8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5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6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2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7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1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8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4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5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순서도: 수동 입력 27"/>
          <p:cNvSpPr/>
          <p:nvPr/>
        </p:nvSpPr>
        <p:spPr>
          <a:xfrm rot="16200000" flipH="1">
            <a:off x="4616610" y="-717388"/>
            <a:ext cx="6863488" cy="828729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 w 10000"/>
              <a:gd name="connsiteY0" fmla="*/ 501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4 w 10000"/>
              <a:gd name="connsiteY4" fmla="*/ 5017 h 10000"/>
              <a:gd name="connsiteX0" fmla="*/ 25 w 10000"/>
              <a:gd name="connsiteY0" fmla="*/ 479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5 w 10000"/>
              <a:gd name="connsiteY4" fmla="*/ 4796 h 10000"/>
              <a:gd name="connsiteX0" fmla="*/ 0 w 10008"/>
              <a:gd name="connsiteY0" fmla="*/ 4796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47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0000">
                <a:moveTo>
                  <a:pt x="0" y="4796"/>
                </a:moveTo>
                <a:lnTo>
                  <a:pt x="10008" y="0"/>
                </a:lnTo>
                <a:lnTo>
                  <a:pt x="10008" y="10000"/>
                </a:lnTo>
                <a:lnTo>
                  <a:pt x="8" y="10000"/>
                </a:lnTo>
                <a:cubicBezTo>
                  <a:pt x="13" y="8339"/>
                  <a:pt x="-5" y="6457"/>
                  <a:pt x="0" y="4796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A3C2BB6-BF4E-6E3D-A6A3-A03412F79395}"/>
              </a:ext>
            </a:extLst>
          </p:cNvPr>
          <p:cNvSpPr/>
          <p:nvPr/>
        </p:nvSpPr>
        <p:spPr>
          <a:xfrm>
            <a:off x="3904708" y="3248588"/>
            <a:ext cx="4354251" cy="4670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noFill/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i="1" kern="0" dirty="0">
                <a:solidFill>
                  <a:srgbClr val="205AC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일주일 날씨 시각화</a:t>
            </a:r>
            <a:endParaRPr lang="en-US" altLang="ko-KR" sz="700" kern="0" dirty="0">
              <a:solidFill>
                <a:srgbClr val="205AC8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86053" y="3740026"/>
            <a:ext cx="11881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kern="0" dirty="0">
                <a:solidFill>
                  <a:srgbClr val="DFE4F8"/>
                </a:solidFill>
              </a:rPr>
              <a:t>20169026_</a:t>
            </a:r>
            <a:r>
              <a:rPr lang="ko-KR" altLang="en-US" sz="1000" kern="0" dirty="0">
                <a:solidFill>
                  <a:srgbClr val="DFE4F8"/>
                </a:solidFill>
              </a:rPr>
              <a:t>김지훈</a:t>
            </a:r>
            <a:endParaRPr lang="en-US" altLang="ko-KR" sz="1000" kern="0" dirty="0">
              <a:solidFill>
                <a:srgbClr val="DFE4F8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DB88C56-2816-B1AE-4E2E-E209339B6357}"/>
              </a:ext>
            </a:extLst>
          </p:cNvPr>
          <p:cNvGrpSpPr/>
          <p:nvPr/>
        </p:nvGrpSpPr>
        <p:grpSpPr>
          <a:xfrm>
            <a:off x="4062897" y="3389234"/>
            <a:ext cx="185738" cy="185738"/>
            <a:chOff x="863846" y="1895476"/>
            <a:chExt cx="185738" cy="18573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21CA473-5C7E-9617-E431-71850BA572C2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205AC8"/>
            </a:solidFill>
            <a:ln w="200025">
              <a:solidFill>
                <a:srgbClr val="205AC8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83D6533-DC79-1AB0-2F01-AF3DDC81F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5D05B4-2ABD-14DB-21D5-3928DA931FEE}"/>
              </a:ext>
            </a:extLst>
          </p:cNvPr>
          <p:cNvSpPr/>
          <p:nvPr/>
        </p:nvSpPr>
        <p:spPr>
          <a:xfrm>
            <a:off x="3969473" y="3009630"/>
            <a:ext cx="2416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kern="0" dirty="0">
                <a:solidFill>
                  <a:srgbClr val="DFE4F8"/>
                </a:solidFill>
              </a:rPr>
              <a:t>Virtualization AND </a:t>
            </a:r>
            <a:r>
              <a:rPr lang="en-US" altLang="ko-KR" sz="1000" kern="0" dirty="0" err="1">
                <a:solidFill>
                  <a:srgbClr val="DFE4F8"/>
                </a:solidFill>
              </a:rPr>
              <a:t>Cloude</a:t>
            </a:r>
            <a:r>
              <a:rPr lang="en-US" altLang="ko-KR" sz="1000" kern="0" dirty="0">
                <a:solidFill>
                  <a:srgbClr val="DFE4F8"/>
                </a:solidFill>
              </a:rPr>
              <a:t> Computing</a:t>
            </a:r>
          </a:p>
        </p:txBody>
      </p:sp>
    </p:spTree>
    <p:extLst>
      <p:ext uri="{BB962C8B-B14F-4D97-AF65-F5344CB8AC3E}">
        <p14:creationId xmlns:p14="http://schemas.microsoft.com/office/powerpoint/2010/main" val="386546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2806259" cy="300019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 err="1">
                <a:solidFill>
                  <a:prstClr val="white"/>
                </a:solidFill>
              </a:rPr>
              <a:t>Vscode</a:t>
            </a:r>
            <a:r>
              <a:rPr lang="en-US" altLang="ko-KR" sz="1400" b="1" dirty="0">
                <a:solidFill>
                  <a:prstClr val="white"/>
                </a:solidFill>
              </a:rPr>
              <a:t> setting &amp; File set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03</a:t>
            </a:r>
          </a:p>
        </p:txBody>
      </p:sp>
      <p:sp>
        <p:nvSpPr>
          <p:cNvPr id="32" name="모서리가 둥근 직사각형 42">
            <a:extLst>
              <a:ext uri="{FF2B5EF4-FFF2-40B4-BE49-F238E27FC236}">
                <a16:creationId xmlns:a16="http://schemas.microsoft.com/office/drawing/2014/main" id="{28747C67-AEB8-76B4-2A73-276E9066DA01}"/>
              </a:ext>
            </a:extLst>
          </p:cNvPr>
          <p:cNvSpPr/>
          <p:nvPr/>
        </p:nvSpPr>
        <p:spPr>
          <a:xfrm>
            <a:off x="598241" y="3982676"/>
            <a:ext cx="6933650" cy="47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B59734-858A-4470-48C8-CAC0F5ED8506}"/>
              </a:ext>
            </a:extLst>
          </p:cNvPr>
          <p:cNvSpPr/>
          <p:nvPr/>
        </p:nvSpPr>
        <p:spPr>
          <a:xfrm>
            <a:off x="670348" y="4052799"/>
            <a:ext cx="677387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수집을 할 값들을 선언 후 변수로 지정 한다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34" name="모서리가 둥근 직사각형 42">
            <a:extLst>
              <a:ext uri="{FF2B5EF4-FFF2-40B4-BE49-F238E27FC236}">
                <a16:creationId xmlns:a16="http://schemas.microsoft.com/office/drawing/2014/main" id="{02C61CB8-3748-B2EF-7F48-83D3A2BC15A9}"/>
              </a:ext>
            </a:extLst>
          </p:cNvPr>
          <p:cNvSpPr/>
          <p:nvPr/>
        </p:nvSpPr>
        <p:spPr>
          <a:xfrm>
            <a:off x="598240" y="4961574"/>
            <a:ext cx="6933649" cy="47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2CF84E-F765-C1AB-EBE2-D11FB15DCEE7}"/>
              </a:ext>
            </a:extLst>
          </p:cNvPr>
          <p:cNvSpPr/>
          <p:nvPr/>
        </p:nvSpPr>
        <p:spPr>
          <a:xfrm>
            <a:off x="681432" y="5028832"/>
            <a:ext cx="676279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lt"/>
              </a:rPr>
              <a:t>3. </a:t>
            </a:r>
            <a:r>
              <a:rPr lang="ko-KR" altLang="en-US" sz="1600" b="1" dirty="0">
                <a:latin typeface="+mj-lt"/>
              </a:rPr>
              <a:t>불필요한 값들을 지우기 위해 </a:t>
            </a:r>
            <a:r>
              <a:rPr lang="en-US" altLang="ko-KR" sz="1600" b="1" dirty="0">
                <a:latin typeface="+mj-lt"/>
              </a:rPr>
              <a:t>Replace </a:t>
            </a:r>
            <a:r>
              <a:rPr lang="ko-KR" altLang="en-US" sz="1600" b="1" dirty="0">
                <a:latin typeface="+mj-lt"/>
              </a:rPr>
              <a:t>해준다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sp>
        <p:nvSpPr>
          <p:cNvPr id="36" name="모서리가 둥근 직사각형 42">
            <a:extLst>
              <a:ext uri="{FF2B5EF4-FFF2-40B4-BE49-F238E27FC236}">
                <a16:creationId xmlns:a16="http://schemas.microsoft.com/office/drawing/2014/main" id="{CCB12D8F-D3E7-46C2-B9A1-D4BB7A019911}"/>
              </a:ext>
            </a:extLst>
          </p:cNvPr>
          <p:cNvSpPr/>
          <p:nvPr/>
        </p:nvSpPr>
        <p:spPr>
          <a:xfrm>
            <a:off x="611241" y="2936520"/>
            <a:ext cx="6933651" cy="47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6CF131A-659D-A01D-6437-223EFA93A0A3}"/>
              </a:ext>
            </a:extLst>
          </p:cNvPr>
          <p:cNvSpPr/>
          <p:nvPr/>
        </p:nvSpPr>
        <p:spPr>
          <a:xfrm>
            <a:off x="641714" y="3006643"/>
            <a:ext cx="680250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날씨 정보를 수집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(Crawling)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할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URL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을 선언해 준다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05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2806259" cy="300019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 err="1">
                <a:solidFill>
                  <a:prstClr val="white"/>
                </a:solidFill>
              </a:rPr>
              <a:t>Vscode</a:t>
            </a:r>
            <a:r>
              <a:rPr lang="en-US" altLang="ko-KR" sz="1400" b="1" dirty="0">
                <a:solidFill>
                  <a:prstClr val="white"/>
                </a:solidFill>
              </a:rPr>
              <a:t> setting &amp; File set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03</a:t>
            </a:r>
          </a:p>
        </p:txBody>
      </p:sp>
      <p:sp>
        <p:nvSpPr>
          <p:cNvPr id="2" name="모서리가 둥근 직사각형 42">
            <a:extLst>
              <a:ext uri="{FF2B5EF4-FFF2-40B4-BE49-F238E27FC236}">
                <a16:creationId xmlns:a16="http://schemas.microsoft.com/office/drawing/2014/main" id="{9F0B5266-87D4-C140-C4AD-F0B9AA8D9D87}"/>
              </a:ext>
            </a:extLst>
          </p:cNvPr>
          <p:cNvSpPr/>
          <p:nvPr/>
        </p:nvSpPr>
        <p:spPr>
          <a:xfrm>
            <a:off x="598241" y="3982676"/>
            <a:ext cx="6933650" cy="47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4E5B6B-60AC-D259-8D8F-54A6E3288A4A}"/>
              </a:ext>
            </a:extLst>
          </p:cNvPr>
          <p:cNvSpPr/>
          <p:nvPr/>
        </p:nvSpPr>
        <p:spPr>
          <a:xfrm>
            <a:off x="670348" y="4052799"/>
            <a:ext cx="677387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</a:t>
            </a:r>
            <a:r>
              <a:rPr lang="ko-KR" altLang="en-US" sz="1600" b="1" dirty="0">
                <a:latin typeface="+mn-ea"/>
              </a:rPr>
              <a:t> 이전에 선언하였던 변수들을 차례대로 </a:t>
            </a:r>
            <a:r>
              <a:rPr lang="en-US" altLang="ko-KR" sz="1600" b="1" dirty="0" err="1">
                <a:latin typeface="+mn-ea"/>
              </a:rPr>
              <a:t>appen</a:t>
            </a:r>
            <a:r>
              <a:rPr lang="ko-KR" altLang="en-US" sz="1600" b="1" dirty="0">
                <a:latin typeface="+mn-ea"/>
              </a:rPr>
              <a:t>를 시켜준다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32" name="모서리가 둥근 직사각형 42">
            <a:extLst>
              <a:ext uri="{FF2B5EF4-FFF2-40B4-BE49-F238E27FC236}">
                <a16:creationId xmlns:a16="http://schemas.microsoft.com/office/drawing/2014/main" id="{F8D4614C-D4AF-D943-D89C-525908ABECE9}"/>
              </a:ext>
            </a:extLst>
          </p:cNvPr>
          <p:cNvSpPr/>
          <p:nvPr/>
        </p:nvSpPr>
        <p:spPr>
          <a:xfrm>
            <a:off x="598240" y="4961574"/>
            <a:ext cx="6933649" cy="73287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2710B8-F397-2C10-2E03-898F9D8B163A}"/>
              </a:ext>
            </a:extLst>
          </p:cNvPr>
          <p:cNvSpPr/>
          <p:nvPr/>
        </p:nvSpPr>
        <p:spPr>
          <a:xfrm>
            <a:off x="681432" y="5028832"/>
            <a:ext cx="676279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lt"/>
              </a:rPr>
              <a:t>3. Except</a:t>
            </a:r>
            <a:r>
              <a:rPr lang="ko-KR" altLang="en-US" sz="1600" b="1" dirty="0">
                <a:latin typeface="+mj-lt"/>
              </a:rPr>
              <a:t>를 이용하여 코드를 실행하는 중에 발생한 에러를 예외적으로 처리할 수 있게 해준다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sp>
        <p:nvSpPr>
          <p:cNvPr id="34" name="모서리가 둥근 직사각형 42">
            <a:extLst>
              <a:ext uri="{FF2B5EF4-FFF2-40B4-BE49-F238E27FC236}">
                <a16:creationId xmlns:a16="http://schemas.microsoft.com/office/drawing/2014/main" id="{51E8C764-1557-AD45-A8D3-B8E1D2381A7D}"/>
              </a:ext>
            </a:extLst>
          </p:cNvPr>
          <p:cNvSpPr/>
          <p:nvPr/>
        </p:nvSpPr>
        <p:spPr>
          <a:xfrm>
            <a:off x="611241" y="2936520"/>
            <a:ext cx="6933651" cy="47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A5975E-51CD-D549-00CC-590195DCE10F}"/>
              </a:ext>
            </a:extLst>
          </p:cNvPr>
          <p:cNvSpPr/>
          <p:nvPr/>
        </p:nvSpPr>
        <p:spPr>
          <a:xfrm>
            <a:off x="641714" y="3006643"/>
            <a:ext cx="680250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변수들을 차례대로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append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하기 위해 빈 배열 하나를 선언을 해준다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47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2806259" cy="300019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 err="1">
                <a:solidFill>
                  <a:prstClr val="white"/>
                </a:solidFill>
              </a:rPr>
              <a:t>Vscode</a:t>
            </a:r>
            <a:r>
              <a:rPr lang="en-US" altLang="ko-KR" sz="1400" b="1" dirty="0">
                <a:solidFill>
                  <a:prstClr val="white"/>
                </a:solidFill>
              </a:rPr>
              <a:t> setting &amp; File set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03</a:t>
            </a:r>
          </a:p>
        </p:txBody>
      </p:sp>
      <p:sp>
        <p:nvSpPr>
          <p:cNvPr id="2" name="모서리가 둥근 직사각형 42">
            <a:extLst>
              <a:ext uri="{FF2B5EF4-FFF2-40B4-BE49-F238E27FC236}">
                <a16:creationId xmlns:a16="http://schemas.microsoft.com/office/drawing/2014/main" id="{6577A347-7692-10D2-3010-B9CA436E1CD4}"/>
              </a:ext>
            </a:extLst>
          </p:cNvPr>
          <p:cNvSpPr/>
          <p:nvPr/>
        </p:nvSpPr>
        <p:spPr>
          <a:xfrm>
            <a:off x="612899" y="2543113"/>
            <a:ext cx="6713010" cy="9641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BE96A2-086F-3BBA-6684-4E574D111DF8}"/>
              </a:ext>
            </a:extLst>
          </p:cNvPr>
          <p:cNvSpPr/>
          <p:nvPr/>
        </p:nvSpPr>
        <p:spPr>
          <a:xfrm>
            <a:off x="701920" y="2616547"/>
            <a:ext cx="623443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600" b="1" dirty="0">
                <a:latin typeface="+mn-ea"/>
              </a:rPr>
              <a:t>Data</a:t>
            </a:r>
            <a:r>
              <a:rPr lang="ko-KR" altLang="en-US" sz="1600" b="1" dirty="0">
                <a:latin typeface="+mn-ea"/>
              </a:rPr>
              <a:t>라는 변수 안에 이전에 </a:t>
            </a:r>
            <a:r>
              <a:rPr lang="en-US" altLang="ko-KR" sz="1600" b="1" dirty="0">
                <a:latin typeface="+mn-ea"/>
              </a:rPr>
              <a:t>tags </a:t>
            </a:r>
            <a:r>
              <a:rPr lang="ko-KR" altLang="en-US" sz="1600" b="1" dirty="0" err="1">
                <a:latin typeface="+mn-ea"/>
              </a:rPr>
              <a:t>배열값에</a:t>
            </a:r>
            <a:r>
              <a:rPr lang="ko-KR" altLang="en-US" sz="1600" b="1" dirty="0">
                <a:latin typeface="+mn-ea"/>
              </a:rPr>
              <a:t> 들어갔던 변수들을</a:t>
            </a:r>
            <a:endParaRPr lang="en-US" altLang="ko-KR" sz="1600" b="1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차례대로 선언을 해준다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그 후 </a:t>
            </a:r>
            <a:r>
              <a:rPr lang="en-US" altLang="ko-KR" sz="1600" b="1" dirty="0">
                <a:latin typeface="+mn-ea"/>
              </a:rPr>
              <a:t>table</a:t>
            </a:r>
            <a:r>
              <a:rPr lang="ko-KR" altLang="en-US" sz="1600" b="1" dirty="0">
                <a:latin typeface="+mn-ea"/>
              </a:rPr>
              <a:t>에서 기본키로 사용할</a:t>
            </a:r>
            <a:endParaRPr lang="en-US" altLang="ko-KR" sz="1600" b="1" dirty="0">
              <a:latin typeface="+mn-ea"/>
            </a:endParaRPr>
          </a:p>
          <a:p>
            <a:pPr>
              <a:defRPr/>
            </a:pPr>
            <a:r>
              <a:rPr lang="en-US" altLang="ko-KR" sz="1600" b="1" dirty="0" err="1">
                <a:latin typeface="+mn-ea"/>
              </a:rPr>
              <a:t>PartitonKey</a:t>
            </a:r>
            <a:r>
              <a:rPr lang="ko-KR" altLang="en-US" sz="1600" b="1" dirty="0">
                <a:latin typeface="+mn-ea"/>
              </a:rPr>
              <a:t>를 선언하여 준다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32" name="모서리가 둥근 직사각형 42">
            <a:extLst>
              <a:ext uri="{FF2B5EF4-FFF2-40B4-BE49-F238E27FC236}">
                <a16:creationId xmlns:a16="http://schemas.microsoft.com/office/drawing/2014/main" id="{D8E64203-3C0E-98DC-EE05-D3AFB1F76373}"/>
              </a:ext>
            </a:extLst>
          </p:cNvPr>
          <p:cNvSpPr/>
          <p:nvPr/>
        </p:nvSpPr>
        <p:spPr>
          <a:xfrm>
            <a:off x="598241" y="4028362"/>
            <a:ext cx="6713010" cy="47985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0D42A3-CB9F-ECED-0A42-5F9974AEF574}"/>
              </a:ext>
            </a:extLst>
          </p:cNvPr>
          <p:cNvSpPr/>
          <p:nvPr/>
        </p:nvSpPr>
        <p:spPr>
          <a:xfrm>
            <a:off x="656720" y="4093224"/>
            <a:ext cx="654663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</a:t>
            </a:r>
            <a:r>
              <a:rPr lang="ko-KR" altLang="en-US" sz="1600" b="1" dirty="0">
                <a:latin typeface="+mn-ea"/>
              </a:rPr>
              <a:t> 이후 모든 파일을 저장한 후 </a:t>
            </a:r>
            <a:r>
              <a:rPr lang="en-US" altLang="ko-KR" sz="1600" b="1" dirty="0">
                <a:latin typeface="+mn-ea"/>
              </a:rPr>
              <a:t>Deploy</a:t>
            </a:r>
            <a:r>
              <a:rPr lang="ko-KR" altLang="en-US" sz="1600" b="1" dirty="0">
                <a:latin typeface="+mn-ea"/>
              </a:rPr>
              <a:t>를 해준다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34" name="모서리가 둥근 직사각형 42">
            <a:extLst>
              <a:ext uri="{FF2B5EF4-FFF2-40B4-BE49-F238E27FC236}">
                <a16:creationId xmlns:a16="http://schemas.microsoft.com/office/drawing/2014/main" id="{F081A599-2CFE-6AA7-4647-C228F9F0804A}"/>
              </a:ext>
            </a:extLst>
          </p:cNvPr>
          <p:cNvSpPr/>
          <p:nvPr/>
        </p:nvSpPr>
        <p:spPr>
          <a:xfrm>
            <a:off x="598241" y="5086467"/>
            <a:ext cx="6713010" cy="7844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17324E-ABA6-AD37-97BD-E02A857D8798}"/>
              </a:ext>
            </a:extLst>
          </p:cNvPr>
          <p:cNvSpPr/>
          <p:nvPr/>
        </p:nvSpPr>
        <p:spPr>
          <a:xfrm>
            <a:off x="656720" y="5186313"/>
            <a:ext cx="623443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lt"/>
              </a:rPr>
              <a:t>3.Crawling</a:t>
            </a:r>
            <a:r>
              <a:rPr lang="ko-KR" altLang="en-US" sz="1600" b="1" dirty="0">
                <a:latin typeface="+mj-lt"/>
              </a:rPr>
              <a:t>이 성공적으로 되면 </a:t>
            </a:r>
            <a:r>
              <a:rPr lang="en-US" altLang="ko-KR" sz="1600" b="1" dirty="0">
                <a:latin typeface="+mj-lt"/>
              </a:rPr>
              <a:t>Storage Account Table</a:t>
            </a:r>
            <a:r>
              <a:rPr lang="ko-KR" altLang="en-US" sz="1600" b="1" dirty="0">
                <a:latin typeface="+mj-lt"/>
              </a:rPr>
              <a:t>에 만들어 두었던 </a:t>
            </a:r>
            <a:r>
              <a:rPr lang="en-US" altLang="ko-KR" sz="1600" b="1" dirty="0">
                <a:latin typeface="+mj-lt"/>
              </a:rPr>
              <a:t>Table</a:t>
            </a:r>
            <a:r>
              <a:rPr lang="ko-KR" altLang="en-US" sz="1600" b="1" dirty="0">
                <a:latin typeface="+mj-lt"/>
              </a:rPr>
              <a:t>의 값이 성공적으로 받아와 진다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67E3673-6FD7-913B-E678-862E79920680}"/>
              </a:ext>
            </a:extLst>
          </p:cNvPr>
          <p:cNvSpPr/>
          <p:nvPr/>
        </p:nvSpPr>
        <p:spPr>
          <a:xfrm>
            <a:off x="3613100" y="4585072"/>
            <a:ext cx="3698151" cy="338554"/>
          </a:xfrm>
          <a:prstGeom prst="rect">
            <a:avLst/>
          </a:prstGeom>
          <a:blipFill>
            <a:blip r:embed="rId3">
              <a:alphaModFix amt="99000"/>
            </a:blip>
            <a:stretch>
              <a:fillRect/>
            </a:stretch>
          </a:blip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841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1434659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Power BI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04</a:t>
            </a:r>
          </a:p>
        </p:txBody>
      </p:sp>
      <p:sp>
        <p:nvSpPr>
          <p:cNvPr id="58" name="모서리가 둥근 직사각형 42">
            <a:extLst>
              <a:ext uri="{FF2B5EF4-FFF2-40B4-BE49-F238E27FC236}">
                <a16:creationId xmlns:a16="http://schemas.microsoft.com/office/drawing/2014/main" id="{22850ADE-FA45-AABC-A537-9F282E371281}"/>
              </a:ext>
            </a:extLst>
          </p:cNvPr>
          <p:cNvSpPr/>
          <p:nvPr/>
        </p:nvSpPr>
        <p:spPr>
          <a:xfrm>
            <a:off x="612899" y="2460867"/>
            <a:ext cx="6713010" cy="95883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B5A17-3D2A-96A9-9444-37826F8D84C4}"/>
              </a:ext>
            </a:extLst>
          </p:cNvPr>
          <p:cNvSpPr/>
          <p:nvPr/>
        </p:nvSpPr>
        <p:spPr>
          <a:xfrm>
            <a:off x="691932" y="2530454"/>
            <a:ext cx="6234430" cy="783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데이터를 시각화 하기 위해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BI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이용해보려 했지만 학교 이메일로 가입 되지 않는 문제 해결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612899" y="4078438"/>
            <a:ext cx="6713010" cy="80852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691932" y="4199885"/>
            <a:ext cx="654663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2.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Power BI Desktop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 err="1">
                <a:latin typeface="+mj-lt"/>
              </a:rPr>
              <a:t>versio</a:t>
            </a:r>
            <a:r>
              <a:rPr lang="ko-KR" altLang="en-US" sz="1600" b="1" dirty="0">
                <a:latin typeface="+mj-lt"/>
              </a:rPr>
              <a:t>을 </a:t>
            </a:r>
            <a:r>
              <a:rPr lang="en-US" altLang="ko-KR" sz="1600" b="1" dirty="0">
                <a:latin typeface="+mj-lt"/>
              </a:rPr>
              <a:t>Download </a:t>
            </a:r>
            <a:r>
              <a:rPr lang="ko-KR" altLang="en-US" sz="1600" b="1" dirty="0">
                <a:latin typeface="+mj-lt"/>
              </a:rPr>
              <a:t>하여 로그인 하지 않고 </a:t>
            </a:r>
            <a:endParaRPr lang="en-US" altLang="ko-KR" sz="1600" b="1" dirty="0">
              <a:latin typeface="+mj-lt"/>
            </a:endParaRPr>
          </a:p>
          <a:p>
            <a:pPr>
              <a:defRPr/>
            </a:pPr>
            <a:r>
              <a:rPr lang="ko-KR" altLang="en-US" sz="1600" b="1" dirty="0">
                <a:latin typeface="+mj-lt"/>
              </a:rPr>
              <a:t>시각화를 진행하였습니다</a:t>
            </a:r>
            <a:r>
              <a:rPr lang="en-US" altLang="ko-KR" sz="1600" b="1" dirty="0">
                <a:latin typeface="+mj-lt"/>
              </a:rPr>
              <a:t>.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280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612899" y="2355474"/>
            <a:ext cx="6713010" cy="13327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691932" y="2476921"/>
            <a:ext cx="6546631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1.Power BI Desktop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에서 데이터 가져오기 하면 원하는 형식으로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>
              <a:defRPr/>
            </a:pPr>
            <a:r>
              <a:rPr lang="ko-KR" altLang="en-US" sz="1600" b="1" dirty="0">
                <a:latin typeface="+mj-lt"/>
              </a:rPr>
              <a:t>파일을 불러 올 수 있습니다</a:t>
            </a:r>
            <a:r>
              <a:rPr lang="en-US" altLang="ko-KR" sz="1600" b="1" dirty="0">
                <a:latin typeface="+mj-lt"/>
              </a:rPr>
              <a:t>. </a:t>
            </a:r>
          </a:p>
          <a:p>
            <a:pPr>
              <a:defRPr/>
            </a:pPr>
            <a:r>
              <a:rPr lang="en-US" altLang="ko-KR" sz="1600" b="1" dirty="0">
                <a:latin typeface="+mj-lt"/>
              </a:rPr>
              <a:t>Azure Table Storage</a:t>
            </a:r>
            <a:r>
              <a:rPr lang="ko-KR" altLang="en-US" sz="1600" b="1" dirty="0">
                <a:latin typeface="+mj-lt"/>
              </a:rPr>
              <a:t>로 데이터를 저장하였기 때문에 </a:t>
            </a:r>
            <a:endParaRPr lang="en-US" altLang="ko-KR" sz="1600" b="1" dirty="0">
              <a:latin typeface="+mj-lt"/>
            </a:endParaRPr>
          </a:p>
          <a:p>
            <a:pPr>
              <a:defRPr/>
            </a:pPr>
            <a:r>
              <a:rPr lang="en-US" altLang="ko-KR" sz="1600" b="1" dirty="0">
                <a:latin typeface="+mj-lt"/>
              </a:rPr>
              <a:t>Azure Table Storage</a:t>
            </a:r>
            <a:r>
              <a:rPr lang="ko-KR" altLang="en-US" sz="1600" b="1" dirty="0">
                <a:latin typeface="+mj-lt"/>
              </a:rPr>
              <a:t>로 연결 하였습니다</a:t>
            </a:r>
            <a:r>
              <a:rPr lang="en-US" altLang="ko-KR" sz="1600" b="1" dirty="0">
                <a:latin typeface="+mj-lt"/>
              </a:rPr>
              <a:t>.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61" name="모서리가 둥근 직사각형 42">
            <a:extLst>
              <a:ext uri="{FF2B5EF4-FFF2-40B4-BE49-F238E27FC236}">
                <a16:creationId xmlns:a16="http://schemas.microsoft.com/office/drawing/2014/main" id="{85D6ACD7-69DF-61FB-02E3-CF90D7FC4485}"/>
              </a:ext>
            </a:extLst>
          </p:cNvPr>
          <p:cNvSpPr/>
          <p:nvPr/>
        </p:nvSpPr>
        <p:spPr>
          <a:xfrm>
            <a:off x="612899" y="4303909"/>
            <a:ext cx="6713010" cy="53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8BE1CC6-861F-6523-2BCF-739F48ED7F3F}"/>
              </a:ext>
            </a:extLst>
          </p:cNvPr>
          <p:cNvSpPr/>
          <p:nvPr/>
        </p:nvSpPr>
        <p:spPr>
          <a:xfrm>
            <a:off x="691933" y="4402184"/>
            <a:ext cx="623443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lt"/>
              </a:rPr>
              <a:t>2. </a:t>
            </a:r>
            <a:r>
              <a:rPr lang="ko-KR" altLang="en-US" sz="1600" b="1" dirty="0" err="1">
                <a:latin typeface="+mj-lt"/>
              </a:rPr>
              <a:t>연결시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URL</a:t>
            </a:r>
            <a:r>
              <a:rPr lang="ko-KR" altLang="en-US" sz="1600" b="1" dirty="0">
                <a:latin typeface="+mj-lt"/>
              </a:rPr>
              <a:t>로 데이터를 가져왔습니다</a:t>
            </a:r>
            <a:r>
              <a:rPr lang="en-US" altLang="ko-KR" sz="1600" b="1" dirty="0">
                <a:latin typeface="+mj-lt"/>
              </a:rPr>
              <a:t>.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모서리가 둥근 직사각형 26">
            <a:extLst>
              <a:ext uri="{FF2B5EF4-FFF2-40B4-BE49-F238E27FC236}">
                <a16:creationId xmlns:a16="http://schemas.microsoft.com/office/drawing/2014/main" id="{7E4E41DF-9D6A-EFD8-221B-BADA1313DB67}"/>
              </a:ext>
            </a:extLst>
          </p:cNvPr>
          <p:cNvSpPr/>
          <p:nvPr/>
        </p:nvSpPr>
        <p:spPr>
          <a:xfrm>
            <a:off x="617661" y="1550415"/>
            <a:ext cx="1434659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Power BI</a:t>
            </a:r>
          </a:p>
        </p:txBody>
      </p:sp>
      <p:sp>
        <p:nvSpPr>
          <p:cNvPr id="3" name="사각형: 둥근 모서리 15">
            <a:extLst>
              <a:ext uri="{FF2B5EF4-FFF2-40B4-BE49-F238E27FC236}">
                <a16:creationId xmlns:a16="http://schemas.microsoft.com/office/drawing/2014/main" id="{72DADCBE-9FF2-816D-7577-6B8D296440F8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2468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612898" y="3340309"/>
            <a:ext cx="6976621" cy="8049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691932" y="3461756"/>
            <a:ext cx="675229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1.</a:t>
            </a:r>
            <a:r>
              <a:rPr lang="ko-KR" altLang="en-US" sz="1600" b="1" dirty="0">
                <a:latin typeface="+mj-lt"/>
              </a:rPr>
              <a:t> 데이터를 불러오면 데이터를 모델링 할 수 이는데 이곳에서 불필요한 데이터는 지울 수 있고 컬럼을 지정하고 데이터 형 또한 변환 가능하다</a:t>
            </a:r>
            <a:r>
              <a:rPr lang="en-US" altLang="ko-KR" sz="1600" b="1" dirty="0">
                <a:latin typeface="+mj-lt"/>
              </a:rPr>
              <a:t>.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32" name="모서리가 둥근 직사각형 26">
            <a:extLst>
              <a:ext uri="{FF2B5EF4-FFF2-40B4-BE49-F238E27FC236}">
                <a16:creationId xmlns:a16="http://schemas.microsoft.com/office/drawing/2014/main" id="{1D8F124B-7B4F-2871-F3D0-5AE98E9828B7}"/>
              </a:ext>
            </a:extLst>
          </p:cNvPr>
          <p:cNvSpPr/>
          <p:nvPr/>
        </p:nvSpPr>
        <p:spPr>
          <a:xfrm>
            <a:off x="617661" y="1550415"/>
            <a:ext cx="1434659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Power BI</a:t>
            </a:r>
          </a:p>
        </p:txBody>
      </p:sp>
      <p:sp>
        <p:nvSpPr>
          <p:cNvPr id="33" name="사각형: 둥근 모서리 15">
            <a:extLst>
              <a:ext uri="{FF2B5EF4-FFF2-40B4-BE49-F238E27FC236}">
                <a16:creationId xmlns:a16="http://schemas.microsoft.com/office/drawing/2014/main" id="{49DF053F-1AF9-8808-495B-41E358DFF255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25599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8" name="모서리가 둥근 직사각형 42">
            <a:extLst>
              <a:ext uri="{FF2B5EF4-FFF2-40B4-BE49-F238E27FC236}">
                <a16:creationId xmlns:a16="http://schemas.microsoft.com/office/drawing/2014/main" id="{22850ADE-FA45-AABC-A537-9F282E371281}"/>
              </a:ext>
            </a:extLst>
          </p:cNvPr>
          <p:cNvSpPr/>
          <p:nvPr/>
        </p:nvSpPr>
        <p:spPr>
          <a:xfrm>
            <a:off x="612899" y="4125610"/>
            <a:ext cx="6713010" cy="63330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B5A17-3D2A-96A9-9444-37826F8D84C4}"/>
              </a:ext>
            </a:extLst>
          </p:cNvPr>
          <p:cNvSpPr/>
          <p:nvPr/>
        </p:nvSpPr>
        <p:spPr>
          <a:xfrm>
            <a:off x="691932" y="4195197"/>
            <a:ext cx="6234430" cy="41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다양한 그래프 형식으로 데이터를 시각화 하고 편집 가능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612899" y="2888199"/>
            <a:ext cx="6713010" cy="8050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691932" y="3009646"/>
            <a:ext cx="654663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1.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데이터를 모델링 한 후 데이터를 시각화 하기 위해 필드에서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모델링 한 데이터를 가져와 필요한 데이터들을 가져와 시각화 진행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</p:txBody>
      </p:sp>
      <p:sp>
        <p:nvSpPr>
          <p:cNvPr id="2" name="모서리가 둥근 직사각형 26">
            <a:extLst>
              <a:ext uri="{FF2B5EF4-FFF2-40B4-BE49-F238E27FC236}">
                <a16:creationId xmlns:a16="http://schemas.microsoft.com/office/drawing/2014/main" id="{F24AA6D3-0ACB-AD66-23DE-44CC235CEFA8}"/>
              </a:ext>
            </a:extLst>
          </p:cNvPr>
          <p:cNvSpPr/>
          <p:nvPr/>
        </p:nvSpPr>
        <p:spPr>
          <a:xfrm>
            <a:off x="617661" y="1550415"/>
            <a:ext cx="1434659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Power BI</a:t>
            </a:r>
          </a:p>
        </p:txBody>
      </p:sp>
      <p:sp>
        <p:nvSpPr>
          <p:cNvPr id="3" name="사각형: 둥근 모서리 15">
            <a:extLst>
              <a:ext uri="{FF2B5EF4-FFF2-40B4-BE49-F238E27FC236}">
                <a16:creationId xmlns:a16="http://schemas.microsoft.com/office/drawing/2014/main" id="{0CA7ED38-6BEF-7E2A-B6D4-49C9BA84C7A5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15618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8" name="모서리가 둥근 직사각형 42">
            <a:extLst>
              <a:ext uri="{FF2B5EF4-FFF2-40B4-BE49-F238E27FC236}">
                <a16:creationId xmlns:a16="http://schemas.microsoft.com/office/drawing/2014/main" id="{22850ADE-FA45-AABC-A537-9F282E371281}"/>
              </a:ext>
            </a:extLst>
          </p:cNvPr>
          <p:cNvSpPr/>
          <p:nvPr/>
        </p:nvSpPr>
        <p:spPr>
          <a:xfrm>
            <a:off x="612899" y="4125610"/>
            <a:ext cx="6713010" cy="13201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B5A17-3D2A-96A9-9444-37826F8D84C4}"/>
              </a:ext>
            </a:extLst>
          </p:cNvPr>
          <p:cNvSpPr/>
          <p:nvPr/>
        </p:nvSpPr>
        <p:spPr>
          <a:xfrm>
            <a:off x="691932" y="4195197"/>
            <a:ext cx="6234430" cy="1152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요일별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최저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최고 기온의 차이가 크게 나지 않아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축의 값을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큰 차이로 지정하지 않고 요일마다 최고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최저 온도를 보기 쉽게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시각화 진행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612899" y="2888199"/>
            <a:ext cx="6713010" cy="8050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691932" y="3009646"/>
            <a:ext cx="654663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1.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강수량을 나타내기 위하여 백분율을 소수점 단위로 환산하여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강수량을 시각화 하였습니다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</p:txBody>
      </p:sp>
      <p:sp>
        <p:nvSpPr>
          <p:cNvPr id="2" name="모서리가 둥근 직사각형 26">
            <a:extLst>
              <a:ext uri="{FF2B5EF4-FFF2-40B4-BE49-F238E27FC236}">
                <a16:creationId xmlns:a16="http://schemas.microsoft.com/office/drawing/2014/main" id="{F24AA6D3-0ACB-AD66-23DE-44CC235CEFA8}"/>
              </a:ext>
            </a:extLst>
          </p:cNvPr>
          <p:cNvSpPr/>
          <p:nvPr/>
        </p:nvSpPr>
        <p:spPr>
          <a:xfrm>
            <a:off x="617661" y="1550415"/>
            <a:ext cx="1434659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Power BI</a:t>
            </a:r>
          </a:p>
        </p:txBody>
      </p:sp>
      <p:sp>
        <p:nvSpPr>
          <p:cNvPr id="3" name="사각형: 둥근 모서리 15">
            <a:extLst>
              <a:ext uri="{FF2B5EF4-FFF2-40B4-BE49-F238E27FC236}">
                <a16:creationId xmlns:a16="http://schemas.microsoft.com/office/drawing/2014/main" id="{0CA7ED38-6BEF-7E2A-B6D4-49C9BA84C7A5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7278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오류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7" name="평행 사변형 106">
            <a:extLst>
              <a:ext uri="{FF2B5EF4-FFF2-40B4-BE49-F238E27FC236}">
                <a16:creationId xmlns:a16="http://schemas.microsoft.com/office/drawing/2014/main" id="{7F625F4E-9577-44F2-9E23-C08B14F682E4}"/>
              </a:ext>
            </a:extLst>
          </p:cNvPr>
          <p:cNvSpPr/>
          <p:nvPr/>
        </p:nvSpPr>
        <p:spPr>
          <a:xfrm>
            <a:off x="1807222" y="4021701"/>
            <a:ext cx="836332" cy="751164"/>
          </a:xfrm>
          <a:prstGeom prst="parallelogram">
            <a:avLst>
              <a:gd name="adj" fmla="val 5866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08" name="평행 사변형 107">
            <a:extLst>
              <a:ext uri="{FF2B5EF4-FFF2-40B4-BE49-F238E27FC236}">
                <a16:creationId xmlns:a16="http://schemas.microsoft.com/office/drawing/2014/main" id="{48EA09A3-2DD2-4359-BC5C-6A259B6AC94F}"/>
              </a:ext>
            </a:extLst>
          </p:cNvPr>
          <p:cNvSpPr/>
          <p:nvPr/>
        </p:nvSpPr>
        <p:spPr>
          <a:xfrm flipH="1">
            <a:off x="2247311" y="4021701"/>
            <a:ext cx="1037332" cy="931694"/>
          </a:xfrm>
          <a:prstGeom prst="parallelogram">
            <a:avLst>
              <a:gd name="adj" fmla="val 5866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09" name="평행 사변형 108">
            <a:extLst>
              <a:ext uri="{FF2B5EF4-FFF2-40B4-BE49-F238E27FC236}">
                <a16:creationId xmlns:a16="http://schemas.microsoft.com/office/drawing/2014/main" id="{D9893C69-9B8A-439B-95A3-136DAE658B0E}"/>
              </a:ext>
            </a:extLst>
          </p:cNvPr>
          <p:cNvSpPr/>
          <p:nvPr/>
        </p:nvSpPr>
        <p:spPr>
          <a:xfrm>
            <a:off x="2816945" y="3813440"/>
            <a:ext cx="1269206" cy="1139955"/>
          </a:xfrm>
          <a:prstGeom prst="parallelogram">
            <a:avLst>
              <a:gd name="adj" fmla="val 5866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0" name="평행 사변형 109">
            <a:extLst>
              <a:ext uri="{FF2B5EF4-FFF2-40B4-BE49-F238E27FC236}">
                <a16:creationId xmlns:a16="http://schemas.microsoft.com/office/drawing/2014/main" id="{01B2B743-09C2-4A81-8BDB-2D24CE0561EF}"/>
              </a:ext>
            </a:extLst>
          </p:cNvPr>
          <p:cNvSpPr/>
          <p:nvPr/>
        </p:nvSpPr>
        <p:spPr>
          <a:xfrm flipH="1">
            <a:off x="3520076" y="3813440"/>
            <a:ext cx="1525487" cy="1370138"/>
          </a:xfrm>
          <a:prstGeom prst="parallelogram">
            <a:avLst>
              <a:gd name="adj" fmla="val 5866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1" name="평행 사변형 110">
            <a:extLst>
              <a:ext uri="{FF2B5EF4-FFF2-40B4-BE49-F238E27FC236}">
                <a16:creationId xmlns:a16="http://schemas.microsoft.com/office/drawing/2014/main" id="{F9D11B6C-58EA-48BE-A26E-3744CB3643BE}"/>
              </a:ext>
            </a:extLst>
          </p:cNvPr>
          <p:cNvSpPr/>
          <p:nvPr/>
        </p:nvSpPr>
        <p:spPr>
          <a:xfrm>
            <a:off x="4321584" y="3477690"/>
            <a:ext cx="1899306" cy="1705889"/>
          </a:xfrm>
          <a:prstGeom prst="parallelogram">
            <a:avLst>
              <a:gd name="adj" fmla="val 5866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2" name="평행 사변형 111">
            <a:extLst>
              <a:ext uri="{FF2B5EF4-FFF2-40B4-BE49-F238E27FC236}">
                <a16:creationId xmlns:a16="http://schemas.microsoft.com/office/drawing/2014/main" id="{DB744831-FDFA-4D52-BA2F-A70B9EE12534}"/>
              </a:ext>
            </a:extLst>
          </p:cNvPr>
          <p:cNvSpPr/>
          <p:nvPr/>
        </p:nvSpPr>
        <p:spPr>
          <a:xfrm flipH="1">
            <a:off x="5317452" y="3477690"/>
            <a:ext cx="2277745" cy="2045790"/>
          </a:xfrm>
          <a:prstGeom prst="parallelogram">
            <a:avLst>
              <a:gd name="adj" fmla="val 5866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3" name="평행 사변형 112">
            <a:extLst>
              <a:ext uri="{FF2B5EF4-FFF2-40B4-BE49-F238E27FC236}">
                <a16:creationId xmlns:a16="http://schemas.microsoft.com/office/drawing/2014/main" id="{D4B9AD61-21E8-4D19-B655-629EB46879FE}"/>
              </a:ext>
            </a:extLst>
          </p:cNvPr>
          <p:cNvSpPr/>
          <p:nvPr/>
        </p:nvSpPr>
        <p:spPr>
          <a:xfrm>
            <a:off x="6553929" y="2925591"/>
            <a:ext cx="2890132" cy="2595814"/>
          </a:xfrm>
          <a:prstGeom prst="parallelogram">
            <a:avLst>
              <a:gd name="adj" fmla="val 586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4" name="이등변 삼각형 113">
            <a:extLst>
              <a:ext uri="{FF2B5EF4-FFF2-40B4-BE49-F238E27FC236}">
                <a16:creationId xmlns:a16="http://schemas.microsoft.com/office/drawing/2014/main" id="{A0F9948A-1DBE-4D5A-BBCA-707D8A1C7D9D}"/>
              </a:ext>
            </a:extLst>
          </p:cNvPr>
          <p:cNvSpPr/>
          <p:nvPr/>
        </p:nvSpPr>
        <p:spPr>
          <a:xfrm>
            <a:off x="7729507" y="2094112"/>
            <a:ext cx="2071649" cy="841930"/>
          </a:xfrm>
          <a:prstGeom prst="triangle">
            <a:avLst>
              <a:gd name="adj" fmla="val 679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" name="모서리가 둥근 직사각형 26">
            <a:extLst>
              <a:ext uri="{FF2B5EF4-FFF2-40B4-BE49-F238E27FC236}">
                <a16:creationId xmlns:a16="http://schemas.microsoft.com/office/drawing/2014/main" id="{4F413D6E-9843-C9C5-8C23-50A213FC1948}"/>
              </a:ext>
            </a:extLst>
          </p:cNvPr>
          <p:cNvSpPr/>
          <p:nvPr/>
        </p:nvSpPr>
        <p:spPr>
          <a:xfrm>
            <a:off x="617661" y="1550415"/>
            <a:ext cx="2199284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Trouble Shooting</a:t>
            </a:r>
          </a:p>
        </p:txBody>
      </p:sp>
      <p:sp>
        <p:nvSpPr>
          <p:cNvPr id="3" name="사각형: 둥근 모서리 15">
            <a:extLst>
              <a:ext uri="{FF2B5EF4-FFF2-40B4-BE49-F238E27FC236}">
                <a16:creationId xmlns:a16="http://schemas.microsoft.com/office/drawing/2014/main" id="{9F7E3188-3D30-142B-CB4B-F4656CAAF1BB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01</a:t>
            </a:r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F727C106-02C4-98D8-BE9B-9D718B7C3541}"/>
              </a:ext>
            </a:extLst>
          </p:cNvPr>
          <p:cNvSpPr/>
          <p:nvPr/>
        </p:nvSpPr>
        <p:spPr>
          <a:xfrm>
            <a:off x="8289414" y="3558930"/>
            <a:ext cx="3274172" cy="1938406"/>
          </a:xfrm>
          <a:prstGeom prst="roundRect">
            <a:avLst>
              <a:gd name="adj" fmla="val 12262"/>
            </a:avLst>
          </a:prstGeom>
          <a:blipFill dpi="0" rotWithShape="1">
            <a:blip r:embed="rId2">
              <a:alphaModFix amt="99000"/>
            </a:blip>
            <a:srcRect/>
            <a:stretch>
              <a:fillRect/>
            </a:stretch>
          </a:blipFill>
          <a:ln w="19050">
            <a:solidFill>
              <a:schemeClr val="tx1">
                <a:lumMod val="75000"/>
                <a:lumOff val="2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12">
            <a:extLst>
              <a:ext uri="{FF2B5EF4-FFF2-40B4-BE49-F238E27FC236}">
                <a16:creationId xmlns:a16="http://schemas.microsoft.com/office/drawing/2014/main" id="{7229A9A4-B57A-0404-CAD7-5EBA01842358}"/>
              </a:ext>
            </a:extLst>
          </p:cNvPr>
          <p:cNvSpPr/>
          <p:nvPr/>
        </p:nvSpPr>
        <p:spPr>
          <a:xfrm>
            <a:off x="545960" y="2068390"/>
            <a:ext cx="5007965" cy="1705889"/>
          </a:xfrm>
          <a:prstGeom prst="roundRect">
            <a:avLst>
              <a:gd name="adj" fmla="val 3836"/>
            </a:avLst>
          </a:prstGeom>
          <a:blipFill dpi="0" rotWithShape="1">
            <a:blip r:embed="rId3">
              <a:alphaModFix amt="99000"/>
            </a:blip>
            <a:srcRect/>
            <a:stretch>
              <a:fillRect/>
            </a:stretch>
          </a:blipFill>
          <a:ln w="19050">
            <a:solidFill>
              <a:schemeClr val="tx1">
                <a:lumMod val="75000"/>
                <a:lumOff val="2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모서리가 둥근 직사각형 42">
            <a:extLst>
              <a:ext uri="{FF2B5EF4-FFF2-40B4-BE49-F238E27FC236}">
                <a16:creationId xmlns:a16="http://schemas.microsoft.com/office/drawing/2014/main" id="{04AC562E-1B63-73AB-07E7-EE6D15A8F669}"/>
              </a:ext>
            </a:extLst>
          </p:cNvPr>
          <p:cNvSpPr/>
          <p:nvPr/>
        </p:nvSpPr>
        <p:spPr>
          <a:xfrm>
            <a:off x="384883" y="5229042"/>
            <a:ext cx="4645771" cy="6035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08B6EE-0A18-8180-FB81-B3292636C1B8}"/>
              </a:ext>
            </a:extLst>
          </p:cNvPr>
          <p:cNvSpPr/>
          <p:nvPr/>
        </p:nvSpPr>
        <p:spPr>
          <a:xfrm>
            <a:off x="559704" y="5330739"/>
            <a:ext cx="406664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+mn-ea"/>
              </a:rPr>
              <a:t>html</a:t>
            </a:r>
            <a:r>
              <a:rPr lang="ko-KR" altLang="en-US" sz="1000" b="1" dirty="0">
                <a:latin typeface="+mn-ea"/>
              </a:rPr>
              <a:t>로 부터 원하는 정보를 가져올 수 있게 해주는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b="1" dirty="0" err="1">
                <a:latin typeface="+mn-ea"/>
              </a:rPr>
              <a:t>BeautifulSoup</a:t>
            </a:r>
            <a:r>
              <a:rPr lang="ko-KR" altLang="en-US" sz="1000" b="1" dirty="0">
                <a:latin typeface="+mn-ea"/>
              </a:rPr>
              <a:t> 모듈을 설치하였는데 찾을 수 없다는 에러발생</a:t>
            </a:r>
            <a:r>
              <a:rPr lang="en-US" altLang="ko-KR" sz="1000" b="1" dirty="0">
                <a:latin typeface="+mn-ea"/>
              </a:rPr>
              <a:t>.</a:t>
            </a:r>
            <a:r>
              <a:rPr lang="ko-KR" altLang="en-US" sz="1000" b="1" dirty="0">
                <a:latin typeface="+mn-ea"/>
              </a:rPr>
              <a:t> 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1" name="모서리가 둥근 직사각형 42">
            <a:extLst>
              <a:ext uri="{FF2B5EF4-FFF2-40B4-BE49-F238E27FC236}">
                <a16:creationId xmlns:a16="http://schemas.microsoft.com/office/drawing/2014/main" id="{4BB2A591-334B-D035-FEE7-4F71E9D4B928}"/>
              </a:ext>
            </a:extLst>
          </p:cNvPr>
          <p:cNvSpPr/>
          <p:nvPr/>
        </p:nvSpPr>
        <p:spPr>
          <a:xfrm>
            <a:off x="7506965" y="5823112"/>
            <a:ext cx="4377912" cy="80497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93CBCF-F419-73C1-0F94-139C4314D4AC}"/>
              </a:ext>
            </a:extLst>
          </p:cNvPr>
          <p:cNvSpPr/>
          <p:nvPr/>
        </p:nvSpPr>
        <p:spPr>
          <a:xfrm>
            <a:off x="7565011" y="5933209"/>
            <a:ext cx="4261820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Project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진행한 폴더에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requirements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파일에 모듈을 선언 해 준 후 오류 해결</a:t>
            </a:r>
            <a:endParaRPr lang="en-US" altLang="ko-KR" sz="1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118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동기 및 후기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모서리가 둥근 직사각형 26">
            <a:extLst>
              <a:ext uri="{FF2B5EF4-FFF2-40B4-BE49-F238E27FC236}">
                <a16:creationId xmlns:a16="http://schemas.microsoft.com/office/drawing/2014/main" id="{D72F1ECF-CCB3-D919-1338-B3BACDE868A0}"/>
              </a:ext>
            </a:extLst>
          </p:cNvPr>
          <p:cNvSpPr/>
          <p:nvPr/>
        </p:nvSpPr>
        <p:spPr>
          <a:xfrm>
            <a:off x="617661" y="1550415"/>
            <a:ext cx="1861379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prstClr val="white"/>
                </a:solidFill>
              </a:rPr>
              <a:t>마무리 하며</a:t>
            </a:r>
            <a:r>
              <a:rPr lang="en-US" altLang="ko-KR" sz="1400" b="1" dirty="0">
                <a:solidFill>
                  <a:prstClr val="white"/>
                </a:solidFill>
              </a:rPr>
              <a:t>…</a:t>
            </a:r>
          </a:p>
        </p:txBody>
      </p:sp>
      <p:sp>
        <p:nvSpPr>
          <p:cNvPr id="22" name="사각형: 둥근 모서리 15">
            <a:extLst>
              <a:ext uri="{FF2B5EF4-FFF2-40B4-BE49-F238E27FC236}">
                <a16:creationId xmlns:a16="http://schemas.microsoft.com/office/drawing/2014/main" id="{406F6907-D466-E991-D3E3-C19C1FE2D208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ED913B6-033A-A00C-9D58-2414518FC9F8}"/>
              </a:ext>
            </a:extLst>
          </p:cNvPr>
          <p:cNvSpPr txBox="1"/>
          <p:nvPr/>
        </p:nvSpPr>
        <p:spPr>
          <a:xfrm>
            <a:off x="944880" y="2303707"/>
            <a:ext cx="17523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20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340" name="사각형: 둥근 모서리 339">
            <a:extLst>
              <a:ext uri="{FF2B5EF4-FFF2-40B4-BE49-F238E27FC236}">
                <a16:creationId xmlns:a16="http://schemas.microsoft.com/office/drawing/2014/main" id="{7CB97DA2-BE1B-C42C-4D50-D275B32F14DA}"/>
              </a:ext>
            </a:extLst>
          </p:cNvPr>
          <p:cNvSpPr/>
          <p:nvPr/>
        </p:nvSpPr>
        <p:spPr>
          <a:xfrm rot="18720814">
            <a:off x="3506318" y="5764932"/>
            <a:ext cx="1348480" cy="11077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44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66415DA2-272D-F9D8-B6F4-8248BEDF5542}"/>
              </a:ext>
            </a:extLst>
          </p:cNvPr>
          <p:cNvGrpSpPr/>
          <p:nvPr/>
        </p:nvGrpSpPr>
        <p:grpSpPr>
          <a:xfrm>
            <a:off x="660230" y="2190714"/>
            <a:ext cx="11073521" cy="4095970"/>
            <a:chOff x="64008" y="846372"/>
            <a:chExt cx="12403763" cy="6355423"/>
          </a:xfrm>
        </p:grpSpPr>
        <p:sp>
          <p:nvSpPr>
            <p:cNvPr id="342" name="사각형: 둥근 모서리 341">
              <a:extLst>
                <a:ext uri="{FF2B5EF4-FFF2-40B4-BE49-F238E27FC236}">
                  <a16:creationId xmlns:a16="http://schemas.microsoft.com/office/drawing/2014/main" id="{81A0DFF9-A49A-4104-C89D-14F8C110740D}"/>
                </a:ext>
              </a:extLst>
            </p:cNvPr>
            <p:cNvSpPr/>
            <p:nvPr/>
          </p:nvSpPr>
          <p:spPr>
            <a:xfrm>
              <a:off x="64008" y="1041098"/>
              <a:ext cx="12284131" cy="6100492"/>
            </a:xfrm>
            <a:prstGeom prst="roundRect">
              <a:avLst>
                <a:gd name="adj" fmla="val 5020"/>
              </a:avLst>
            </a:prstGeom>
            <a:solidFill>
              <a:srgbClr val="F9490B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3" name="사각형: 둥근 모서리 342">
              <a:extLst>
                <a:ext uri="{FF2B5EF4-FFF2-40B4-BE49-F238E27FC236}">
                  <a16:creationId xmlns:a16="http://schemas.microsoft.com/office/drawing/2014/main" id="{1312CD09-ECEA-F749-F409-E36545D3B606}"/>
                </a:ext>
              </a:extLst>
            </p:cNvPr>
            <p:cNvSpPr/>
            <p:nvPr/>
          </p:nvSpPr>
          <p:spPr>
            <a:xfrm>
              <a:off x="183639" y="976235"/>
              <a:ext cx="12284132" cy="6225560"/>
            </a:xfrm>
            <a:prstGeom prst="roundRect">
              <a:avLst>
                <a:gd name="adj" fmla="val 5020"/>
              </a:avLst>
            </a:prstGeom>
            <a:solidFill>
              <a:srgbClr val="FA6734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44" name="그룹 343">
              <a:extLst>
                <a:ext uri="{FF2B5EF4-FFF2-40B4-BE49-F238E27FC236}">
                  <a16:creationId xmlns:a16="http://schemas.microsoft.com/office/drawing/2014/main" id="{0214DD16-E1C3-44A8-2823-AEC163763D06}"/>
                </a:ext>
              </a:extLst>
            </p:cNvPr>
            <p:cNvGrpSpPr/>
            <p:nvPr/>
          </p:nvGrpSpPr>
          <p:grpSpPr>
            <a:xfrm rot="16200000">
              <a:off x="3280265" y="-849776"/>
              <a:ext cx="124225" cy="3516521"/>
              <a:chOff x="9753600" y="-597305"/>
              <a:chExt cx="36000" cy="1899248"/>
            </a:xfrm>
            <a:solidFill>
              <a:srgbClr val="F9490B"/>
            </a:solidFill>
          </p:grpSpPr>
          <p:sp>
            <p:nvSpPr>
              <p:cNvPr id="346" name="사각형: 둥근 위쪽 모서리 345">
                <a:extLst>
                  <a:ext uri="{FF2B5EF4-FFF2-40B4-BE49-F238E27FC236}">
                    <a16:creationId xmlns:a16="http://schemas.microsoft.com/office/drawing/2014/main" id="{05418365-559E-B330-82A3-F1A43DC4A701}"/>
                  </a:ext>
                </a:extLst>
              </p:cNvPr>
              <p:cNvSpPr/>
              <p:nvPr/>
            </p:nvSpPr>
            <p:spPr>
              <a:xfrm rot="5400000">
                <a:off x="9578797" y="1091140"/>
                <a:ext cx="385606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sof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7" name="사각형: 둥근 위쪽 모서리 346">
                <a:extLst>
                  <a:ext uri="{FF2B5EF4-FFF2-40B4-BE49-F238E27FC236}">
                    <a16:creationId xmlns:a16="http://schemas.microsoft.com/office/drawing/2014/main" id="{9BF24838-38B4-7A77-F468-522C7040CA68}"/>
                  </a:ext>
                </a:extLst>
              </p:cNvPr>
              <p:cNvSpPr/>
              <p:nvPr/>
            </p:nvSpPr>
            <p:spPr>
              <a:xfrm rot="5400000">
                <a:off x="9465600" y="-30930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sof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8" name="사각형: 둥근 위쪽 모서리 347">
                <a:extLst>
                  <a:ext uri="{FF2B5EF4-FFF2-40B4-BE49-F238E27FC236}">
                    <a16:creationId xmlns:a16="http://schemas.microsoft.com/office/drawing/2014/main" id="{B1A0E1B7-D7CF-D3BF-38A5-223CEC186B49}"/>
                  </a:ext>
                </a:extLst>
              </p:cNvPr>
              <p:cNvSpPr/>
              <p:nvPr/>
            </p:nvSpPr>
            <p:spPr>
              <a:xfrm rot="5400000">
                <a:off x="9465600" y="362217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sof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5" name="사각형: 둥근 모서리 344">
              <a:extLst>
                <a:ext uri="{FF2B5EF4-FFF2-40B4-BE49-F238E27FC236}">
                  <a16:creationId xmlns:a16="http://schemas.microsoft.com/office/drawing/2014/main" id="{53707BD8-9806-73F0-A04D-1FF833AC31F5}"/>
                </a:ext>
              </a:extLst>
            </p:cNvPr>
            <p:cNvSpPr/>
            <p:nvPr/>
          </p:nvSpPr>
          <p:spPr>
            <a:xfrm>
              <a:off x="310218" y="1100611"/>
              <a:ext cx="12030973" cy="5949041"/>
            </a:xfrm>
            <a:prstGeom prst="roundRect">
              <a:avLst>
                <a:gd name="adj" fmla="val 4265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408C8E83-FAB9-F4D9-6547-68EE66DC62AB}"/>
              </a:ext>
            </a:extLst>
          </p:cNvPr>
          <p:cNvGrpSpPr/>
          <p:nvPr/>
        </p:nvGrpSpPr>
        <p:grpSpPr>
          <a:xfrm rot="16200000">
            <a:off x="81346" y="3367080"/>
            <a:ext cx="2051714" cy="298438"/>
            <a:chOff x="9512757" y="369386"/>
            <a:chExt cx="2051714" cy="215444"/>
          </a:xfrm>
        </p:grpSpPr>
        <p:grpSp>
          <p:nvGrpSpPr>
            <p:cNvPr id="350" name="Group 8">
              <a:extLst>
                <a:ext uri="{FF2B5EF4-FFF2-40B4-BE49-F238E27FC236}">
                  <a16:creationId xmlns:a16="http://schemas.microsoft.com/office/drawing/2014/main" id="{E7BA292E-2980-08E0-CEB8-7CFA1E9A3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59" name="Freeform 9">
                <a:extLst>
                  <a:ext uri="{FF2B5EF4-FFF2-40B4-BE49-F238E27FC236}">
                    <a16:creationId xmlns:a16="http://schemas.microsoft.com/office/drawing/2014/main" id="{AEDC7076-5F88-A7C4-A11D-B0B568667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60" name="Freeform 10">
                <a:extLst>
                  <a:ext uri="{FF2B5EF4-FFF2-40B4-BE49-F238E27FC236}">
                    <a16:creationId xmlns:a16="http://schemas.microsoft.com/office/drawing/2014/main" id="{215F7260-E228-B00E-C081-A5A83A847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61" name="Freeform 11">
                <a:extLst>
                  <a:ext uri="{FF2B5EF4-FFF2-40B4-BE49-F238E27FC236}">
                    <a16:creationId xmlns:a16="http://schemas.microsoft.com/office/drawing/2014/main" id="{5C8FECC1-5AB8-27B2-5ACC-A4F293B739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62" name="Freeform 12">
                <a:extLst>
                  <a:ext uri="{FF2B5EF4-FFF2-40B4-BE49-F238E27FC236}">
                    <a16:creationId xmlns:a16="http://schemas.microsoft.com/office/drawing/2014/main" id="{BB369C94-CE84-412B-363A-84CBB49F7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351" name="Group 19">
              <a:extLst>
                <a:ext uri="{FF2B5EF4-FFF2-40B4-BE49-F238E27FC236}">
                  <a16:creationId xmlns:a16="http://schemas.microsoft.com/office/drawing/2014/main" id="{D0551A84-600F-978A-A860-EB54801530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56" name="Freeform 20">
                <a:extLst>
                  <a:ext uri="{FF2B5EF4-FFF2-40B4-BE49-F238E27FC236}">
                    <a16:creationId xmlns:a16="http://schemas.microsoft.com/office/drawing/2014/main" id="{ECCB09FF-92C4-8A24-F691-9CAB3F66FA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57" name="Freeform 21">
                <a:extLst>
                  <a:ext uri="{FF2B5EF4-FFF2-40B4-BE49-F238E27FC236}">
                    <a16:creationId xmlns:a16="http://schemas.microsoft.com/office/drawing/2014/main" id="{63E68F54-7318-26A5-72A1-1901A374E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58" name="Freeform 22">
                <a:extLst>
                  <a:ext uri="{FF2B5EF4-FFF2-40B4-BE49-F238E27FC236}">
                    <a16:creationId xmlns:a16="http://schemas.microsoft.com/office/drawing/2014/main" id="{D255925B-CB3F-D8D8-3673-E5E39537CC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52" name="Freeform 30">
              <a:extLst>
                <a:ext uri="{FF2B5EF4-FFF2-40B4-BE49-F238E27FC236}">
                  <a16:creationId xmlns:a16="http://schemas.microsoft.com/office/drawing/2014/main" id="{3A101C8A-F0F9-DBEA-08A4-F5A18046D623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684949FA-F460-BFF2-F3B9-17110EB19513}"/>
                </a:ext>
              </a:extLst>
            </p:cNvPr>
            <p:cNvSpPr/>
            <p:nvPr/>
          </p:nvSpPr>
          <p:spPr>
            <a:xfrm>
              <a:off x="10885020" y="369386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54" name="Freeform 26">
              <a:extLst>
                <a:ext uri="{FF2B5EF4-FFF2-40B4-BE49-F238E27FC236}">
                  <a16:creationId xmlns:a16="http://schemas.microsoft.com/office/drawing/2014/main" id="{10607FDF-4423-ACC3-D3D5-5F9E9D8CD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08306755-CC0F-33FB-2D61-775C68DFA016}"/>
                </a:ext>
              </a:extLst>
            </p:cNvPr>
            <p:cNvSpPr/>
            <p:nvPr/>
          </p:nvSpPr>
          <p:spPr>
            <a:xfrm>
              <a:off x="9512757" y="369386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612D6DE2-9B40-3B4E-6E7B-DC41C6FB8585}"/>
              </a:ext>
            </a:extLst>
          </p:cNvPr>
          <p:cNvGrpSpPr/>
          <p:nvPr/>
        </p:nvGrpSpPr>
        <p:grpSpPr>
          <a:xfrm rot="5340000">
            <a:off x="5183109" y="-25803"/>
            <a:ext cx="1580273" cy="4828304"/>
            <a:chOff x="3824412" y="2388460"/>
            <a:chExt cx="1087515" cy="2398710"/>
          </a:xfrm>
        </p:grpSpPr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38EFEE22-79FB-0DF6-07AE-6279806F1235}"/>
                </a:ext>
              </a:extLst>
            </p:cNvPr>
            <p:cNvSpPr/>
            <p:nvPr/>
          </p:nvSpPr>
          <p:spPr>
            <a:xfrm rot="900000">
              <a:off x="3932443" y="4168196"/>
              <a:ext cx="762649" cy="618974"/>
            </a:xfrm>
            <a:custGeom>
              <a:avLst/>
              <a:gdLst>
                <a:gd name="connsiteX0" fmla="*/ 207821 w 762649"/>
                <a:gd name="connsiteY0" fmla="*/ 8664 h 618974"/>
                <a:gd name="connsiteX1" fmla="*/ 246668 w 762649"/>
                <a:gd name="connsiteY1" fmla="*/ 0 h 618974"/>
                <a:gd name="connsiteX2" fmla="*/ 302495 w 762649"/>
                <a:gd name="connsiteY2" fmla="*/ 189496 h 618974"/>
                <a:gd name="connsiteX3" fmla="*/ 547910 w 762649"/>
                <a:gd name="connsiteY3" fmla="*/ 189496 h 618974"/>
                <a:gd name="connsiteX4" fmla="*/ 762649 w 762649"/>
                <a:gd name="connsiteY4" fmla="*/ 404235 h 618974"/>
                <a:gd name="connsiteX5" fmla="*/ 762648 w 762649"/>
                <a:gd name="connsiteY5" fmla="*/ 404235 h 618974"/>
                <a:gd name="connsiteX6" fmla="*/ 547909 w 762649"/>
                <a:gd name="connsiteY6" fmla="*/ 618974 h 618974"/>
                <a:gd name="connsiteX7" fmla="*/ 251793 w 762649"/>
                <a:gd name="connsiteY7" fmla="*/ 618973 h 618974"/>
                <a:gd name="connsiteX8" fmla="*/ 99950 w 762649"/>
                <a:gd name="connsiteY8" fmla="*/ 556077 h 618974"/>
                <a:gd name="connsiteX9" fmla="*/ 91327 w 762649"/>
                <a:gd name="connsiteY9" fmla="*/ 543288 h 618974"/>
                <a:gd name="connsiteX10" fmla="*/ 84708 w 762649"/>
                <a:gd name="connsiteY10" fmla="*/ 537900 h 618974"/>
                <a:gd name="connsiteX11" fmla="*/ 3704 w 762649"/>
                <a:gd name="connsiteY11" fmla="*/ 270466 h 618974"/>
                <a:gd name="connsiteX12" fmla="*/ 207821 w 762649"/>
                <a:gd name="connsiteY12" fmla="*/ 8664 h 61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649" h="618974">
                  <a:moveTo>
                    <a:pt x="207821" y="8664"/>
                  </a:moveTo>
                  <a:lnTo>
                    <a:pt x="246668" y="0"/>
                  </a:lnTo>
                  <a:lnTo>
                    <a:pt x="302495" y="189496"/>
                  </a:lnTo>
                  <a:lnTo>
                    <a:pt x="547910" y="189496"/>
                  </a:lnTo>
                  <a:cubicBezTo>
                    <a:pt x="666507" y="189496"/>
                    <a:pt x="762649" y="285638"/>
                    <a:pt x="762649" y="404235"/>
                  </a:cubicBezTo>
                  <a:lnTo>
                    <a:pt x="762648" y="404235"/>
                  </a:lnTo>
                  <a:cubicBezTo>
                    <a:pt x="762648" y="522832"/>
                    <a:pt x="666506" y="618974"/>
                    <a:pt x="547909" y="618974"/>
                  </a:cubicBezTo>
                  <a:lnTo>
                    <a:pt x="251793" y="618973"/>
                  </a:lnTo>
                  <a:cubicBezTo>
                    <a:pt x="192495" y="618973"/>
                    <a:pt x="138810" y="594937"/>
                    <a:pt x="99950" y="556077"/>
                  </a:cubicBezTo>
                  <a:lnTo>
                    <a:pt x="91327" y="543288"/>
                  </a:lnTo>
                  <a:lnTo>
                    <a:pt x="84708" y="537900"/>
                  </a:lnTo>
                  <a:cubicBezTo>
                    <a:pt x="21603" y="474465"/>
                    <a:pt x="-11620" y="375894"/>
                    <a:pt x="3704" y="270466"/>
                  </a:cubicBezTo>
                  <a:cubicBezTo>
                    <a:pt x="22094" y="143953"/>
                    <a:pt x="105170" y="43498"/>
                    <a:pt x="207821" y="8664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F15571CC-41A7-B0C9-3AB5-8ED9128C4A62}"/>
                </a:ext>
              </a:extLst>
            </p:cNvPr>
            <p:cNvSpPr/>
            <p:nvPr/>
          </p:nvSpPr>
          <p:spPr>
            <a:xfrm rot="900000">
              <a:off x="3833881" y="3608991"/>
              <a:ext cx="908555" cy="728915"/>
            </a:xfrm>
            <a:custGeom>
              <a:avLst/>
              <a:gdLst>
                <a:gd name="connsiteX0" fmla="*/ 247146 w 908555"/>
                <a:gd name="connsiteY0" fmla="*/ 10303 h 728915"/>
                <a:gd name="connsiteX1" fmla="*/ 293343 w 908555"/>
                <a:gd name="connsiteY1" fmla="*/ 0 h 728915"/>
                <a:gd name="connsiteX2" fmla="*/ 347626 w 908555"/>
                <a:gd name="connsiteY2" fmla="*/ 184255 h 728915"/>
                <a:gd name="connsiteX3" fmla="*/ 636819 w 908555"/>
                <a:gd name="connsiteY3" fmla="*/ 184255 h 728915"/>
                <a:gd name="connsiteX4" fmla="*/ 908555 w 908555"/>
                <a:gd name="connsiteY4" fmla="*/ 455991 h 728915"/>
                <a:gd name="connsiteX5" fmla="*/ 903034 w 908555"/>
                <a:gd name="connsiteY5" fmla="*/ 510755 h 728915"/>
                <a:gd name="connsiteX6" fmla="*/ 892721 w 908555"/>
                <a:gd name="connsiteY6" fmla="*/ 543979 h 728915"/>
                <a:gd name="connsiteX7" fmla="*/ 892394 w 908555"/>
                <a:gd name="connsiteY7" fmla="*/ 546927 h 728915"/>
                <a:gd name="connsiteX8" fmla="*/ 646887 w 908555"/>
                <a:gd name="connsiteY8" fmla="*/ 728915 h 728915"/>
                <a:gd name="connsiteX9" fmla="*/ 302938 w 908555"/>
                <a:gd name="connsiteY9" fmla="*/ 728915 h 728915"/>
                <a:gd name="connsiteX10" fmla="*/ 125737 w 908555"/>
                <a:gd name="connsiteY10" fmla="*/ 662157 h 728915"/>
                <a:gd name="connsiteX11" fmla="*/ 118375 w 908555"/>
                <a:gd name="connsiteY11" fmla="*/ 654041 h 728915"/>
                <a:gd name="connsiteX12" fmla="*/ 100736 w 908555"/>
                <a:gd name="connsiteY12" fmla="*/ 639683 h 728915"/>
                <a:gd name="connsiteX13" fmla="*/ 4405 w 908555"/>
                <a:gd name="connsiteY13" fmla="*/ 321645 h 728915"/>
                <a:gd name="connsiteX14" fmla="*/ 247146 w 908555"/>
                <a:gd name="connsiteY14" fmla="*/ 10303 h 72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8555" h="728915">
                  <a:moveTo>
                    <a:pt x="247146" y="10303"/>
                  </a:moveTo>
                  <a:lnTo>
                    <a:pt x="293343" y="0"/>
                  </a:lnTo>
                  <a:lnTo>
                    <a:pt x="347626" y="184255"/>
                  </a:lnTo>
                  <a:lnTo>
                    <a:pt x="636819" y="184255"/>
                  </a:lnTo>
                  <a:cubicBezTo>
                    <a:pt x="786895" y="184255"/>
                    <a:pt x="908555" y="305915"/>
                    <a:pt x="908555" y="455991"/>
                  </a:cubicBezTo>
                  <a:cubicBezTo>
                    <a:pt x="908555" y="474751"/>
                    <a:pt x="906654" y="493066"/>
                    <a:pt x="903034" y="510755"/>
                  </a:cubicBezTo>
                  <a:lnTo>
                    <a:pt x="892721" y="543979"/>
                  </a:lnTo>
                  <a:lnTo>
                    <a:pt x="892394" y="546927"/>
                  </a:lnTo>
                  <a:cubicBezTo>
                    <a:pt x="869027" y="650787"/>
                    <a:pt x="767989" y="728915"/>
                    <a:pt x="646887" y="728915"/>
                  </a:cubicBezTo>
                  <a:lnTo>
                    <a:pt x="302938" y="728915"/>
                  </a:lnTo>
                  <a:cubicBezTo>
                    <a:pt x="233736" y="728914"/>
                    <a:pt x="171087" y="703403"/>
                    <a:pt x="125737" y="662157"/>
                  </a:cubicBezTo>
                  <a:lnTo>
                    <a:pt x="118375" y="654041"/>
                  </a:lnTo>
                  <a:lnTo>
                    <a:pt x="100736" y="639683"/>
                  </a:lnTo>
                  <a:cubicBezTo>
                    <a:pt x="25691" y="564245"/>
                    <a:pt x="-13819" y="447022"/>
                    <a:pt x="4405" y="321645"/>
                  </a:cubicBezTo>
                  <a:cubicBezTo>
                    <a:pt x="26275" y="171192"/>
                    <a:pt x="125071" y="51729"/>
                    <a:pt x="247146" y="10303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118F18C5-EE24-DDDC-1A75-8555675D705B}"/>
                </a:ext>
              </a:extLst>
            </p:cNvPr>
            <p:cNvSpPr/>
            <p:nvPr/>
          </p:nvSpPr>
          <p:spPr>
            <a:xfrm rot="900000">
              <a:off x="3824412" y="2914572"/>
              <a:ext cx="1087515" cy="883252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F5E95B2F-874A-7DBB-182A-F1D316F9BB18}"/>
                </a:ext>
              </a:extLst>
            </p:cNvPr>
            <p:cNvSpPr/>
            <p:nvPr/>
          </p:nvSpPr>
          <p:spPr>
            <a:xfrm rot="900000">
              <a:off x="3918195" y="2388460"/>
              <a:ext cx="975169" cy="870806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8" name="TextBox 367">
            <a:extLst>
              <a:ext uri="{FF2B5EF4-FFF2-40B4-BE49-F238E27FC236}">
                <a16:creationId xmlns:a16="http://schemas.microsoft.com/office/drawing/2014/main" id="{F8C1D723-DBBB-7B41-BFC1-92B04F62A31E}"/>
              </a:ext>
            </a:extLst>
          </p:cNvPr>
          <p:cNvSpPr txBox="1"/>
          <p:nvPr/>
        </p:nvSpPr>
        <p:spPr>
          <a:xfrm>
            <a:off x="1381580" y="3286796"/>
            <a:ext cx="91527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+mn-ea"/>
              </a:rPr>
              <a:t>이번 프로젝트를 진행하면서 </a:t>
            </a:r>
            <a:r>
              <a:rPr lang="en-US" altLang="ko-KR" sz="1400" b="1" dirty="0">
                <a:latin typeface="+mn-ea"/>
              </a:rPr>
              <a:t>crawling</a:t>
            </a:r>
            <a:r>
              <a:rPr lang="ko-KR" altLang="en-US" sz="1400" b="1" dirty="0">
                <a:latin typeface="+mn-ea"/>
              </a:rPr>
              <a:t>을 통해 많은 데이터를 손쉽게 가져올 수 있다는 걸 알았지만</a:t>
            </a: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아직 코딩 부분이 많이 미숙하여 코딩하는 것을 보완을 해야 한다는 것을 느꼈습니다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또한 </a:t>
            </a:r>
            <a:r>
              <a:rPr lang="en-US" altLang="ko-KR" sz="1400" b="1" dirty="0">
                <a:latin typeface="+mn-ea"/>
              </a:rPr>
              <a:t>Azure</a:t>
            </a:r>
            <a:r>
              <a:rPr lang="ko-KR" altLang="en-US" sz="1400" b="1" dirty="0">
                <a:latin typeface="+mn-ea"/>
              </a:rPr>
              <a:t>을 이용하면서 클라우드 내에 정말 다양한 기능들이 많이 있다는 것을 느꼈고 그 중</a:t>
            </a:r>
          </a:p>
          <a:p>
            <a:pPr>
              <a:defRPr/>
            </a:pPr>
            <a:r>
              <a:rPr lang="en-US" altLang="ko-KR" sz="1400" b="1" dirty="0">
                <a:latin typeface="+mn-ea"/>
              </a:rPr>
              <a:t>Power BI</a:t>
            </a:r>
            <a:r>
              <a:rPr lang="ko-KR" altLang="en-US" sz="1400" b="1" dirty="0">
                <a:latin typeface="+mn-ea"/>
              </a:rPr>
              <a:t>를 사용해 보았는데 </a:t>
            </a:r>
            <a:r>
              <a:rPr lang="en-US" altLang="ko-KR" sz="1400" b="1" dirty="0">
                <a:latin typeface="+mn-ea"/>
              </a:rPr>
              <a:t>Power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BI</a:t>
            </a:r>
            <a:r>
              <a:rPr lang="ko-KR" altLang="en-US" sz="1400" b="1" dirty="0">
                <a:latin typeface="+mn-ea"/>
              </a:rPr>
              <a:t>의 일부 기능만 정말 잠깐 써보고 느낀 점이 정말 방대한</a:t>
            </a: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양의 데이터를 손쉽고 편하게 볼 수 있게 시각화를 할 수 있겠구나 라는 것을 느꼈습니다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짧은 수업시간에 단순하게 배웠던 것을 응용해서 쓸 수 있다는 것이 생각보다 나름 재미있었고</a:t>
            </a: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되지 않는 부분들을 해결해 나가면서 흥미를 느꼈습니다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b="1" dirty="0">
                <a:latin typeface="+mn-ea"/>
              </a:rPr>
              <a:t> 클라우드에 있는 기능들을 좀더 공부해</a:t>
            </a: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다양한 방법으로 데이터를 다루어 보고 싶다는 생각이 들었습니다</a:t>
            </a:r>
            <a:r>
              <a:rPr lang="en-US" altLang="ko-KR" sz="1400" b="1" dirty="0">
                <a:latin typeface="+mn-ea"/>
              </a:rPr>
              <a:t>.</a:t>
            </a:r>
          </a:p>
        </p:txBody>
      </p:sp>
      <p:sp>
        <p:nvSpPr>
          <p:cNvPr id="72" name="원호 71">
            <a:extLst>
              <a:ext uri="{FF2B5EF4-FFF2-40B4-BE49-F238E27FC236}">
                <a16:creationId xmlns:a16="http://schemas.microsoft.com/office/drawing/2014/main" id="{E3B472D9-D26D-4B51-BEC4-9096B28B683E}"/>
              </a:ext>
            </a:extLst>
          </p:cNvPr>
          <p:cNvSpPr/>
          <p:nvPr/>
        </p:nvSpPr>
        <p:spPr>
          <a:xfrm>
            <a:off x="9292665" y="4033736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cs typeface="Aharoni" panose="02010803020104030203" pitchFamily="2" charset="-79"/>
              </a:rPr>
              <a:t>%</a:t>
            </a:r>
            <a:endParaRPr lang="en-US" altLang="ko-KR" sz="500" b="1" dirty="0">
              <a:cs typeface="Aharoni" panose="02010803020104030203" pitchFamily="2" charset="-79"/>
            </a:endParaRPr>
          </a:p>
        </p:txBody>
      </p:sp>
      <p:sp>
        <p:nvSpPr>
          <p:cNvPr id="74" name="원호 73">
            <a:extLst>
              <a:ext uri="{FF2B5EF4-FFF2-40B4-BE49-F238E27FC236}">
                <a16:creationId xmlns:a16="http://schemas.microsoft.com/office/drawing/2014/main" id="{BFAEA7C3-E4A4-4F86-8485-2D90B32EA08D}"/>
              </a:ext>
            </a:extLst>
          </p:cNvPr>
          <p:cNvSpPr/>
          <p:nvPr/>
        </p:nvSpPr>
        <p:spPr>
          <a:xfrm>
            <a:off x="9292665" y="4033736"/>
            <a:ext cx="2019300" cy="2019300"/>
          </a:xfrm>
          <a:prstGeom prst="arc">
            <a:avLst>
              <a:gd name="adj1" fmla="val 7470511"/>
              <a:gd name="adj2" fmla="val 21549963"/>
            </a:avLst>
          </a:prstGeom>
          <a:ln w="508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DB88C56-2816-B1AE-4E2E-E209339B6357}"/>
              </a:ext>
            </a:extLst>
          </p:cNvPr>
          <p:cNvGrpSpPr/>
          <p:nvPr/>
        </p:nvGrpSpPr>
        <p:grpSpPr>
          <a:xfrm>
            <a:off x="11219096" y="4979619"/>
            <a:ext cx="185738" cy="185738"/>
            <a:chOff x="863846" y="1895476"/>
            <a:chExt cx="185738" cy="18573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21CA473-5C7E-9617-E431-71850BA572C2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chemeClr val="tx1"/>
            </a:solidFill>
            <a:ln w="276225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B83D6533-DC79-1AB0-2F01-AF3DDC81F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205AC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52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목차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2" name="원호 41">
            <a:extLst>
              <a:ext uri="{FF2B5EF4-FFF2-40B4-BE49-F238E27FC236}">
                <a16:creationId xmlns:a16="http://schemas.microsoft.com/office/drawing/2014/main" id="{37876D36-5A9A-C40A-C11E-6BCD19C314B2}"/>
              </a:ext>
            </a:extLst>
          </p:cNvPr>
          <p:cNvSpPr/>
          <p:nvPr/>
        </p:nvSpPr>
        <p:spPr>
          <a:xfrm>
            <a:off x="1361923" y="1953015"/>
            <a:ext cx="1935631" cy="1724138"/>
          </a:xfrm>
          <a:prstGeom prst="arc">
            <a:avLst>
              <a:gd name="adj1" fmla="val 14173945"/>
              <a:gd name="adj2" fmla="val 7439377"/>
            </a:avLst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58D24C-5DA8-423E-0A10-077B2EEC5764}"/>
              </a:ext>
            </a:extLst>
          </p:cNvPr>
          <p:cNvSpPr txBox="1"/>
          <p:nvPr/>
        </p:nvSpPr>
        <p:spPr>
          <a:xfrm>
            <a:off x="630424" y="1676734"/>
            <a:ext cx="90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B0F0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1</a:t>
            </a:r>
            <a:endParaRPr lang="ko-KR" altLang="en-US" sz="96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527D35E-96A4-59EC-58D0-5DD0DF31A13E}"/>
              </a:ext>
            </a:extLst>
          </p:cNvPr>
          <p:cNvSpPr/>
          <p:nvPr/>
        </p:nvSpPr>
        <p:spPr>
          <a:xfrm>
            <a:off x="1397186" y="1978791"/>
            <a:ext cx="1848796" cy="1646790"/>
          </a:xfrm>
          <a:prstGeom prst="ellipse">
            <a:avLst/>
          </a:prstGeom>
          <a:solidFill>
            <a:schemeClr val="bg1"/>
          </a:solidFill>
          <a:ln w="104775">
            <a:noFill/>
          </a:ln>
          <a:effectLst>
            <a:outerShdw blurRad="139700" dist="38100" dir="10800000" algn="r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 err="1">
                <a:solidFill>
                  <a:srgbClr val="44546A">
                    <a:lumMod val="75000"/>
                  </a:srgbClr>
                </a:solidFill>
              </a:rPr>
              <a:t>PlatForm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21A7B39C-F048-691D-8FE9-6A6AFEC8DE6B}"/>
              </a:ext>
            </a:extLst>
          </p:cNvPr>
          <p:cNvSpPr/>
          <p:nvPr/>
        </p:nvSpPr>
        <p:spPr>
          <a:xfrm>
            <a:off x="3262291" y="4274184"/>
            <a:ext cx="1935631" cy="1724138"/>
          </a:xfrm>
          <a:prstGeom prst="arc">
            <a:avLst>
              <a:gd name="adj1" fmla="val 14488032"/>
              <a:gd name="adj2" fmla="val 6697445"/>
            </a:avLst>
          </a:prstGeom>
          <a:solidFill>
            <a:srgbClr val="00B0F0"/>
          </a:solidFill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4FFE8E-8DA4-6A12-408A-9A32DC3DA7B2}"/>
              </a:ext>
            </a:extLst>
          </p:cNvPr>
          <p:cNvSpPr txBox="1"/>
          <p:nvPr/>
        </p:nvSpPr>
        <p:spPr>
          <a:xfrm>
            <a:off x="2530792" y="3997903"/>
            <a:ext cx="90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B0F0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2</a:t>
            </a:r>
            <a:endParaRPr lang="ko-KR" altLang="en-US" sz="96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8B6809CD-7D9F-27E8-0C90-E8929327E5FB}"/>
              </a:ext>
            </a:extLst>
          </p:cNvPr>
          <p:cNvSpPr/>
          <p:nvPr/>
        </p:nvSpPr>
        <p:spPr>
          <a:xfrm>
            <a:off x="5114751" y="1904695"/>
            <a:ext cx="1935631" cy="1724138"/>
          </a:xfrm>
          <a:prstGeom prst="arc">
            <a:avLst>
              <a:gd name="adj1" fmla="val 14488032"/>
              <a:gd name="adj2" fmla="val 6990831"/>
            </a:avLst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DB52DA-F090-DFA3-FFB4-3AB168FB0591}"/>
              </a:ext>
            </a:extLst>
          </p:cNvPr>
          <p:cNvSpPr txBox="1"/>
          <p:nvPr/>
        </p:nvSpPr>
        <p:spPr>
          <a:xfrm>
            <a:off x="4383252" y="1628414"/>
            <a:ext cx="90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B0F0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3</a:t>
            </a:r>
            <a:endParaRPr lang="ko-KR" altLang="en-US" sz="96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D6437A6-2EDC-E1AD-B01A-CD5089AD4B7F}"/>
              </a:ext>
            </a:extLst>
          </p:cNvPr>
          <p:cNvSpPr/>
          <p:nvPr/>
        </p:nvSpPr>
        <p:spPr>
          <a:xfrm>
            <a:off x="3297554" y="4296668"/>
            <a:ext cx="1848796" cy="1646790"/>
          </a:xfrm>
          <a:prstGeom prst="ellipse">
            <a:avLst/>
          </a:prstGeom>
          <a:solidFill>
            <a:schemeClr val="bg1">
              <a:alpha val="99000"/>
            </a:schemeClr>
          </a:solidFill>
          <a:ln w="104775">
            <a:noFill/>
          </a:ln>
          <a:effectLst>
            <a:outerShdw blurRad="139700" dist="38100" dir="10800000" algn="r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프로젝트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구상도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62BAA77-318D-36C3-1511-E73F5E76F66D}"/>
              </a:ext>
            </a:extLst>
          </p:cNvPr>
          <p:cNvSpPr/>
          <p:nvPr/>
        </p:nvSpPr>
        <p:spPr>
          <a:xfrm>
            <a:off x="5155465" y="1939616"/>
            <a:ext cx="1848796" cy="1646790"/>
          </a:xfrm>
          <a:prstGeom prst="ellipse">
            <a:avLst/>
          </a:prstGeom>
          <a:solidFill>
            <a:schemeClr val="bg1"/>
          </a:solidFill>
          <a:ln w="104775">
            <a:noFill/>
          </a:ln>
          <a:effectLst>
            <a:outerShdw blurRad="139700" dist="38100" dir="10800000" algn="r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프로젝트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설계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4E3B5207-E339-EC3C-3C79-D4A5B491C483}"/>
              </a:ext>
            </a:extLst>
          </p:cNvPr>
          <p:cNvSpPr/>
          <p:nvPr/>
        </p:nvSpPr>
        <p:spPr>
          <a:xfrm>
            <a:off x="7126680" y="4274184"/>
            <a:ext cx="1935631" cy="1724138"/>
          </a:xfrm>
          <a:prstGeom prst="arc">
            <a:avLst>
              <a:gd name="adj1" fmla="val 14488032"/>
              <a:gd name="adj2" fmla="val 6697445"/>
            </a:avLst>
          </a:prstGeom>
          <a:solidFill>
            <a:srgbClr val="00B0F0"/>
          </a:solidFill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F7E4C3-AD86-36EB-40D7-EA9C8484292A}"/>
              </a:ext>
            </a:extLst>
          </p:cNvPr>
          <p:cNvSpPr txBox="1"/>
          <p:nvPr/>
        </p:nvSpPr>
        <p:spPr>
          <a:xfrm>
            <a:off x="6395181" y="3997903"/>
            <a:ext cx="90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B0F0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4</a:t>
            </a:r>
            <a:endParaRPr lang="ko-KR" altLang="en-US" sz="96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FE1F3B58-561E-5285-0D81-9D407C3F7BA7}"/>
              </a:ext>
            </a:extLst>
          </p:cNvPr>
          <p:cNvSpPr/>
          <p:nvPr/>
        </p:nvSpPr>
        <p:spPr>
          <a:xfrm>
            <a:off x="8979140" y="1904695"/>
            <a:ext cx="1935631" cy="1724138"/>
          </a:xfrm>
          <a:prstGeom prst="arc">
            <a:avLst>
              <a:gd name="adj1" fmla="val 14488032"/>
              <a:gd name="adj2" fmla="val 6990831"/>
            </a:avLst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797168-D17C-B351-364E-5061F087C174}"/>
              </a:ext>
            </a:extLst>
          </p:cNvPr>
          <p:cNvSpPr txBox="1"/>
          <p:nvPr/>
        </p:nvSpPr>
        <p:spPr>
          <a:xfrm>
            <a:off x="8247641" y="1628414"/>
            <a:ext cx="90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B0F0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5</a:t>
            </a:r>
            <a:endParaRPr lang="ko-KR" altLang="en-US" sz="96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EB2827-6A67-BC03-DF9E-F97E16CCB0C5}"/>
              </a:ext>
            </a:extLst>
          </p:cNvPr>
          <p:cNvSpPr/>
          <p:nvPr/>
        </p:nvSpPr>
        <p:spPr>
          <a:xfrm>
            <a:off x="7161943" y="4296668"/>
            <a:ext cx="1848796" cy="1646790"/>
          </a:xfrm>
          <a:prstGeom prst="ellipse">
            <a:avLst/>
          </a:prstGeom>
          <a:solidFill>
            <a:schemeClr val="bg1">
              <a:alpha val="99000"/>
            </a:schemeClr>
          </a:solidFill>
          <a:ln w="104775">
            <a:noFill/>
          </a:ln>
          <a:effectLst>
            <a:outerShdw blurRad="139700" dist="38100" dir="10800000" algn="r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오류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9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D33300F-BF35-57F3-AFD5-16F7111CB589}"/>
              </a:ext>
            </a:extLst>
          </p:cNvPr>
          <p:cNvSpPr/>
          <p:nvPr/>
        </p:nvSpPr>
        <p:spPr>
          <a:xfrm>
            <a:off x="9019854" y="1939616"/>
            <a:ext cx="1848796" cy="1646790"/>
          </a:xfrm>
          <a:prstGeom prst="ellipse">
            <a:avLst/>
          </a:prstGeom>
          <a:solidFill>
            <a:schemeClr val="bg1"/>
          </a:solidFill>
          <a:ln w="104775">
            <a:noFill/>
          </a:ln>
          <a:effectLst>
            <a:outerShdw blurRad="139700" dist="38100" dir="10800000" algn="r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700" b="1" dirty="0">
                <a:solidFill>
                  <a:srgbClr val="44546A">
                    <a:lumMod val="75000"/>
                  </a:srgbClr>
                </a:solidFill>
              </a:rPr>
              <a:t>프로젝트</a:t>
            </a:r>
            <a:endParaRPr lang="en-US" altLang="ko-KR" sz="27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700" b="1" dirty="0">
                <a:solidFill>
                  <a:srgbClr val="44546A">
                    <a:lumMod val="75000"/>
                  </a:srgbClr>
                </a:solidFill>
              </a:rPr>
              <a:t> 동기 및 후기</a:t>
            </a:r>
            <a:endParaRPr lang="ko-KR" altLang="en-US" sz="2700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06B8FF0-1205-E286-816E-DB794C084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79140" y="4996520"/>
            <a:ext cx="2737180" cy="156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6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en-US" altLang="ko-KR" sz="2000" b="1" i="1" kern="0" dirty="0" err="1">
                  <a:solidFill>
                    <a:srgbClr val="44546A">
                      <a:lumMod val="75000"/>
                    </a:srgbClr>
                  </a:solidFill>
                </a:rPr>
                <a:t>PlatForm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95" name="사각형: 둥근 모서리 494">
            <a:extLst>
              <a:ext uri="{FF2B5EF4-FFF2-40B4-BE49-F238E27FC236}">
                <a16:creationId xmlns:a16="http://schemas.microsoft.com/office/drawing/2014/main" id="{4886D686-DCD7-E0F0-0F78-93F40468B899}"/>
              </a:ext>
            </a:extLst>
          </p:cNvPr>
          <p:cNvSpPr/>
          <p:nvPr/>
        </p:nvSpPr>
        <p:spPr>
          <a:xfrm rot="18720814">
            <a:off x="3506318" y="5764932"/>
            <a:ext cx="1348480" cy="11077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44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1" name="사각형: 둥근 한쪽 모서리 390">
            <a:extLst>
              <a:ext uri="{FF2B5EF4-FFF2-40B4-BE49-F238E27FC236}">
                <a16:creationId xmlns:a16="http://schemas.microsoft.com/office/drawing/2014/main" id="{E29B3895-B53F-EE78-00C3-49E7F850C962}"/>
              </a:ext>
            </a:extLst>
          </p:cNvPr>
          <p:cNvSpPr/>
          <p:nvPr/>
        </p:nvSpPr>
        <p:spPr>
          <a:xfrm flipH="1">
            <a:off x="849941" y="1698955"/>
            <a:ext cx="10948776" cy="4895137"/>
          </a:xfrm>
          <a:prstGeom prst="round1Rect">
            <a:avLst>
              <a:gd name="adj" fmla="val 5425"/>
            </a:avLst>
          </a:prstGeom>
          <a:solidFill>
            <a:srgbClr val="F9490B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2" name="사각형: 둥근 한쪽 모서리 391">
            <a:extLst>
              <a:ext uri="{FF2B5EF4-FFF2-40B4-BE49-F238E27FC236}">
                <a16:creationId xmlns:a16="http://schemas.microsoft.com/office/drawing/2014/main" id="{FF110ECC-B086-51B3-BA95-428B4C49BEDB}"/>
              </a:ext>
            </a:extLst>
          </p:cNvPr>
          <p:cNvSpPr/>
          <p:nvPr/>
        </p:nvSpPr>
        <p:spPr>
          <a:xfrm flipH="1">
            <a:off x="910925" y="1634093"/>
            <a:ext cx="10880552" cy="4947247"/>
          </a:xfrm>
          <a:prstGeom prst="round1Rect">
            <a:avLst>
              <a:gd name="adj" fmla="val 6416"/>
            </a:avLst>
          </a:prstGeom>
          <a:solidFill>
            <a:srgbClr val="FA673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223E41AE-659F-5A4A-74DE-7109C7155428}"/>
              </a:ext>
            </a:extLst>
          </p:cNvPr>
          <p:cNvGrpSpPr/>
          <p:nvPr/>
        </p:nvGrpSpPr>
        <p:grpSpPr>
          <a:xfrm rot="16200000">
            <a:off x="5659995" y="-38998"/>
            <a:ext cx="99801" cy="3186256"/>
            <a:chOff x="9753600" y="-597305"/>
            <a:chExt cx="36000" cy="1899248"/>
          </a:xfrm>
          <a:solidFill>
            <a:srgbClr val="F9490B"/>
          </a:solidFill>
        </p:grpSpPr>
        <p:sp>
          <p:nvSpPr>
            <p:cNvPr id="394" name="사각형: 둥근 위쪽 모서리 393">
              <a:extLst>
                <a:ext uri="{FF2B5EF4-FFF2-40B4-BE49-F238E27FC236}">
                  <a16:creationId xmlns:a16="http://schemas.microsoft.com/office/drawing/2014/main" id="{04856AEF-E3D6-051F-1AA8-49034CCF8E8A}"/>
                </a:ext>
              </a:extLst>
            </p:cNvPr>
            <p:cNvSpPr/>
            <p:nvPr/>
          </p:nvSpPr>
          <p:spPr>
            <a:xfrm rot="5400000">
              <a:off x="9578797" y="1091140"/>
              <a:ext cx="385606" cy="36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5" name="사각형: 둥근 위쪽 모서리 394">
              <a:extLst>
                <a:ext uri="{FF2B5EF4-FFF2-40B4-BE49-F238E27FC236}">
                  <a16:creationId xmlns:a16="http://schemas.microsoft.com/office/drawing/2014/main" id="{D7AD8296-2177-10CB-8521-CF8A468632AC}"/>
                </a:ext>
              </a:extLst>
            </p:cNvPr>
            <p:cNvSpPr/>
            <p:nvPr/>
          </p:nvSpPr>
          <p:spPr>
            <a:xfrm rot="5400000">
              <a:off x="9465600" y="-30930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6" name="사각형: 둥근 위쪽 모서리 395">
              <a:extLst>
                <a:ext uri="{FF2B5EF4-FFF2-40B4-BE49-F238E27FC236}">
                  <a16:creationId xmlns:a16="http://schemas.microsoft.com/office/drawing/2014/main" id="{15B8E23E-96CA-1174-AEA6-D94D79FF8224}"/>
                </a:ext>
              </a:extLst>
            </p:cNvPr>
            <p:cNvSpPr/>
            <p:nvPr/>
          </p:nvSpPr>
          <p:spPr>
            <a:xfrm rot="5400000">
              <a:off x="9465600" y="362217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7" name="사각형: 둥근 한쪽 모서리 396">
            <a:extLst>
              <a:ext uri="{FF2B5EF4-FFF2-40B4-BE49-F238E27FC236}">
                <a16:creationId xmlns:a16="http://schemas.microsoft.com/office/drawing/2014/main" id="{98618095-0429-A981-C0BC-492662ED553E}"/>
              </a:ext>
            </a:extLst>
          </p:cNvPr>
          <p:cNvSpPr/>
          <p:nvPr/>
        </p:nvSpPr>
        <p:spPr>
          <a:xfrm flipH="1">
            <a:off x="976009" y="1722873"/>
            <a:ext cx="10807740" cy="4875922"/>
          </a:xfrm>
          <a:prstGeom prst="round1Rect">
            <a:avLst>
              <a:gd name="adj" fmla="val 5013"/>
            </a:avLst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9F23AFC9-AC69-B760-4E35-B7A524659663}"/>
              </a:ext>
            </a:extLst>
          </p:cNvPr>
          <p:cNvGrpSpPr/>
          <p:nvPr/>
        </p:nvGrpSpPr>
        <p:grpSpPr>
          <a:xfrm>
            <a:off x="8783437" y="1398362"/>
            <a:ext cx="3000312" cy="1392209"/>
            <a:chOff x="8865411" y="141946"/>
            <a:chExt cx="3311305" cy="1732925"/>
          </a:xfrm>
        </p:grpSpPr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3D30F514-BB17-49AB-A8E1-73E051AB87C3}"/>
                </a:ext>
              </a:extLst>
            </p:cNvPr>
            <p:cNvSpPr/>
            <p:nvPr/>
          </p:nvSpPr>
          <p:spPr>
            <a:xfrm rot="6300000">
              <a:off x="8750940" y="428561"/>
              <a:ext cx="1215260" cy="986318"/>
            </a:xfrm>
            <a:custGeom>
              <a:avLst/>
              <a:gdLst>
                <a:gd name="connsiteX0" fmla="*/ 207821 w 762649"/>
                <a:gd name="connsiteY0" fmla="*/ 8664 h 618974"/>
                <a:gd name="connsiteX1" fmla="*/ 246668 w 762649"/>
                <a:gd name="connsiteY1" fmla="*/ 0 h 618974"/>
                <a:gd name="connsiteX2" fmla="*/ 302495 w 762649"/>
                <a:gd name="connsiteY2" fmla="*/ 189496 h 618974"/>
                <a:gd name="connsiteX3" fmla="*/ 547910 w 762649"/>
                <a:gd name="connsiteY3" fmla="*/ 189496 h 618974"/>
                <a:gd name="connsiteX4" fmla="*/ 762649 w 762649"/>
                <a:gd name="connsiteY4" fmla="*/ 404235 h 618974"/>
                <a:gd name="connsiteX5" fmla="*/ 762648 w 762649"/>
                <a:gd name="connsiteY5" fmla="*/ 404235 h 618974"/>
                <a:gd name="connsiteX6" fmla="*/ 547909 w 762649"/>
                <a:gd name="connsiteY6" fmla="*/ 618974 h 618974"/>
                <a:gd name="connsiteX7" fmla="*/ 251793 w 762649"/>
                <a:gd name="connsiteY7" fmla="*/ 618973 h 618974"/>
                <a:gd name="connsiteX8" fmla="*/ 99950 w 762649"/>
                <a:gd name="connsiteY8" fmla="*/ 556077 h 618974"/>
                <a:gd name="connsiteX9" fmla="*/ 91327 w 762649"/>
                <a:gd name="connsiteY9" fmla="*/ 543288 h 618974"/>
                <a:gd name="connsiteX10" fmla="*/ 84708 w 762649"/>
                <a:gd name="connsiteY10" fmla="*/ 537900 h 618974"/>
                <a:gd name="connsiteX11" fmla="*/ 3704 w 762649"/>
                <a:gd name="connsiteY11" fmla="*/ 270466 h 618974"/>
                <a:gd name="connsiteX12" fmla="*/ 207821 w 762649"/>
                <a:gd name="connsiteY12" fmla="*/ 8664 h 61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649" h="618974">
                  <a:moveTo>
                    <a:pt x="207821" y="8664"/>
                  </a:moveTo>
                  <a:lnTo>
                    <a:pt x="246668" y="0"/>
                  </a:lnTo>
                  <a:lnTo>
                    <a:pt x="302495" y="189496"/>
                  </a:lnTo>
                  <a:lnTo>
                    <a:pt x="547910" y="189496"/>
                  </a:lnTo>
                  <a:cubicBezTo>
                    <a:pt x="666507" y="189496"/>
                    <a:pt x="762649" y="285638"/>
                    <a:pt x="762649" y="404235"/>
                  </a:cubicBezTo>
                  <a:lnTo>
                    <a:pt x="762648" y="404235"/>
                  </a:lnTo>
                  <a:cubicBezTo>
                    <a:pt x="762648" y="522832"/>
                    <a:pt x="666506" y="618974"/>
                    <a:pt x="547909" y="618974"/>
                  </a:cubicBezTo>
                  <a:lnTo>
                    <a:pt x="251793" y="618973"/>
                  </a:lnTo>
                  <a:cubicBezTo>
                    <a:pt x="192495" y="618973"/>
                    <a:pt x="138810" y="594937"/>
                    <a:pt x="99950" y="556077"/>
                  </a:cubicBezTo>
                  <a:lnTo>
                    <a:pt x="91327" y="543288"/>
                  </a:lnTo>
                  <a:lnTo>
                    <a:pt x="84708" y="537900"/>
                  </a:lnTo>
                  <a:cubicBezTo>
                    <a:pt x="21603" y="474465"/>
                    <a:pt x="-11620" y="375894"/>
                    <a:pt x="3704" y="270466"/>
                  </a:cubicBezTo>
                  <a:cubicBezTo>
                    <a:pt x="22094" y="143953"/>
                    <a:pt x="105170" y="43498"/>
                    <a:pt x="207821" y="8664"/>
                  </a:cubicBezTo>
                  <a:close/>
                </a:path>
              </a:pathLst>
            </a:custGeom>
            <a:solidFill>
              <a:schemeClr val="bg1"/>
            </a:solidFill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4" name="자유형: 도형 413">
              <a:extLst>
                <a:ext uri="{FF2B5EF4-FFF2-40B4-BE49-F238E27FC236}">
                  <a16:creationId xmlns:a16="http://schemas.microsoft.com/office/drawing/2014/main" id="{94D57141-121F-A6B0-8DAD-367081A97DAA}"/>
                </a:ext>
              </a:extLst>
            </p:cNvPr>
            <p:cNvSpPr/>
            <p:nvPr/>
          </p:nvSpPr>
          <p:spPr>
            <a:xfrm rot="6300000">
              <a:off x="9438175" y="300160"/>
              <a:ext cx="1447757" cy="1161506"/>
            </a:xfrm>
            <a:custGeom>
              <a:avLst/>
              <a:gdLst>
                <a:gd name="connsiteX0" fmla="*/ 247146 w 908555"/>
                <a:gd name="connsiteY0" fmla="*/ 10303 h 728915"/>
                <a:gd name="connsiteX1" fmla="*/ 293343 w 908555"/>
                <a:gd name="connsiteY1" fmla="*/ 0 h 728915"/>
                <a:gd name="connsiteX2" fmla="*/ 347626 w 908555"/>
                <a:gd name="connsiteY2" fmla="*/ 184255 h 728915"/>
                <a:gd name="connsiteX3" fmla="*/ 636819 w 908555"/>
                <a:gd name="connsiteY3" fmla="*/ 184255 h 728915"/>
                <a:gd name="connsiteX4" fmla="*/ 908555 w 908555"/>
                <a:gd name="connsiteY4" fmla="*/ 455991 h 728915"/>
                <a:gd name="connsiteX5" fmla="*/ 903034 w 908555"/>
                <a:gd name="connsiteY5" fmla="*/ 510755 h 728915"/>
                <a:gd name="connsiteX6" fmla="*/ 892721 w 908555"/>
                <a:gd name="connsiteY6" fmla="*/ 543979 h 728915"/>
                <a:gd name="connsiteX7" fmla="*/ 892394 w 908555"/>
                <a:gd name="connsiteY7" fmla="*/ 546927 h 728915"/>
                <a:gd name="connsiteX8" fmla="*/ 646887 w 908555"/>
                <a:gd name="connsiteY8" fmla="*/ 728915 h 728915"/>
                <a:gd name="connsiteX9" fmla="*/ 302938 w 908555"/>
                <a:gd name="connsiteY9" fmla="*/ 728915 h 728915"/>
                <a:gd name="connsiteX10" fmla="*/ 125737 w 908555"/>
                <a:gd name="connsiteY10" fmla="*/ 662157 h 728915"/>
                <a:gd name="connsiteX11" fmla="*/ 118375 w 908555"/>
                <a:gd name="connsiteY11" fmla="*/ 654041 h 728915"/>
                <a:gd name="connsiteX12" fmla="*/ 100736 w 908555"/>
                <a:gd name="connsiteY12" fmla="*/ 639683 h 728915"/>
                <a:gd name="connsiteX13" fmla="*/ 4405 w 908555"/>
                <a:gd name="connsiteY13" fmla="*/ 321645 h 728915"/>
                <a:gd name="connsiteX14" fmla="*/ 247146 w 908555"/>
                <a:gd name="connsiteY14" fmla="*/ 10303 h 72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8555" h="728915">
                  <a:moveTo>
                    <a:pt x="247146" y="10303"/>
                  </a:moveTo>
                  <a:lnTo>
                    <a:pt x="293343" y="0"/>
                  </a:lnTo>
                  <a:lnTo>
                    <a:pt x="347626" y="184255"/>
                  </a:lnTo>
                  <a:lnTo>
                    <a:pt x="636819" y="184255"/>
                  </a:lnTo>
                  <a:cubicBezTo>
                    <a:pt x="786895" y="184255"/>
                    <a:pt x="908555" y="305915"/>
                    <a:pt x="908555" y="455991"/>
                  </a:cubicBezTo>
                  <a:cubicBezTo>
                    <a:pt x="908555" y="474751"/>
                    <a:pt x="906654" y="493066"/>
                    <a:pt x="903034" y="510755"/>
                  </a:cubicBezTo>
                  <a:lnTo>
                    <a:pt x="892721" y="543979"/>
                  </a:lnTo>
                  <a:lnTo>
                    <a:pt x="892394" y="546927"/>
                  </a:lnTo>
                  <a:cubicBezTo>
                    <a:pt x="869027" y="650787"/>
                    <a:pt x="767989" y="728915"/>
                    <a:pt x="646887" y="728915"/>
                  </a:cubicBezTo>
                  <a:lnTo>
                    <a:pt x="302938" y="728915"/>
                  </a:lnTo>
                  <a:cubicBezTo>
                    <a:pt x="233736" y="728914"/>
                    <a:pt x="171087" y="703403"/>
                    <a:pt x="125737" y="662157"/>
                  </a:cubicBezTo>
                  <a:lnTo>
                    <a:pt x="118375" y="654041"/>
                  </a:lnTo>
                  <a:lnTo>
                    <a:pt x="100736" y="639683"/>
                  </a:lnTo>
                  <a:cubicBezTo>
                    <a:pt x="25691" y="564245"/>
                    <a:pt x="-13819" y="447022"/>
                    <a:pt x="4405" y="321645"/>
                  </a:cubicBezTo>
                  <a:cubicBezTo>
                    <a:pt x="26275" y="171192"/>
                    <a:pt x="125071" y="51729"/>
                    <a:pt x="247146" y="10303"/>
                  </a:cubicBezTo>
                  <a:close/>
                </a:path>
              </a:pathLst>
            </a:custGeom>
            <a:solidFill>
              <a:schemeClr val="bg1"/>
            </a:solidFill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834ECCD-7ACF-3FD2-1755-39C3146575B3}"/>
                </a:ext>
              </a:extLst>
            </p:cNvPr>
            <p:cNvSpPr/>
            <p:nvPr/>
          </p:nvSpPr>
          <p:spPr>
            <a:xfrm rot="6300000">
              <a:off x="10279163" y="304690"/>
              <a:ext cx="1732925" cy="1407438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77738937-9A2A-E92D-DC15-FC86BF89C7FE}"/>
                </a:ext>
              </a:extLst>
            </p:cNvPr>
            <p:cNvSpPr/>
            <p:nvPr/>
          </p:nvSpPr>
          <p:spPr>
            <a:xfrm rot="6300000">
              <a:off x="10965876" y="567181"/>
              <a:ext cx="1553905" cy="867774"/>
            </a:xfrm>
            <a:custGeom>
              <a:avLst/>
              <a:gdLst>
                <a:gd name="connsiteX0" fmla="*/ 30464 w 1553905"/>
                <a:gd name="connsiteY0" fmla="*/ 430840 h 867774"/>
                <a:gd name="connsiteX1" fmla="*/ 406 w 1553905"/>
                <a:gd name="connsiteY1" fmla="*/ 181122 h 867774"/>
                <a:gd name="connsiteX2" fmla="*/ 754 w 1553905"/>
                <a:gd name="connsiteY2" fmla="*/ 176852 h 867774"/>
                <a:gd name="connsiteX3" fmla="*/ 660771 w 1553905"/>
                <a:gd name="connsiteY3" fmla="*/ 1 h 867774"/>
                <a:gd name="connsiteX4" fmla="*/ 1120018 w 1553905"/>
                <a:gd name="connsiteY4" fmla="*/ 1 h 867774"/>
                <a:gd name="connsiteX5" fmla="*/ 1553905 w 1553905"/>
                <a:gd name="connsiteY5" fmla="*/ 433887 h 867774"/>
                <a:gd name="connsiteX6" fmla="*/ 1120018 w 1553905"/>
                <a:gd name="connsiteY6" fmla="*/ 867774 h 867774"/>
                <a:gd name="connsiteX7" fmla="*/ 524506 w 1553905"/>
                <a:gd name="connsiteY7" fmla="*/ 867774 h 867774"/>
                <a:gd name="connsiteX8" fmla="*/ 217702 w 1553905"/>
                <a:gd name="connsiteY8" fmla="*/ 740692 h 867774"/>
                <a:gd name="connsiteX9" fmla="*/ 204954 w 1553905"/>
                <a:gd name="connsiteY9" fmla="*/ 725241 h 867774"/>
                <a:gd name="connsiteX10" fmla="*/ 174415 w 1553905"/>
                <a:gd name="connsiteY10" fmla="*/ 697908 h 867774"/>
                <a:gd name="connsiteX11" fmla="*/ 30464 w 1553905"/>
                <a:gd name="connsiteY11" fmla="*/ 430840 h 8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3905" h="867774">
                  <a:moveTo>
                    <a:pt x="30464" y="430840"/>
                  </a:moveTo>
                  <a:cubicBezTo>
                    <a:pt x="8414" y="353160"/>
                    <a:pt x="-2281" y="268795"/>
                    <a:pt x="406" y="181122"/>
                  </a:cubicBezTo>
                  <a:lnTo>
                    <a:pt x="754" y="176852"/>
                  </a:lnTo>
                  <a:lnTo>
                    <a:pt x="660771" y="1"/>
                  </a:lnTo>
                  <a:lnTo>
                    <a:pt x="1120018" y="1"/>
                  </a:lnTo>
                  <a:cubicBezTo>
                    <a:pt x="1359648" y="0"/>
                    <a:pt x="1553905" y="194258"/>
                    <a:pt x="1553905" y="433887"/>
                  </a:cubicBezTo>
                  <a:cubicBezTo>
                    <a:pt x="1553905" y="673517"/>
                    <a:pt x="1359648" y="867774"/>
                    <a:pt x="1120018" y="867774"/>
                  </a:cubicBezTo>
                  <a:lnTo>
                    <a:pt x="524506" y="867774"/>
                  </a:lnTo>
                  <a:cubicBezTo>
                    <a:pt x="404691" y="867774"/>
                    <a:pt x="296220" y="819210"/>
                    <a:pt x="217702" y="740692"/>
                  </a:cubicBezTo>
                  <a:lnTo>
                    <a:pt x="204954" y="725241"/>
                  </a:lnTo>
                  <a:lnTo>
                    <a:pt x="174415" y="697908"/>
                  </a:lnTo>
                  <a:cubicBezTo>
                    <a:pt x="109448" y="626103"/>
                    <a:pt x="59863" y="534414"/>
                    <a:pt x="30464" y="430840"/>
                  </a:cubicBezTo>
                  <a:close/>
                </a:path>
              </a:pathLst>
            </a:custGeom>
            <a:solidFill>
              <a:schemeClr val="bg1"/>
            </a:solidFill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A2AB58C2-BCCF-F209-C0D2-7C5A7399BCDF}"/>
              </a:ext>
            </a:extLst>
          </p:cNvPr>
          <p:cNvSpPr/>
          <p:nvPr/>
        </p:nvSpPr>
        <p:spPr>
          <a:xfrm>
            <a:off x="1662277" y="3906687"/>
            <a:ext cx="2531786" cy="18913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MS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만든 </a:t>
            </a: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Cloude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Computing </a:t>
            </a: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PlatForm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사용자의 데이터 흐름을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원활하게 해주는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서비스 </a:t>
            </a: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PlatForm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9" name="모서리가 둥근 직사각형 12">
            <a:extLst>
              <a:ext uri="{FF2B5EF4-FFF2-40B4-BE49-F238E27FC236}">
                <a16:creationId xmlns:a16="http://schemas.microsoft.com/office/drawing/2014/main" id="{741582FE-2953-902B-3445-1D14A875BA85}"/>
              </a:ext>
            </a:extLst>
          </p:cNvPr>
          <p:cNvSpPr/>
          <p:nvPr/>
        </p:nvSpPr>
        <p:spPr>
          <a:xfrm>
            <a:off x="1712554" y="2292483"/>
            <a:ext cx="2193407" cy="1359235"/>
          </a:xfrm>
          <a:prstGeom prst="roundRect">
            <a:avLst>
              <a:gd name="adj" fmla="val 50000"/>
            </a:avLst>
          </a:prstGeom>
          <a:blipFill dpi="0" rotWithShape="1">
            <a:blip r:embed="rId2">
              <a:alphaModFix amt="99000"/>
            </a:blip>
            <a:srcRect/>
            <a:stretch>
              <a:fillRect/>
            </a:stretch>
          </a:blipFill>
          <a:ln w="19050">
            <a:solidFill>
              <a:schemeClr val="tx1">
                <a:lumMod val="75000"/>
                <a:lumOff val="2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6" name="모서리가 둥근 직사각형 12">
            <a:extLst>
              <a:ext uri="{FF2B5EF4-FFF2-40B4-BE49-F238E27FC236}">
                <a16:creationId xmlns:a16="http://schemas.microsoft.com/office/drawing/2014/main" id="{8EA2E73B-710E-1419-A895-254702AAA60E}"/>
              </a:ext>
            </a:extLst>
          </p:cNvPr>
          <p:cNvSpPr/>
          <p:nvPr/>
        </p:nvSpPr>
        <p:spPr>
          <a:xfrm>
            <a:off x="4999296" y="2287100"/>
            <a:ext cx="2193407" cy="1359235"/>
          </a:xfrm>
          <a:prstGeom prst="roundRect">
            <a:avLst>
              <a:gd name="adj" fmla="val 50000"/>
            </a:avLst>
          </a:prstGeom>
          <a:blipFill dpi="0" rotWithShape="1">
            <a:blip r:embed="rId3">
              <a:alphaModFix amt="99000"/>
            </a:blip>
            <a:srcRect/>
            <a:stretch>
              <a:fillRect/>
            </a:stretch>
          </a:blipFill>
          <a:ln w="19050">
            <a:solidFill>
              <a:schemeClr val="tx1">
                <a:lumMod val="75000"/>
                <a:lumOff val="2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7" name="모서리가 둥근 직사각형 12">
            <a:extLst>
              <a:ext uri="{FF2B5EF4-FFF2-40B4-BE49-F238E27FC236}">
                <a16:creationId xmlns:a16="http://schemas.microsoft.com/office/drawing/2014/main" id="{92B92517-5E69-F926-B5C5-6A6713404863}"/>
              </a:ext>
            </a:extLst>
          </p:cNvPr>
          <p:cNvSpPr/>
          <p:nvPr/>
        </p:nvSpPr>
        <p:spPr>
          <a:xfrm>
            <a:off x="8391522" y="2287099"/>
            <a:ext cx="2193407" cy="1359235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alphaModFix amt="99000"/>
            </a:blip>
            <a:srcRect/>
            <a:stretch>
              <a:fillRect/>
            </a:stretch>
          </a:blipFill>
          <a:ln w="19050">
            <a:solidFill>
              <a:schemeClr val="tx1">
                <a:lumMod val="75000"/>
                <a:lumOff val="2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8" name="모서리가 둥근 직사각형 42">
            <a:extLst>
              <a:ext uri="{FF2B5EF4-FFF2-40B4-BE49-F238E27FC236}">
                <a16:creationId xmlns:a16="http://schemas.microsoft.com/office/drawing/2014/main" id="{9FCA25C8-573A-7CD4-A4E1-719EAC7D5CD7}"/>
              </a:ext>
            </a:extLst>
          </p:cNvPr>
          <p:cNvSpPr/>
          <p:nvPr/>
        </p:nvSpPr>
        <p:spPr>
          <a:xfrm>
            <a:off x="1521165" y="3919654"/>
            <a:ext cx="2726136" cy="230594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2A582C96-27B4-F6D6-1526-F5F4B721BC66}"/>
              </a:ext>
            </a:extLst>
          </p:cNvPr>
          <p:cNvSpPr/>
          <p:nvPr/>
        </p:nvSpPr>
        <p:spPr>
          <a:xfrm>
            <a:off x="4874044" y="3906687"/>
            <a:ext cx="2531786" cy="226068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MS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사의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Open Source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Code Editor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자체의 다운로드 페이지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운영체제 별도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빌드된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패키지를 바로 이용가능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실용성이 매우 높습니다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1" name="모서리가 둥근 직사각형 42">
            <a:extLst>
              <a:ext uri="{FF2B5EF4-FFF2-40B4-BE49-F238E27FC236}">
                <a16:creationId xmlns:a16="http://schemas.microsoft.com/office/drawing/2014/main" id="{288BC606-35E3-7189-5CF4-311F347C1A92}"/>
              </a:ext>
            </a:extLst>
          </p:cNvPr>
          <p:cNvSpPr/>
          <p:nvPr/>
        </p:nvSpPr>
        <p:spPr>
          <a:xfrm>
            <a:off x="4732932" y="3919654"/>
            <a:ext cx="2726136" cy="230594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FF0B52E1-63D9-1091-A9BE-36E7DA2645E4}"/>
              </a:ext>
            </a:extLst>
          </p:cNvPr>
          <p:cNvSpPr/>
          <p:nvPr/>
        </p:nvSpPr>
        <p:spPr>
          <a:xfrm>
            <a:off x="8226923" y="3893720"/>
            <a:ext cx="2531786" cy="18913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시각화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데이터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변환 등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다양하게 데이터 자료를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이용할 수 있습니다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493" name="모서리가 둥근 직사각형 42">
            <a:extLst>
              <a:ext uri="{FF2B5EF4-FFF2-40B4-BE49-F238E27FC236}">
                <a16:creationId xmlns:a16="http://schemas.microsoft.com/office/drawing/2014/main" id="{440F2458-A49D-7E0D-CD09-7AB1A647EDCF}"/>
              </a:ext>
            </a:extLst>
          </p:cNvPr>
          <p:cNvSpPr/>
          <p:nvPr/>
        </p:nvSpPr>
        <p:spPr>
          <a:xfrm>
            <a:off x="8085811" y="3906687"/>
            <a:ext cx="2726136" cy="231891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2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구상도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78A9177-D282-EB84-1E05-10C718AB56D1}"/>
              </a:ext>
            </a:extLst>
          </p:cNvPr>
          <p:cNvGrpSpPr/>
          <p:nvPr/>
        </p:nvGrpSpPr>
        <p:grpSpPr>
          <a:xfrm rot="4278444">
            <a:off x="1076915" y="2475130"/>
            <a:ext cx="3657602" cy="2781300"/>
            <a:chOff x="3482530" y="2606040"/>
            <a:chExt cx="3657602" cy="2781300"/>
          </a:xfrm>
        </p:grpSpPr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50264806-5CAE-1A21-2F4D-24C26FA2FF61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자유형: 도형 8">
              <a:extLst>
                <a:ext uri="{FF2B5EF4-FFF2-40B4-BE49-F238E27FC236}">
                  <a16:creationId xmlns:a16="http://schemas.microsoft.com/office/drawing/2014/main" id="{97209A74-4405-9D54-E88E-F0978257A9A9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rgbClr val="00B0F0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원호 38">
              <a:extLst>
                <a:ext uri="{FF2B5EF4-FFF2-40B4-BE49-F238E27FC236}">
                  <a16:creationId xmlns:a16="http://schemas.microsoft.com/office/drawing/2014/main" id="{69CC125B-B77A-14E0-D512-8F738357E9E4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6556474"/>
              </a:avLst>
            </a:prstGeom>
            <a:ln w="41275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5C14FC2D-3B1C-F3D5-FB9B-CEEA58B25101}"/>
              </a:ext>
            </a:extLst>
          </p:cNvPr>
          <p:cNvSpPr/>
          <p:nvPr/>
        </p:nvSpPr>
        <p:spPr>
          <a:xfrm>
            <a:off x="1940809" y="2202339"/>
            <a:ext cx="1207292" cy="1207292"/>
          </a:xfrm>
          <a:prstGeom prst="ellipse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2A377F-797B-094C-101C-B483E393EB31}"/>
              </a:ext>
            </a:extLst>
          </p:cNvPr>
          <p:cNvSpPr txBox="1"/>
          <p:nvPr/>
        </p:nvSpPr>
        <p:spPr>
          <a:xfrm>
            <a:off x="1827028" y="3642620"/>
            <a:ext cx="1774805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Create </a:t>
            </a:r>
            <a:r>
              <a:rPr lang="en-US" altLang="ko-KR" sz="1400" b="1" dirty="0" err="1">
                <a:solidFill>
                  <a:prstClr val="white"/>
                </a:solidFill>
              </a:rPr>
              <a:t>Func</a:t>
            </a:r>
            <a:r>
              <a:rPr lang="en-US" altLang="ko-KR" sz="1400" b="1" dirty="0">
                <a:solidFill>
                  <a:prstClr val="white"/>
                </a:solidFill>
              </a:rPr>
              <a:t> App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&amp;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Deploy to Azure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677287-EAF4-89F5-F487-49552F7D86C9}"/>
              </a:ext>
            </a:extLst>
          </p:cNvPr>
          <p:cNvGrpSpPr/>
          <p:nvPr/>
        </p:nvGrpSpPr>
        <p:grpSpPr>
          <a:xfrm rot="20533098">
            <a:off x="4087075" y="3164557"/>
            <a:ext cx="3657600" cy="2781300"/>
            <a:chOff x="3482530" y="2606040"/>
            <a:chExt cx="3657600" cy="2781300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F79F62DC-9AB4-E7C0-A816-50BBECF421D4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: 도형 8">
              <a:extLst>
                <a:ext uri="{FF2B5EF4-FFF2-40B4-BE49-F238E27FC236}">
                  <a16:creationId xmlns:a16="http://schemas.microsoft.com/office/drawing/2014/main" id="{FE6AFAC7-767C-8202-F353-58EBE4E0CC29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rgbClr val="00B0F0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F477D7A2-2DF2-1B57-DC43-47BA69869E68}"/>
                </a:ext>
              </a:extLst>
            </p:cNvPr>
            <p:cNvSpPr/>
            <p:nvPr/>
          </p:nvSpPr>
          <p:spPr>
            <a:xfrm>
              <a:off x="4358830" y="2606040"/>
              <a:ext cx="2781300" cy="2781300"/>
            </a:xfrm>
            <a:prstGeom prst="arc">
              <a:avLst>
                <a:gd name="adj1" fmla="val 12325227"/>
                <a:gd name="adj2" fmla="val 16361277"/>
              </a:avLst>
            </a:prstGeom>
            <a:ln w="41275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1271030F-CEFF-D2EE-6C27-43542D21B9A1}"/>
              </a:ext>
            </a:extLst>
          </p:cNvPr>
          <p:cNvSpPr/>
          <p:nvPr/>
        </p:nvSpPr>
        <p:spPr>
          <a:xfrm>
            <a:off x="4246661" y="4306304"/>
            <a:ext cx="1207292" cy="1207292"/>
          </a:xfrm>
          <a:prstGeom prst="ellipse">
            <a:avLst/>
          </a:prstGeom>
          <a:blipFill>
            <a:blip r:embed="rId3">
              <a:alphaModFix amt="99000"/>
            </a:blip>
            <a:stretch>
              <a:fillRect/>
            </a:stretch>
          </a:blip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B37439A-D49B-4168-DC4A-767BECC855E9}"/>
              </a:ext>
            </a:extLst>
          </p:cNvPr>
          <p:cNvGrpSpPr/>
          <p:nvPr/>
        </p:nvGrpSpPr>
        <p:grpSpPr>
          <a:xfrm rot="4278444">
            <a:off x="5845388" y="2444749"/>
            <a:ext cx="3657602" cy="2781300"/>
            <a:chOff x="3482530" y="2606040"/>
            <a:chExt cx="3657602" cy="2781300"/>
          </a:xfrm>
        </p:grpSpPr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C70BFF37-896F-1E96-198D-6AAF691BA935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자유형: 도형 8">
              <a:extLst>
                <a:ext uri="{FF2B5EF4-FFF2-40B4-BE49-F238E27FC236}">
                  <a16:creationId xmlns:a16="http://schemas.microsoft.com/office/drawing/2014/main" id="{8671083A-1947-06FB-4E8C-2B50C624186F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rgbClr val="00B0F0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9FD10FE9-012A-5426-9CED-A3FB3C22BEFE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6556474"/>
              </a:avLst>
            </a:prstGeom>
            <a:ln w="41275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A7358798-E26F-4345-A2E7-051D8BCFF306}"/>
              </a:ext>
            </a:extLst>
          </p:cNvPr>
          <p:cNvSpPr/>
          <p:nvPr/>
        </p:nvSpPr>
        <p:spPr>
          <a:xfrm>
            <a:off x="6706255" y="2200589"/>
            <a:ext cx="1207292" cy="1207292"/>
          </a:xfrm>
          <a:prstGeom prst="ellipse">
            <a:avLst/>
          </a:prstGeom>
          <a:blipFill>
            <a:blip r:embed="rId4">
              <a:alphaModFix amt="99000"/>
            </a:blip>
            <a:stretch>
              <a:fillRect/>
            </a:stretch>
          </a:blip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0A28C9-2026-B3CB-B467-4157FDD797BC}"/>
              </a:ext>
            </a:extLst>
          </p:cNvPr>
          <p:cNvSpPr txBox="1"/>
          <p:nvPr/>
        </p:nvSpPr>
        <p:spPr>
          <a:xfrm>
            <a:off x="7023542" y="3596486"/>
            <a:ext cx="206025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Get data from Azure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BFB575-5625-8CAB-21DD-ADEAD2EB461C}"/>
              </a:ext>
            </a:extLst>
          </p:cNvPr>
          <p:cNvSpPr txBox="1"/>
          <p:nvPr/>
        </p:nvSpPr>
        <p:spPr>
          <a:xfrm>
            <a:off x="4584186" y="2612160"/>
            <a:ext cx="206025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Transferring DATA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DC7FBD6-0B60-1C3E-4BEF-943F29BF2E4B}"/>
              </a:ext>
            </a:extLst>
          </p:cNvPr>
          <p:cNvGrpSpPr/>
          <p:nvPr/>
        </p:nvGrpSpPr>
        <p:grpSpPr>
          <a:xfrm rot="20478022">
            <a:off x="8870269" y="4240401"/>
            <a:ext cx="1443802" cy="1411605"/>
            <a:chOff x="3482530" y="3303269"/>
            <a:chExt cx="1443802" cy="1411605"/>
          </a:xfrm>
        </p:grpSpPr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280812F4-5F36-82E5-AC9D-57F5EBED6E77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612220"/>
              </a:avLst>
            </a:prstGeom>
            <a:ln w="412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4" name="자유형: 도형 8">
              <a:extLst>
                <a:ext uri="{FF2B5EF4-FFF2-40B4-BE49-F238E27FC236}">
                  <a16:creationId xmlns:a16="http://schemas.microsoft.com/office/drawing/2014/main" id="{A19661CF-F618-566B-5A99-26D0247DA094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rgbClr val="00B0F0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6" name="타원 85">
            <a:extLst>
              <a:ext uri="{FF2B5EF4-FFF2-40B4-BE49-F238E27FC236}">
                <a16:creationId xmlns:a16="http://schemas.microsoft.com/office/drawing/2014/main" id="{33AC3868-2E1C-17F4-AA63-BFB85BE2592E}"/>
              </a:ext>
            </a:extLst>
          </p:cNvPr>
          <p:cNvSpPr/>
          <p:nvPr/>
        </p:nvSpPr>
        <p:spPr>
          <a:xfrm>
            <a:off x="8983024" y="4341564"/>
            <a:ext cx="1207292" cy="1207292"/>
          </a:xfrm>
          <a:prstGeom prst="ellipse">
            <a:avLst/>
          </a:prstGeom>
          <a:blipFill>
            <a:blip r:embed="rId5">
              <a:alphaModFix amt="99000"/>
            </a:blip>
            <a:stretch>
              <a:fillRect/>
            </a:stretch>
          </a:blip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6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458D24C-5DA8-423E-0A10-077B2EEC5764}"/>
              </a:ext>
            </a:extLst>
          </p:cNvPr>
          <p:cNvSpPr txBox="1"/>
          <p:nvPr/>
        </p:nvSpPr>
        <p:spPr>
          <a:xfrm>
            <a:off x="1040060" y="2303707"/>
            <a:ext cx="16572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20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6A98321A-32FC-DB6E-68D0-8E8073C92DED}"/>
              </a:ext>
            </a:extLst>
          </p:cNvPr>
          <p:cNvSpPr/>
          <p:nvPr/>
        </p:nvSpPr>
        <p:spPr>
          <a:xfrm>
            <a:off x="8648646" y="5152194"/>
            <a:ext cx="964247" cy="1153153"/>
          </a:xfrm>
          <a:custGeom>
            <a:avLst/>
            <a:gdLst>
              <a:gd name="connsiteX0" fmla="*/ 0 w 477485"/>
              <a:gd name="connsiteY0" fmla="*/ 1104900 h 1104900"/>
              <a:gd name="connsiteX1" fmla="*/ 85725 w 477485"/>
              <a:gd name="connsiteY1" fmla="*/ 685800 h 1104900"/>
              <a:gd name="connsiteX2" fmla="*/ 390525 w 477485"/>
              <a:gd name="connsiteY2" fmla="*/ 490538 h 1104900"/>
              <a:gd name="connsiteX3" fmla="*/ 471488 w 477485"/>
              <a:gd name="connsiteY3" fmla="*/ 695325 h 1104900"/>
              <a:gd name="connsiteX4" fmla="*/ 261938 w 477485"/>
              <a:gd name="connsiteY4" fmla="*/ 747713 h 1104900"/>
              <a:gd name="connsiteX5" fmla="*/ 214313 w 477485"/>
              <a:gd name="connsiteY5" fmla="*/ 481013 h 1104900"/>
              <a:gd name="connsiteX6" fmla="*/ 423863 w 477485"/>
              <a:gd name="connsiteY6" fmla="*/ 238125 h 1104900"/>
              <a:gd name="connsiteX7" fmla="*/ 428625 w 477485"/>
              <a:gd name="connsiteY7" fmla="*/ 66675 h 1104900"/>
              <a:gd name="connsiteX8" fmla="*/ 304800 w 477485"/>
              <a:gd name="connsiteY8" fmla="*/ 0 h 1104900"/>
              <a:gd name="connsiteX0" fmla="*/ 0 w 475210"/>
              <a:gd name="connsiteY0" fmla="*/ 1104900 h 1104900"/>
              <a:gd name="connsiteX1" fmla="*/ 319087 w 475210"/>
              <a:gd name="connsiteY1" fmla="*/ 862013 h 1104900"/>
              <a:gd name="connsiteX2" fmla="*/ 390525 w 475210"/>
              <a:gd name="connsiteY2" fmla="*/ 490538 h 1104900"/>
              <a:gd name="connsiteX3" fmla="*/ 471488 w 475210"/>
              <a:gd name="connsiteY3" fmla="*/ 695325 h 1104900"/>
              <a:gd name="connsiteX4" fmla="*/ 261938 w 475210"/>
              <a:gd name="connsiteY4" fmla="*/ 747713 h 1104900"/>
              <a:gd name="connsiteX5" fmla="*/ 214313 w 475210"/>
              <a:gd name="connsiteY5" fmla="*/ 481013 h 1104900"/>
              <a:gd name="connsiteX6" fmla="*/ 423863 w 475210"/>
              <a:gd name="connsiteY6" fmla="*/ 238125 h 1104900"/>
              <a:gd name="connsiteX7" fmla="*/ 428625 w 475210"/>
              <a:gd name="connsiteY7" fmla="*/ 66675 h 1104900"/>
              <a:gd name="connsiteX8" fmla="*/ 304800 w 475210"/>
              <a:gd name="connsiteY8" fmla="*/ 0 h 1104900"/>
              <a:gd name="connsiteX0" fmla="*/ 0 w 475210"/>
              <a:gd name="connsiteY0" fmla="*/ 1104900 h 1104900"/>
              <a:gd name="connsiteX1" fmla="*/ 319087 w 475210"/>
              <a:gd name="connsiteY1" fmla="*/ 862013 h 1104900"/>
              <a:gd name="connsiteX2" fmla="*/ 390525 w 475210"/>
              <a:gd name="connsiteY2" fmla="*/ 490538 h 1104900"/>
              <a:gd name="connsiteX3" fmla="*/ 471488 w 475210"/>
              <a:gd name="connsiteY3" fmla="*/ 695325 h 1104900"/>
              <a:gd name="connsiteX4" fmla="*/ 261938 w 475210"/>
              <a:gd name="connsiteY4" fmla="*/ 747713 h 1104900"/>
              <a:gd name="connsiteX5" fmla="*/ 214313 w 475210"/>
              <a:gd name="connsiteY5" fmla="*/ 481013 h 1104900"/>
              <a:gd name="connsiteX6" fmla="*/ 423863 w 475210"/>
              <a:gd name="connsiteY6" fmla="*/ 238125 h 1104900"/>
              <a:gd name="connsiteX7" fmla="*/ 428625 w 475210"/>
              <a:gd name="connsiteY7" fmla="*/ 66675 h 1104900"/>
              <a:gd name="connsiteX8" fmla="*/ 304800 w 475210"/>
              <a:gd name="connsiteY8" fmla="*/ 0 h 1104900"/>
              <a:gd name="connsiteX0" fmla="*/ 0 w 475399"/>
              <a:gd name="connsiteY0" fmla="*/ 1104900 h 1104900"/>
              <a:gd name="connsiteX1" fmla="*/ 290512 w 475399"/>
              <a:gd name="connsiteY1" fmla="*/ 814388 h 1104900"/>
              <a:gd name="connsiteX2" fmla="*/ 390525 w 475399"/>
              <a:gd name="connsiteY2" fmla="*/ 490538 h 1104900"/>
              <a:gd name="connsiteX3" fmla="*/ 471488 w 475399"/>
              <a:gd name="connsiteY3" fmla="*/ 695325 h 1104900"/>
              <a:gd name="connsiteX4" fmla="*/ 261938 w 475399"/>
              <a:gd name="connsiteY4" fmla="*/ 747713 h 1104900"/>
              <a:gd name="connsiteX5" fmla="*/ 214313 w 475399"/>
              <a:gd name="connsiteY5" fmla="*/ 481013 h 1104900"/>
              <a:gd name="connsiteX6" fmla="*/ 423863 w 475399"/>
              <a:gd name="connsiteY6" fmla="*/ 238125 h 1104900"/>
              <a:gd name="connsiteX7" fmla="*/ 428625 w 475399"/>
              <a:gd name="connsiteY7" fmla="*/ 66675 h 1104900"/>
              <a:gd name="connsiteX8" fmla="*/ 304800 w 475399"/>
              <a:gd name="connsiteY8" fmla="*/ 0 h 1104900"/>
              <a:gd name="connsiteX0" fmla="*/ 0 w 559377"/>
              <a:gd name="connsiteY0" fmla="*/ 1104900 h 1104900"/>
              <a:gd name="connsiteX1" fmla="*/ 290512 w 559377"/>
              <a:gd name="connsiteY1" fmla="*/ 814388 h 1104900"/>
              <a:gd name="connsiteX2" fmla="*/ 390525 w 559377"/>
              <a:gd name="connsiteY2" fmla="*/ 490538 h 1104900"/>
              <a:gd name="connsiteX3" fmla="*/ 557213 w 559377"/>
              <a:gd name="connsiteY3" fmla="*/ 657225 h 1104900"/>
              <a:gd name="connsiteX4" fmla="*/ 261938 w 559377"/>
              <a:gd name="connsiteY4" fmla="*/ 747713 h 1104900"/>
              <a:gd name="connsiteX5" fmla="*/ 214313 w 559377"/>
              <a:gd name="connsiteY5" fmla="*/ 481013 h 1104900"/>
              <a:gd name="connsiteX6" fmla="*/ 423863 w 559377"/>
              <a:gd name="connsiteY6" fmla="*/ 238125 h 1104900"/>
              <a:gd name="connsiteX7" fmla="*/ 428625 w 559377"/>
              <a:gd name="connsiteY7" fmla="*/ 66675 h 1104900"/>
              <a:gd name="connsiteX8" fmla="*/ 304800 w 559377"/>
              <a:gd name="connsiteY8" fmla="*/ 0 h 1104900"/>
              <a:gd name="connsiteX0" fmla="*/ 0 w 561586"/>
              <a:gd name="connsiteY0" fmla="*/ 1104900 h 1104900"/>
              <a:gd name="connsiteX1" fmla="*/ 290512 w 561586"/>
              <a:gd name="connsiteY1" fmla="*/ 814388 h 1104900"/>
              <a:gd name="connsiteX2" fmla="*/ 428625 w 561586"/>
              <a:gd name="connsiteY2" fmla="*/ 461963 h 1104900"/>
              <a:gd name="connsiteX3" fmla="*/ 557213 w 561586"/>
              <a:gd name="connsiteY3" fmla="*/ 657225 h 1104900"/>
              <a:gd name="connsiteX4" fmla="*/ 261938 w 561586"/>
              <a:gd name="connsiteY4" fmla="*/ 747713 h 1104900"/>
              <a:gd name="connsiteX5" fmla="*/ 214313 w 561586"/>
              <a:gd name="connsiteY5" fmla="*/ 481013 h 1104900"/>
              <a:gd name="connsiteX6" fmla="*/ 423863 w 561586"/>
              <a:gd name="connsiteY6" fmla="*/ 238125 h 1104900"/>
              <a:gd name="connsiteX7" fmla="*/ 428625 w 561586"/>
              <a:gd name="connsiteY7" fmla="*/ 66675 h 1104900"/>
              <a:gd name="connsiteX8" fmla="*/ 304800 w 561586"/>
              <a:gd name="connsiteY8" fmla="*/ 0 h 1104900"/>
              <a:gd name="connsiteX0" fmla="*/ 0 w 562428"/>
              <a:gd name="connsiteY0" fmla="*/ 1104900 h 1104900"/>
              <a:gd name="connsiteX1" fmla="*/ 290512 w 562428"/>
              <a:gd name="connsiteY1" fmla="*/ 814388 h 1104900"/>
              <a:gd name="connsiteX2" fmla="*/ 428625 w 562428"/>
              <a:gd name="connsiteY2" fmla="*/ 461963 h 1104900"/>
              <a:gd name="connsiteX3" fmla="*/ 557213 w 562428"/>
              <a:gd name="connsiteY3" fmla="*/ 657225 h 1104900"/>
              <a:gd name="connsiteX4" fmla="*/ 242888 w 562428"/>
              <a:gd name="connsiteY4" fmla="*/ 671513 h 1104900"/>
              <a:gd name="connsiteX5" fmla="*/ 214313 w 562428"/>
              <a:gd name="connsiteY5" fmla="*/ 481013 h 1104900"/>
              <a:gd name="connsiteX6" fmla="*/ 423863 w 562428"/>
              <a:gd name="connsiteY6" fmla="*/ 238125 h 1104900"/>
              <a:gd name="connsiteX7" fmla="*/ 428625 w 562428"/>
              <a:gd name="connsiteY7" fmla="*/ 66675 h 1104900"/>
              <a:gd name="connsiteX8" fmla="*/ 304800 w 562428"/>
              <a:gd name="connsiteY8" fmla="*/ 0 h 1104900"/>
              <a:gd name="connsiteX0" fmla="*/ 0 w 654016"/>
              <a:gd name="connsiteY0" fmla="*/ 1257739 h 1257739"/>
              <a:gd name="connsiteX1" fmla="*/ 290512 w 654016"/>
              <a:gd name="connsiteY1" fmla="*/ 967227 h 1257739"/>
              <a:gd name="connsiteX2" fmla="*/ 428625 w 654016"/>
              <a:gd name="connsiteY2" fmla="*/ 614802 h 1257739"/>
              <a:gd name="connsiteX3" fmla="*/ 557213 w 654016"/>
              <a:gd name="connsiteY3" fmla="*/ 810064 h 1257739"/>
              <a:gd name="connsiteX4" fmla="*/ 242888 w 654016"/>
              <a:gd name="connsiteY4" fmla="*/ 824352 h 1257739"/>
              <a:gd name="connsiteX5" fmla="*/ 214313 w 654016"/>
              <a:gd name="connsiteY5" fmla="*/ 633852 h 1257739"/>
              <a:gd name="connsiteX6" fmla="*/ 423863 w 654016"/>
              <a:gd name="connsiteY6" fmla="*/ 390964 h 1257739"/>
              <a:gd name="connsiteX7" fmla="*/ 652462 w 654016"/>
              <a:gd name="connsiteY7" fmla="*/ 5202 h 1257739"/>
              <a:gd name="connsiteX8" fmla="*/ 304800 w 654016"/>
              <a:gd name="connsiteY8" fmla="*/ 152839 h 1257739"/>
              <a:gd name="connsiteX0" fmla="*/ 0 w 654016"/>
              <a:gd name="connsiteY0" fmla="*/ 1309688 h 1309688"/>
              <a:gd name="connsiteX1" fmla="*/ 290512 w 654016"/>
              <a:gd name="connsiteY1" fmla="*/ 1019176 h 1309688"/>
              <a:gd name="connsiteX2" fmla="*/ 428625 w 654016"/>
              <a:gd name="connsiteY2" fmla="*/ 666751 h 1309688"/>
              <a:gd name="connsiteX3" fmla="*/ 557213 w 654016"/>
              <a:gd name="connsiteY3" fmla="*/ 862013 h 1309688"/>
              <a:gd name="connsiteX4" fmla="*/ 242888 w 654016"/>
              <a:gd name="connsiteY4" fmla="*/ 876301 h 1309688"/>
              <a:gd name="connsiteX5" fmla="*/ 214313 w 654016"/>
              <a:gd name="connsiteY5" fmla="*/ 685801 h 1309688"/>
              <a:gd name="connsiteX6" fmla="*/ 423863 w 654016"/>
              <a:gd name="connsiteY6" fmla="*/ 442913 h 1309688"/>
              <a:gd name="connsiteX7" fmla="*/ 652462 w 654016"/>
              <a:gd name="connsiteY7" fmla="*/ 57151 h 1309688"/>
              <a:gd name="connsiteX8" fmla="*/ 309562 w 654016"/>
              <a:gd name="connsiteY8" fmla="*/ 0 h 1309688"/>
              <a:gd name="connsiteX0" fmla="*/ 0 w 739317"/>
              <a:gd name="connsiteY0" fmla="*/ 1402569 h 1402569"/>
              <a:gd name="connsiteX1" fmla="*/ 290512 w 739317"/>
              <a:gd name="connsiteY1" fmla="*/ 1112057 h 1402569"/>
              <a:gd name="connsiteX2" fmla="*/ 428625 w 739317"/>
              <a:gd name="connsiteY2" fmla="*/ 759632 h 1402569"/>
              <a:gd name="connsiteX3" fmla="*/ 557213 w 739317"/>
              <a:gd name="connsiteY3" fmla="*/ 954894 h 1402569"/>
              <a:gd name="connsiteX4" fmla="*/ 242888 w 739317"/>
              <a:gd name="connsiteY4" fmla="*/ 969182 h 1402569"/>
              <a:gd name="connsiteX5" fmla="*/ 214313 w 739317"/>
              <a:gd name="connsiteY5" fmla="*/ 778682 h 1402569"/>
              <a:gd name="connsiteX6" fmla="*/ 423863 w 739317"/>
              <a:gd name="connsiteY6" fmla="*/ 535794 h 1402569"/>
              <a:gd name="connsiteX7" fmla="*/ 738187 w 739317"/>
              <a:gd name="connsiteY7" fmla="*/ 7157 h 1402569"/>
              <a:gd name="connsiteX8" fmla="*/ 309562 w 739317"/>
              <a:gd name="connsiteY8" fmla="*/ 92881 h 1402569"/>
              <a:gd name="connsiteX0" fmla="*/ 0 w 739317"/>
              <a:gd name="connsiteY0" fmla="*/ 1522589 h 1522589"/>
              <a:gd name="connsiteX1" fmla="*/ 290512 w 739317"/>
              <a:gd name="connsiteY1" fmla="*/ 1232077 h 1522589"/>
              <a:gd name="connsiteX2" fmla="*/ 428625 w 739317"/>
              <a:gd name="connsiteY2" fmla="*/ 879652 h 1522589"/>
              <a:gd name="connsiteX3" fmla="*/ 557213 w 739317"/>
              <a:gd name="connsiteY3" fmla="*/ 1074914 h 1522589"/>
              <a:gd name="connsiteX4" fmla="*/ 242888 w 739317"/>
              <a:gd name="connsiteY4" fmla="*/ 1089202 h 1522589"/>
              <a:gd name="connsiteX5" fmla="*/ 214313 w 739317"/>
              <a:gd name="connsiteY5" fmla="*/ 898702 h 1522589"/>
              <a:gd name="connsiteX6" fmla="*/ 423863 w 739317"/>
              <a:gd name="connsiteY6" fmla="*/ 655814 h 1522589"/>
              <a:gd name="connsiteX7" fmla="*/ 738187 w 739317"/>
              <a:gd name="connsiteY7" fmla="*/ 127177 h 1522589"/>
              <a:gd name="connsiteX8" fmla="*/ 309562 w 739317"/>
              <a:gd name="connsiteY8" fmla="*/ 212901 h 1522589"/>
              <a:gd name="connsiteX0" fmla="*/ 0 w 738513"/>
              <a:gd name="connsiteY0" fmla="*/ 1522589 h 1522589"/>
              <a:gd name="connsiteX1" fmla="*/ 290512 w 738513"/>
              <a:gd name="connsiteY1" fmla="*/ 1232077 h 1522589"/>
              <a:gd name="connsiteX2" fmla="*/ 428625 w 738513"/>
              <a:gd name="connsiteY2" fmla="*/ 879652 h 1522589"/>
              <a:gd name="connsiteX3" fmla="*/ 557213 w 738513"/>
              <a:gd name="connsiteY3" fmla="*/ 1074914 h 1522589"/>
              <a:gd name="connsiteX4" fmla="*/ 242888 w 738513"/>
              <a:gd name="connsiteY4" fmla="*/ 1089202 h 1522589"/>
              <a:gd name="connsiteX5" fmla="*/ 214313 w 738513"/>
              <a:gd name="connsiteY5" fmla="*/ 898702 h 1522589"/>
              <a:gd name="connsiteX6" fmla="*/ 423863 w 738513"/>
              <a:gd name="connsiteY6" fmla="*/ 655814 h 1522589"/>
              <a:gd name="connsiteX7" fmla="*/ 738187 w 738513"/>
              <a:gd name="connsiteY7" fmla="*/ 127177 h 1522589"/>
              <a:gd name="connsiteX8" fmla="*/ 309562 w 738513"/>
              <a:gd name="connsiteY8" fmla="*/ 212901 h 152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513" h="1522589">
                <a:moveTo>
                  <a:pt x="0" y="1522589"/>
                </a:moveTo>
                <a:cubicBezTo>
                  <a:pt x="138906" y="1373761"/>
                  <a:pt x="219075" y="1339233"/>
                  <a:pt x="290512" y="1232077"/>
                </a:cubicBezTo>
                <a:cubicBezTo>
                  <a:pt x="361950" y="1124921"/>
                  <a:pt x="384175" y="905846"/>
                  <a:pt x="428625" y="879652"/>
                </a:cubicBezTo>
                <a:cubicBezTo>
                  <a:pt x="473075" y="853458"/>
                  <a:pt x="588169" y="1039989"/>
                  <a:pt x="557213" y="1074914"/>
                </a:cubicBezTo>
                <a:cubicBezTo>
                  <a:pt x="526257" y="1109839"/>
                  <a:pt x="300038" y="1118571"/>
                  <a:pt x="242888" y="1089202"/>
                </a:cubicBezTo>
                <a:cubicBezTo>
                  <a:pt x="185738" y="1059833"/>
                  <a:pt x="184151" y="970933"/>
                  <a:pt x="214313" y="898702"/>
                </a:cubicBezTo>
                <a:cubicBezTo>
                  <a:pt x="244475" y="826471"/>
                  <a:pt x="336551" y="784402"/>
                  <a:pt x="423863" y="655814"/>
                </a:cubicBezTo>
                <a:cubicBezTo>
                  <a:pt x="511175" y="527227"/>
                  <a:pt x="748506" y="466902"/>
                  <a:pt x="738187" y="127177"/>
                </a:cubicBezTo>
                <a:cubicBezTo>
                  <a:pt x="551655" y="-207785"/>
                  <a:pt x="361552" y="226395"/>
                  <a:pt x="309562" y="212901"/>
                </a:cubicBezTo>
              </a:path>
            </a:pathLst>
          </a:custGeom>
          <a:noFill/>
          <a:ln w="38100">
            <a:solidFill>
              <a:srgbClr val="E6D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D314E55E-AE17-CF04-1545-490DC44DF4A2}"/>
              </a:ext>
            </a:extLst>
          </p:cNvPr>
          <p:cNvSpPr/>
          <p:nvPr/>
        </p:nvSpPr>
        <p:spPr>
          <a:xfrm>
            <a:off x="2388333" y="2198845"/>
            <a:ext cx="6118714" cy="3697115"/>
          </a:xfrm>
          <a:prstGeom prst="roundRect">
            <a:avLst>
              <a:gd name="adj" fmla="val 4637"/>
            </a:avLst>
          </a:prstGeom>
          <a:solidFill>
            <a:srgbClr val="EFE6DD"/>
          </a:solidFill>
          <a:ln>
            <a:noFill/>
          </a:ln>
          <a:effectLst>
            <a:outerShdw blurRad="2413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flat" dir="t"/>
          </a:scene3d>
          <a:sp3d extrusionH="3810000">
            <a:extrusionClr>
              <a:srgbClr val="F2EAE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6EF00777-F946-6B02-CE50-C92895B735C8}"/>
              </a:ext>
            </a:extLst>
          </p:cNvPr>
          <p:cNvSpPr/>
          <p:nvPr/>
        </p:nvSpPr>
        <p:spPr>
          <a:xfrm>
            <a:off x="2704772" y="2375909"/>
            <a:ext cx="5485834" cy="2524211"/>
          </a:xfrm>
          <a:prstGeom prst="roundRect">
            <a:avLst>
              <a:gd name="adj" fmla="val 4637"/>
            </a:avLst>
          </a:prstGeom>
          <a:gradFill flip="none" rotWithShape="1">
            <a:gsLst>
              <a:gs pos="16000">
                <a:srgbClr val="EFE6DD">
                  <a:shade val="67500"/>
                  <a:satMod val="115000"/>
                </a:srgbClr>
              </a:gs>
              <a:gs pos="100000">
                <a:srgbClr val="EFE6DD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>
            <a:solidFill>
              <a:srgbClr val="F2EAE2"/>
            </a:solidFill>
          </a:ln>
          <a:effectLst>
            <a:innerShdw blurRad="381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D3A28365-644D-88E9-5C73-C267AB70D1AE}"/>
              </a:ext>
            </a:extLst>
          </p:cNvPr>
          <p:cNvSpPr/>
          <p:nvPr/>
        </p:nvSpPr>
        <p:spPr>
          <a:xfrm>
            <a:off x="3038320" y="2529385"/>
            <a:ext cx="4818739" cy="2217258"/>
          </a:xfrm>
          <a:prstGeom prst="roundRect">
            <a:avLst>
              <a:gd name="adj" fmla="val 4637"/>
            </a:avLst>
          </a:prstGeom>
          <a:gradFill flip="none" rotWithShape="1">
            <a:gsLst>
              <a:gs pos="92000">
                <a:srgbClr val="4A57F1">
                  <a:shade val="67500"/>
                  <a:satMod val="115000"/>
                </a:srgbClr>
              </a:gs>
              <a:gs pos="38000">
                <a:srgbClr val="4A57F1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innerShdw blurRad="203200">
              <a:prstClr val="black">
                <a:alpha val="3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prstClr val="white"/>
                </a:solidFill>
                <a:latin typeface="Arial Black" panose="020B0A04020102020204" pitchFamily="34" charset="0"/>
              </a:rPr>
              <a:t>1. Create Azure Function App</a:t>
            </a:r>
          </a:p>
          <a:p>
            <a:r>
              <a:rPr lang="en-US" altLang="ko-KR" sz="1600" dirty="0">
                <a:solidFill>
                  <a:prstClr val="white"/>
                </a:solidFill>
                <a:latin typeface="Arial Black" panose="020B0A04020102020204" pitchFamily="34" charset="0"/>
              </a:rPr>
              <a:t>2. Create Storage Account &amp; Table</a:t>
            </a:r>
          </a:p>
          <a:p>
            <a:r>
              <a:rPr lang="en-US" altLang="ko-KR" sz="1600" dirty="0">
                <a:solidFill>
                  <a:prstClr val="white"/>
                </a:solidFill>
                <a:latin typeface="Arial Black" panose="020B0A04020102020204" pitchFamily="34" charset="0"/>
              </a:rPr>
              <a:t>3. </a:t>
            </a:r>
            <a:r>
              <a:rPr lang="en-US" altLang="ko-KR" sz="1600" dirty="0" err="1">
                <a:solidFill>
                  <a:prstClr val="white"/>
                </a:solidFill>
                <a:latin typeface="Arial Black" panose="020B0A04020102020204" pitchFamily="34" charset="0"/>
              </a:rPr>
              <a:t>Vscode</a:t>
            </a:r>
            <a:r>
              <a:rPr lang="en-US" altLang="ko-KR" sz="1600" dirty="0">
                <a:solidFill>
                  <a:prstClr val="white"/>
                </a:solidFill>
                <a:latin typeface="Arial Black" panose="020B0A04020102020204" pitchFamily="34" charset="0"/>
              </a:rPr>
              <a:t> Setting &amp; File Set</a:t>
            </a:r>
          </a:p>
          <a:p>
            <a:r>
              <a:rPr lang="en-US" altLang="ko-KR" sz="1600" dirty="0">
                <a:solidFill>
                  <a:prstClr val="white"/>
                </a:solidFill>
                <a:latin typeface="Arial Black" panose="020B0A04020102020204" pitchFamily="34" charset="0"/>
              </a:rPr>
              <a:t>4. Power BI</a:t>
            </a:r>
            <a:endParaRPr lang="ko-KR" altLang="en-US" sz="1600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419D2F08-08EE-E883-6CCE-A643CB7C5F75}"/>
              </a:ext>
            </a:extLst>
          </p:cNvPr>
          <p:cNvSpPr/>
          <p:nvPr/>
        </p:nvSpPr>
        <p:spPr>
          <a:xfrm>
            <a:off x="5561710" y="5068023"/>
            <a:ext cx="2628896" cy="282871"/>
          </a:xfrm>
          <a:custGeom>
            <a:avLst/>
            <a:gdLst>
              <a:gd name="connsiteX0" fmla="*/ 1291290 w 2013462"/>
              <a:gd name="connsiteY0" fmla="*/ 0 h 373494"/>
              <a:gd name="connsiteX1" fmla="*/ 2013462 w 2013462"/>
              <a:gd name="connsiteY1" fmla="*/ 0 h 373494"/>
              <a:gd name="connsiteX2" fmla="*/ 2013462 w 2013462"/>
              <a:gd name="connsiteY2" fmla="*/ 261939 h 373494"/>
              <a:gd name="connsiteX3" fmla="*/ 2013461 w 2013462"/>
              <a:gd name="connsiteY3" fmla="*/ 261939 h 373494"/>
              <a:gd name="connsiteX4" fmla="*/ 2013461 w 2013462"/>
              <a:gd name="connsiteY4" fmla="*/ 373494 h 373494"/>
              <a:gd name="connsiteX5" fmla="*/ 0 w 2013462"/>
              <a:gd name="connsiteY5" fmla="*/ 373494 h 373494"/>
              <a:gd name="connsiteX6" fmla="*/ 0 w 2013462"/>
              <a:gd name="connsiteY6" fmla="*/ 111555 h 373494"/>
              <a:gd name="connsiteX7" fmla="*/ 1291290 w 2013462"/>
              <a:gd name="connsiteY7" fmla="*/ 111555 h 37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3462" h="373494">
                <a:moveTo>
                  <a:pt x="1291290" y="0"/>
                </a:moveTo>
                <a:lnTo>
                  <a:pt x="2013462" y="0"/>
                </a:lnTo>
                <a:lnTo>
                  <a:pt x="2013462" y="261939"/>
                </a:lnTo>
                <a:lnTo>
                  <a:pt x="2013461" y="261939"/>
                </a:lnTo>
                <a:lnTo>
                  <a:pt x="2013461" y="373494"/>
                </a:lnTo>
                <a:lnTo>
                  <a:pt x="0" y="373494"/>
                </a:lnTo>
                <a:lnTo>
                  <a:pt x="0" y="111555"/>
                </a:lnTo>
                <a:lnTo>
                  <a:pt x="1291290" y="111555"/>
                </a:lnTo>
                <a:close/>
              </a:path>
            </a:pathLst>
          </a:custGeom>
          <a:solidFill>
            <a:srgbClr val="EFE6DD"/>
          </a:solidFill>
          <a:ln w="12700">
            <a:solidFill>
              <a:srgbClr val="F2EAE2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8D1AC6C-F757-F19D-A7F9-86E126353E24}"/>
              </a:ext>
            </a:extLst>
          </p:cNvPr>
          <p:cNvSpPr/>
          <p:nvPr/>
        </p:nvSpPr>
        <p:spPr>
          <a:xfrm>
            <a:off x="5651669" y="5209458"/>
            <a:ext cx="2444195" cy="817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B432D50-8A04-221A-9C27-194F5050BF3C}"/>
              </a:ext>
            </a:extLst>
          </p:cNvPr>
          <p:cNvSpPr/>
          <p:nvPr/>
        </p:nvSpPr>
        <p:spPr>
          <a:xfrm>
            <a:off x="7468627" y="5274702"/>
            <a:ext cx="627236" cy="346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정육면체 141">
            <a:extLst>
              <a:ext uri="{FF2B5EF4-FFF2-40B4-BE49-F238E27FC236}">
                <a16:creationId xmlns:a16="http://schemas.microsoft.com/office/drawing/2014/main" id="{C49DDC4C-B5F7-B161-3052-D9C7CAAE756C}"/>
              </a:ext>
            </a:extLst>
          </p:cNvPr>
          <p:cNvSpPr/>
          <p:nvPr/>
        </p:nvSpPr>
        <p:spPr>
          <a:xfrm>
            <a:off x="7832537" y="5115397"/>
            <a:ext cx="263327" cy="68843"/>
          </a:xfrm>
          <a:prstGeom prst="cube">
            <a:avLst>
              <a:gd name="adj" fmla="val 22381"/>
            </a:avLst>
          </a:prstGeom>
          <a:solidFill>
            <a:srgbClr val="4A57F1"/>
          </a:solidFill>
          <a:ln w="25400">
            <a:noFill/>
          </a:ln>
          <a:effectLst>
            <a:innerShdw blurRad="203200">
              <a:prstClr val="black">
                <a:alpha val="3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C23E27A-35B8-B0E4-B761-8B502BEF4AC2}"/>
              </a:ext>
            </a:extLst>
          </p:cNvPr>
          <p:cNvSpPr/>
          <p:nvPr/>
        </p:nvSpPr>
        <p:spPr>
          <a:xfrm>
            <a:off x="2701652" y="5170439"/>
            <a:ext cx="237608" cy="116886"/>
          </a:xfrm>
          <a:prstGeom prst="rect">
            <a:avLst/>
          </a:prstGeom>
          <a:solidFill>
            <a:srgbClr val="EFE6DD"/>
          </a:solidFill>
          <a:ln w="12700">
            <a:solidFill>
              <a:srgbClr val="F2EAE2"/>
            </a:solidFill>
          </a:ln>
          <a:effectLst>
            <a:innerShdw blurRad="381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4" name="정육면체 143">
            <a:extLst>
              <a:ext uri="{FF2B5EF4-FFF2-40B4-BE49-F238E27FC236}">
                <a16:creationId xmlns:a16="http://schemas.microsoft.com/office/drawing/2014/main" id="{6E5D94D7-533B-0734-8A95-5020408D05E8}"/>
              </a:ext>
            </a:extLst>
          </p:cNvPr>
          <p:cNvSpPr/>
          <p:nvPr/>
        </p:nvSpPr>
        <p:spPr>
          <a:xfrm>
            <a:off x="2738321" y="5199151"/>
            <a:ext cx="166144" cy="68843"/>
          </a:xfrm>
          <a:prstGeom prst="cube">
            <a:avLst>
              <a:gd name="adj" fmla="val 22381"/>
            </a:avLst>
          </a:prstGeom>
          <a:solidFill>
            <a:srgbClr val="FF0000"/>
          </a:solidFill>
          <a:ln w="25400">
            <a:noFill/>
          </a:ln>
          <a:effectLst>
            <a:outerShdw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1DC7C2C6-C698-A9DC-E15B-511208FD08C7}"/>
              </a:ext>
            </a:extLst>
          </p:cNvPr>
          <p:cNvGrpSpPr/>
          <p:nvPr/>
        </p:nvGrpSpPr>
        <p:grpSpPr>
          <a:xfrm>
            <a:off x="940455" y="6055649"/>
            <a:ext cx="7060707" cy="570014"/>
            <a:chOff x="5659676" y="5852698"/>
            <a:chExt cx="5407769" cy="752630"/>
          </a:xfrm>
        </p:grpSpPr>
        <p:sp>
          <p:nvSpPr>
            <p:cNvPr id="151" name="정육면체 150">
              <a:extLst>
                <a:ext uri="{FF2B5EF4-FFF2-40B4-BE49-F238E27FC236}">
                  <a16:creationId xmlns:a16="http://schemas.microsoft.com/office/drawing/2014/main" id="{CE09DB9B-1484-E6A8-F895-B2858E62DD78}"/>
                </a:ext>
              </a:extLst>
            </p:cNvPr>
            <p:cNvSpPr/>
            <p:nvPr/>
          </p:nvSpPr>
          <p:spPr>
            <a:xfrm>
              <a:off x="5659676" y="5875640"/>
              <a:ext cx="5407769" cy="729688"/>
            </a:xfrm>
            <a:prstGeom prst="cube">
              <a:avLst>
                <a:gd name="adj" fmla="val 64526"/>
              </a:avLst>
            </a:prstGeom>
            <a:solidFill>
              <a:srgbClr val="EFE6DD"/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정육면체 151">
              <a:extLst>
                <a:ext uri="{FF2B5EF4-FFF2-40B4-BE49-F238E27FC236}">
                  <a16:creationId xmlns:a16="http://schemas.microsoft.com/office/drawing/2014/main" id="{BEC6EA3A-EF2F-40E7-3652-F941B172CA43}"/>
                </a:ext>
              </a:extLst>
            </p:cNvPr>
            <p:cNvSpPr/>
            <p:nvPr/>
          </p:nvSpPr>
          <p:spPr>
            <a:xfrm>
              <a:off x="6146726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FF33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정육면체 152">
              <a:extLst>
                <a:ext uri="{FF2B5EF4-FFF2-40B4-BE49-F238E27FC236}">
                  <a16:creationId xmlns:a16="http://schemas.microsoft.com/office/drawing/2014/main" id="{E7DBBE51-6DCB-A731-35B3-D4B8004E30CA}"/>
                </a:ext>
              </a:extLst>
            </p:cNvPr>
            <p:cNvSpPr/>
            <p:nvPr/>
          </p:nvSpPr>
          <p:spPr>
            <a:xfrm>
              <a:off x="6366887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정육면체 153">
              <a:extLst>
                <a:ext uri="{FF2B5EF4-FFF2-40B4-BE49-F238E27FC236}">
                  <a16:creationId xmlns:a16="http://schemas.microsoft.com/office/drawing/2014/main" id="{35AD7B84-BD92-3B42-1F8B-2F25AF30E56B}"/>
                </a:ext>
              </a:extLst>
            </p:cNvPr>
            <p:cNvSpPr/>
            <p:nvPr/>
          </p:nvSpPr>
          <p:spPr>
            <a:xfrm>
              <a:off x="6587048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정육면체 154">
              <a:extLst>
                <a:ext uri="{FF2B5EF4-FFF2-40B4-BE49-F238E27FC236}">
                  <a16:creationId xmlns:a16="http://schemas.microsoft.com/office/drawing/2014/main" id="{6FB31F95-126E-73C7-C506-44109248812F}"/>
                </a:ext>
              </a:extLst>
            </p:cNvPr>
            <p:cNvSpPr/>
            <p:nvPr/>
          </p:nvSpPr>
          <p:spPr>
            <a:xfrm>
              <a:off x="6807209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정육면체 155">
              <a:extLst>
                <a:ext uri="{FF2B5EF4-FFF2-40B4-BE49-F238E27FC236}">
                  <a16:creationId xmlns:a16="http://schemas.microsoft.com/office/drawing/2014/main" id="{0AD001C3-B0AB-1472-E327-5F9AA00C2A6D}"/>
                </a:ext>
              </a:extLst>
            </p:cNvPr>
            <p:cNvSpPr/>
            <p:nvPr/>
          </p:nvSpPr>
          <p:spPr>
            <a:xfrm>
              <a:off x="7027370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정육면체 156">
              <a:extLst>
                <a:ext uri="{FF2B5EF4-FFF2-40B4-BE49-F238E27FC236}">
                  <a16:creationId xmlns:a16="http://schemas.microsoft.com/office/drawing/2014/main" id="{3D0B69C5-8144-AAD2-6EA1-E5F2D16A6154}"/>
                </a:ext>
              </a:extLst>
            </p:cNvPr>
            <p:cNvSpPr/>
            <p:nvPr/>
          </p:nvSpPr>
          <p:spPr>
            <a:xfrm>
              <a:off x="7247531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정육면체 157">
              <a:extLst>
                <a:ext uri="{FF2B5EF4-FFF2-40B4-BE49-F238E27FC236}">
                  <a16:creationId xmlns:a16="http://schemas.microsoft.com/office/drawing/2014/main" id="{BF752E89-7940-63C2-55BE-4986BB30D70A}"/>
                </a:ext>
              </a:extLst>
            </p:cNvPr>
            <p:cNvSpPr/>
            <p:nvPr/>
          </p:nvSpPr>
          <p:spPr>
            <a:xfrm>
              <a:off x="7467692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정육면체 158">
              <a:extLst>
                <a:ext uri="{FF2B5EF4-FFF2-40B4-BE49-F238E27FC236}">
                  <a16:creationId xmlns:a16="http://schemas.microsoft.com/office/drawing/2014/main" id="{D7AB165B-49D5-84CB-D0B1-068026C0854B}"/>
                </a:ext>
              </a:extLst>
            </p:cNvPr>
            <p:cNvSpPr/>
            <p:nvPr/>
          </p:nvSpPr>
          <p:spPr>
            <a:xfrm>
              <a:off x="7687853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정육면체 159">
              <a:extLst>
                <a:ext uri="{FF2B5EF4-FFF2-40B4-BE49-F238E27FC236}">
                  <a16:creationId xmlns:a16="http://schemas.microsoft.com/office/drawing/2014/main" id="{2B8430F6-DA71-848C-CD9F-C3AA88BE00F0}"/>
                </a:ext>
              </a:extLst>
            </p:cNvPr>
            <p:cNvSpPr/>
            <p:nvPr/>
          </p:nvSpPr>
          <p:spPr>
            <a:xfrm>
              <a:off x="7908014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정육면체 160">
              <a:extLst>
                <a:ext uri="{FF2B5EF4-FFF2-40B4-BE49-F238E27FC236}">
                  <a16:creationId xmlns:a16="http://schemas.microsoft.com/office/drawing/2014/main" id="{E5B5E461-83F0-E2EB-EDC9-64E428729E44}"/>
                </a:ext>
              </a:extLst>
            </p:cNvPr>
            <p:cNvSpPr/>
            <p:nvPr/>
          </p:nvSpPr>
          <p:spPr>
            <a:xfrm>
              <a:off x="8128175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정육면체 161">
              <a:extLst>
                <a:ext uri="{FF2B5EF4-FFF2-40B4-BE49-F238E27FC236}">
                  <a16:creationId xmlns:a16="http://schemas.microsoft.com/office/drawing/2014/main" id="{91743B1C-B83C-3C2F-8AEA-0FA050D91F51}"/>
                </a:ext>
              </a:extLst>
            </p:cNvPr>
            <p:cNvSpPr/>
            <p:nvPr/>
          </p:nvSpPr>
          <p:spPr>
            <a:xfrm>
              <a:off x="8348336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정육면체 162">
              <a:extLst>
                <a:ext uri="{FF2B5EF4-FFF2-40B4-BE49-F238E27FC236}">
                  <a16:creationId xmlns:a16="http://schemas.microsoft.com/office/drawing/2014/main" id="{286DFA54-84D4-0890-478E-5C5174CCA408}"/>
                </a:ext>
              </a:extLst>
            </p:cNvPr>
            <p:cNvSpPr/>
            <p:nvPr/>
          </p:nvSpPr>
          <p:spPr>
            <a:xfrm>
              <a:off x="8568497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정육면체 163">
              <a:extLst>
                <a:ext uri="{FF2B5EF4-FFF2-40B4-BE49-F238E27FC236}">
                  <a16:creationId xmlns:a16="http://schemas.microsoft.com/office/drawing/2014/main" id="{1504CDC0-EDC1-206E-6235-BA21709CA0E9}"/>
                </a:ext>
              </a:extLst>
            </p:cNvPr>
            <p:cNvSpPr/>
            <p:nvPr/>
          </p:nvSpPr>
          <p:spPr>
            <a:xfrm>
              <a:off x="8788658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정육면체 164">
              <a:extLst>
                <a:ext uri="{FF2B5EF4-FFF2-40B4-BE49-F238E27FC236}">
                  <a16:creationId xmlns:a16="http://schemas.microsoft.com/office/drawing/2014/main" id="{E4E8E8D3-0E2F-F826-3E5A-97352F166C8F}"/>
                </a:ext>
              </a:extLst>
            </p:cNvPr>
            <p:cNvSpPr/>
            <p:nvPr/>
          </p:nvSpPr>
          <p:spPr>
            <a:xfrm>
              <a:off x="9008819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정육면체 165">
              <a:extLst>
                <a:ext uri="{FF2B5EF4-FFF2-40B4-BE49-F238E27FC236}">
                  <a16:creationId xmlns:a16="http://schemas.microsoft.com/office/drawing/2014/main" id="{E5038733-D30C-19E2-069E-DA0BBAA79E24}"/>
                </a:ext>
              </a:extLst>
            </p:cNvPr>
            <p:cNvSpPr/>
            <p:nvPr/>
          </p:nvSpPr>
          <p:spPr>
            <a:xfrm>
              <a:off x="9228980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정육면체 166">
              <a:extLst>
                <a:ext uri="{FF2B5EF4-FFF2-40B4-BE49-F238E27FC236}">
                  <a16:creationId xmlns:a16="http://schemas.microsoft.com/office/drawing/2014/main" id="{2B20987A-A906-572E-3545-B15064F6760D}"/>
                </a:ext>
              </a:extLst>
            </p:cNvPr>
            <p:cNvSpPr/>
            <p:nvPr/>
          </p:nvSpPr>
          <p:spPr>
            <a:xfrm>
              <a:off x="9449141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정육면체 167">
              <a:extLst>
                <a:ext uri="{FF2B5EF4-FFF2-40B4-BE49-F238E27FC236}">
                  <a16:creationId xmlns:a16="http://schemas.microsoft.com/office/drawing/2014/main" id="{F70B4433-9DBC-4D51-3E97-A9775990664B}"/>
                </a:ext>
              </a:extLst>
            </p:cNvPr>
            <p:cNvSpPr/>
            <p:nvPr/>
          </p:nvSpPr>
          <p:spPr>
            <a:xfrm>
              <a:off x="9669302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정육면체 168">
              <a:extLst>
                <a:ext uri="{FF2B5EF4-FFF2-40B4-BE49-F238E27FC236}">
                  <a16:creationId xmlns:a16="http://schemas.microsoft.com/office/drawing/2014/main" id="{90B2AFE1-840D-3099-62B6-54A630DAB898}"/>
                </a:ext>
              </a:extLst>
            </p:cNvPr>
            <p:cNvSpPr/>
            <p:nvPr/>
          </p:nvSpPr>
          <p:spPr>
            <a:xfrm>
              <a:off x="9889463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정육면체 169">
              <a:extLst>
                <a:ext uri="{FF2B5EF4-FFF2-40B4-BE49-F238E27FC236}">
                  <a16:creationId xmlns:a16="http://schemas.microsoft.com/office/drawing/2014/main" id="{6A9203C1-FB49-35B5-A036-019AF8F5B3EF}"/>
                </a:ext>
              </a:extLst>
            </p:cNvPr>
            <p:cNvSpPr/>
            <p:nvPr/>
          </p:nvSpPr>
          <p:spPr>
            <a:xfrm>
              <a:off x="10109624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정육면체 170">
              <a:extLst>
                <a:ext uri="{FF2B5EF4-FFF2-40B4-BE49-F238E27FC236}">
                  <a16:creationId xmlns:a16="http://schemas.microsoft.com/office/drawing/2014/main" id="{046017B6-BBD0-AB2A-C8EF-8D1B76197123}"/>
                </a:ext>
              </a:extLst>
            </p:cNvPr>
            <p:cNvSpPr/>
            <p:nvPr/>
          </p:nvSpPr>
          <p:spPr>
            <a:xfrm>
              <a:off x="10329784" y="5852698"/>
              <a:ext cx="588799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2" name="정육면체 171">
              <a:extLst>
                <a:ext uri="{FF2B5EF4-FFF2-40B4-BE49-F238E27FC236}">
                  <a16:creationId xmlns:a16="http://schemas.microsoft.com/office/drawing/2014/main" id="{432779CE-1C12-6A11-37F0-41AEC2C44F7B}"/>
                </a:ext>
              </a:extLst>
            </p:cNvPr>
            <p:cNvSpPr/>
            <p:nvPr/>
          </p:nvSpPr>
          <p:spPr>
            <a:xfrm>
              <a:off x="5976284" y="5971583"/>
              <a:ext cx="440322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3" name="정육면체 172">
              <a:extLst>
                <a:ext uri="{FF2B5EF4-FFF2-40B4-BE49-F238E27FC236}">
                  <a16:creationId xmlns:a16="http://schemas.microsoft.com/office/drawing/2014/main" id="{E344BD2D-9EB4-4076-23EB-179CC7B7733F}"/>
                </a:ext>
              </a:extLst>
            </p:cNvPr>
            <p:cNvSpPr/>
            <p:nvPr/>
          </p:nvSpPr>
          <p:spPr>
            <a:xfrm>
              <a:off x="6416606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정육면체 173">
              <a:extLst>
                <a:ext uri="{FF2B5EF4-FFF2-40B4-BE49-F238E27FC236}">
                  <a16:creationId xmlns:a16="http://schemas.microsoft.com/office/drawing/2014/main" id="{34BFB6AB-9FD9-158B-28ED-E011625669AD}"/>
                </a:ext>
              </a:extLst>
            </p:cNvPr>
            <p:cNvSpPr/>
            <p:nvPr/>
          </p:nvSpPr>
          <p:spPr>
            <a:xfrm>
              <a:off x="6636767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5" name="정육면체 174">
              <a:extLst>
                <a:ext uri="{FF2B5EF4-FFF2-40B4-BE49-F238E27FC236}">
                  <a16:creationId xmlns:a16="http://schemas.microsoft.com/office/drawing/2014/main" id="{0F6ADFB3-CBB9-BFE6-91AC-C1A7ECB58B6A}"/>
                </a:ext>
              </a:extLst>
            </p:cNvPr>
            <p:cNvSpPr/>
            <p:nvPr/>
          </p:nvSpPr>
          <p:spPr>
            <a:xfrm>
              <a:off x="6856928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6" name="정육면체 175">
              <a:extLst>
                <a:ext uri="{FF2B5EF4-FFF2-40B4-BE49-F238E27FC236}">
                  <a16:creationId xmlns:a16="http://schemas.microsoft.com/office/drawing/2014/main" id="{61C7EAEF-8DC3-220D-996E-4AB7C530300A}"/>
                </a:ext>
              </a:extLst>
            </p:cNvPr>
            <p:cNvSpPr/>
            <p:nvPr/>
          </p:nvSpPr>
          <p:spPr>
            <a:xfrm>
              <a:off x="7077089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7" name="정육면체 176">
              <a:extLst>
                <a:ext uri="{FF2B5EF4-FFF2-40B4-BE49-F238E27FC236}">
                  <a16:creationId xmlns:a16="http://schemas.microsoft.com/office/drawing/2014/main" id="{C88BC363-B7CA-674C-C6C2-5254776EF87B}"/>
                </a:ext>
              </a:extLst>
            </p:cNvPr>
            <p:cNvSpPr/>
            <p:nvPr/>
          </p:nvSpPr>
          <p:spPr>
            <a:xfrm>
              <a:off x="7297250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8" name="정육면체 177">
              <a:extLst>
                <a:ext uri="{FF2B5EF4-FFF2-40B4-BE49-F238E27FC236}">
                  <a16:creationId xmlns:a16="http://schemas.microsoft.com/office/drawing/2014/main" id="{DAC1CEF6-F470-822E-1D1F-DBFAC0521B74}"/>
                </a:ext>
              </a:extLst>
            </p:cNvPr>
            <p:cNvSpPr/>
            <p:nvPr/>
          </p:nvSpPr>
          <p:spPr>
            <a:xfrm>
              <a:off x="7517411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9" name="정육면체 178">
              <a:extLst>
                <a:ext uri="{FF2B5EF4-FFF2-40B4-BE49-F238E27FC236}">
                  <a16:creationId xmlns:a16="http://schemas.microsoft.com/office/drawing/2014/main" id="{CDFE2B26-E1C0-2CFD-995A-D9769AADA117}"/>
                </a:ext>
              </a:extLst>
            </p:cNvPr>
            <p:cNvSpPr/>
            <p:nvPr/>
          </p:nvSpPr>
          <p:spPr>
            <a:xfrm>
              <a:off x="7737572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정육면체 179">
              <a:extLst>
                <a:ext uri="{FF2B5EF4-FFF2-40B4-BE49-F238E27FC236}">
                  <a16:creationId xmlns:a16="http://schemas.microsoft.com/office/drawing/2014/main" id="{21F1937E-98CD-DCC6-070E-EBED3CE11689}"/>
                </a:ext>
              </a:extLst>
            </p:cNvPr>
            <p:cNvSpPr/>
            <p:nvPr/>
          </p:nvSpPr>
          <p:spPr>
            <a:xfrm>
              <a:off x="7957733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1" name="정육면체 180">
              <a:extLst>
                <a:ext uri="{FF2B5EF4-FFF2-40B4-BE49-F238E27FC236}">
                  <a16:creationId xmlns:a16="http://schemas.microsoft.com/office/drawing/2014/main" id="{A4141B4F-57CE-DA85-E2FF-1C662F171A51}"/>
                </a:ext>
              </a:extLst>
            </p:cNvPr>
            <p:cNvSpPr/>
            <p:nvPr/>
          </p:nvSpPr>
          <p:spPr>
            <a:xfrm>
              <a:off x="8177894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2" name="정육면체 181">
              <a:extLst>
                <a:ext uri="{FF2B5EF4-FFF2-40B4-BE49-F238E27FC236}">
                  <a16:creationId xmlns:a16="http://schemas.microsoft.com/office/drawing/2014/main" id="{DAAB3DAB-A533-DE25-F1D3-B9684579A54C}"/>
                </a:ext>
              </a:extLst>
            </p:cNvPr>
            <p:cNvSpPr/>
            <p:nvPr/>
          </p:nvSpPr>
          <p:spPr>
            <a:xfrm>
              <a:off x="8398055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3" name="정육면체 182">
              <a:extLst>
                <a:ext uri="{FF2B5EF4-FFF2-40B4-BE49-F238E27FC236}">
                  <a16:creationId xmlns:a16="http://schemas.microsoft.com/office/drawing/2014/main" id="{75291422-36FD-5389-CBD8-932185388B2D}"/>
                </a:ext>
              </a:extLst>
            </p:cNvPr>
            <p:cNvSpPr/>
            <p:nvPr/>
          </p:nvSpPr>
          <p:spPr>
            <a:xfrm>
              <a:off x="8618216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4" name="정육면체 183">
              <a:extLst>
                <a:ext uri="{FF2B5EF4-FFF2-40B4-BE49-F238E27FC236}">
                  <a16:creationId xmlns:a16="http://schemas.microsoft.com/office/drawing/2014/main" id="{426D7471-4533-3EEA-17DC-0F1EE526D331}"/>
                </a:ext>
              </a:extLst>
            </p:cNvPr>
            <p:cNvSpPr/>
            <p:nvPr/>
          </p:nvSpPr>
          <p:spPr>
            <a:xfrm>
              <a:off x="8838377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정육면체 184">
              <a:extLst>
                <a:ext uri="{FF2B5EF4-FFF2-40B4-BE49-F238E27FC236}">
                  <a16:creationId xmlns:a16="http://schemas.microsoft.com/office/drawing/2014/main" id="{5A11DFF6-90CD-0A5F-5D31-9EB7855969A7}"/>
                </a:ext>
              </a:extLst>
            </p:cNvPr>
            <p:cNvSpPr/>
            <p:nvPr/>
          </p:nvSpPr>
          <p:spPr>
            <a:xfrm>
              <a:off x="9058538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정육면체 185">
              <a:extLst>
                <a:ext uri="{FF2B5EF4-FFF2-40B4-BE49-F238E27FC236}">
                  <a16:creationId xmlns:a16="http://schemas.microsoft.com/office/drawing/2014/main" id="{EDFDF92A-3905-C8DE-F1E6-AADE9B0C1095}"/>
                </a:ext>
              </a:extLst>
            </p:cNvPr>
            <p:cNvSpPr/>
            <p:nvPr/>
          </p:nvSpPr>
          <p:spPr>
            <a:xfrm>
              <a:off x="9278699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정육면체 186">
              <a:extLst>
                <a:ext uri="{FF2B5EF4-FFF2-40B4-BE49-F238E27FC236}">
                  <a16:creationId xmlns:a16="http://schemas.microsoft.com/office/drawing/2014/main" id="{7B4A7157-1E89-5F91-9F4D-6AE270C0FF2D}"/>
                </a:ext>
              </a:extLst>
            </p:cNvPr>
            <p:cNvSpPr/>
            <p:nvPr/>
          </p:nvSpPr>
          <p:spPr>
            <a:xfrm>
              <a:off x="9498860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정육면체 187">
              <a:extLst>
                <a:ext uri="{FF2B5EF4-FFF2-40B4-BE49-F238E27FC236}">
                  <a16:creationId xmlns:a16="http://schemas.microsoft.com/office/drawing/2014/main" id="{8443EA56-C839-B813-BC86-3FFCE3831D7D}"/>
                </a:ext>
              </a:extLst>
            </p:cNvPr>
            <p:cNvSpPr/>
            <p:nvPr/>
          </p:nvSpPr>
          <p:spPr>
            <a:xfrm>
              <a:off x="9719021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정육면체 188">
              <a:extLst>
                <a:ext uri="{FF2B5EF4-FFF2-40B4-BE49-F238E27FC236}">
                  <a16:creationId xmlns:a16="http://schemas.microsoft.com/office/drawing/2014/main" id="{136F6E46-31D9-3512-2866-FE3F352B83C1}"/>
                </a:ext>
              </a:extLst>
            </p:cNvPr>
            <p:cNvSpPr/>
            <p:nvPr/>
          </p:nvSpPr>
          <p:spPr>
            <a:xfrm>
              <a:off x="9939182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정육면체 189">
              <a:extLst>
                <a:ext uri="{FF2B5EF4-FFF2-40B4-BE49-F238E27FC236}">
                  <a16:creationId xmlns:a16="http://schemas.microsoft.com/office/drawing/2014/main" id="{9E2080A9-50FF-011B-57D9-212CA3537B95}"/>
                </a:ext>
              </a:extLst>
            </p:cNvPr>
            <p:cNvSpPr/>
            <p:nvPr/>
          </p:nvSpPr>
          <p:spPr>
            <a:xfrm>
              <a:off x="10159343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정육면체 190">
              <a:extLst>
                <a:ext uri="{FF2B5EF4-FFF2-40B4-BE49-F238E27FC236}">
                  <a16:creationId xmlns:a16="http://schemas.microsoft.com/office/drawing/2014/main" id="{74E3C933-393F-E7A0-3D5A-374557555B02}"/>
                </a:ext>
              </a:extLst>
            </p:cNvPr>
            <p:cNvSpPr/>
            <p:nvPr/>
          </p:nvSpPr>
          <p:spPr>
            <a:xfrm>
              <a:off x="10379504" y="5971583"/>
              <a:ext cx="440322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정육면체 191">
              <a:extLst>
                <a:ext uri="{FF2B5EF4-FFF2-40B4-BE49-F238E27FC236}">
                  <a16:creationId xmlns:a16="http://schemas.microsoft.com/office/drawing/2014/main" id="{0E45B74C-8AF6-85F7-8777-CA723FB9C514}"/>
                </a:ext>
              </a:extLst>
            </p:cNvPr>
            <p:cNvSpPr/>
            <p:nvPr/>
          </p:nvSpPr>
          <p:spPr>
            <a:xfrm>
              <a:off x="5854880" y="6077864"/>
              <a:ext cx="391283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정육면체 192">
              <a:extLst>
                <a:ext uri="{FF2B5EF4-FFF2-40B4-BE49-F238E27FC236}">
                  <a16:creationId xmlns:a16="http://schemas.microsoft.com/office/drawing/2014/main" id="{253E9D20-3A7E-6006-5795-59718A4F0923}"/>
                </a:ext>
              </a:extLst>
            </p:cNvPr>
            <p:cNvSpPr/>
            <p:nvPr/>
          </p:nvSpPr>
          <p:spPr>
            <a:xfrm>
              <a:off x="6295203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정육면체 193">
              <a:extLst>
                <a:ext uri="{FF2B5EF4-FFF2-40B4-BE49-F238E27FC236}">
                  <a16:creationId xmlns:a16="http://schemas.microsoft.com/office/drawing/2014/main" id="{99EB7BE1-D031-D35A-3085-D3B0FB6EA357}"/>
                </a:ext>
              </a:extLst>
            </p:cNvPr>
            <p:cNvSpPr/>
            <p:nvPr/>
          </p:nvSpPr>
          <p:spPr>
            <a:xfrm>
              <a:off x="6515364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정육면체 194">
              <a:extLst>
                <a:ext uri="{FF2B5EF4-FFF2-40B4-BE49-F238E27FC236}">
                  <a16:creationId xmlns:a16="http://schemas.microsoft.com/office/drawing/2014/main" id="{1D80F3F6-BD74-5D89-3473-EAEF2B8F3829}"/>
                </a:ext>
              </a:extLst>
            </p:cNvPr>
            <p:cNvSpPr/>
            <p:nvPr/>
          </p:nvSpPr>
          <p:spPr>
            <a:xfrm>
              <a:off x="6735525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6" name="정육면체 195">
              <a:extLst>
                <a:ext uri="{FF2B5EF4-FFF2-40B4-BE49-F238E27FC236}">
                  <a16:creationId xmlns:a16="http://schemas.microsoft.com/office/drawing/2014/main" id="{FFDE9B1B-7EBF-7826-7A0F-6537B33ABA25}"/>
                </a:ext>
              </a:extLst>
            </p:cNvPr>
            <p:cNvSpPr/>
            <p:nvPr/>
          </p:nvSpPr>
          <p:spPr>
            <a:xfrm>
              <a:off x="6955686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7" name="정육면체 196">
              <a:extLst>
                <a:ext uri="{FF2B5EF4-FFF2-40B4-BE49-F238E27FC236}">
                  <a16:creationId xmlns:a16="http://schemas.microsoft.com/office/drawing/2014/main" id="{BB21B230-6187-F584-F627-FE7567B01735}"/>
                </a:ext>
              </a:extLst>
            </p:cNvPr>
            <p:cNvSpPr/>
            <p:nvPr/>
          </p:nvSpPr>
          <p:spPr>
            <a:xfrm>
              <a:off x="7175847" y="6077864"/>
              <a:ext cx="2201610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정육면체 197">
              <a:extLst>
                <a:ext uri="{FF2B5EF4-FFF2-40B4-BE49-F238E27FC236}">
                  <a16:creationId xmlns:a16="http://schemas.microsoft.com/office/drawing/2014/main" id="{D40C0301-4553-EA77-73B1-6B36B3AD8F42}"/>
                </a:ext>
              </a:extLst>
            </p:cNvPr>
            <p:cNvSpPr/>
            <p:nvPr/>
          </p:nvSpPr>
          <p:spPr>
            <a:xfrm>
              <a:off x="9377457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정육면체 198">
              <a:extLst>
                <a:ext uri="{FF2B5EF4-FFF2-40B4-BE49-F238E27FC236}">
                  <a16:creationId xmlns:a16="http://schemas.microsoft.com/office/drawing/2014/main" id="{0549045A-0230-A3CD-34C7-80A778887C9A}"/>
                </a:ext>
              </a:extLst>
            </p:cNvPr>
            <p:cNvSpPr/>
            <p:nvPr/>
          </p:nvSpPr>
          <p:spPr>
            <a:xfrm>
              <a:off x="9597617" y="6077864"/>
              <a:ext cx="462967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정육면체 199">
              <a:extLst>
                <a:ext uri="{FF2B5EF4-FFF2-40B4-BE49-F238E27FC236}">
                  <a16:creationId xmlns:a16="http://schemas.microsoft.com/office/drawing/2014/main" id="{8B4602E3-F6B6-4EC2-348A-7AB8BC36E9F5}"/>
                </a:ext>
              </a:extLst>
            </p:cNvPr>
            <p:cNvSpPr/>
            <p:nvPr/>
          </p:nvSpPr>
          <p:spPr>
            <a:xfrm>
              <a:off x="10037940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정육면체 200">
              <a:extLst>
                <a:ext uri="{FF2B5EF4-FFF2-40B4-BE49-F238E27FC236}">
                  <a16:creationId xmlns:a16="http://schemas.microsoft.com/office/drawing/2014/main" id="{EE323B19-A687-4C1F-B4DA-3762BFB84828}"/>
                </a:ext>
              </a:extLst>
            </p:cNvPr>
            <p:cNvSpPr/>
            <p:nvPr/>
          </p:nvSpPr>
          <p:spPr>
            <a:xfrm>
              <a:off x="10253339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정육면체 201">
              <a:extLst>
                <a:ext uri="{FF2B5EF4-FFF2-40B4-BE49-F238E27FC236}">
                  <a16:creationId xmlns:a16="http://schemas.microsoft.com/office/drawing/2014/main" id="{1F5C41FD-E54C-A535-8A1B-8D0C40986BFF}"/>
                </a:ext>
              </a:extLst>
            </p:cNvPr>
            <p:cNvSpPr/>
            <p:nvPr/>
          </p:nvSpPr>
          <p:spPr>
            <a:xfrm>
              <a:off x="10471119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2D43E03C-1FD1-AF15-2AB1-70B81F52C46E}"/>
              </a:ext>
            </a:extLst>
          </p:cNvPr>
          <p:cNvSpPr/>
          <p:nvPr/>
        </p:nvSpPr>
        <p:spPr>
          <a:xfrm>
            <a:off x="5618161" y="5426123"/>
            <a:ext cx="1976838" cy="34626"/>
          </a:xfrm>
          <a:prstGeom prst="roundRect">
            <a:avLst>
              <a:gd name="adj" fmla="val 3128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bliqueTopRight"/>
            <a:lightRig rig="flat" dir="t"/>
          </a:scene3d>
          <a:sp3d extrusionH="12700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AD485E17-3953-86D9-7EAD-19F079BE028C}"/>
              </a:ext>
            </a:extLst>
          </p:cNvPr>
          <p:cNvSpPr/>
          <p:nvPr/>
        </p:nvSpPr>
        <p:spPr>
          <a:xfrm>
            <a:off x="6069250" y="5426123"/>
            <a:ext cx="1046805" cy="34626"/>
          </a:xfrm>
          <a:prstGeom prst="roundRect">
            <a:avLst>
              <a:gd name="adj" fmla="val 31288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Right"/>
            <a:lightRig rig="flat" dir="t"/>
          </a:scene3d>
          <a:sp3d extrusionH="635000">
            <a:extrusionClr>
              <a:schemeClr val="bg1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9B70A395-B04D-6BAF-BF2D-CC5304AD4072}"/>
              </a:ext>
            </a:extLst>
          </p:cNvPr>
          <p:cNvGrpSpPr/>
          <p:nvPr/>
        </p:nvGrpSpPr>
        <p:grpSpPr>
          <a:xfrm>
            <a:off x="9536618" y="5947219"/>
            <a:ext cx="2082707" cy="729688"/>
            <a:chOff x="895622" y="5608271"/>
            <a:chExt cx="2082707" cy="729688"/>
          </a:xfrm>
        </p:grpSpPr>
        <p:sp>
          <p:nvSpPr>
            <p:cNvPr id="204" name="정육면체 203">
              <a:extLst>
                <a:ext uri="{FF2B5EF4-FFF2-40B4-BE49-F238E27FC236}">
                  <a16:creationId xmlns:a16="http://schemas.microsoft.com/office/drawing/2014/main" id="{6F3E8EA4-4B7F-6663-79BC-6E3041D8BA0D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정육면체 204">
              <a:extLst>
                <a:ext uri="{FF2B5EF4-FFF2-40B4-BE49-F238E27FC236}">
                  <a16:creationId xmlns:a16="http://schemas.microsoft.com/office/drawing/2014/main" id="{ECD464A6-0AF9-0A57-FA84-C4070FD72873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CBF8067D-03EE-9809-6D27-38DFEA696297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A966D2A7-98A7-00A5-DA10-FD8B4693C93D}"/>
              </a:ext>
            </a:extLst>
          </p:cNvPr>
          <p:cNvGrpSpPr/>
          <p:nvPr/>
        </p:nvGrpSpPr>
        <p:grpSpPr>
          <a:xfrm>
            <a:off x="9603315" y="5807189"/>
            <a:ext cx="2082707" cy="729688"/>
            <a:chOff x="895622" y="5608271"/>
            <a:chExt cx="2082707" cy="729688"/>
          </a:xfrm>
        </p:grpSpPr>
        <p:sp>
          <p:nvSpPr>
            <p:cNvPr id="208" name="정육면체 207">
              <a:extLst>
                <a:ext uri="{FF2B5EF4-FFF2-40B4-BE49-F238E27FC236}">
                  <a16:creationId xmlns:a16="http://schemas.microsoft.com/office/drawing/2014/main" id="{7C040E28-5FE6-CDC8-61C8-92763F642638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9" name="정육면체 208">
              <a:extLst>
                <a:ext uri="{FF2B5EF4-FFF2-40B4-BE49-F238E27FC236}">
                  <a16:creationId xmlns:a16="http://schemas.microsoft.com/office/drawing/2014/main" id="{43CBBD81-E8CB-A464-5083-57965766DEED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6EAD225E-C0B1-2E68-6458-076A3DC56DD3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F58348B4-ADCD-5D01-E5F3-120B9973CCE5}"/>
              </a:ext>
            </a:extLst>
          </p:cNvPr>
          <p:cNvGrpSpPr/>
          <p:nvPr/>
        </p:nvGrpSpPr>
        <p:grpSpPr>
          <a:xfrm>
            <a:off x="9531922" y="5640770"/>
            <a:ext cx="2082707" cy="729688"/>
            <a:chOff x="895622" y="5608271"/>
            <a:chExt cx="2082707" cy="729688"/>
          </a:xfrm>
        </p:grpSpPr>
        <p:sp>
          <p:nvSpPr>
            <p:cNvPr id="212" name="정육면체 211">
              <a:extLst>
                <a:ext uri="{FF2B5EF4-FFF2-40B4-BE49-F238E27FC236}">
                  <a16:creationId xmlns:a16="http://schemas.microsoft.com/office/drawing/2014/main" id="{C5EB5CBC-6580-C0F3-2EA8-50313DCB662C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3" name="정육면체 212">
              <a:extLst>
                <a:ext uri="{FF2B5EF4-FFF2-40B4-BE49-F238E27FC236}">
                  <a16:creationId xmlns:a16="http://schemas.microsoft.com/office/drawing/2014/main" id="{0F303ADF-E012-772E-BD5C-FDEC2FB187A1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2B190BE6-2F6F-7E70-44BB-6304D7C18C8E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99F4193D-FDBC-5C79-F425-774C1FA4CE7E}"/>
              </a:ext>
            </a:extLst>
          </p:cNvPr>
          <p:cNvGrpSpPr/>
          <p:nvPr/>
        </p:nvGrpSpPr>
        <p:grpSpPr>
          <a:xfrm>
            <a:off x="9525061" y="5512360"/>
            <a:ext cx="2082707" cy="729688"/>
            <a:chOff x="895622" y="5608271"/>
            <a:chExt cx="2082707" cy="729688"/>
          </a:xfrm>
        </p:grpSpPr>
        <p:sp>
          <p:nvSpPr>
            <p:cNvPr id="216" name="정육면체 215">
              <a:extLst>
                <a:ext uri="{FF2B5EF4-FFF2-40B4-BE49-F238E27FC236}">
                  <a16:creationId xmlns:a16="http://schemas.microsoft.com/office/drawing/2014/main" id="{6312877B-A9C2-67DD-5F91-BF1195C4E407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7" name="정육면체 216">
              <a:extLst>
                <a:ext uri="{FF2B5EF4-FFF2-40B4-BE49-F238E27FC236}">
                  <a16:creationId xmlns:a16="http://schemas.microsoft.com/office/drawing/2014/main" id="{0D13C6A3-BE1C-5EEE-C265-E2C5BB97A3FB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AD3A09DC-5ACC-C69D-366D-831438F62366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14E9125E-73CF-7E35-180D-6C0D3B5FA3B0}"/>
              </a:ext>
            </a:extLst>
          </p:cNvPr>
          <p:cNvGrpSpPr/>
          <p:nvPr/>
        </p:nvGrpSpPr>
        <p:grpSpPr>
          <a:xfrm>
            <a:off x="9646241" y="5360394"/>
            <a:ext cx="2082707" cy="729688"/>
            <a:chOff x="895622" y="5608271"/>
            <a:chExt cx="2082707" cy="729688"/>
          </a:xfrm>
        </p:grpSpPr>
        <p:sp>
          <p:nvSpPr>
            <p:cNvPr id="220" name="정육면체 219">
              <a:extLst>
                <a:ext uri="{FF2B5EF4-FFF2-40B4-BE49-F238E27FC236}">
                  <a16:creationId xmlns:a16="http://schemas.microsoft.com/office/drawing/2014/main" id="{CE6044D0-1E99-6A85-5D7B-911E679ABA1E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1" name="정육면체 220">
              <a:extLst>
                <a:ext uri="{FF2B5EF4-FFF2-40B4-BE49-F238E27FC236}">
                  <a16:creationId xmlns:a16="http://schemas.microsoft.com/office/drawing/2014/main" id="{2856712F-E3CC-01BF-CD78-110CC4C813A2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95A5A7B-43C5-6B12-EBE7-C843334C0842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4" name="정육면체 223">
            <a:extLst>
              <a:ext uri="{FF2B5EF4-FFF2-40B4-BE49-F238E27FC236}">
                <a16:creationId xmlns:a16="http://schemas.microsoft.com/office/drawing/2014/main" id="{3438BD77-2E09-DBC1-2925-5DC1B3F85E4F}"/>
              </a:ext>
            </a:extLst>
          </p:cNvPr>
          <p:cNvSpPr/>
          <p:nvPr/>
        </p:nvSpPr>
        <p:spPr>
          <a:xfrm>
            <a:off x="8211249" y="6089085"/>
            <a:ext cx="874793" cy="562746"/>
          </a:xfrm>
          <a:prstGeom prst="cube">
            <a:avLst>
              <a:gd name="adj" fmla="val 64526"/>
            </a:avLst>
          </a:prstGeom>
          <a:solidFill>
            <a:srgbClr val="EFE6DD"/>
          </a:solidFill>
          <a:ln w="25400">
            <a:noFill/>
          </a:ln>
          <a:effectLst>
            <a:outerShdw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5" name="정육면체 224">
            <a:extLst>
              <a:ext uri="{FF2B5EF4-FFF2-40B4-BE49-F238E27FC236}">
                <a16:creationId xmlns:a16="http://schemas.microsoft.com/office/drawing/2014/main" id="{EEA8A2D1-8602-0DD6-5DEE-36E161C23092}"/>
              </a:ext>
            </a:extLst>
          </p:cNvPr>
          <p:cNvSpPr/>
          <p:nvPr/>
        </p:nvSpPr>
        <p:spPr>
          <a:xfrm>
            <a:off x="8511351" y="6107671"/>
            <a:ext cx="264047" cy="101107"/>
          </a:xfrm>
          <a:prstGeom prst="cube">
            <a:avLst>
              <a:gd name="adj" fmla="val 80038"/>
            </a:avLst>
          </a:prstGeom>
          <a:solidFill>
            <a:srgbClr val="E6D7C8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6" name="정육면체 225">
            <a:extLst>
              <a:ext uri="{FF2B5EF4-FFF2-40B4-BE49-F238E27FC236}">
                <a16:creationId xmlns:a16="http://schemas.microsoft.com/office/drawing/2014/main" id="{15E02D2B-84E9-521F-FC39-40A1D948EC0D}"/>
              </a:ext>
            </a:extLst>
          </p:cNvPr>
          <p:cNvSpPr/>
          <p:nvPr/>
        </p:nvSpPr>
        <p:spPr>
          <a:xfrm>
            <a:off x="8731160" y="6104853"/>
            <a:ext cx="264047" cy="101107"/>
          </a:xfrm>
          <a:prstGeom prst="cube">
            <a:avLst>
              <a:gd name="adj" fmla="val 80038"/>
            </a:avLst>
          </a:prstGeom>
          <a:solidFill>
            <a:srgbClr val="E6D7C8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4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chemeClr val="tx1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2979528" cy="306107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Create Azure Function App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01</a:t>
            </a:r>
          </a:p>
        </p:txBody>
      </p:sp>
      <p:sp>
        <p:nvSpPr>
          <p:cNvPr id="58" name="모서리가 둥근 직사각형 42">
            <a:extLst>
              <a:ext uri="{FF2B5EF4-FFF2-40B4-BE49-F238E27FC236}">
                <a16:creationId xmlns:a16="http://schemas.microsoft.com/office/drawing/2014/main" id="{22850ADE-FA45-AABC-A537-9F282E371281}"/>
              </a:ext>
            </a:extLst>
          </p:cNvPr>
          <p:cNvSpPr/>
          <p:nvPr/>
        </p:nvSpPr>
        <p:spPr>
          <a:xfrm>
            <a:off x="612899" y="2460867"/>
            <a:ext cx="6713010" cy="63330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B5A17-3D2A-96A9-9444-37826F8D84C4}"/>
              </a:ext>
            </a:extLst>
          </p:cNvPr>
          <p:cNvSpPr/>
          <p:nvPr/>
        </p:nvSpPr>
        <p:spPr>
          <a:xfrm>
            <a:off x="691932" y="2530454"/>
            <a:ext cx="6234430" cy="41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1.Vscode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만들 함수를 불러오기 위한 틀을 만들어 주었습니다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612899" y="3340309"/>
            <a:ext cx="6713010" cy="13327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691932" y="3461756"/>
            <a:ext cx="6546631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2.</a:t>
            </a:r>
            <a:r>
              <a:rPr lang="ko-KR" altLang="en-US" sz="1600" b="1" dirty="0">
                <a:latin typeface="+mj-lt"/>
              </a:rPr>
              <a:t> 함수를 만들어 주면서 </a:t>
            </a:r>
            <a:r>
              <a:rPr lang="en-US" altLang="ko-KR" sz="1600" b="1" dirty="0">
                <a:latin typeface="+mj-lt"/>
              </a:rPr>
              <a:t>Resource Group</a:t>
            </a:r>
            <a:r>
              <a:rPr lang="ko-KR" altLang="en-US" sz="1600" b="1" dirty="0">
                <a:latin typeface="+mj-lt"/>
              </a:rPr>
              <a:t>을 새로 만들어 주고        </a:t>
            </a:r>
            <a:r>
              <a:rPr lang="en-US" altLang="ko-KR" sz="1600" b="1" dirty="0">
                <a:latin typeface="+mj-lt"/>
              </a:rPr>
              <a:t>Coding</a:t>
            </a:r>
            <a:r>
              <a:rPr lang="ko-KR" altLang="en-US" sz="1600" b="1" dirty="0">
                <a:latin typeface="+mj-lt"/>
              </a:rPr>
              <a:t>을 </a:t>
            </a:r>
            <a:r>
              <a:rPr lang="en-US" altLang="ko-KR" sz="1600" b="1" dirty="0">
                <a:latin typeface="+mj-lt"/>
              </a:rPr>
              <a:t>python</a:t>
            </a:r>
            <a:r>
              <a:rPr lang="ko-KR" altLang="en-US" sz="1600" b="1" dirty="0">
                <a:latin typeface="+mj-lt"/>
              </a:rPr>
              <a:t>기반으로 하기 위해서  </a:t>
            </a:r>
            <a:endParaRPr lang="en-US" altLang="ko-KR" sz="1600" b="1" dirty="0">
              <a:latin typeface="+mj-lt"/>
            </a:endParaRPr>
          </a:p>
          <a:p>
            <a:pPr>
              <a:defRPr/>
            </a:pPr>
            <a:r>
              <a:rPr lang="en-US" altLang="ko-KR" sz="1600" b="1" dirty="0">
                <a:latin typeface="+mj-lt"/>
              </a:rPr>
              <a:t>Runtime stack</a:t>
            </a:r>
            <a:r>
              <a:rPr lang="ko-KR" altLang="en-US" sz="1600" b="1" dirty="0">
                <a:latin typeface="+mj-lt"/>
              </a:rPr>
              <a:t>을 </a:t>
            </a:r>
            <a:r>
              <a:rPr lang="en-US" altLang="ko-KR" sz="1600" b="1" dirty="0">
                <a:latin typeface="+mj-lt"/>
              </a:rPr>
              <a:t>python</a:t>
            </a:r>
            <a:r>
              <a:rPr lang="ko-KR" altLang="en-US" sz="1600" b="1" dirty="0">
                <a:latin typeface="+mj-lt"/>
              </a:rPr>
              <a:t>으로 설정을 해주었습니다</a:t>
            </a:r>
            <a:r>
              <a:rPr lang="en-US" altLang="ko-KR" sz="1600" b="1" dirty="0">
                <a:latin typeface="+mj-lt"/>
              </a:rPr>
              <a:t>.</a:t>
            </a:r>
            <a:r>
              <a:rPr lang="ko-KR" altLang="en-US" sz="1600" b="1" dirty="0">
                <a:latin typeface="+mj-lt"/>
              </a:rPr>
              <a:t> </a:t>
            </a:r>
            <a:endParaRPr lang="en-US" altLang="ko-KR" sz="1600" b="1" dirty="0">
              <a:latin typeface="+mj-lt"/>
            </a:endParaRPr>
          </a:p>
          <a:p>
            <a:pPr>
              <a:defRPr/>
            </a:pPr>
            <a:r>
              <a:rPr lang="en-US" altLang="ko-KR" sz="1600" b="1" dirty="0">
                <a:latin typeface="+mj-lt"/>
              </a:rPr>
              <a:t>version</a:t>
            </a:r>
            <a:r>
              <a:rPr lang="ko-KR" altLang="en-US" sz="1600" b="1" dirty="0">
                <a:latin typeface="+mj-lt"/>
              </a:rPr>
              <a:t>은 </a:t>
            </a:r>
            <a:r>
              <a:rPr lang="en-US" altLang="ko-KR" sz="1600" b="1" dirty="0">
                <a:latin typeface="+mj-lt"/>
              </a:rPr>
              <a:t>Desktop</a:t>
            </a:r>
            <a:r>
              <a:rPr lang="ko-KR" altLang="en-US" sz="1600" b="1" dirty="0">
                <a:latin typeface="+mj-lt"/>
              </a:rPr>
              <a:t>과 같도록 설정을 하였습니다</a:t>
            </a:r>
            <a:r>
              <a:rPr lang="en-US" altLang="ko-KR" sz="1600" b="1" dirty="0">
                <a:latin typeface="+mj-lt"/>
              </a:rPr>
              <a:t>.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61" name="모서리가 둥근 직사각형 42">
            <a:extLst>
              <a:ext uri="{FF2B5EF4-FFF2-40B4-BE49-F238E27FC236}">
                <a16:creationId xmlns:a16="http://schemas.microsoft.com/office/drawing/2014/main" id="{85D6ACD7-69DF-61FB-02E3-CF90D7FC4485}"/>
              </a:ext>
            </a:extLst>
          </p:cNvPr>
          <p:cNvSpPr/>
          <p:nvPr/>
        </p:nvSpPr>
        <p:spPr>
          <a:xfrm>
            <a:off x="618415" y="4971351"/>
            <a:ext cx="6713010" cy="8096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8BE1CC6-861F-6523-2BCF-739F48ED7F3F}"/>
              </a:ext>
            </a:extLst>
          </p:cNvPr>
          <p:cNvSpPr/>
          <p:nvPr/>
        </p:nvSpPr>
        <p:spPr>
          <a:xfrm>
            <a:off x="697449" y="5103224"/>
            <a:ext cx="623443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lt"/>
              </a:rPr>
              <a:t>3.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Region</a:t>
            </a:r>
            <a:r>
              <a:rPr lang="ko-KR" altLang="en-US" sz="1600" b="1" dirty="0">
                <a:latin typeface="+mj-lt"/>
              </a:rPr>
              <a:t>은 한국 데이터 센터인 </a:t>
            </a:r>
            <a:r>
              <a:rPr lang="en-US" altLang="ko-KR" sz="1600" b="1" dirty="0">
                <a:latin typeface="+mj-lt"/>
              </a:rPr>
              <a:t>Korea Central</a:t>
            </a:r>
            <a:r>
              <a:rPr lang="ko-KR" altLang="en-US" sz="1600" b="1" dirty="0">
                <a:latin typeface="+mj-lt"/>
              </a:rPr>
              <a:t>로</a:t>
            </a:r>
            <a:endParaRPr lang="en-US" altLang="ko-KR" sz="1600" b="1" dirty="0">
              <a:latin typeface="+mj-lt"/>
            </a:endParaRPr>
          </a:p>
          <a:p>
            <a:pPr>
              <a:defRPr/>
            </a:pPr>
            <a:r>
              <a:rPr lang="ko-KR" altLang="en-US" sz="1600" b="1" dirty="0">
                <a:latin typeface="+mj-lt"/>
              </a:rPr>
              <a:t>   설정을 해주었습니다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76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chemeClr val="tx1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3395540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Create Storage Account &amp; Table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02</a:t>
            </a:r>
          </a:p>
        </p:txBody>
      </p:sp>
      <p:sp>
        <p:nvSpPr>
          <p:cNvPr id="58" name="모서리가 둥근 직사각형 42">
            <a:extLst>
              <a:ext uri="{FF2B5EF4-FFF2-40B4-BE49-F238E27FC236}">
                <a16:creationId xmlns:a16="http://schemas.microsoft.com/office/drawing/2014/main" id="{22850ADE-FA45-AABC-A537-9F282E371281}"/>
              </a:ext>
            </a:extLst>
          </p:cNvPr>
          <p:cNvSpPr/>
          <p:nvPr/>
        </p:nvSpPr>
        <p:spPr>
          <a:xfrm>
            <a:off x="612899" y="2543113"/>
            <a:ext cx="6713010" cy="9415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B5A17-3D2A-96A9-9444-37826F8D84C4}"/>
              </a:ext>
            </a:extLst>
          </p:cNvPr>
          <p:cNvSpPr/>
          <p:nvPr/>
        </p:nvSpPr>
        <p:spPr>
          <a:xfrm>
            <a:off x="701920" y="2616547"/>
            <a:ext cx="6234430" cy="783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함수를 만들어주는 과정 중 호스팅 탭에서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Storage Account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 함께 만들어준다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622887" y="3736906"/>
            <a:ext cx="6713010" cy="90657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701920" y="3882072"/>
            <a:ext cx="654663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Storage Account</a:t>
            </a:r>
            <a:r>
              <a:rPr lang="ko-KR" altLang="en-US" sz="1600" b="1" dirty="0">
                <a:latin typeface="+mn-ea"/>
              </a:rPr>
              <a:t>에서 나중에 </a:t>
            </a:r>
            <a:r>
              <a:rPr lang="en-US" altLang="ko-KR" sz="1600" b="1" dirty="0" err="1">
                <a:latin typeface="+mn-ea"/>
              </a:rPr>
              <a:t>Vscode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Storage Account table</a:t>
            </a:r>
            <a:r>
              <a:rPr lang="ko-KR" altLang="en-US" sz="1600" b="1" dirty="0">
                <a:latin typeface="+mn-ea"/>
              </a:rPr>
              <a:t>의 연동을 위해 </a:t>
            </a:r>
            <a:r>
              <a:rPr lang="en-US" altLang="ko-KR" sz="1600" b="1" dirty="0">
                <a:latin typeface="+mn-ea"/>
              </a:rPr>
              <a:t>Connection string</a:t>
            </a:r>
            <a:r>
              <a:rPr lang="ko-KR" altLang="en-US" sz="1600" b="1" dirty="0">
                <a:latin typeface="+mn-ea"/>
              </a:rPr>
              <a:t> 값을 받아 놓는다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61" name="모서리가 둥근 직사각형 42">
            <a:extLst>
              <a:ext uri="{FF2B5EF4-FFF2-40B4-BE49-F238E27FC236}">
                <a16:creationId xmlns:a16="http://schemas.microsoft.com/office/drawing/2014/main" id="{85D6ACD7-69DF-61FB-02E3-CF90D7FC4485}"/>
              </a:ext>
            </a:extLst>
          </p:cNvPr>
          <p:cNvSpPr/>
          <p:nvPr/>
        </p:nvSpPr>
        <p:spPr>
          <a:xfrm>
            <a:off x="622887" y="4859976"/>
            <a:ext cx="6713010" cy="90068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8BE1CC6-861F-6523-2BCF-739F48ED7F3F}"/>
              </a:ext>
            </a:extLst>
          </p:cNvPr>
          <p:cNvSpPr/>
          <p:nvPr/>
        </p:nvSpPr>
        <p:spPr>
          <a:xfrm>
            <a:off x="701920" y="4981784"/>
            <a:ext cx="623443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lt"/>
              </a:rPr>
              <a:t>3.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 err="1">
                <a:latin typeface="+mj-lt"/>
              </a:rPr>
              <a:t>Vscode</a:t>
            </a:r>
            <a:r>
              <a:rPr lang="ko-KR" altLang="en-US" sz="1600" b="1" dirty="0">
                <a:latin typeface="+mj-lt"/>
              </a:rPr>
              <a:t>에서 받아올 데이터를 </a:t>
            </a:r>
            <a:r>
              <a:rPr lang="en-US" altLang="ko-KR" sz="1600" b="1" dirty="0">
                <a:latin typeface="+mj-lt"/>
              </a:rPr>
              <a:t>Table</a:t>
            </a:r>
            <a:r>
              <a:rPr lang="ko-KR" altLang="en-US" sz="1600" b="1" dirty="0">
                <a:latin typeface="+mj-lt"/>
              </a:rPr>
              <a:t>에 저장하기 위해</a:t>
            </a:r>
            <a:endParaRPr lang="en-US" altLang="ko-KR" sz="1600" b="1" dirty="0">
              <a:latin typeface="+mj-lt"/>
            </a:endParaRPr>
          </a:p>
          <a:p>
            <a:pPr>
              <a:defRPr/>
            </a:pP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Storage Account</a:t>
            </a:r>
            <a:r>
              <a:rPr lang="ko-KR" altLang="en-US" sz="1600" b="1" dirty="0">
                <a:latin typeface="+mj-lt"/>
              </a:rPr>
              <a:t>에서 </a:t>
            </a:r>
            <a:r>
              <a:rPr lang="en-US" altLang="ko-KR" sz="1600" b="1" dirty="0">
                <a:latin typeface="+mj-lt"/>
              </a:rPr>
              <a:t>Tables </a:t>
            </a:r>
            <a:r>
              <a:rPr lang="ko-KR" altLang="en-US" sz="1600" b="1" dirty="0">
                <a:latin typeface="+mj-lt"/>
              </a:rPr>
              <a:t>탭에서 </a:t>
            </a:r>
            <a:r>
              <a:rPr lang="en-US" altLang="ko-KR" sz="1600" b="1" dirty="0">
                <a:latin typeface="+mj-lt"/>
              </a:rPr>
              <a:t>Table</a:t>
            </a:r>
            <a:r>
              <a:rPr lang="ko-KR" altLang="en-US" sz="1600" b="1" dirty="0">
                <a:latin typeface="+mj-lt"/>
              </a:rPr>
              <a:t>을 생성해 준다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9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2806259" cy="300019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 err="1">
                <a:solidFill>
                  <a:prstClr val="white"/>
                </a:solidFill>
              </a:rPr>
              <a:t>Vscode</a:t>
            </a:r>
            <a:r>
              <a:rPr lang="en-US" altLang="ko-KR" sz="1400" b="1" dirty="0">
                <a:solidFill>
                  <a:prstClr val="white"/>
                </a:solidFill>
              </a:rPr>
              <a:t> setting &amp; File set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03</a:t>
            </a:r>
          </a:p>
        </p:txBody>
      </p:sp>
      <p:sp>
        <p:nvSpPr>
          <p:cNvPr id="58" name="모서리가 둥근 직사각형 42">
            <a:extLst>
              <a:ext uri="{FF2B5EF4-FFF2-40B4-BE49-F238E27FC236}">
                <a16:creationId xmlns:a16="http://schemas.microsoft.com/office/drawing/2014/main" id="{22850ADE-FA45-AABC-A537-9F282E371281}"/>
              </a:ext>
            </a:extLst>
          </p:cNvPr>
          <p:cNvSpPr/>
          <p:nvPr/>
        </p:nvSpPr>
        <p:spPr>
          <a:xfrm>
            <a:off x="527998" y="2900785"/>
            <a:ext cx="6713010" cy="46703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B5A17-3D2A-96A9-9444-37826F8D84C4}"/>
              </a:ext>
            </a:extLst>
          </p:cNvPr>
          <p:cNvSpPr/>
          <p:nvPr/>
        </p:nvSpPr>
        <p:spPr>
          <a:xfrm>
            <a:off x="607031" y="2970371"/>
            <a:ext cx="636926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1600" b="1" dirty="0"/>
              <a:t> 바탕화면에 미리 작업한 파일들을 저장할 폴더를 생성해 준다</a:t>
            </a:r>
            <a:r>
              <a:rPr lang="en-US" altLang="ko-KR" sz="1600" b="1" dirty="0"/>
              <a:t>.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527998" y="3780226"/>
            <a:ext cx="6713010" cy="13028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607031" y="3901673"/>
            <a:ext cx="6546631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Vscode</a:t>
            </a:r>
            <a:r>
              <a:rPr lang="ko-KR" altLang="en-US" sz="1600" b="1" dirty="0"/>
              <a:t> 프로그램에서 전에 설치 </a:t>
            </a:r>
            <a:r>
              <a:rPr lang="ko-KR" altLang="en-US" sz="1600" b="1" dirty="0" err="1"/>
              <a:t>해둔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Azure</a:t>
            </a:r>
            <a:r>
              <a:rPr lang="ko-KR" altLang="en-US" sz="1600" b="1" dirty="0"/>
              <a:t> 프로그램에 들어가</a:t>
            </a:r>
            <a:endParaRPr lang="en-US" altLang="ko-KR" sz="1600" b="1" dirty="0"/>
          </a:p>
          <a:p>
            <a:pPr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WORKSPACE</a:t>
            </a:r>
            <a:r>
              <a:rPr lang="ko-KR" altLang="en-US" sz="1600" b="1" dirty="0"/>
              <a:t> 탭에서 </a:t>
            </a:r>
            <a:r>
              <a:rPr lang="en-US" altLang="ko-KR" sz="1600" b="1" dirty="0"/>
              <a:t>Crawling</a:t>
            </a:r>
            <a:r>
              <a:rPr lang="ko-KR" altLang="en-US" sz="1600" b="1" dirty="0"/>
              <a:t>에 사용할 </a:t>
            </a:r>
            <a:r>
              <a:rPr lang="en-US" altLang="ko-KR" sz="1600" b="1" dirty="0"/>
              <a:t>Time Trigger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Function</a:t>
            </a:r>
            <a:r>
              <a:rPr lang="ko-KR" altLang="en-US" sz="1600" b="1" dirty="0"/>
              <a:t>을 </a:t>
            </a:r>
            <a:endParaRPr lang="en-US" altLang="ko-KR" sz="1600" b="1" dirty="0"/>
          </a:p>
          <a:p>
            <a:pPr>
              <a:defRPr/>
            </a:pPr>
            <a:r>
              <a:rPr lang="ko-KR" altLang="en-US" sz="1600" b="1" dirty="0"/>
              <a:t> 생성해 줍니다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만들 시 코딩 언어와 버전을 </a:t>
            </a:r>
            <a:r>
              <a:rPr lang="en-US" altLang="ko-KR" sz="1600" b="1" dirty="0"/>
              <a:t>Function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App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>
              <a:defRPr/>
            </a:pPr>
            <a:r>
              <a:rPr lang="ko-KR" altLang="en-US" sz="1600" b="1" dirty="0"/>
              <a:t> 설정한 값과 동일하게 만들어 준다</a:t>
            </a:r>
            <a:r>
              <a:rPr lang="en-US" altLang="ko-KR" sz="1600" b="1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0391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2806259" cy="300019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 err="1">
                <a:solidFill>
                  <a:prstClr val="white"/>
                </a:solidFill>
              </a:rPr>
              <a:t>Vscode</a:t>
            </a:r>
            <a:r>
              <a:rPr lang="en-US" altLang="ko-KR" sz="1400" b="1" dirty="0">
                <a:solidFill>
                  <a:prstClr val="white"/>
                </a:solidFill>
              </a:rPr>
              <a:t> setting &amp; File set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03</a:t>
            </a:r>
          </a:p>
        </p:txBody>
      </p:sp>
      <p:sp>
        <p:nvSpPr>
          <p:cNvPr id="2" name="모서리가 둥근 직사각형 42">
            <a:extLst>
              <a:ext uri="{FF2B5EF4-FFF2-40B4-BE49-F238E27FC236}">
                <a16:creationId xmlns:a16="http://schemas.microsoft.com/office/drawing/2014/main" id="{65118A74-535F-3D46-30C0-F16F5C0133CD}"/>
              </a:ext>
            </a:extLst>
          </p:cNvPr>
          <p:cNvSpPr/>
          <p:nvPr/>
        </p:nvSpPr>
        <p:spPr>
          <a:xfrm>
            <a:off x="612899" y="2543113"/>
            <a:ext cx="6713010" cy="9641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83F1D7-9095-3C42-BFB8-34A6C34EA98E}"/>
              </a:ext>
            </a:extLst>
          </p:cNvPr>
          <p:cNvSpPr/>
          <p:nvPr/>
        </p:nvSpPr>
        <p:spPr>
          <a:xfrm>
            <a:off x="701920" y="2616547"/>
            <a:ext cx="623443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1. Storage Account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 err="1">
                <a:latin typeface="+mn-ea"/>
              </a:rPr>
              <a:t>Vscode</a:t>
            </a:r>
            <a:r>
              <a:rPr lang="ko-KR" altLang="en-US" sz="1600" b="1" dirty="0">
                <a:latin typeface="+mn-ea"/>
              </a:rPr>
              <a:t>를 연동하기 위해 </a:t>
            </a:r>
            <a:r>
              <a:rPr lang="en-US" altLang="ko-KR" sz="1600" b="1" dirty="0">
                <a:latin typeface="+mn-ea"/>
              </a:rPr>
              <a:t>Trigger</a:t>
            </a:r>
            <a:r>
              <a:rPr lang="ko-KR" altLang="en-US" sz="1600" b="1" dirty="0">
                <a:latin typeface="+mn-ea"/>
              </a:rPr>
              <a:t>를 </a:t>
            </a:r>
            <a:endParaRPr lang="en-US" altLang="ko-KR" sz="1600" b="1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만들었을 때 함께 만들어진 </a:t>
            </a:r>
            <a:r>
              <a:rPr lang="en-US" altLang="ko-KR" sz="1600" b="1" dirty="0" err="1">
                <a:latin typeface="+mn-ea"/>
              </a:rPr>
              <a:t>Local.setting.json</a:t>
            </a:r>
            <a:r>
              <a:rPr lang="ko-KR" altLang="en-US" sz="1600" b="1" dirty="0">
                <a:latin typeface="+mn-ea"/>
              </a:rPr>
              <a:t> 파일에  </a:t>
            </a:r>
            <a:endParaRPr lang="en-US" altLang="ko-KR" sz="1600" b="1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 Table</a:t>
            </a:r>
            <a:r>
              <a:rPr lang="ko-KR" altLang="en-US" sz="1600" b="1" dirty="0">
                <a:latin typeface="+mn-ea"/>
              </a:rPr>
              <a:t>의 </a:t>
            </a:r>
            <a:r>
              <a:rPr lang="en-US" altLang="ko-KR" sz="1600" b="1" dirty="0">
                <a:latin typeface="+mn-ea"/>
              </a:rPr>
              <a:t>Key </a:t>
            </a:r>
            <a:r>
              <a:rPr lang="ko-KR" altLang="en-US" sz="1600" b="1" dirty="0">
                <a:latin typeface="+mn-ea"/>
              </a:rPr>
              <a:t>값을 넣어준다</a:t>
            </a:r>
            <a:r>
              <a:rPr lang="en-US" altLang="ko-KR" sz="1600" b="1" dirty="0">
                <a:latin typeface="+mn-ea"/>
              </a:rPr>
              <a:t>.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(connection string </a:t>
            </a:r>
            <a:r>
              <a:rPr lang="ko-KR" altLang="en-US" sz="1600" b="1" dirty="0">
                <a:latin typeface="+mn-ea"/>
              </a:rPr>
              <a:t>값</a:t>
            </a:r>
            <a:r>
              <a:rPr lang="en-US" altLang="ko-KR" sz="1600" b="1" dirty="0">
                <a:latin typeface="+mn-ea"/>
              </a:rPr>
              <a:t>)</a:t>
            </a:r>
          </a:p>
        </p:txBody>
      </p:sp>
      <p:sp>
        <p:nvSpPr>
          <p:cNvPr id="32" name="모서리가 둥근 직사각형 42">
            <a:extLst>
              <a:ext uri="{FF2B5EF4-FFF2-40B4-BE49-F238E27FC236}">
                <a16:creationId xmlns:a16="http://schemas.microsoft.com/office/drawing/2014/main" id="{0B87E94D-FFCC-B263-07E1-7BC17689D528}"/>
              </a:ext>
            </a:extLst>
          </p:cNvPr>
          <p:cNvSpPr/>
          <p:nvPr/>
        </p:nvSpPr>
        <p:spPr>
          <a:xfrm>
            <a:off x="598241" y="4028362"/>
            <a:ext cx="6713010" cy="47985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749CC5-1B3B-ECF9-AF3B-E8343F72A0CF}"/>
              </a:ext>
            </a:extLst>
          </p:cNvPr>
          <p:cNvSpPr/>
          <p:nvPr/>
        </p:nvSpPr>
        <p:spPr>
          <a:xfrm>
            <a:off x="656720" y="4093224"/>
            <a:ext cx="654663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Function.json</a:t>
            </a:r>
            <a:r>
              <a:rPr lang="ko-KR" altLang="en-US" sz="1600" b="1" dirty="0">
                <a:latin typeface="+mn-ea"/>
              </a:rPr>
              <a:t> 파일에 </a:t>
            </a:r>
            <a:r>
              <a:rPr lang="en-US" altLang="ko-KR" sz="1600" b="1" dirty="0" err="1">
                <a:latin typeface="+mn-ea"/>
              </a:rPr>
              <a:t>TimeTrigger</a:t>
            </a:r>
            <a:r>
              <a:rPr lang="ko-KR" altLang="en-US" sz="1600" b="1" dirty="0">
                <a:latin typeface="+mn-ea"/>
              </a:rPr>
              <a:t>의 시간 값을 설정해 준다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34" name="모서리가 둥근 직사각형 42">
            <a:extLst>
              <a:ext uri="{FF2B5EF4-FFF2-40B4-BE49-F238E27FC236}">
                <a16:creationId xmlns:a16="http://schemas.microsoft.com/office/drawing/2014/main" id="{16BBC126-CDF1-36B7-F1F6-869411B816D6}"/>
              </a:ext>
            </a:extLst>
          </p:cNvPr>
          <p:cNvSpPr/>
          <p:nvPr/>
        </p:nvSpPr>
        <p:spPr>
          <a:xfrm>
            <a:off x="598241" y="5086467"/>
            <a:ext cx="6713010" cy="47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4A1939-59DD-6CC4-A0E8-CD54565E4764}"/>
              </a:ext>
            </a:extLst>
          </p:cNvPr>
          <p:cNvSpPr/>
          <p:nvPr/>
        </p:nvSpPr>
        <p:spPr>
          <a:xfrm>
            <a:off x="656720" y="5156590"/>
            <a:ext cx="623443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lt"/>
              </a:rPr>
              <a:t>3. </a:t>
            </a:r>
            <a:r>
              <a:rPr lang="ko-KR" altLang="en-US" sz="1600" b="1" dirty="0">
                <a:latin typeface="+mj-lt"/>
              </a:rPr>
              <a:t>테이블의 이름을 선언하여 준다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6448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982</Words>
  <Application>Microsoft Office PowerPoint</Application>
  <PresentationFormat>와이드스크린</PresentationFormat>
  <Paragraphs>205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Tmon몬소리 Black</vt:lpstr>
      <vt:lpstr>맑은 고딕</vt:lpstr>
      <vt:lpstr>Arial</vt:lpstr>
      <vt:lpstr>Arial Black</vt:lpstr>
      <vt:lpstr>Impact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윤동제</cp:lastModifiedBy>
  <cp:revision>7</cp:revision>
  <dcterms:created xsi:type="dcterms:W3CDTF">2023-07-24T07:15:13Z</dcterms:created>
  <dcterms:modified xsi:type="dcterms:W3CDTF">2023-12-14T06:55:08Z</dcterms:modified>
</cp:coreProperties>
</file>