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89" r:id="rId6"/>
    <p:sldId id="264" r:id="rId7"/>
    <p:sldId id="291" r:id="rId8"/>
    <p:sldId id="294" r:id="rId9"/>
    <p:sldId id="275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5279F-A4C9-450F-BFDE-AD3D6D18BD6C}" v="31" dt="2023-06-13T12:54:11.531"/>
    <p1510:client id="{23658978-5975-4597-903D-512D99562A09}" v="1" dt="2023-06-13T14:12:44.182"/>
    <p1510:client id="{768AA6ED-AA39-4690-8278-38FD31A85B30}" v="606" dt="2023-06-13T16:10:58.638"/>
    <p1510:client id="{BF33BFFD-ABC6-4805-B441-34A31D6244AB}" v="1959" dt="2023-06-13T15:44:03.931"/>
    <p1510:client id="{FC1F0663-F2A4-4050-9CC2-4007CDE60DC5}" v="45" dt="2023-06-14T03:55:21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5090757" y="2676872"/>
            <a:ext cx="201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300">
                <a:solidFill>
                  <a:schemeClr val="bg1"/>
                </a:solidFill>
              </a:rPr>
              <a:t>KIOSK</a:t>
            </a:r>
            <a:endParaRPr lang="ko-KR" altLang="en-US" sz="4800" spc="-30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C# </a:t>
            </a:r>
            <a:r>
              <a:rPr lang="ko-KR" altLang="en-US" sz="1200" err="1">
                <a:solidFill>
                  <a:schemeClr val="bg1"/>
                </a:solidFill>
              </a:rPr>
              <a:t>팀프로젝트</a:t>
            </a:r>
            <a:r>
              <a:rPr lang="ko-KR" altLang="en-US" sz="1200">
                <a:solidFill>
                  <a:schemeClr val="bg1"/>
                </a:solidFill>
              </a:rPr>
              <a:t> </a:t>
            </a:r>
            <a:r>
              <a:rPr lang="en-US" altLang="ko-KR" sz="1200">
                <a:solidFill>
                  <a:schemeClr val="bg1"/>
                </a:solidFill>
              </a:rPr>
              <a:t>8</a:t>
            </a:r>
            <a:r>
              <a:rPr lang="ko-KR" altLang="en-US" sz="120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9B09E2-560B-4AB0-B844-E705CD1A51B0}"/>
              </a:ext>
            </a:extLst>
          </p:cNvPr>
          <p:cNvSpPr/>
          <p:nvPr/>
        </p:nvSpPr>
        <p:spPr>
          <a:xfrm>
            <a:off x="2647243" y="2809656"/>
            <a:ext cx="4335655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53B88-5346-4CA9-84CE-2C01C7CF7232}"/>
              </a:ext>
            </a:extLst>
          </p:cNvPr>
          <p:cNvSpPr txBox="1"/>
          <p:nvPr/>
        </p:nvSpPr>
        <p:spPr>
          <a:xfrm>
            <a:off x="807513" y="3105834"/>
            <a:ext cx="219322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지금까지 </a:t>
            </a:r>
            <a:endParaRPr lang="ko-KR" altLang="en-US" sz="36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1D149-BF9C-407C-B8C8-E25754592DA7}"/>
              </a:ext>
            </a:extLst>
          </p:cNvPr>
          <p:cNvSpPr txBox="1"/>
          <p:nvPr/>
        </p:nvSpPr>
        <p:spPr>
          <a:xfrm>
            <a:off x="2533897" y="2850018"/>
            <a:ext cx="472474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6600">
                <a:solidFill>
                  <a:srgbClr val="393939"/>
                </a:solidFill>
                <a:latin typeface="나눔스퀘어 ExtraBold" panose="020B0600000101010101" pitchFamily="50" charset="-127"/>
                <a:ea typeface="나눔스퀘어 ExtraBold"/>
              </a:rPr>
              <a:t>8조 </a:t>
            </a:r>
            <a:r>
              <a:rPr lang="ko-KR" sz="6600">
                <a:solidFill>
                  <a:srgbClr val="393939"/>
                </a:solidFill>
                <a:latin typeface="나눔스퀘어 ExtraBold" panose="020B0600000101010101" pitchFamily="50" charset="-127"/>
                <a:ea typeface="나눔스퀘어 ExtraBold"/>
              </a:rPr>
              <a:t>KIOSK </a:t>
            </a:r>
            <a:endParaRPr lang="ko-KR" altLang="en-US" sz="6600">
              <a:solidFill>
                <a:srgbClr val="3939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68DC7-2BB0-467B-9DC4-4FA9C4E04C24}"/>
              </a:ext>
            </a:extLst>
          </p:cNvPr>
          <p:cNvSpPr txBox="1"/>
          <p:nvPr/>
        </p:nvSpPr>
        <p:spPr>
          <a:xfrm>
            <a:off x="7097169" y="3105834"/>
            <a:ext cx="476444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팀프로젝트</a:t>
            </a:r>
            <a:r>
              <a:rPr lang="en-US" altLang="ko-KR" sz="36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 </a:t>
            </a:r>
            <a:r>
              <a:rPr lang="en-US" altLang="ko-KR" sz="360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였습니다</a:t>
            </a:r>
            <a:r>
              <a:rPr lang="en-US" altLang="ko-KR" sz="36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 .</a:t>
            </a:r>
            <a:endParaRPr lang="ko-KR" altLang="en-US" sz="36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6FC62-96C0-3BA7-40D0-5E64F4AC72DD}"/>
              </a:ext>
            </a:extLst>
          </p:cNvPr>
          <p:cNvSpPr txBox="1"/>
          <p:nvPr/>
        </p:nvSpPr>
        <p:spPr>
          <a:xfrm>
            <a:off x="801299" y="4567374"/>
            <a:ext cx="275588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60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감사합니다</a:t>
            </a:r>
            <a:r>
              <a:rPr lang="en-US" altLang="ko-KR" sz="36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8018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597608" y="2600960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  <a:latin typeface="+mj-ea"/>
                <a:ea typeface="+mj-ea"/>
              </a:rPr>
              <a:t>목</a:t>
            </a:r>
            <a:r>
              <a:rPr lang="en-US" altLang="ko-KR" sz="3600" spc="-30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ko-KR" altLang="en-US" sz="3600" spc="-300">
                <a:solidFill>
                  <a:schemeClr val="bg1"/>
                </a:solidFill>
                <a:latin typeface="+mj-ea"/>
                <a:ea typeface="+mj-ea"/>
              </a:rPr>
              <a:t>차</a:t>
            </a:r>
            <a:r>
              <a:rPr lang="en-US" altLang="ko-KR" sz="3600" spc="-30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3600" spc="-30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594032" y="3550004"/>
            <a:ext cx="2293756" cy="707886"/>
            <a:chOff x="294640" y="3596640"/>
            <a:chExt cx="2293756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45002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b="1" spc="-150">
                  <a:solidFill>
                    <a:srgbClr val="393939"/>
                  </a:solidFill>
                </a:rPr>
                <a:t>조원 명단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06524" y="4315989"/>
            <a:ext cx="3653103" cy="707886"/>
            <a:chOff x="294640" y="3596640"/>
            <a:chExt cx="3653103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004349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b="1" spc="-150">
                  <a:solidFill>
                    <a:srgbClr val="393939"/>
                  </a:solidFill>
                </a:rPr>
                <a:t>키오스크 프로그램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06524" y="5056991"/>
            <a:ext cx="3981718" cy="707886"/>
            <a:chOff x="294640" y="3596640"/>
            <a:chExt cx="3981718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332964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b="1" spc="-150">
                  <a:solidFill>
                    <a:srgbClr val="393939"/>
                  </a:solidFill>
                </a:rPr>
                <a:t>각 팀원 담당한 내용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15D7E5-60ED-43DF-A965-981DE5CCE4E8}"/>
              </a:ext>
            </a:extLst>
          </p:cNvPr>
          <p:cNvSpPr txBox="1"/>
          <p:nvPr/>
        </p:nvSpPr>
        <p:spPr>
          <a:xfrm>
            <a:off x="4243937" y="375228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78532-1B29-4755-8161-781DC10241C0}"/>
              </a:ext>
            </a:extLst>
          </p:cNvPr>
          <p:cNvSpPr txBox="1"/>
          <p:nvPr/>
        </p:nvSpPr>
        <p:spPr>
          <a:xfrm>
            <a:off x="4256428" y="453143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AC1990-BFF3-4AA5-95DC-8A41214D61CA}"/>
              </a:ext>
            </a:extLst>
          </p:cNvPr>
          <p:cNvSpPr txBox="1"/>
          <p:nvPr/>
        </p:nvSpPr>
        <p:spPr>
          <a:xfrm>
            <a:off x="4256427" y="528560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DB4B3C7-6734-4284-1C48-988580AC06C1}"/>
              </a:ext>
            </a:extLst>
          </p:cNvPr>
          <p:cNvGrpSpPr/>
          <p:nvPr/>
        </p:nvGrpSpPr>
        <p:grpSpPr>
          <a:xfrm>
            <a:off x="606523" y="5794007"/>
            <a:ext cx="3473566" cy="707886"/>
            <a:chOff x="294640" y="3596640"/>
            <a:chExt cx="3473566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D8E2C-94B7-8B32-3F8B-D2D7A1E77CF8}"/>
                </a:ext>
              </a:extLst>
            </p:cNvPr>
            <p:cNvSpPr txBox="1"/>
            <p:nvPr/>
          </p:nvSpPr>
          <p:spPr>
            <a:xfrm>
              <a:off x="294640" y="3596640"/>
              <a:ext cx="662361" cy="70788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4 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782549-A76A-AAAE-AAD4-78B085A899A1}"/>
                </a:ext>
              </a:extLst>
            </p:cNvPr>
            <p:cNvSpPr txBox="1"/>
            <p:nvPr/>
          </p:nvSpPr>
          <p:spPr>
            <a:xfrm>
              <a:off x="943394" y="3688973"/>
              <a:ext cx="2824812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800" b="1" spc="-150">
                  <a:solidFill>
                    <a:srgbClr val="393939"/>
                  </a:solidFill>
                </a:rPr>
                <a:t>KIOSK 개발 후기 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C1E40C7-A07E-F63A-450A-B71995656A37}"/>
              </a:ext>
            </a:extLst>
          </p:cNvPr>
          <p:cNvSpPr txBox="1"/>
          <p:nvPr/>
        </p:nvSpPr>
        <p:spPr>
          <a:xfrm>
            <a:off x="4256426" y="602261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200">
              <a:solidFill>
                <a:srgbClr val="393939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875816" y="309619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8</a:t>
            </a:r>
            <a:r>
              <a:rPr lang="ko-KR" altLang="en-US" sz="1400">
                <a:solidFill>
                  <a:schemeClr val="bg1"/>
                </a:solidFill>
              </a:rPr>
              <a:t>조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3697374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1343735" y="2957933"/>
            <a:ext cx="3770584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ko-KR" altLang="en-US" sz="1600">
                <a:solidFill>
                  <a:schemeClr val="bg1"/>
                </a:solidFill>
              </a:rPr>
              <a:t>컴퓨터 정보 공학부 </a:t>
            </a:r>
            <a:r>
              <a:rPr lang="en-US" altLang="ko-KR" sz="1600">
                <a:solidFill>
                  <a:schemeClr val="bg1"/>
                </a:solidFill>
              </a:rPr>
              <a:t>201695026_</a:t>
            </a:r>
            <a:r>
              <a:rPr lang="ko-KR" altLang="en-US" sz="1600">
                <a:solidFill>
                  <a:schemeClr val="bg1"/>
                </a:solidFill>
              </a:rPr>
              <a:t>김지훈</a:t>
            </a:r>
            <a:endParaRPr lang="en-US" altLang="ko-KR" sz="1600">
              <a:solidFill>
                <a:schemeClr val="bg1"/>
              </a:solidFill>
            </a:endParaRPr>
          </a:p>
          <a:p>
            <a:pPr algn="r"/>
            <a:r>
              <a:rPr lang="ko-KR" altLang="en-US" sz="1600">
                <a:solidFill>
                  <a:schemeClr val="bg1"/>
                </a:solidFill>
              </a:rPr>
              <a:t>컴퓨터 공학부 </a:t>
            </a:r>
            <a:r>
              <a:rPr lang="en-US" altLang="ko-KR" sz="1600">
                <a:solidFill>
                  <a:schemeClr val="bg1"/>
                </a:solidFill>
              </a:rPr>
              <a:t>202095049_</a:t>
            </a:r>
            <a:r>
              <a:rPr lang="ko-KR" altLang="en-US" sz="1600">
                <a:solidFill>
                  <a:schemeClr val="bg1"/>
                </a:solidFill>
              </a:rPr>
              <a:t>송인석</a:t>
            </a:r>
            <a:endParaRPr lang="en-US" altLang="ko-KR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3" y="101916"/>
            <a:ext cx="3784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err="1">
                <a:solidFill>
                  <a:schemeClr val="bg1"/>
                </a:solidFill>
              </a:rPr>
              <a:t>키오스크</a:t>
            </a:r>
            <a:r>
              <a:rPr lang="ko-KR" altLang="en-US" sz="3600" spc="-300">
                <a:solidFill>
                  <a:schemeClr val="bg1"/>
                </a:solidFill>
              </a:rPr>
              <a:t>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1,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382DD1D-3E61-43E3-B03A-EE67FED38C01}"/>
              </a:ext>
            </a:extLst>
          </p:cNvPr>
          <p:cNvGrpSpPr/>
          <p:nvPr/>
        </p:nvGrpSpPr>
        <p:grpSpPr>
          <a:xfrm>
            <a:off x="581652" y="5189415"/>
            <a:ext cx="11514935" cy="1245941"/>
            <a:chOff x="549935" y="5390664"/>
            <a:chExt cx="2887651" cy="9352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F335AD-9242-4BFA-A736-00EAA5C720F9}"/>
                </a:ext>
              </a:extLst>
            </p:cNvPr>
            <p:cNvSpPr txBox="1"/>
            <p:nvPr/>
          </p:nvSpPr>
          <p:spPr>
            <a:xfrm>
              <a:off x="549935" y="5609722"/>
              <a:ext cx="2887651" cy="7161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just"/>
              <a:r>
                <a:rPr lang="ko-KR" altLang="en-US" sz="1400" b="1" spc="-150">
                  <a:solidFill>
                    <a:srgbClr val="393939"/>
                  </a:solidFill>
                </a:rPr>
                <a:t>저희가 만드는 키오스크는 음식점에서 사용하는 키오스크를 보고 만들게 되었습니다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.</a:t>
              </a:r>
            </a:p>
            <a:p>
              <a:pPr algn="just"/>
              <a:r>
                <a:rPr lang="ko-KR" altLang="en-US" sz="1400" b="1" spc="-150">
                  <a:solidFill>
                    <a:srgbClr val="393939"/>
                  </a:solidFill>
                </a:rPr>
                <a:t>메뉴를 클릭 하면 수량과 가격이 측정되는 프로그램입니다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.</a:t>
              </a:r>
            </a:p>
            <a:p>
              <a:pPr algn="just"/>
              <a:r>
                <a:rPr lang="en-US" altLang="ko-KR" sz="1400" b="1" spc="-150" err="1">
                  <a:solidFill>
                    <a:srgbClr val="393939"/>
                  </a:solidFill>
                </a:rPr>
                <a:t>음식점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뿐만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아니라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 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POS기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등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여러곳에서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사용되고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있기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때문에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  C#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윈도우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폼에서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구현해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보고싶어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선택하게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 </a:t>
              </a:r>
              <a:r>
                <a:rPr lang="en-US" altLang="ko-KR" sz="1400" b="1" spc="-150" err="1">
                  <a:solidFill>
                    <a:srgbClr val="393939"/>
                  </a:solidFill>
                </a:rPr>
                <a:t>되었습니다</a:t>
              </a:r>
              <a:r>
                <a:rPr lang="en-US" altLang="ko-KR" sz="1400" b="1" spc="-150">
                  <a:solidFill>
                    <a:srgbClr val="393939"/>
                  </a:solidFill>
                </a:rPr>
                <a:t>.</a:t>
              </a:r>
            </a:p>
            <a:p>
              <a:pPr algn="just"/>
              <a:endParaRPr lang="ko-KR" altLang="en-US" sz="1400" spc="-150">
                <a:solidFill>
                  <a:srgbClr val="393939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B71A00-85F1-4713-9F2D-29E0732C8014}"/>
                </a:ext>
              </a:extLst>
            </p:cNvPr>
            <p:cNvSpPr txBox="1"/>
            <p:nvPr/>
          </p:nvSpPr>
          <p:spPr>
            <a:xfrm>
              <a:off x="1983145" y="5390664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spc="-150">
                <a:solidFill>
                  <a:srgbClr val="39393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6" name="그림 6" descr="텍스트, 전자제품이(가) 표시된 사진&#10;&#10;자동 생성된 설명">
            <a:extLst>
              <a:ext uri="{FF2B5EF4-FFF2-40B4-BE49-F238E27FC236}">
                <a16:creationId xmlns:a16="http://schemas.microsoft.com/office/drawing/2014/main" id="{C5852C70-F1B3-6EEF-FEB7-3B97EAF2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" y="1309141"/>
            <a:ext cx="2725066" cy="4114800"/>
          </a:xfrm>
          <a:prstGeom prst="rect">
            <a:avLst/>
          </a:prstGeom>
        </p:spPr>
      </p:pic>
      <p:pic>
        <p:nvPicPr>
          <p:cNvPr id="7" name="그림 7" descr="달력이(가) 표시된 사진&#10;&#10;자동 생성된 설명">
            <a:extLst>
              <a:ext uri="{FF2B5EF4-FFF2-40B4-BE49-F238E27FC236}">
                <a16:creationId xmlns:a16="http://schemas.microsoft.com/office/drawing/2014/main" id="{AEF4EB76-A612-4367-3982-DCFDD688A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121" y="1449561"/>
            <a:ext cx="2743200" cy="3659075"/>
          </a:xfrm>
          <a:prstGeom prst="rect">
            <a:avLst/>
          </a:prstGeom>
        </p:spPr>
      </p:pic>
      <p:pic>
        <p:nvPicPr>
          <p:cNvPr id="8" name="그림 8" descr="텍스트, 화이트, 서지 억제기, 전자제품이(가) 표시된 사진&#10;&#10;자동 생성된 설명">
            <a:extLst>
              <a:ext uri="{FF2B5EF4-FFF2-40B4-BE49-F238E27FC236}">
                <a16:creationId xmlns:a16="http://schemas.microsoft.com/office/drawing/2014/main" id="{5E255AF8-C786-787E-81FE-40A6E42AA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416" y="1447675"/>
            <a:ext cx="2993036" cy="3550420"/>
          </a:xfrm>
          <a:prstGeom prst="rect">
            <a:avLst/>
          </a:prstGeom>
        </p:spPr>
      </p:pic>
      <p:pic>
        <p:nvPicPr>
          <p:cNvPr id="9" name="그림 9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B2262553-79ED-EBCD-389D-C7642B617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449" y="1483557"/>
            <a:ext cx="2743200" cy="355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4487126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키오스크의 작동 방식  </a:t>
            </a:r>
          </a:p>
          <a:p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2 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880050" y="2112355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880050" y="2112353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085128" y="37995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903372" y="2191040"/>
            <a:ext cx="199394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사용자가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음식을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 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선택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 할 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경우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 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3E4B6-0117-C077-2B7C-6158E15911C8}"/>
              </a:ext>
            </a:extLst>
          </p:cNvPr>
          <p:cNvSpPr txBox="1"/>
          <p:nvPr/>
        </p:nvSpPr>
        <p:spPr>
          <a:xfrm>
            <a:off x="967620" y="3314094"/>
            <a:ext cx="186266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원하는 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음식을 선택하면 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선택한 음식을 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보여준다. 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6F338D-8B2E-C99D-028B-6B8880FF9743}"/>
              </a:ext>
            </a:extLst>
          </p:cNvPr>
          <p:cNvSpPr/>
          <p:nvPr/>
        </p:nvSpPr>
        <p:spPr>
          <a:xfrm>
            <a:off x="3674049" y="2100259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3B35EF-62AE-F0B9-3995-47C7840187E5}"/>
              </a:ext>
            </a:extLst>
          </p:cNvPr>
          <p:cNvSpPr/>
          <p:nvPr/>
        </p:nvSpPr>
        <p:spPr>
          <a:xfrm>
            <a:off x="3674049" y="2100257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D7ECE-0A9C-54CF-9A61-8376F747F5F4}"/>
              </a:ext>
            </a:extLst>
          </p:cNvPr>
          <p:cNvSpPr txBox="1"/>
          <p:nvPr/>
        </p:nvSpPr>
        <p:spPr>
          <a:xfrm>
            <a:off x="5879127" y="37874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19058D-9260-0169-6A43-79E5CAC9DD16}"/>
              </a:ext>
            </a:extLst>
          </p:cNvPr>
          <p:cNvSpPr txBox="1"/>
          <p:nvPr/>
        </p:nvSpPr>
        <p:spPr>
          <a:xfrm>
            <a:off x="3673181" y="2148706"/>
            <a:ext cx="199394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사용자가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결제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항목을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선택할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경우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25DC5-6ACB-B1C9-A043-53FF1CF0F180}"/>
              </a:ext>
            </a:extLst>
          </p:cNvPr>
          <p:cNvSpPr txBox="1"/>
          <p:nvPr/>
        </p:nvSpPr>
        <p:spPr>
          <a:xfrm>
            <a:off x="3737428" y="3314093"/>
            <a:ext cx="18626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현금, 카드</a:t>
            </a:r>
          </a:p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선택 시 선택항목의 값을 보여준다. </a:t>
            </a:r>
          </a:p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A7612F-B76E-A3B0-2E0A-7E99C0B38C5C}"/>
              </a:ext>
            </a:extLst>
          </p:cNvPr>
          <p:cNvSpPr/>
          <p:nvPr/>
        </p:nvSpPr>
        <p:spPr>
          <a:xfrm>
            <a:off x="6468049" y="2094211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A4634BE-07DD-1898-F826-33493FA58F77}"/>
              </a:ext>
            </a:extLst>
          </p:cNvPr>
          <p:cNvSpPr/>
          <p:nvPr/>
        </p:nvSpPr>
        <p:spPr>
          <a:xfrm>
            <a:off x="6468049" y="2094209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0D03D9-0280-8C09-DF0B-61F53EDC8C43}"/>
              </a:ext>
            </a:extLst>
          </p:cNvPr>
          <p:cNvSpPr txBox="1"/>
          <p:nvPr/>
        </p:nvSpPr>
        <p:spPr>
          <a:xfrm>
            <a:off x="6467181" y="2148706"/>
            <a:ext cx="199394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사용자가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결제가</a:t>
            </a:r>
            <a:endParaRPr lang="en-US" altLang="ko-KR" sz="14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끝난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경우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F65CBF-E52A-9FB8-0127-217992756EA9}"/>
              </a:ext>
            </a:extLst>
          </p:cNvPr>
          <p:cNvSpPr txBox="1"/>
          <p:nvPr/>
        </p:nvSpPr>
        <p:spPr>
          <a:xfrm>
            <a:off x="6531428" y="3308045"/>
            <a:ext cx="186266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현금을 넣으면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거스름 돈을 준다.</a:t>
            </a:r>
          </a:p>
          <a:p>
            <a:pPr marL="285750" indent="-285750" algn="ctr">
              <a:buFont typeface="Arial"/>
              <a:buChar char="•"/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</a:t>
            </a:r>
          </a:p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카드를 넣으면</a:t>
            </a:r>
          </a:p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바로 결제가 된다.</a:t>
            </a:r>
          </a:p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BCC0E-BAA3-5BEA-E4DA-8E17616629F0}"/>
              </a:ext>
            </a:extLst>
          </p:cNvPr>
          <p:cNvSpPr txBox="1"/>
          <p:nvPr/>
        </p:nvSpPr>
        <p:spPr>
          <a:xfrm>
            <a:off x="8727556" y="37693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F8C41D-2DC2-4909-B17C-9390DCCABC54}"/>
              </a:ext>
            </a:extLst>
          </p:cNvPr>
          <p:cNvSpPr/>
          <p:nvPr/>
        </p:nvSpPr>
        <p:spPr>
          <a:xfrm>
            <a:off x="9316477" y="2070020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4E8C44-74FA-AE17-BE6E-F48F02780ACC}"/>
              </a:ext>
            </a:extLst>
          </p:cNvPr>
          <p:cNvSpPr/>
          <p:nvPr/>
        </p:nvSpPr>
        <p:spPr>
          <a:xfrm>
            <a:off x="9316477" y="2070018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453B0B-E88F-F929-7573-E122C12979FB}"/>
              </a:ext>
            </a:extLst>
          </p:cNvPr>
          <p:cNvSpPr txBox="1"/>
          <p:nvPr/>
        </p:nvSpPr>
        <p:spPr>
          <a:xfrm>
            <a:off x="9315609" y="2136610"/>
            <a:ext cx="199394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사용자가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 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결제를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 </a:t>
            </a:r>
          </a:p>
          <a:p>
            <a:pPr algn="ctr"/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완료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했을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1400" err="1">
                <a:solidFill>
                  <a:schemeClr val="bg1">
                    <a:lumMod val="95000"/>
                  </a:schemeClr>
                </a:solidFill>
              </a:rPr>
              <a:t>경우</a:t>
            </a: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0E50B-398B-D46F-50C8-9AD61F0CED1C}"/>
              </a:ext>
            </a:extLst>
          </p:cNvPr>
          <p:cNvSpPr txBox="1"/>
          <p:nvPr/>
        </p:nvSpPr>
        <p:spPr>
          <a:xfrm>
            <a:off x="9379856" y="3283854"/>
            <a:ext cx="186266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사용자의 결제 완료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영수증을 출력한다.</a:t>
            </a:r>
          </a:p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12429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작동 화면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66819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3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6" name="그림 8">
            <a:extLst>
              <a:ext uri="{FF2B5EF4-FFF2-40B4-BE49-F238E27FC236}">
                <a16:creationId xmlns:a16="http://schemas.microsoft.com/office/drawing/2014/main" id="{55819326-EECA-F14A-D86F-40F7EEF8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4" y="1292098"/>
            <a:ext cx="6478248" cy="3674198"/>
          </a:xfrm>
          <a:prstGeom prst="rect">
            <a:avLst/>
          </a:prstGeom>
        </p:spPr>
      </p:pic>
      <p:pic>
        <p:nvPicPr>
          <p:cNvPr id="32" name="그림 32" descr="테이블이(가) 표시된 사진&#10;&#10;자동 생성된 설명">
            <a:extLst>
              <a:ext uri="{FF2B5EF4-FFF2-40B4-BE49-F238E27FC236}">
                <a16:creationId xmlns:a16="http://schemas.microsoft.com/office/drawing/2014/main" id="{8280E36C-A90F-C1DB-C572-C1F65BDE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532" y="4595474"/>
            <a:ext cx="2743200" cy="2014200"/>
          </a:xfrm>
          <a:prstGeom prst="rect">
            <a:avLst/>
          </a:prstGeom>
        </p:spPr>
      </p:pic>
      <p:pic>
        <p:nvPicPr>
          <p:cNvPr id="33" name="그림 33">
            <a:extLst>
              <a:ext uri="{FF2B5EF4-FFF2-40B4-BE49-F238E27FC236}">
                <a16:creationId xmlns:a16="http://schemas.microsoft.com/office/drawing/2014/main" id="{9CB1E067-611F-97C0-428B-6C34DF63E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416" y="1429719"/>
            <a:ext cx="2743200" cy="2799347"/>
          </a:xfrm>
          <a:prstGeom prst="rect">
            <a:avLst/>
          </a:prstGeom>
        </p:spPr>
      </p:pic>
      <p:pic>
        <p:nvPicPr>
          <p:cNvPr id="9" name="그림 31">
            <a:extLst>
              <a:ext uri="{FF2B5EF4-FFF2-40B4-BE49-F238E27FC236}">
                <a16:creationId xmlns:a16="http://schemas.microsoft.com/office/drawing/2014/main" id="{E5DE965F-0120-60CE-5850-D7AEE7D6E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4105" y="3648965"/>
            <a:ext cx="2743200" cy="27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44871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각 팀원이 담당한 내용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4 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sz="1600">
                <a:solidFill>
                  <a:schemeClr val="tx1"/>
                </a:solidFill>
                <a:ea typeface="나눔스퀘어 Light"/>
              </a:rPr>
              <a:t>버튼을 클릭하면 </a:t>
            </a:r>
          </a:p>
          <a:p>
            <a:pPr algn="ctr"/>
            <a:r>
              <a:rPr lang="ko-KR" sz="1600">
                <a:solidFill>
                  <a:schemeClr val="tx1"/>
                </a:solidFill>
                <a:ea typeface="나눔스퀘어 Light"/>
              </a:rPr>
              <a:t>선택한 항목만 초기화 </a:t>
            </a:r>
            <a:endParaRPr lang="ko-KR" sz="160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A5128-4942-4284-96FC-02DB8CD3A270}"/>
              </a:ext>
            </a:extLst>
          </p:cNvPr>
          <p:cNvSpPr txBox="1"/>
          <p:nvPr/>
        </p:nvSpPr>
        <p:spPr>
          <a:xfrm>
            <a:off x="1173862" y="6389612"/>
            <a:ext cx="266968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선택 항목 취소 버튼을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누를때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sz="1600">
                <a:solidFill>
                  <a:schemeClr val="tx1"/>
                </a:solidFill>
              </a:rPr>
              <a:t>각 버튼을 </a:t>
            </a:r>
            <a:r>
              <a:rPr lang="ko-KR" altLang="en-US" sz="1600">
                <a:solidFill>
                  <a:schemeClr val="tx1"/>
                </a:solidFill>
              </a:rPr>
              <a:t>클릭하면 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 sz="1600" err="1">
                <a:solidFill>
                  <a:schemeClr val="tx1"/>
                </a:solidFill>
              </a:rPr>
              <a:t>dataGridView</a:t>
            </a:r>
            <a:r>
              <a:rPr lang="ko-KR" sz="1600">
                <a:solidFill>
                  <a:schemeClr val="tx1"/>
                </a:solidFill>
              </a:rPr>
              <a:t>에  </a:t>
            </a:r>
            <a:r>
              <a:rPr lang="ko-KR" altLang="en-US" sz="1600">
                <a:solidFill>
                  <a:schemeClr val="tx1"/>
                </a:solidFill>
              </a:rPr>
              <a:t>항목이 추가</a:t>
            </a:r>
            <a:endParaRPr lang="ko-KR" sz="16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580463" y="3839448"/>
            <a:ext cx="189880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음식 버튼을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누를때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3165183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sz="1600">
                <a:solidFill>
                  <a:schemeClr val="tx1"/>
                </a:solidFill>
                <a:ea typeface="나눔스퀘어 Light"/>
              </a:rPr>
              <a:t>버튼을 </a:t>
            </a:r>
            <a:r>
              <a:rPr lang="ko-KR" sz="1600" err="1">
                <a:solidFill>
                  <a:schemeClr val="tx1"/>
                </a:solidFill>
                <a:ea typeface="나눔스퀘어 Light"/>
              </a:rPr>
              <a:t>여러번</a:t>
            </a:r>
            <a:r>
              <a:rPr lang="ko-KR" sz="1600">
                <a:solidFill>
                  <a:schemeClr val="tx1"/>
                </a:solidFill>
                <a:ea typeface="나눔스퀘어 Light"/>
              </a:rPr>
              <a:t> 클릭하면 </a:t>
            </a:r>
            <a:endParaRPr lang="ko-KR" altLang="en-US" sz="1600">
              <a:solidFill>
                <a:schemeClr val="tx1"/>
              </a:solidFill>
              <a:ea typeface="나눔스퀘어 Light"/>
            </a:endParaRPr>
          </a:p>
          <a:p>
            <a:pPr algn="ctr"/>
            <a:r>
              <a:rPr lang="ko-KR" sz="1600">
                <a:solidFill>
                  <a:schemeClr val="tx1"/>
                </a:solidFill>
                <a:ea typeface="나눔스퀘어 Light"/>
              </a:rPr>
              <a:t>항목의 </a:t>
            </a:r>
            <a:r>
              <a:rPr lang="ko-KR" altLang="en-US" sz="1600" err="1">
                <a:solidFill>
                  <a:schemeClr val="tx1"/>
                </a:solidFill>
                <a:ea typeface="나눔스퀘어 Light"/>
              </a:rPr>
              <a:t>갯수가</a:t>
            </a:r>
            <a:r>
              <a:rPr lang="ko-KR" altLang="en-US" sz="1600">
                <a:solidFill>
                  <a:schemeClr val="tx1"/>
                </a:solidFill>
                <a:ea typeface="나눔스퀘어 Light"/>
              </a:rPr>
              <a:t> 추가</a:t>
            </a:r>
            <a:endParaRPr lang="ko-KR" sz="16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4814201" y="5138595"/>
            <a:ext cx="240076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음식 버튼을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여러번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누를때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sz="1600">
                <a:solidFill>
                  <a:schemeClr val="tx1"/>
                </a:solidFill>
                <a:ea typeface="나눔스퀘어 Light"/>
              </a:rPr>
              <a:t>버튼을</a:t>
            </a:r>
            <a:r>
              <a:rPr lang="ko-KR" altLang="en-US" sz="1600">
                <a:solidFill>
                  <a:schemeClr val="tx1"/>
                </a:solidFill>
                <a:ea typeface="나눔스퀘어 Light"/>
              </a:rPr>
              <a:t> </a:t>
            </a:r>
            <a:r>
              <a:rPr lang="ko-KR" sz="1600">
                <a:solidFill>
                  <a:schemeClr val="tx1"/>
                </a:solidFill>
                <a:ea typeface="나눔스퀘어 Light"/>
              </a:rPr>
              <a:t>클릭하면 </a:t>
            </a:r>
            <a:endParaRPr lang="ko-KR" altLang="en-US" sz="1600">
              <a:solidFill>
                <a:schemeClr val="tx1"/>
              </a:solidFill>
              <a:ea typeface="나눔스퀘어 Light"/>
            </a:endParaRPr>
          </a:p>
          <a:p>
            <a:pPr algn="ctr"/>
            <a:r>
              <a:rPr lang="ko-KR" sz="1600" err="1">
                <a:solidFill>
                  <a:schemeClr val="tx1"/>
                </a:solidFill>
                <a:ea typeface="나눔스퀘어 Light"/>
              </a:rPr>
              <a:t>dayaGridView</a:t>
            </a:r>
            <a:r>
              <a:rPr lang="ko-KR" altLang="en-US" sz="1600" err="1">
                <a:solidFill>
                  <a:schemeClr val="tx1"/>
                </a:solidFill>
                <a:ea typeface="나눔스퀘어 Light"/>
              </a:rPr>
              <a:t>의</a:t>
            </a:r>
            <a:r>
              <a:rPr lang="ko-KR" altLang="en-US" sz="1600">
                <a:solidFill>
                  <a:schemeClr val="tx1"/>
                </a:solidFill>
                <a:ea typeface="나눔스퀘어 Light"/>
              </a:rPr>
              <a:t> </a:t>
            </a:r>
            <a:r>
              <a:rPr lang="ko-KR" sz="1600">
                <a:solidFill>
                  <a:schemeClr val="tx1"/>
                </a:solidFill>
                <a:ea typeface="나눔스퀘어 Light"/>
              </a:rPr>
              <a:t>항목이</a:t>
            </a:r>
            <a:r>
              <a:rPr lang="ko-KR" altLang="en-US" sz="1600">
                <a:solidFill>
                  <a:schemeClr val="tx1"/>
                </a:solidFill>
                <a:ea typeface="나눔스퀘어 Light"/>
              </a:rPr>
              <a:t> </a:t>
            </a:r>
          </a:p>
          <a:p>
            <a:pPr algn="ctr"/>
            <a:r>
              <a:rPr lang="ko-KR" sz="1600">
                <a:solidFill>
                  <a:schemeClr val="tx1"/>
                </a:solidFill>
                <a:ea typeface="나눔스퀘어 Light"/>
              </a:rPr>
              <a:t>전부 초기화 </a:t>
            </a:r>
            <a:endParaRPr lang="ko-KR" sz="160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8548479" y="3857591"/>
            <a:ext cx="27301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전체 초기화 버튼을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누를때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</a:rPr>
              <a:t>Bitmap을</a:t>
            </a:r>
            <a:r>
              <a:rPr lang="ko-KR" altLang="en-US" sz="1600">
                <a:solidFill>
                  <a:schemeClr val="tx1"/>
                </a:solidFill>
              </a:rPr>
              <a:t> 이용하여 </a:t>
            </a:r>
          </a:p>
          <a:p>
            <a:pPr algn="ctr"/>
            <a:r>
              <a:rPr lang="ko-KR" altLang="en-US" sz="1600" err="1">
                <a:solidFill>
                  <a:schemeClr val="tx1"/>
                </a:solidFill>
              </a:rPr>
              <a:t>dataGridView의</a:t>
            </a:r>
            <a:r>
              <a:rPr lang="ko-KR" altLang="en-US" sz="1600">
                <a:solidFill>
                  <a:schemeClr val="tx1"/>
                </a:solidFill>
              </a:rPr>
              <a:t> 항목을 가져와 </a:t>
            </a:r>
          </a:p>
          <a:p>
            <a:pPr algn="ctr"/>
            <a:r>
              <a:rPr lang="ko-KR" altLang="en-US" sz="1600">
                <a:solidFill>
                  <a:schemeClr val="tx1"/>
                </a:solidFill>
              </a:rPr>
              <a:t>보여주도록(</a:t>
            </a:r>
            <a:r>
              <a:rPr lang="ko-KR" altLang="en-US" sz="1600" err="1">
                <a:solidFill>
                  <a:schemeClr val="tx1"/>
                </a:solidFill>
              </a:rPr>
              <a:t>서칭</a:t>
            </a:r>
            <a:r>
              <a:rPr lang="ko-KR" altLang="en-US" sz="1600">
                <a:solidFill>
                  <a:schemeClr val="tx1"/>
                </a:solidFill>
              </a:rPr>
              <a:t>) 하였습니다.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C584B7-7EC8-404B-8936-497642B2F5C6}"/>
              </a:ext>
            </a:extLst>
          </p:cNvPr>
          <p:cNvSpPr txBox="1"/>
          <p:nvPr/>
        </p:nvSpPr>
        <p:spPr>
          <a:xfrm>
            <a:off x="8524289" y="6389613"/>
            <a:ext cx="27785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영수증 출력 버튼을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누를때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9BDB7-F564-29DA-0D22-C68A3A54AA90}"/>
              </a:ext>
            </a:extLst>
          </p:cNvPr>
          <p:cNvSpPr txBox="1"/>
          <p:nvPr/>
        </p:nvSpPr>
        <p:spPr>
          <a:xfrm>
            <a:off x="339536" y="1264666"/>
            <a:ext cx="415633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  <a:latin typeface="+mn-ea"/>
              </a:rPr>
              <a:t>김지훈  _ 담당 한 내용  _  Form1.cs </a:t>
            </a: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1E6326-BE04-5830-D70E-48D2CBFD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09" y="2472028"/>
            <a:ext cx="2870200" cy="95673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2DCA7CD-BFAF-DCF6-D7F5-1E7FE768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48" y="3771175"/>
            <a:ext cx="2870200" cy="956733"/>
          </a:xfrm>
          <a:prstGeom prst="rect">
            <a:avLst/>
          </a:prstGeom>
        </p:spPr>
      </p:pic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9630B8F-3AE8-4DA1-DDAA-57ED5FC3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007" y="2985017"/>
            <a:ext cx="2743200" cy="438263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8E64B1F-4569-4472-0D31-7D72E8D02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77" y="4998194"/>
            <a:ext cx="2868118" cy="1183775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0425BD7-2068-64B7-3BB9-91C611681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007" y="5260936"/>
            <a:ext cx="2743200" cy="9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44871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</a:rPr>
              <a:t>각 팀원이 담당한 내용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9323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5  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sz="1600">
                <a:solidFill>
                  <a:schemeClr val="tx1"/>
                </a:solidFill>
                <a:ea typeface="+mn-lt"/>
                <a:cs typeface="+mn-lt"/>
              </a:rPr>
              <a:t>현금(라디오버튼1)을 </a:t>
            </a:r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클릭하면</a:t>
            </a:r>
            <a:r>
              <a:rPr lang="ko-KR" sz="1600">
                <a:solidFill>
                  <a:schemeClr val="tx1"/>
                </a:solidFill>
                <a:ea typeface="+mn-lt"/>
                <a:cs typeface="+mn-lt"/>
              </a:rPr>
              <a:t> </a:t>
            </a:r>
            <a:endParaRPr lang="ko-KR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 현금결제폼을 띄운다</a:t>
            </a:r>
            <a:r>
              <a:rPr lang="en-US" altLang="ko-KR" sz="16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A5128-4942-4284-96FC-02DB8CD3A270}"/>
              </a:ext>
            </a:extLst>
          </p:cNvPr>
          <p:cNvSpPr txBox="1"/>
          <p:nvPr/>
        </p:nvSpPr>
        <p:spPr>
          <a:xfrm>
            <a:off x="1173862" y="6389612"/>
            <a:ext cx="266968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sz="1400">
                <a:ea typeface="+mn-lt"/>
                <a:cs typeface="+mn-lt"/>
              </a:rPr>
              <a:t>현금 버튼을 </a:t>
            </a:r>
            <a:r>
              <a:rPr lang="ko-KR" sz="1400" err="1">
                <a:ea typeface="+mn-lt"/>
                <a:cs typeface="+mn-lt"/>
              </a:rPr>
              <a:t>눌렀을때</a:t>
            </a:r>
            <a:endParaRPr lang="ko-KR" err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3165183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카드</a:t>
            </a:r>
            <a:r>
              <a:rPr lang="en-US" altLang="ko-KR" sz="160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라디오버튼</a:t>
            </a:r>
            <a:r>
              <a:rPr lang="en-US" altLang="ko-KR" sz="1600">
                <a:solidFill>
                  <a:schemeClr val="tx1"/>
                </a:solidFill>
                <a:ea typeface="+mn-lt"/>
                <a:cs typeface="+mn-lt"/>
              </a:rPr>
              <a:t>1)</a:t>
            </a:r>
            <a:r>
              <a:rPr lang="ko-KR" altLang="en-US" sz="1600" err="1">
                <a:solidFill>
                  <a:schemeClr val="tx1"/>
                </a:solidFill>
                <a:ea typeface="+mn-lt"/>
                <a:cs typeface="+mn-lt"/>
              </a:rPr>
              <a:t>를</a:t>
            </a:r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 클릭하면 </a:t>
            </a:r>
            <a:endParaRPr lang="ko-KR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결제완료창을 띄우고 </a:t>
            </a:r>
            <a:r>
              <a:rPr lang="ko-KR" sz="1600">
                <a:solidFill>
                  <a:schemeClr val="tx1"/>
                </a:solidFill>
                <a:ea typeface="+mn-lt"/>
                <a:cs typeface="+mn-lt"/>
              </a:rPr>
              <a:t>폼을 닫는다.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4814201" y="5138595"/>
            <a:ext cx="240076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sz="1400">
                <a:ea typeface="+mn-lt"/>
                <a:cs typeface="+mn-lt"/>
              </a:rPr>
              <a:t>카드 버튼을 </a:t>
            </a:r>
            <a:r>
              <a:rPr lang="ko-KR" sz="1400" err="1">
                <a:ea typeface="+mn-lt"/>
                <a:cs typeface="+mn-lt"/>
              </a:rPr>
              <a:t>눌렀을때</a:t>
            </a:r>
            <a:endParaRPr lang="ko-KR" err="1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폼</a:t>
            </a:r>
            <a:r>
              <a:rPr lang="en-US" altLang="ko-KR" sz="1600">
                <a:solidFill>
                  <a:schemeClr val="tx1"/>
                </a:solidFill>
                <a:ea typeface="+mn-lt"/>
                <a:cs typeface="+mn-lt"/>
              </a:rPr>
              <a:t>1</a:t>
            </a:r>
            <a:r>
              <a:rPr lang="ko-KR" sz="1600">
                <a:solidFill>
                  <a:schemeClr val="tx1"/>
                </a:solidFill>
                <a:ea typeface="+mn-lt"/>
                <a:cs typeface="+mn-lt"/>
              </a:rPr>
              <a:t>의 </a:t>
            </a:r>
            <a:r>
              <a:rPr lang="en-US" altLang="ko-KR" sz="1600">
                <a:solidFill>
                  <a:schemeClr val="tx1"/>
                </a:solidFill>
                <a:ea typeface="+mn-lt"/>
                <a:cs typeface="+mn-lt"/>
              </a:rPr>
              <a:t>sum</a:t>
            </a:r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값을</a:t>
            </a:r>
            <a:endParaRPr lang="ko-KR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altLang="ko-KR" sz="1600">
                <a:solidFill>
                  <a:schemeClr val="tx1"/>
                </a:solidFill>
                <a:ea typeface="+mn-lt"/>
                <a:cs typeface="+mn-lt"/>
              </a:rPr>
              <a:t>order</a:t>
            </a:r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폼으로 가져온다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8548479" y="3857591"/>
            <a:ext cx="273015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계산 하려는 값 가져오기 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sz="1600" err="1">
                <a:solidFill>
                  <a:schemeClr val="tx1"/>
                </a:solidFill>
                <a:ea typeface="+mn-lt"/>
                <a:cs typeface="+mn-lt"/>
              </a:rPr>
              <a:t>Credit.cs</a:t>
            </a:r>
            <a:r>
              <a:rPr lang="ko-KR" altLang="en-US" sz="1600">
                <a:solidFill>
                  <a:schemeClr val="tx1"/>
                </a:solidFill>
                <a:ea typeface="+mn-lt"/>
                <a:cs typeface="+mn-lt"/>
              </a:rPr>
              <a:t> 에서</a:t>
            </a:r>
            <a:r>
              <a:rPr lang="ko-KR" sz="1600">
                <a:solidFill>
                  <a:schemeClr val="tx1"/>
                </a:solidFill>
                <a:ea typeface="+mn-lt"/>
                <a:cs typeface="+mn-lt"/>
              </a:rPr>
              <a:t> 총 결제 금액을 </a:t>
            </a:r>
            <a:endParaRPr lang="ko-KR" alt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ko-KR" sz="1600">
                <a:solidFill>
                  <a:schemeClr val="tx1"/>
                </a:solidFill>
                <a:ea typeface="+mn-lt"/>
                <a:cs typeface="+mn-lt"/>
              </a:rPr>
              <a:t>출력하고 금액을 </a:t>
            </a:r>
            <a:r>
              <a:rPr lang="ko-KR" sz="1600" err="1">
                <a:solidFill>
                  <a:schemeClr val="tx1"/>
                </a:solidFill>
                <a:ea typeface="+mn-lt"/>
                <a:cs typeface="+mn-lt"/>
              </a:rPr>
              <a:t>입력받는다</a:t>
            </a:r>
            <a:r>
              <a:rPr lang="ko-KR" sz="16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C584B7-7EC8-404B-8936-497642B2F5C6}"/>
              </a:ext>
            </a:extLst>
          </p:cNvPr>
          <p:cNvSpPr txBox="1"/>
          <p:nvPr/>
        </p:nvSpPr>
        <p:spPr>
          <a:xfrm>
            <a:off x="8524289" y="6389613"/>
            <a:ext cx="27785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sz="1400">
                <a:ea typeface="+mn-lt"/>
                <a:cs typeface="+mn-lt"/>
              </a:rPr>
              <a:t>현금 결제를 진행할 때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5ADF0B-B448-AEDC-20EC-D1F8666DB03E}"/>
              </a:ext>
            </a:extLst>
          </p:cNvPr>
          <p:cNvSpPr/>
          <p:nvPr/>
        </p:nvSpPr>
        <p:spPr>
          <a:xfrm>
            <a:off x="835209" y="1941845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tx1"/>
                </a:solidFill>
              </a:rPr>
              <a:t>버튼을 클릭하면  </a:t>
            </a:r>
            <a:r>
              <a:rPr lang="en-US" altLang="ko-KR" sz="1600" err="1">
                <a:solidFill>
                  <a:schemeClr val="tx1"/>
                </a:solidFill>
                <a:ea typeface="+mn-lt"/>
              </a:rPr>
              <a:t>dataGridView의</a:t>
            </a:r>
            <a:r>
              <a:rPr lang="en-US" altLang="ko-KR" sz="16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1600" err="1">
                <a:solidFill>
                  <a:schemeClr val="tx1"/>
                </a:solidFill>
                <a:ea typeface="+mn-lt"/>
              </a:rPr>
              <a:t>항목</a:t>
            </a:r>
            <a:r>
              <a:rPr lang="en-US" altLang="ko-KR" sz="1600">
                <a:solidFill>
                  <a:schemeClr val="tx1"/>
                </a:solidFill>
                <a:ea typeface="+mn-lt"/>
              </a:rPr>
              <a:t> 총 </a:t>
            </a:r>
            <a:r>
              <a:rPr lang="en-US" altLang="ko-KR" sz="1600" err="1">
                <a:solidFill>
                  <a:schemeClr val="tx1"/>
                </a:solidFill>
                <a:ea typeface="+mn-lt"/>
              </a:rPr>
              <a:t>가격이</a:t>
            </a:r>
            <a:r>
              <a:rPr lang="en-US" altLang="ko-KR" sz="1600">
                <a:solidFill>
                  <a:schemeClr val="tx1"/>
                </a:solidFill>
                <a:ea typeface="+mn-lt"/>
              </a:rPr>
              <a:t> </a:t>
            </a:r>
            <a:r>
              <a:rPr lang="en-US" altLang="ko-KR" sz="1600" err="1">
                <a:solidFill>
                  <a:schemeClr val="tx1"/>
                </a:solidFill>
                <a:ea typeface="+mn-lt"/>
              </a:rPr>
              <a:t>나오고</a:t>
            </a:r>
            <a:r>
              <a:rPr lang="en-US" altLang="ko-KR" sz="16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1600" err="1">
                <a:solidFill>
                  <a:schemeClr val="tx1"/>
                </a:solidFill>
                <a:ea typeface="+mn-lt"/>
              </a:rPr>
              <a:t>결제</a:t>
            </a:r>
            <a:r>
              <a:rPr lang="en-US" altLang="ko-KR" sz="16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1600" err="1">
                <a:solidFill>
                  <a:schemeClr val="tx1"/>
                </a:solidFill>
                <a:ea typeface="+mn-lt"/>
              </a:rPr>
              <a:t>종류를</a:t>
            </a:r>
            <a:r>
              <a:rPr lang="en-US" altLang="ko-KR" sz="16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1600" err="1">
                <a:solidFill>
                  <a:schemeClr val="tx1"/>
                </a:solidFill>
                <a:ea typeface="+mn-lt"/>
              </a:rPr>
              <a:t>선택하는</a:t>
            </a:r>
            <a:r>
              <a:rPr lang="en-US" altLang="ko-KR" sz="1600">
                <a:solidFill>
                  <a:schemeClr val="tx1"/>
                </a:solidFill>
                <a:ea typeface="+mn-lt"/>
              </a:rPr>
              <a:t> </a:t>
            </a:r>
            <a:r>
              <a:rPr lang="en-US" altLang="ko-KR" sz="1600" err="1">
                <a:solidFill>
                  <a:schemeClr val="tx1"/>
                </a:solidFill>
                <a:ea typeface="+mn-lt"/>
              </a:rPr>
              <a:t>OrderF.cs</a:t>
            </a:r>
            <a:r>
              <a:rPr lang="en-US" altLang="ko-KR" sz="1600">
                <a:solidFill>
                  <a:schemeClr val="tx1"/>
                </a:solidFill>
                <a:ea typeface="+mn-lt"/>
              </a:rPr>
              <a:t> 로 </a:t>
            </a:r>
            <a:r>
              <a:rPr lang="en-US" altLang="ko-KR" sz="1600" err="1">
                <a:solidFill>
                  <a:schemeClr val="tx1"/>
                </a:solidFill>
                <a:ea typeface="+mn-lt"/>
              </a:rPr>
              <a:t>연결</a:t>
            </a:r>
            <a:r>
              <a:rPr lang="en-US" altLang="ko-KR" sz="1600">
                <a:solidFill>
                  <a:schemeClr val="tx1"/>
                </a:solidFill>
                <a:ea typeface="+mn-lt"/>
              </a:rPr>
              <a:t> </a:t>
            </a:r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782391A6-74D4-5BD9-008D-1EC8ABEADC88}"/>
              </a:ext>
            </a:extLst>
          </p:cNvPr>
          <p:cNvSpPr txBox="1"/>
          <p:nvPr/>
        </p:nvSpPr>
        <p:spPr>
          <a:xfrm>
            <a:off x="1254994" y="3909210"/>
            <a:ext cx="237320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주문하기 버튼을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누를때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 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3BBCEE5-A8B2-7AB6-3D9A-8766546F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2" y="2835349"/>
            <a:ext cx="2743200" cy="798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BA9481-C932-A26D-824F-AE6069FB6DD0}"/>
              </a:ext>
            </a:extLst>
          </p:cNvPr>
          <p:cNvSpPr txBox="1"/>
          <p:nvPr/>
        </p:nvSpPr>
        <p:spPr>
          <a:xfrm>
            <a:off x="339536" y="1264666"/>
            <a:ext cx="551785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2400" spc="-300">
                <a:solidFill>
                  <a:srgbClr val="393939"/>
                </a:solidFill>
                <a:latin typeface="+mn-ea"/>
              </a:rPr>
              <a:t>송인석  _ 담당 한 내용  _  </a:t>
            </a:r>
            <a:r>
              <a:rPr lang="ko-KR" altLang="en-US" sz="2400" spc="-300" err="1">
                <a:solidFill>
                  <a:srgbClr val="393939"/>
                </a:solidFill>
                <a:latin typeface="+mn-ea"/>
              </a:rPr>
              <a:t>OrderF.cs</a:t>
            </a:r>
            <a:r>
              <a:rPr lang="ko-KR" altLang="en-US" sz="2400" spc="-300">
                <a:solidFill>
                  <a:srgbClr val="393939"/>
                </a:solidFill>
                <a:latin typeface="+mn-ea"/>
              </a:rPr>
              <a:t>   ,    </a:t>
            </a:r>
            <a:r>
              <a:rPr lang="ko-KR" altLang="en-US" sz="2400" spc="-300" err="1">
                <a:solidFill>
                  <a:srgbClr val="393939"/>
                </a:solidFill>
                <a:latin typeface="+mn-ea"/>
              </a:rPr>
              <a:t>Credit.cs</a:t>
            </a:r>
            <a:r>
              <a:rPr lang="ko-KR" altLang="en-US" sz="2400" spc="-300">
                <a:solidFill>
                  <a:srgbClr val="393939"/>
                </a:solidFill>
                <a:latin typeface="+mn-ea"/>
              </a:rPr>
              <a:t> </a:t>
            </a:r>
          </a:p>
        </p:txBody>
      </p:sp>
      <p:pic>
        <p:nvPicPr>
          <p:cNvPr id="16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450CC71E-E447-AE59-1371-EE504E47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77" y="5076583"/>
            <a:ext cx="2743200" cy="1064474"/>
          </a:xfrm>
          <a:prstGeom prst="rect">
            <a:avLst/>
          </a:prstGeom>
        </p:spPr>
      </p:pic>
      <p:pic>
        <p:nvPicPr>
          <p:cNvPr id="17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CD9375F-7CE3-5FC4-FDAC-9DEE80B89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97" y="3777288"/>
            <a:ext cx="2695575" cy="1027294"/>
          </a:xfrm>
          <a:prstGeom prst="rect">
            <a:avLst/>
          </a:prstGeom>
        </p:spPr>
      </p:pic>
      <p:pic>
        <p:nvPicPr>
          <p:cNvPr id="18" name="그림 1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6CA3802-61C2-5509-4ED1-B0BB6886B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648" y="2552544"/>
            <a:ext cx="2628900" cy="1078354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A1CD873-DAF7-FA61-23C0-BCF85F6AA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498" y="5077984"/>
            <a:ext cx="2743200" cy="10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8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397428" y="3105834"/>
            <a:ext cx="406393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팀원들의  개발 후기 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11</cp:revision>
  <dcterms:created xsi:type="dcterms:W3CDTF">2020-09-07T02:34:06Z</dcterms:created>
  <dcterms:modified xsi:type="dcterms:W3CDTF">2023-06-14T03:55:23Z</dcterms:modified>
</cp:coreProperties>
</file>