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7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5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이미지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이미지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청각장애인들을 위한DoorBell"/>
          <p:cNvSpPr txBox="1"/>
          <p:nvPr/>
        </p:nvSpPr>
        <p:spPr>
          <a:xfrm>
            <a:off x="10339793" y="8488150"/>
            <a:ext cx="3704413" cy="107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25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en-US" altLang="ko-KR" dirty="0">
                <a:solidFill>
                  <a:srgbClr val="5E5E5E"/>
                </a:solidFill>
              </a:rPr>
              <a:t>JAVA</a:t>
            </a:r>
            <a:r>
              <a:rPr lang="ko-KR" altLang="en-US" dirty="0">
                <a:solidFill>
                  <a:srgbClr val="5E5E5E"/>
                </a:solidFill>
              </a:rPr>
              <a:t> </a:t>
            </a:r>
            <a:r>
              <a:rPr lang="en-US" altLang="ko-KR" sz="3500" dirty="0">
                <a:solidFill>
                  <a:srgbClr val="5E5E5E"/>
                </a:solidFill>
              </a:rPr>
              <a:t>            </a:t>
            </a:r>
            <a:r>
              <a:rPr lang="en-US" sz="3500" dirty="0"/>
              <a:t>KIOSK PROJECT</a:t>
            </a:r>
          </a:p>
        </p:txBody>
      </p:sp>
      <p:sp>
        <p:nvSpPr>
          <p:cNvPr id="152" name="정도영"/>
          <p:cNvSpPr txBox="1"/>
          <p:nvPr/>
        </p:nvSpPr>
        <p:spPr>
          <a:xfrm>
            <a:off x="8901810" y="13148862"/>
            <a:ext cx="682398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altLang="ko-KR" sz="2000" dirty="0"/>
              <a:t>20165026 </a:t>
            </a:r>
            <a:r>
              <a:rPr lang="ko-KR" altLang="en-US" sz="2000" dirty="0"/>
              <a:t>김지훈</a:t>
            </a:r>
            <a:r>
              <a:rPr lang="en-US" altLang="ko-KR" sz="2000" dirty="0"/>
              <a:t>, 201878023 </a:t>
            </a:r>
            <a:r>
              <a:rPr lang="ko-KR" altLang="en-US" sz="2000" dirty="0"/>
              <a:t>박혜진</a:t>
            </a:r>
            <a:r>
              <a:rPr lang="en-US" altLang="ko-KR" sz="2000" dirty="0"/>
              <a:t>, 202095049 </a:t>
            </a:r>
            <a:r>
              <a:rPr lang="ko-KR" altLang="en-US" sz="2000" dirty="0"/>
              <a:t>송인석</a:t>
            </a:r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0049128F-0F57-AC07-38B3-FA8D78A07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04" y="3378587"/>
            <a:ext cx="4876190" cy="48761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선"/>
          <p:cNvSpPr/>
          <p:nvPr/>
        </p:nvSpPr>
        <p:spPr>
          <a:xfrm>
            <a:off x="16682344" y="838161"/>
            <a:ext cx="6671830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9" name="Background"/>
          <p:cNvSpPr txBox="1"/>
          <p:nvPr/>
        </p:nvSpPr>
        <p:spPr>
          <a:xfrm>
            <a:off x="18509576" y="412136"/>
            <a:ext cx="124165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Background</a:t>
            </a:r>
          </a:p>
        </p:txBody>
      </p:sp>
      <p:sp>
        <p:nvSpPr>
          <p:cNvPr id="300" name="Search"/>
          <p:cNvSpPr txBox="1"/>
          <p:nvPr/>
        </p:nvSpPr>
        <p:spPr>
          <a:xfrm>
            <a:off x="20022123" y="412136"/>
            <a:ext cx="8612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Search</a:t>
            </a:r>
          </a:p>
        </p:txBody>
      </p:sp>
      <p:sp>
        <p:nvSpPr>
          <p:cNvPr id="301" name="Concept"/>
          <p:cNvSpPr txBox="1"/>
          <p:nvPr/>
        </p:nvSpPr>
        <p:spPr>
          <a:xfrm>
            <a:off x="21026500" y="421491"/>
            <a:ext cx="992259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Modeling</a:t>
            </a:r>
            <a:endParaRPr dirty="0"/>
          </a:p>
        </p:txBody>
      </p:sp>
      <p:sp>
        <p:nvSpPr>
          <p:cNvPr id="302" name="Design"/>
          <p:cNvSpPr txBox="1"/>
          <p:nvPr/>
        </p:nvSpPr>
        <p:spPr>
          <a:xfrm>
            <a:off x="22212028" y="421491"/>
            <a:ext cx="790281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Coding</a:t>
            </a:r>
            <a:endParaRPr dirty="0"/>
          </a:p>
        </p:txBody>
      </p:sp>
      <p:sp>
        <p:nvSpPr>
          <p:cNvPr id="303" name="타원형"/>
          <p:cNvSpPr/>
          <p:nvPr/>
        </p:nvSpPr>
        <p:spPr>
          <a:xfrm>
            <a:off x="18290175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4" name="타원형"/>
          <p:cNvSpPr/>
          <p:nvPr/>
        </p:nvSpPr>
        <p:spPr>
          <a:xfrm>
            <a:off x="19869137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5" name="타원형"/>
          <p:cNvSpPr/>
          <p:nvPr/>
        </p:nvSpPr>
        <p:spPr>
          <a:xfrm>
            <a:off x="20934870" y="521349"/>
            <a:ext cx="101495" cy="124475"/>
          </a:xfrm>
          <a:prstGeom prst="ellipse">
            <a:avLst/>
          </a:prstGeom>
          <a:solidFill>
            <a:schemeClr val="accent2">
              <a:hueOff val="192982"/>
              <a:satOff val="17755"/>
              <a:lumOff val="-2848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6" name="타원형"/>
          <p:cNvSpPr/>
          <p:nvPr/>
        </p:nvSpPr>
        <p:spPr>
          <a:xfrm>
            <a:off x="22051336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7" name="선"/>
          <p:cNvSpPr/>
          <p:nvPr/>
        </p:nvSpPr>
        <p:spPr>
          <a:xfrm flipV="1">
            <a:off x="16363249" y="839272"/>
            <a:ext cx="324941" cy="32494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8" name="선"/>
          <p:cNvSpPr/>
          <p:nvPr/>
        </p:nvSpPr>
        <p:spPr>
          <a:xfrm>
            <a:off x="1425005" y="1158329"/>
            <a:ext cx="14942319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9" name="DoorBell"/>
          <p:cNvSpPr txBox="1"/>
          <p:nvPr/>
        </p:nvSpPr>
        <p:spPr>
          <a:xfrm>
            <a:off x="1540115" y="798097"/>
            <a:ext cx="894477" cy="407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KIOSK</a:t>
            </a:r>
            <a:endParaRPr dirty="0"/>
          </a:p>
        </p:txBody>
      </p:sp>
      <p:sp>
        <p:nvSpPr>
          <p:cNvPr id="8" name="주택의 현관이나 문에 설치 되어 방문자가 거주자를 호출하는 데 사용 되는 장치">
            <a:extLst>
              <a:ext uri="{FF2B5EF4-FFF2-40B4-BE49-F238E27FC236}">
                <a16:creationId xmlns:a16="http://schemas.microsoft.com/office/drawing/2014/main" id="{A5CCEBCC-21E0-58FF-1D72-4291208DF9DD}"/>
              </a:ext>
            </a:extLst>
          </p:cNvPr>
          <p:cNvSpPr txBox="1"/>
          <p:nvPr/>
        </p:nvSpPr>
        <p:spPr>
          <a:xfrm>
            <a:off x="10105413" y="3322773"/>
            <a:ext cx="1109117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5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altLang="ko-KR" sz="2000" b="1" i="0" dirty="0" err="1">
                <a:solidFill>
                  <a:srgbClr val="333333"/>
                </a:solidFill>
                <a:effectLst/>
                <a:latin typeface="Noto Sans KR"/>
              </a:rPr>
              <a:t>isValidCuisine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KR"/>
              </a:rPr>
              <a:t>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사용자로부터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oto Sans KR"/>
              </a:rPr>
              <a:t>입력받은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 음식 종류가 유효한지 확인하는 메서드로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KR"/>
              </a:rPr>
              <a:t>, Categories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배열을 참조</a:t>
            </a:r>
          </a:p>
          <a:p>
            <a:r>
              <a:rPr lang="en-US" altLang="ko-KR" sz="2000" b="1" i="0" dirty="0" err="1">
                <a:solidFill>
                  <a:srgbClr val="333333"/>
                </a:solidFill>
                <a:effectLst/>
                <a:latin typeface="Noto Sans KR"/>
              </a:rPr>
              <a:t>getCuisineIndex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KR"/>
              </a:rPr>
              <a:t>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음식 종류의 인덱스를 반환하는 메서드로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KR"/>
              </a:rPr>
              <a:t>, Categories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배열을 참조</a:t>
            </a:r>
            <a:endParaRPr sz="2000" dirty="0"/>
          </a:p>
        </p:txBody>
      </p:sp>
      <p:sp>
        <p:nvSpPr>
          <p:cNvPr id="9" name="주택의 현관이나 문에 설치 되어 방문자가 거주자를 호출하는 데 사용 되는 장치">
            <a:extLst>
              <a:ext uri="{FF2B5EF4-FFF2-40B4-BE49-F238E27FC236}">
                <a16:creationId xmlns:a16="http://schemas.microsoft.com/office/drawing/2014/main" id="{1C944357-7459-2319-3373-1A9313CB305D}"/>
              </a:ext>
            </a:extLst>
          </p:cNvPr>
          <p:cNvSpPr txBox="1"/>
          <p:nvPr/>
        </p:nvSpPr>
        <p:spPr>
          <a:xfrm>
            <a:off x="10690443" y="5268114"/>
            <a:ext cx="1080744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5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altLang="ko-KR" sz="2000" b="1" i="0" dirty="0" err="1">
                <a:solidFill>
                  <a:srgbClr val="333333"/>
                </a:solidFill>
                <a:effectLst/>
                <a:latin typeface="Noto Sans KR"/>
              </a:rPr>
              <a:t>showMenu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Noto Sans KR"/>
              </a:rPr>
              <a:t>: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주어진 음식 종류에 해당하는 메뉴를 출력하는 메서드로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, menu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배열과 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prices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배열을 참조</a:t>
            </a:r>
          </a:p>
          <a:p>
            <a:r>
              <a:rPr lang="en-US" altLang="ko-KR" sz="2000" b="1" i="0" dirty="0" err="1">
                <a:solidFill>
                  <a:srgbClr val="333333"/>
                </a:solidFill>
                <a:effectLst/>
                <a:latin typeface="Noto Sans KR"/>
              </a:rPr>
              <a:t>getMenuIndex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Noto Sans KR"/>
              </a:rPr>
              <a:t>: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주어진 음식 종류와 메뉴의 인덱스를 반환하는 메서드로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, menu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배열을 참조</a:t>
            </a:r>
            <a:endParaRPr sz="2000" dirty="0"/>
          </a:p>
        </p:txBody>
      </p:sp>
      <p:sp>
        <p:nvSpPr>
          <p:cNvPr id="12" name="주택의 현관이나 문에 설치 되어 방문자가 거주자를 호출하는 데 사용 되는 장치">
            <a:extLst>
              <a:ext uri="{FF2B5EF4-FFF2-40B4-BE49-F238E27FC236}">
                <a16:creationId xmlns:a16="http://schemas.microsoft.com/office/drawing/2014/main" id="{FB13B579-BF5E-9D69-0F59-90D76495A3E2}"/>
              </a:ext>
            </a:extLst>
          </p:cNvPr>
          <p:cNvSpPr txBox="1"/>
          <p:nvPr/>
        </p:nvSpPr>
        <p:spPr>
          <a:xfrm>
            <a:off x="10153781" y="7342457"/>
            <a:ext cx="1080424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5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altLang="ko-KR" sz="2000" b="1" i="0" dirty="0" err="1">
                <a:solidFill>
                  <a:srgbClr val="333333"/>
                </a:solidFill>
                <a:effectLst/>
                <a:latin typeface="Noto Sans KR"/>
              </a:rPr>
              <a:t>processPayment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: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결제 처리를 수행하는 메서드로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주문한 음식의 가격과 재고를 확인하고 결제를 진행</a:t>
            </a:r>
            <a:endParaRPr sz="2000" dirty="0"/>
          </a:p>
        </p:txBody>
      </p:sp>
      <p:sp>
        <p:nvSpPr>
          <p:cNvPr id="15" name="주택의 현관이나 문에 설치 되어 방문자가 거주자를 호출하는 데 사용 되는 장치">
            <a:extLst>
              <a:ext uri="{FF2B5EF4-FFF2-40B4-BE49-F238E27FC236}">
                <a16:creationId xmlns:a16="http://schemas.microsoft.com/office/drawing/2014/main" id="{E55C947A-BAD1-AD0F-04E7-ABAB65A47A88}"/>
              </a:ext>
            </a:extLst>
          </p:cNvPr>
          <p:cNvSpPr txBox="1"/>
          <p:nvPr/>
        </p:nvSpPr>
        <p:spPr>
          <a:xfrm>
            <a:off x="10690443" y="8599702"/>
            <a:ext cx="11916724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5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altLang="ko-KR" sz="2000" b="1" i="0" dirty="0" err="1">
                <a:solidFill>
                  <a:srgbClr val="333333"/>
                </a:solidFill>
                <a:effectLst/>
                <a:latin typeface="Noto Sans KR"/>
              </a:rPr>
              <a:t>adminMode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: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관리자 모드를 실행하는 메서드로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음식 재고 추가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매출 확인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판매량 확인 등의 기능을 수행합니다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r>
              <a:rPr lang="en-US" altLang="ko-KR" sz="2000" b="1" i="0" dirty="0" err="1">
                <a:solidFill>
                  <a:srgbClr val="333333"/>
                </a:solidFill>
                <a:effectLst/>
                <a:latin typeface="Noto Sans KR"/>
              </a:rPr>
              <a:t>showStock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: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음식 재고 현황을 출력하는 메서드로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, stock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배열을 참조합니다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r>
              <a:rPr lang="en-US" altLang="ko-KR" sz="2000" b="1" i="0" dirty="0" err="1">
                <a:solidFill>
                  <a:srgbClr val="333333"/>
                </a:solidFill>
                <a:effectLst/>
                <a:latin typeface="Noto Sans KR"/>
              </a:rPr>
              <a:t>addStock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: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음식 재고를 추가하는 메서드로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, stock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배열을 업데이트합니다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r>
              <a:rPr lang="en-US" altLang="ko-KR" sz="2000" b="1" i="0" dirty="0" err="1">
                <a:solidFill>
                  <a:srgbClr val="333333"/>
                </a:solidFill>
                <a:effectLst/>
                <a:latin typeface="Noto Sans KR"/>
              </a:rPr>
              <a:t>checkSales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: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매출 현황을 출력하는 메서드로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en-US" altLang="ko-KR" sz="2000" i="0" dirty="0" err="1">
                <a:solidFill>
                  <a:srgbClr val="333333"/>
                </a:solidFill>
                <a:effectLst/>
                <a:latin typeface="Noto Sans KR"/>
              </a:rPr>
              <a:t>totalSales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변수와 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revenue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변수를 참조합니다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r>
              <a:rPr lang="en-US" altLang="ko-KR" sz="2000" i="0" dirty="0" err="1">
                <a:solidFill>
                  <a:srgbClr val="333333"/>
                </a:solidFill>
                <a:effectLst/>
                <a:latin typeface="Noto Sans KR"/>
              </a:rPr>
              <a:t>c</a:t>
            </a:r>
            <a:r>
              <a:rPr lang="en-US" altLang="ko-KR" sz="2000" b="1" i="0" dirty="0" err="1">
                <a:solidFill>
                  <a:srgbClr val="333333"/>
                </a:solidFill>
                <a:effectLst/>
                <a:latin typeface="Noto Sans KR"/>
              </a:rPr>
              <a:t>heckSalesCount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: </a:t>
            </a:r>
            <a:r>
              <a:rPr lang="ko-KR" altLang="en-US" sz="2000" i="0" dirty="0" err="1">
                <a:solidFill>
                  <a:srgbClr val="333333"/>
                </a:solidFill>
                <a:effectLst/>
                <a:latin typeface="Noto Sans KR"/>
              </a:rPr>
              <a:t>음식별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 판매량을 출력하는 메서드로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en-US" altLang="ko-KR" sz="2000" i="0" dirty="0" err="1">
                <a:solidFill>
                  <a:srgbClr val="333333"/>
                </a:solidFill>
                <a:effectLst/>
                <a:latin typeface="Noto Sans KR"/>
              </a:rPr>
              <a:t>salesCount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Noto Sans KR"/>
              </a:rPr>
              <a:t>배열을 참조합니다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  <a:endParaRPr sz="2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BA211D2-59CC-9E6C-8779-BC75BBC58F16}"/>
              </a:ext>
            </a:extLst>
          </p:cNvPr>
          <p:cNvGrpSpPr/>
          <p:nvPr/>
        </p:nvGrpSpPr>
        <p:grpSpPr>
          <a:xfrm>
            <a:off x="5855995" y="3322773"/>
            <a:ext cx="4249418" cy="6980956"/>
            <a:chOff x="6430215" y="3322773"/>
            <a:chExt cx="4249418" cy="698095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BE1B0B8-FE9B-A099-2F9F-700B7604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2058" y="8932129"/>
              <a:ext cx="3457575" cy="13716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6514F79-4EC3-74DB-5E5D-599DA745E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215" y="3322773"/>
              <a:ext cx="4029075" cy="4838700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34D5F32-5E6F-AF7A-4117-3F1E347962F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49590" y="4581739"/>
            <a:ext cx="4972050" cy="4838700"/>
          </a:xfrm>
          <a:prstGeom prst="rect">
            <a:avLst/>
          </a:prstGeom>
        </p:spPr>
      </p:pic>
      <p:sp>
        <p:nvSpPr>
          <p:cNvPr id="21" name="초인종">
            <a:extLst>
              <a:ext uri="{FF2B5EF4-FFF2-40B4-BE49-F238E27FC236}">
                <a16:creationId xmlns:a16="http://schemas.microsoft.com/office/drawing/2014/main" id="{4942B8EC-F160-68A3-1393-4D94FC234B55}"/>
              </a:ext>
            </a:extLst>
          </p:cNvPr>
          <p:cNvSpPr txBox="1"/>
          <p:nvPr/>
        </p:nvSpPr>
        <p:spPr>
          <a:xfrm>
            <a:off x="6921098" y="3619777"/>
            <a:ext cx="1962076" cy="351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음식 카테고리 관리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22" name="초인종">
            <a:extLst>
              <a:ext uri="{FF2B5EF4-FFF2-40B4-BE49-F238E27FC236}">
                <a16:creationId xmlns:a16="http://schemas.microsoft.com/office/drawing/2014/main" id="{61FE2256-0FF1-1C20-FB74-C2AC17DBB401}"/>
              </a:ext>
            </a:extLst>
          </p:cNvPr>
          <p:cNvSpPr txBox="1"/>
          <p:nvPr/>
        </p:nvSpPr>
        <p:spPr>
          <a:xfrm>
            <a:off x="7593451" y="5566177"/>
            <a:ext cx="1032334" cy="351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메뉴 관리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23" name="초인종">
            <a:extLst>
              <a:ext uri="{FF2B5EF4-FFF2-40B4-BE49-F238E27FC236}">
                <a16:creationId xmlns:a16="http://schemas.microsoft.com/office/drawing/2014/main" id="{11EA83A5-5126-8961-6BE7-165325008E63}"/>
              </a:ext>
            </a:extLst>
          </p:cNvPr>
          <p:cNvSpPr txBox="1"/>
          <p:nvPr/>
        </p:nvSpPr>
        <p:spPr>
          <a:xfrm>
            <a:off x="6921098" y="7446042"/>
            <a:ext cx="1032334" cy="351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주문 처리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24" name="초인종">
            <a:extLst>
              <a:ext uri="{FF2B5EF4-FFF2-40B4-BE49-F238E27FC236}">
                <a16:creationId xmlns:a16="http://schemas.microsoft.com/office/drawing/2014/main" id="{AC7B6930-C841-19A8-0475-1CABE24CCA4F}"/>
              </a:ext>
            </a:extLst>
          </p:cNvPr>
          <p:cNvSpPr txBox="1"/>
          <p:nvPr/>
        </p:nvSpPr>
        <p:spPr>
          <a:xfrm>
            <a:off x="7841735" y="9370823"/>
            <a:ext cx="1248740" cy="351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관리자 모드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선"/>
          <p:cNvSpPr/>
          <p:nvPr/>
        </p:nvSpPr>
        <p:spPr>
          <a:xfrm>
            <a:off x="16682344" y="838161"/>
            <a:ext cx="6671830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9" name="Background"/>
          <p:cNvSpPr txBox="1"/>
          <p:nvPr/>
        </p:nvSpPr>
        <p:spPr>
          <a:xfrm>
            <a:off x="18509576" y="412136"/>
            <a:ext cx="124165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Background</a:t>
            </a:r>
          </a:p>
        </p:txBody>
      </p:sp>
      <p:sp>
        <p:nvSpPr>
          <p:cNvPr id="300" name="Search"/>
          <p:cNvSpPr txBox="1"/>
          <p:nvPr/>
        </p:nvSpPr>
        <p:spPr>
          <a:xfrm>
            <a:off x="20022123" y="412136"/>
            <a:ext cx="8612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Search</a:t>
            </a:r>
          </a:p>
        </p:txBody>
      </p:sp>
      <p:sp>
        <p:nvSpPr>
          <p:cNvPr id="301" name="Concept"/>
          <p:cNvSpPr txBox="1"/>
          <p:nvPr/>
        </p:nvSpPr>
        <p:spPr>
          <a:xfrm>
            <a:off x="21026500" y="421491"/>
            <a:ext cx="992259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Modeling</a:t>
            </a:r>
            <a:endParaRPr dirty="0"/>
          </a:p>
        </p:txBody>
      </p:sp>
      <p:sp>
        <p:nvSpPr>
          <p:cNvPr id="302" name="Design"/>
          <p:cNvSpPr txBox="1"/>
          <p:nvPr/>
        </p:nvSpPr>
        <p:spPr>
          <a:xfrm>
            <a:off x="22212028" y="421491"/>
            <a:ext cx="790281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Coding</a:t>
            </a:r>
            <a:endParaRPr dirty="0"/>
          </a:p>
        </p:txBody>
      </p:sp>
      <p:sp>
        <p:nvSpPr>
          <p:cNvPr id="303" name="타원형"/>
          <p:cNvSpPr/>
          <p:nvPr/>
        </p:nvSpPr>
        <p:spPr>
          <a:xfrm>
            <a:off x="18290175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4" name="타원형"/>
          <p:cNvSpPr/>
          <p:nvPr/>
        </p:nvSpPr>
        <p:spPr>
          <a:xfrm>
            <a:off x="19869137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5" name="타원형"/>
          <p:cNvSpPr/>
          <p:nvPr/>
        </p:nvSpPr>
        <p:spPr>
          <a:xfrm>
            <a:off x="20934870" y="521349"/>
            <a:ext cx="101495" cy="124475"/>
          </a:xfrm>
          <a:prstGeom prst="ellipse">
            <a:avLst/>
          </a:prstGeom>
          <a:solidFill>
            <a:schemeClr val="accent2">
              <a:hueOff val="192982"/>
              <a:satOff val="17755"/>
              <a:lumOff val="-2848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6" name="타원형"/>
          <p:cNvSpPr/>
          <p:nvPr/>
        </p:nvSpPr>
        <p:spPr>
          <a:xfrm>
            <a:off x="22051336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7" name="선"/>
          <p:cNvSpPr/>
          <p:nvPr/>
        </p:nvSpPr>
        <p:spPr>
          <a:xfrm flipV="1">
            <a:off x="16363249" y="839272"/>
            <a:ext cx="324941" cy="32494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8" name="선"/>
          <p:cNvSpPr/>
          <p:nvPr/>
        </p:nvSpPr>
        <p:spPr>
          <a:xfrm>
            <a:off x="1425005" y="1158329"/>
            <a:ext cx="14942319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9" name="DoorBell"/>
          <p:cNvSpPr txBox="1"/>
          <p:nvPr/>
        </p:nvSpPr>
        <p:spPr>
          <a:xfrm>
            <a:off x="1540115" y="798097"/>
            <a:ext cx="894477" cy="407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KIOSK</a:t>
            </a:r>
            <a:endParaRPr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EEAE04F-6929-6913-B97D-AD04E91A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94034688">
            <a:extLst>
              <a:ext uri="{FF2B5EF4-FFF2-40B4-BE49-F238E27FC236}">
                <a16:creationId xmlns:a16="http://schemas.microsoft.com/office/drawing/2014/main" id="{A2A92F06-1688-D31F-A4B9-A3B783DC7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549" y="3915708"/>
            <a:ext cx="18725706" cy="738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이미지" descr="이미지">
            <a:extLst>
              <a:ext uri="{FF2B5EF4-FFF2-40B4-BE49-F238E27FC236}">
                <a16:creationId xmlns:a16="http://schemas.microsoft.com/office/drawing/2014/main" id="{E0CBE7A3-69D6-8B76-9A5D-B7453AAC6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211" y="5192776"/>
            <a:ext cx="567338" cy="4361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이미지" descr="이미지">
            <a:extLst>
              <a:ext uri="{FF2B5EF4-FFF2-40B4-BE49-F238E27FC236}">
                <a16:creationId xmlns:a16="http://schemas.microsoft.com/office/drawing/2014/main" id="{77A5AE1A-151A-E078-FED2-01A277641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7517" y="5192776"/>
            <a:ext cx="567339" cy="43618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66861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1">
            <a:extLst>
              <a:ext uri="{FF2B5EF4-FFF2-40B4-BE49-F238E27FC236}">
                <a16:creationId xmlns:a16="http://schemas.microsoft.com/office/drawing/2014/main" id="{E1D188E8-29D3-85A7-2A66-B3CD880D3240}"/>
              </a:ext>
            </a:extLst>
          </p:cNvPr>
          <p:cNvSpPr/>
          <p:nvPr/>
        </p:nvSpPr>
        <p:spPr>
          <a:xfrm>
            <a:off x="1685365" y="2366133"/>
            <a:ext cx="20918477" cy="10191538"/>
          </a:xfrm>
          <a:prstGeom prst="rect">
            <a:avLst/>
          </a:prstGeom>
          <a:gradFill>
            <a:gsLst>
              <a:gs pos="0">
                <a:srgbClr val="F7FAFD">
                  <a:alpha val="0"/>
                </a:srgbClr>
              </a:gs>
              <a:gs pos="100000">
                <a:srgbClr val="BFBFBF"/>
              </a:gs>
            </a:gsLst>
            <a:lin ang="4200000"/>
          </a:gradFill>
          <a:ln w="12700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98" name="선"/>
          <p:cNvSpPr/>
          <p:nvPr/>
        </p:nvSpPr>
        <p:spPr>
          <a:xfrm>
            <a:off x="16682344" y="838161"/>
            <a:ext cx="6671830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9" name="Background"/>
          <p:cNvSpPr txBox="1"/>
          <p:nvPr/>
        </p:nvSpPr>
        <p:spPr>
          <a:xfrm>
            <a:off x="18509576" y="412136"/>
            <a:ext cx="124165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Background</a:t>
            </a:r>
          </a:p>
        </p:txBody>
      </p:sp>
      <p:sp>
        <p:nvSpPr>
          <p:cNvPr id="300" name="Search"/>
          <p:cNvSpPr txBox="1"/>
          <p:nvPr/>
        </p:nvSpPr>
        <p:spPr>
          <a:xfrm>
            <a:off x="20022123" y="412136"/>
            <a:ext cx="8612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Search</a:t>
            </a:r>
          </a:p>
        </p:txBody>
      </p:sp>
      <p:sp>
        <p:nvSpPr>
          <p:cNvPr id="301" name="Concept"/>
          <p:cNvSpPr txBox="1"/>
          <p:nvPr/>
        </p:nvSpPr>
        <p:spPr>
          <a:xfrm>
            <a:off x="21026500" y="421491"/>
            <a:ext cx="992259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Modeling</a:t>
            </a:r>
            <a:endParaRPr dirty="0"/>
          </a:p>
        </p:txBody>
      </p:sp>
      <p:sp>
        <p:nvSpPr>
          <p:cNvPr id="302" name="Design"/>
          <p:cNvSpPr txBox="1"/>
          <p:nvPr/>
        </p:nvSpPr>
        <p:spPr>
          <a:xfrm>
            <a:off x="22212028" y="421491"/>
            <a:ext cx="790281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Coding</a:t>
            </a:r>
            <a:endParaRPr dirty="0"/>
          </a:p>
        </p:txBody>
      </p:sp>
      <p:sp>
        <p:nvSpPr>
          <p:cNvPr id="303" name="타원형"/>
          <p:cNvSpPr/>
          <p:nvPr/>
        </p:nvSpPr>
        <p:spPr>
          <a:xfrm>
            <a:off x="18290175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4" name="타원형"/>
          <p:cNvSpPr/>
          <p:nvPr/>
        </p:nvSpPr>
        <p:spPr>
          <a:xfrm>
            <a:off x="19869137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5" name="타원형"/>
          <p:cNvSpPr/>
          <p:nvPr/>
        </p:nvSpPr>
        <p:spPr>
          <a:xfrm>
            <a:off x="20934870" y="521349"/>
            <a:ext cx="101495" cy="124475"/>
          </a:xfrm>
          <a:prstGeom prst="ellipse">
            <a:avLst/>
          </a:prstGeom>
          <a:solidFill>
            <a:schemeClr val="accent2">
              <a:hueOff val="192982"/>
              <a:satOff val="17755"/>
              <a:lumOff val="-2848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6" name="타원형"/>
          <p:cNvSpPr/>
          <p:nvPr/>
        </p:nvSpPr>
        <p:spPr>
          <a:xfrm>
            <a:off x="22051336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7" name="선"/>
          <p:cNvSpPr/>
          <p:nvPr/>
        </p:nvSpPr>
        <p:spPr>
          <a:xfrm flipV="1">
            <a:off x="16363249" y="839272"/>
            <a:ext cx="324941" cy="32494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8" name="선"/>
          <p:cNvSpPr/>
          <p:nvPr/>
        </p:nvSpPr>
        <p:spPr>
          <a:xfrm>
            <a:off x="1425005" y="1158329"/>
            <a:ext cx="14942319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9" name="DoorBell"/>
          <p:cNvSpPr txBox="1"/>
          <p:nvPr/>
        </p:nvSpPr>
        <p:spPr>
          <a:xfrm>
            <a:off x="1540115" y="798097"/>
            <a:ext cx="894477" cy="407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KIOSK</a:t>
            </a:r>
            <a:endParaRPr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EEAE04F-6929-6913-B97D-AD04E91A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358CFB-53C0-29E9-2E2F-33632D98B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49124128">
            <a:extLst>
              <a:ext uri="{FF2B5EF4-FFF2-40B4-BE49-F238E27FC236}">
                <a16:creationId xmlns:a16="http://schemas.microsoft.com/office/drawing/2014/main" id="{75EA799F-411C-A7AF-6482-3B6382ACB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153" y="2045965"/>
            <a:ext cx="17113694" cy="962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8767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선"/>
          <p:cNvSpPr/>
          <p:nvPr/>
        </p:nvSpPr>
        <p:spPr>
          <a:xfrm>
            <a:off x="16682344" y="838161"/>
            <a:ext cx="6671830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9" name="Background"/>
          <p:cNvSpPr txBox="1"/>
          <p:nvPr/>
        </p:nvSpPr>
        <p:spPr>
          <a:xfrm>
            <a:off x="18509576" y="412136"/>
            <a:ext cx="124165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Background</a:t>
            </a:r>
          </a:p>
        </p:txBody>
      </p:sp>
      <p:sp>
        <p:nvSpPr>
          <p:cNvPr id="300" name="Search"/>
          <p:cNvSpPr txBox="1"/>
          <p:nvPr/>
        </p:nvSpPr>
        <p:spPr>
          <a:xfrm>
            <a:off x="20022123" y="412136"/>
            <a:ext cx="8612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Search</a:t>
            </a:r>
          </a:p>
        </p:txBody>
      </p:sp>
      <p:sp>
        <p:nvSpPr>
          <p:cNvPr id="301" name="Concept"/>
          <p:cNvSpPr txBox="1"/>
          <p:nvPr/>
        </p:nvSpPr>
        <p:spPr>
          <a:xfrm>
            <a:off x="21026500" y="421491"/>
            <a:ext cx="992259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Modeling</a:t>
            </a:r>
            <a:endParaRPr dirty="0"/>
          </a:p>
        </p:txBody>
      </p:sp>
      <p:sp>
        <p:nvSpPr>
          <p:cNvPr id="302" name="Design"/>
          <p:cNvSpPr txBox="1"/>
          <p:nvPr/>
        </p:nvSpPr>
        <p:spPr>
          <a:xfrm>
            <a:off x="22212028" y="421491"/>
            <a:ext cx="790281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Coding</a:t>
            </a:r>
            <a:endParaRPr dirty="0"/>
          </a:p>
        </p:txBody>
      </p:sp>
      <p:sp>
        <p:nvSpPr>
          <p:cNvPr id="303" name="타원형"/>
          <p:cNvSpPr/>
          <p:nvPr/>
        </p:nvSpPr>
        <p:spPr>
          <a:xfrm>
            <a:off x="18290175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4" name="타원형"/>
          <p:cNvSpPr/>
          <p:nvPr/>
        </p:nvSpPr>
        <p:spPr>
          <a:xfrm>
            <a:off x="19869137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5" name="타원형"/>
          <p:cNvSpPr/>
          <p:nvPr/>
        </p:nvSpPr>
        <p:spPr>
          <a:xfrm>
            <a:off x="20934870" y="521349"/>
            <a:ext cx="101495" cy="124475"/>
          </a:xfrm>
          <a:prstGeom prst="ellipse">
            <a:avLst/>
          </a:prstGeom>
          <a:solidFill>
            <a:schemeClr val="accent2">
              <a:hueOff val="192982"/>
              <a:satOff val="17755"/>
              <a:lumOff val="-2848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6" name="타원형"/>
          <p:cNvSpPr/>
          <p:nvPr/>
        </p:nvSpPr>
        <p:spPr>
          <a:xfrm>
            <a:off x="22051336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7" name="선"/>
          <p:cNvSpPr/>
          <p:nvPr/>
        </p:nvSpPr>
        <p:spPr>
          <a:xfrm flipV="1">
            <a:off x="16363249" y="839272"/>
            <a:ext cx="324941" cy="32494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8" name="선"/>
          <p:cNvSpPr/>
          <p:nvPr/>
        </p:nvSpPr>
        <p:spPr>
          <a:xfrm>
            <a:off x="1425005" y="1158329"/>
            <a:ext cx="14942319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9" name="DoorBell"/>
          <p:cNvSpPr txBox="1"/>
          <p:nvPr/>
        </p:nvSpPr>
        <p:spPr>
          <a:xfrm>
            <a:off x="1540115" y="798097"/>
            <a:ext cx="894477" cy="407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KIOSK</a:t>
            </a:r>
            <a:endParaRPr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EEAE04F-6929-6913-B97D-AD04E91A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358CFB-53C0-29E9-2E2F-33632D98B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23EC7A-8F91-E9B0-473A-6973585C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94035568">
            <a:extLst>
              <a:ext uri="{FF2B5EF4-FFF2-40B4-BE49-F238E27FC236}">
                <a16:creationId xmlns:a16="http://schemas.microsoft.com/office/drawing/2014/main" id="{78D188C3-307C-8540-06AF-70DEC8479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98" y="1204299"/>
            <a:ext cx="10403579" cy="1192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373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선"/>
          <p:cNvSpPr/>
          <p:nvPr/>
        </p:nvSpPr>
        <p:spPr>
          <a:xfrm>
            <a:off x="6179" y="7486598"/>
            <a:ext cx="17448856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3" name="선"/>
          <p:cNvSpPr/>
          <p:nvPr/>
        </p:nvSpPr>
        <p:spPr>
          <a:xfrm flipV="1">
            <a:off x="17449799" y="6574054"/>
            <a:ext cx="918947" cy="918946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4" name="선"/>
          <p:cNvSpPr/>
          <p:nvPr/>
        </p:nvSpPr>
        <p:spPr>
          <a:xfrm>
            <a:off x="18358077" y="6572198"/>
            <a:ext cx="2794036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 len="sm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5" name="03"/>
          <p:cNvSpPr txBox="1"/>
          <p:nvPr/>
        </p:nvSpPr>
        <p:spPr>
          <a:xfrm>
            <a:off x="626166" y="7054342"/>
            <a:ext cx="40716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 dirty="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rPr>
              <a:t>0</a:t>
            </a:r>
            <a:r>
              <a:rPr lang="en-US" b="1" dirty="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rPr>
              <a:t>4</a:t>
            </a:r>
            <a:endParaRPr b="1" dirty="0"/>
          </a:p>
        </p:txBody>
      </p:sp>
      <p:sp>
        <p:nvSpPr>
          <p:cNvPr id="296" name="Concept"/>
          <p:cNvSpPr txBox="1"/>
          <p:nvPr/>
        </p:nvSpPr>
        <p:spPr>
          <a:xfrm>
            <a:off x="21774662" y="6382403"/>
            <a:ext cx="96019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Coding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6393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선"/>
          <p:cNvSpPr/>
          <p:nvPr/>
        </p:nvSpPr>
        <p:spPr>
          <a:xfrm>
            <a:off x="16682344" y="838161"/>
            <a:ext cx="6671830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9" name="Background"/>
          <p:cNvSpPr txBox="1"/>
          <p:nvPr/>
        </p:nvSpPr>
        <p:spPr>
          <a:xfrm>
            <a:off x="18509576" y="412136"/>
            <a:ext cx="124165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Background</a:t>
            </a:r>
          </a:p>
        </p:txBody>
      </p:sp>
      <p:sp>
        <p:nvSpPr>
          <p:cNvPr id="300" name="Search"/>
          <p:cNvSpPr txBox="1"/>
          <p:nvPr/>
        </p:nvSpPr>
        <p:spPr>
          <a:xfrm>
            <a:off x="20022123" y="412136"/>
            <a:ext cx="8612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Search</a:t>
            </a:r>
          </a:p>
        </p:txBody>
      </p:sp>
      <p:sp>
        <p:nvSpPr>
          <p:cNvPr id="301" name="Concept"/>
          <p:cNvSpPr txBox="1"/>
          <p:nvPr/>
        </p:nvSpPr>
        <p:spPr>
          <a:xfrm>
            <a:off x="22512514" y="457200"/>
            <a:ext cx="772647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Coding</a:t>
            </a:r>
            <a:endParaRPr dirty="0"/>
          </a:p>
        </p:txBody>
      </p:sp>
      <p:sp>
        <p:nvSpPr>
          <p:cNvPr id="302" name="Design"/>
          <p:cNvSpPr txBox="1"/>
          <p:nvPr/>
        </p:nvSpPr>
        <p:spPr>
          <a:xfrm>
            <a:off x="21158463" y="450777"/>
            <a:ext cx="1013098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Modeling</a:t>
            </a:r>
            <a:endParaRPr dirty="0"/>
          </a:p>
        </p:txBody>
      </p:sp>
      <p:sp>
        <p:nvSpPr>
          <p:cNvPr id="303" name="타원형"/>
          <p:cNvSpPr/>
          <p:nvPr/>
        </p:nvSpPr>
        <p:spPr>
          <a:xfrm>
            <a:off x="18290175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4" name="타원형"/>
          <p:cNvSpPr/>
          <p:nvPr/>
        </p:nvSpPr>
        <p:spPr>
          <a:xfrm>
            <a:off x="19869137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5" name="타원형"/>
          <p:cNvSpPr/>
          <p:nvPr/>
        </p:nvSpPr>
        <p:spPr>
          <a:xfrm>
            <a:off x="22311078" y="557058"/>
            <a:ext cx="101495" cy="124475"/>
          </a:xfrm>
          <a:prstGeom prst="ellipse">
            <a:avLst/>
          </a:prstGeom>
          <a:solidFill>
            <a:schemeClr val="accent2">
              <a:hueOff val="192982"/>
              <a:satOff val="17755"/>
              <a:lumOff val="-2848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6" name="타원형"/>
          <p:cNvSpPr/>
          <p:nvPr/>
        </p:nvSpPr>
        <p:spPr>
          <a:xfrm>
            <a:off x="21003787" y="505736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7" name="선"/>
          <p:cNvSpPr/>
          <p:nvPr/>
        </p:nvSpPr>
        <p:spPr>
          <a:xfrm flipV="1">
            <a:off x="16363249" y="839272"/>
            <a:ext cx="324941" cy="32494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8" name="선"/>
          <p:cNvSpPr/>
          <p:nvPr/>
        </p:nvSpPr>
        <p:spPr>
          <a:xfrm>
            <a:off x="1425005" y="1158329"/>
            <a:ext cx="14942319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9" name="DoorBell"/>
          <p:cNvSpPr txBox="1"/>
          <p:nvPr/>
        </p:nvSpPr>
        <p:spPr>
          <a:xfrm>
            <a:off x="1540115" y="798097"/>
            <a:ext cx="894477" cy="407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KIOSK</a:t>
            </a:r>
            <a:endParaRPr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EEAE04F-6929-6913-B97D-AD04E91A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358CFB-53C0-29E9-2E2F-33632D98B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23EC7A-8F91-E9B0-473A-6973585C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ADB9FA-A266-092E-9CDD-5926A7BC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21" y="3539213"/>
            <a:ext cx="9006373" cy="8287868"/>
          </a:xfrm>
          <a:prstGeom prst="rect">
            <a:avLst/>
          </a:prstGeom>
        </p:spPr>
      </p:pic>
      <p:sp>
        <p:nvSpPr>
          <p:cNvPr id="12" name="초인종">
            <a:extLst>
              <a:ext uri="{FF2B5EF4-FFF2-40B4-BE49-F238E27FC236}">
                <a16:creationId xmlns:a16="http://schemas.microsoft.com/office/drawing/2014/main" id="{5401F19C-456B-6A73-DA0F-E1779DAA4D47}"/>
              </a:ext>
            </a:extLst>
          </p:cNvPr>
          <p:cNvSpPr txBox="1"/>
          <p:nvPr/>
        </p:nvSpPr>
        <p:spPr>
          <a:xfrm>
            <a:off x="2461824" y="2103576"/>
            <a:ext cx="1556516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dirty="0"/>
              <a:t>실행 결과</a:t>
            </a:r>
            <a:endParaRPr dirty="0"/>
          </a:p>
        </p:txBody>
      </p:sp>
      <p:sp>
        <p:nvSpPr>
          <p:cNvPr id="13" name="주택의 현관이나 문에 설치 되어 방문자가 거주자를 호출하는 데 사용 되는 장치">
            <a:extLst>
              <a:ext uri="{FF2B5EF4-FFF2-40B4-BE49-F238E27FC236}">
                <a16:creationId xmlns:a16="http://schemas.microsoft.com/office/drawing/2014/main" id="{5DDD5F0D-9290-9CE7-A9E1-4EDF7859BB15}"/>
              </a:ext>
            </a:extLst>
          </p:cNvPr>
          <p:cNvSpPr txBox="1"/>
          <p:nvPr/>
        </p:nvSpPr>
        <p:spPr>
          <a:xfrm>
            <a:off x="2434592" y="2643342"/>
            <a:ext cx="205505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5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음식 결제 예시</a:t>
            </a:r>
            <a:endParaRPr dirty="0"/>
          </a:p>
        </p:txBody>
      </p:sp>
      <p:sp>
        <p:nvSpPr>
          <p:cNvPr id="14" name="선">
            <a:extLst>
              <a:ext uri="{FF2B5EF4-FFF2-40B4-BE49-F238E27FC236}">
                <a16:creationId xmlns:a16="http://schemas.microsoft.com/office/drawing/2014/main" id="{E5AD9143-4CF3-846C-3C52-FB449F101D4B}"/>
              </a:ext>
            </a:extLst>
          </p:cNvPr>
          <p:cNvSpPr/>
          <p:nvPr/>
        </p:nvSpPr>
        <p:spPr>
          <a:xfrm>
            <a:off x="2487721" y="2627410"/>
            <a:ext cx="10536344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40F81C8-08D3-E825-EF8B-DAD7CD189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782" y="2643342"/>
            <a:ext cx="7350499" cy="984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77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선"/>
          <p:cNvSpPr/>
          <p:nvPr/>
        </p:nvSpPr>
        <p:spPr>
          <a:xfrm>
            <a:off x="16682344" y="838161"/>
            <a:ext cx="6671830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9" name="Background"/>
          <p:cNvSpPr txBox="1"/>
          <p:nvPr/>
        </p:nvSpPr>
        <p:spPr>
          <a:xfrm>
            <a:off x="18509576" y="412136"/>
            <a:ext cx="124165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Background</a:t>
            </a:r>
          </a:p>
        </p:txBody>
      </p:sp>
      <p:sp>
        <p:nvSpPr>
          <p:cNvPr id="300" name="Search"/>
          <p:cNvSpPr txBox="1"/>
          <p:nvPr/>
        </p:nvSpPr>
        <p:spPr>
          <a:xfrm>
            <a:off x="20022123" y="412136"/>
            <a:ext cx="8612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Search</a:t>
            </a:r>
          </a:p>
        </p:txBody>
      </p:sp>
      <p:sp>
        <p:nvSpPr>
          <p:cNvPr id="301" name="Concept"/>
          <p:cNvSpPr txBox="1"/>
          <p:nvPr/>
        </p:nvSpPr>
        <p:spPr>
          <a:xfrm>
            <a:off x="22512514" y="457200"/>
            <a:ext cx="772647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Coding</a:t>
            </a:r>
            <a:endParaRPr dirty="0"/>
          </a:p>
        </p:txBody>
      </p:sp>
      <p:sp>
        <p:nvSpPr>
          <p:cNvPr id="302" name="Design"/>
          <p:cNvSpPr txBox="1"/>
          <p:nvPr/>
        </p:nvSpPr>
        <p:spPr>
          <a:xfrm>
            <a:off x="21158463" y="450777"/>
            <a:ext cx="1013098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Modeling</a:t>
            </a:r>
            <a:endParaRPr dirty="0"/>
          </a:p>
        </p:txBody>
      </p:sp>
      <p:sp>
        <p:nvSpPr>
          <p:cNvPr id="303" name="타원형"/>
          <p:cNvSpPr/>
          <p:nvPr/>
        </p:nvSpPr>
        <p:spPr>
          <a:xfrm>
            <a:off x="18290175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4" name="타원형"/>
          <p:cNvSpPr/>
          <p:nvPr/>
        </p:nvSpPr>
        <p:spPr>
          <a:xfrm>
            <a:off x="19869137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5" name="타원형"/>
          <p:cNvSpPr/>
          <p:nvPr/>
        </p:nvSpPr>
        <p:spPr>
          <a:xfrm>
            <a:off x="22311078" y="557058"/>
            <a:ext cx="101495" cy="124475"/>
          </a:xfrm>
          <a:prstGeom prst="ellipse">
            <a:avLst/>
          </a:prstGeom>
          <a:solidFill>
            <a:schemeClr val="accent2">
              <a:hueOff val="192982"/>
              <a:satOff val="17755"/>
              <a:lumOff val="-2848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6" name="타원형"/>
          <p:cNvSpPr/>
          <p:nvPr/>
        </p:nvSpPr>
        <p:spPr>
          <a:xfrm>
            <a:off x="21003787" y="505736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7" name="선"/>
          <p:cNvSpPr/>
          <p:nvPr/>
        </p:nvSpPr>
        <p:spPr>
          <a:xfrm flipV="1">
            <a:off x="16363249" y="839272"/>
            <a:ext cx="324941" cy="32494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8" name="선"/>
          <p:cNvSpPr/>
          <p:nvPr/>
        </p:nvSpPr>
        <p:spPr>
          <a:xfrm>
            <a:off x="1425005" y="1158329"/>
            <a:ext cx="14942319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9" name="DoorBell"/>
          <p:cNvSpPr txBox="1"/>
          <p:nvPr/>
        </p:nvSpPr>
        <p:spPr>
          <a:xfrm>
            <a:off x="1540115" y="798097"/>
            <a:ext cx="894477" cy="407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KIOSK</a:t>
            </a:r>
            <a:endParaRPr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EEAE04F-6929-6913-B97D-AD04E91A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358CFB-53C0-29E9-2E2F-33632D98B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23EC7A-8F91-E9B0-473A-6973585C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초인종">
            <a:extLst>
              <a:ext uri="{FF2B5EF4-FFF2-40B4-BE49-F238E27FC236}">
                <a16:creationId xmlns:a16="http://schemas.microsoft.com/office/drawing/2014/main" id="{5401F19C-456B-6A73-DA0F-E1779DAA4D47}"/>
              </a:ext>
            </a:extLst>
          </p:cNvPr>
          <p:cNvSpPr txBox="1"/>
          <p:nvPr/>
        </p:nvSpPr>
        <p:spPr>
          <a:xfrm>
            <a:off x="2461824" y="2103576"/>
            <a:ext cx="1556516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dirty="0"/>
              <a:t>실행 결과</a:t>
            </a:r>
            <a:endParaRPr dirty="0"/>
          </a:p>
        </p:txBody>
      </p:sp>
      <p:sp>
        <p:nvSpPr>
          <p:cNvPr id="13" name="주택의 현관이나 문에 설치 되어 방문자가 거주자를 호출하는 데 사용 되는 장치">
            <a:extLst>
              <a:ext uri="{FF2B5EF4-FFF2-40B4-BE49-F238E27FC236}">
                <a16:creationId xmlns:a16="http://schemas.microsoft.com/office/drawing/2014/main" id="{5DDD5F0D-9290-9CE7-A9E1-4EDF7859BB15}"/>
              </a:ext>
            </a:extLst>
          </p:cNvPr>
          <p:cNvSpPr txBox="1"/>
          <p:nvPr/>
        </p:nvSpPr>
        <p:spPr>
          <a:xfrm>
            <a:off x="2434592" y="2643342"/>
            <a:ext cx="235641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5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dirty="0">
                <a:solidFill>
                  <a:srgbClr val="333333"/>
                </a:solidFill>
                <a:latin typeface="Noto Sans KR"/>
              </a:rPr>
              <a:t>관리자 모드 예시</a:t>
            </a:r>
            <a:endParaRPr dirty="0"/>
          </a:p>
        </p:txBody>
      </p:sp>
      <p:sp>
        <p:nvSpPr>
          <p:cNvPr id="14" name="선">
            <a:extLst>
              <a:ext uri="{FF2B5EF4-FFF2-40B4-BE49-F238E27FC236}">
                <a16:creationId xmlns:a16="http://schemas.microsoft.com/office/drawing/2014/main" id="{E5AD9143-4CF3-846C-3C52-FB449F101D4B}"/>
              </a:ext>
            </a:extLst>
          </p:cNvPr>
          <p:cNvSpPr/>
          <p:nvPr/>
        </p:nvSpPr>
        <p:spPr>
          <a:xfrm>
            <a:off x="2487721" y="2627410"/>
            <a:ext cx="10536344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B9A299-05FF-DA0D-EA2C-DDBAF1840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15" y="3450822"/>
            <a:ext cx="5708359" cy="97356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C400FF-79D8-8AD8-4618-3C49B051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333" y="4872845"/>
            <a:ext cx="10133330" cy="50106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895AC8-BD82-20BE-955B-5FB612A9B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0049" y="3172431"/>
            <a:ext cx="7836420" cy="102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324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청각장애인들을 위한DoorBell"/>
          <p:cNvSpPr txBox="1"/>
          <p:nvPr/>
        </p:nvSpPr>
        <p:spPr>
          <a:xfrm>
            <a:off x="10339793" y="6028286"/>
            <a:ext cx="3704413" cy="58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2500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en-US" sz="3500" dirty="0"/>
              <a:t>THANK YOU</a:t>
            </a:r>
          </a:p>
        </p:txBody>
      </p:sp>
      <p:sp>
        <p:nvSpPr>
          <p:cNvPr id="152" name="정도영"/>
          <p:cNvSpPr txBox="1"/>
          <p:nvPr/>
        </p:nvSpPr>
        <p:spPr>
          <a:xfrm>
            <a:off x="8901810" y="13148862"/>
            <a:ext cx="682398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altLang="ko-KR" sz="2000" dirty="0"/>
              <a:t>20165026 </a:t>
            </a:r>
            <a:r>
              <a:rPr lang="ko-KR" altLang="en-US" sz="2000" dirty="0"/>
              <a:t>김지훈</a:t>
            </a:r>
            <a:r>
              <a:rPr lang="en-US" altLang="ko-KR" sz="2000" dirty="0"/>
              <a:t>, 201878023 </a:t>
            </a:r>
            <a:r>
              <a:rPr lang="ko-KR" altLang="en-US" sz="2000" dirty="0"/>
              <a:t>박혜진</a:t>
            </a:r>
            <a:r>
              <a:rPr lang="en-US" altLang="ko-KR" sz="2000" dirty="0"/>
              <a:t>, 202095049 </a:t>
            </a:r>
            <a:r>
              <a:rPr lang="ko-KR" altLang="en-US" sz="2000" dirty="0"/>
              <a:t>송인석</a:t>
            </a:r>
          </a:p>
        </p:txBody>
      </p:sp>
    </p:spTree>
    <p:extLst>
      <p:ext uri="{BB962C8B-B14F-4D97-AF65-F5344CB8AC3E}">
        <p14:creationId xmlns:p14="http://schemas.microsoft.com/office/powerpoint/2010/main" val="32868555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ackground"/>
          <p:cNvSpPr txBox="1"/>
          <p:nvPr/>
        </p:nvSpPr>
        <p:spPr>
          <a:xfrm>
            <a:off x="10982307" y="5727449"/>
            <a:ext cx="15234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Background</a:t>
            </a:r>
          </a:p>
        </p:txBody>
      </p:sp>
      <p:sp>
        <p:nvSpPr>
          <p:cNvPr id="158" name="Search"/>
          <p:cNvSpPr txBox="1"/>
          <p:nvPr/>
        </p:nvSpPr>
        <p:spPr>
          <a:xfrm>
            <a:off x="14466858" y="7001118"/>
            <a:ext cx="89865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/>
              <a:t>Search</a:t>
            </a:r>
          </a:p>
        </p:txBody>
      </p:sp>
      <p:sp>
        <p:nvSpPr>
          <p:cNvPr id="159" name="Concept"/>
          <p:cNvSpPr txBox="1"/>
          <p:nvPr/>
        </p:nvSpPr>
        <p:spPr>
          <a:xfrm>
            <a:off x="17329932" y="8305043"/>
            <a:ext cx="123751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Modeling</a:t>
            </a:r>
            <a:endParaRPr dirty="0"/>
          </a:p>
        </p:txBody>
      </p:sp>
      <p:sp>
        <p:nvSpPr>
          <p:cNvPr id="160" name="Design"/>
          <p:cNvSpPr txBox="1"/>
          <p:nvPr/>
        </p:nvSpPr>
        <p:spPr>
          <a:xfrm>
            <a:off x="20523044" y="9588232"/>
            <a:ext cx="96019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Coding</a:t>
            </a:r>
            <a:endParaRPr dirty="0"/>
          </a:p>
        </p:txBody>
      </p:sp>
      <p:sp>
        <p:nvSpPr>
          <p:cNvPr id="161" name="CONTENTS"/>
          <p:cNvSpPr txBox="1"/>
          <p:nvPr/>
        </p:nvSpPr>
        <p:spPr>
          <a:xfrm>
            <a:off x="4962180" y="4616642"/>
            <a:ext cx="273109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5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CONTENTS</a:t>
            </a:r>
          </a:p>
        </p:txBody>
      </p:sp>
      <p:sp>
        <p:nvSpPr>
          <p:cNvPr id="162" name="선"/>
          <p:cNvSpPr/>
          <p:nvPr/>
        </p:nvSpPr>
        <p:spPr>
          <a:xfrm flipV="1">
            <a:off x="4997464" y="4607306"/>
            <a:ext cx="1" cy="628273"/>
          </a:xfrm>
          <a:prstGeom prst="line">
            <a:avLst/>
          </a:prstGeom>
          <a:ln w="254000">
            <a:solidFill>
              <a:schemeClr val="accent2">
                <a:hueOff val="-202083"/>
                <a:satOff val="17755"/>
                <a:lumOff val="-1608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3" name="01"/>
          <p:cNvSpPr txBox="1"/>
          <p:nvPr/>
        </p:nvSpPr>
        <p:spPr>
          <a:xfrm>
            <a:off x="10200231" y="5676937"/>
            <a:ext cx="42214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rPr>
              <a:t>0</a:t>
            </a:r>
            <a:r>
              <a:t>1</a:t>
            </a:r>
          </a:p>
        </p:txBody>
      </p:sp>
      <p:sp>
        <p:nvSpPr>
          <p:cNvPr id="164" name="02"/>
          <p:cNvSpPr txBox="1"/>
          <p:nvPr/>
        </p:nvSpPr>
        <p:spPr>
          <a:xfrm>
            <a:off x="13372362" y="6991181"/>
            <a:ext cx="42214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rPr>
              <a:t>0</a:t>
            </a:r>
            <a:r>
              <a:t>2</a:t>
            </a:r>
          </a:p>
        </p:txBody>
      </p:sp>
      <p:sp>
        <p:nvSpPr>
          <p:cNvPr id="165" name="03"/>
          <p:cNvSpPr txBox="1"/>
          <p:nvPr/>
        </p:nvSpPr>
        <p:spPr>
          <a:xfrm>
            <a:off x="16311264" y="8297988"/>
            <a:ext cx="42214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rPr>
              <a:t>0</a:t>
            </a:r>
            <a:r>
              <a:t>3</a:t>
            </a:r>
          </a:p>
        </p:txBody>
      </p:sp>
      <p:sp>
        <p:nvSpPr>
          <p:cNvPr id="166" name="04"/>
          <p:cNvSpPr txBox="1"/>
          <p:nvPr/>
        </p:nvSpPr>
        <p:spPr>
          <a:xfrm>
            <a:off x="19459320" y="9581177"/>
            <a:ext cx="42214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rPr>
              <a:t>0</a:t>
            </a:r>
            <a:r>
              <a:t>4</a:t>
            </a:r>
          </a:p>
        </p:txBody>
      </p:sp>
      <p:sp>
        <p:nvSpPr>
          <p:cNvPr id="167" name="선"/>
          <p:cNvSpPr/>
          <p:nvPr/>
        </p:nvSpPr>
        <p:spPr>
          <a:xfrm>
            <a:off x="5271508" y="5245026"/>
            <a:ext cx="453484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8" name="선"/>
          <p:cNvSpPr/>
          <p:nvPr/>
        </p:nvSpPr>
        <p:spPr>
          <a:xfrm flipV="1">
            <a:off x="9819045" y="5242398"/>
            <a:ext cx="1" cy="131329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9" name="선"/>
          <p:cNvSpPr/>
          <p:nvPr/>
        </p:nvSpPr>
        <p:spPr>
          <a:xfrm>
            <a:off x="9814788" y="6536943"/>
            <a:ext cx="30499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0" name="선"/>
          <p:cNvSpPr/>
          <p:nvPr/>
        </p:nvSpPr>
        <p:spPr>
          <a:xfrm flipV="1">
            <a:off x="12862020" y="6541323"/>
            <a:ext cx="1" cy="13132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1" name="선"/>
          <p:cNvSpPr/>
          <p:nvPr/>
        </p:nvSpPr>
        <p:spPr>
          <a:xfrm>
            <a:off x="12843977" y="7839118"/>
            <a:ext cx="30499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2" name="선"/>
          <p:cNvSpPr/>
          <p:nvPr/>
        </p:nvSpPr>
        <p:spPr>
          <a:xfrm flipV="1">
            <a:off x="15898144" y="7838192"/>
            <a:ext cx="1" cy="131329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3" name="선"/>
          <p:cNvSpPr/>
          <p:nvPr/>
        </p:nvSpPr>
        <p:spPr>
          <a:xfrm>
            <a:off x="15880100" y="9135123"/>
            <a:ext cx="30499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선"/>
          <p:cNvSpPr/>
          <p:nvPr/>
        </p:nvSpPr>
        <p:spPr>
          <a:xfrm flipV="1">
            <a:off x="18934267" y="9121382"/>
            <a:ext cx="1" cy="131329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선"/>
          <p:cNvSpPr/>
          <p:nvPr/>
        </p:nvSpPr>
        <p:spPr>
          <a:xfrm>
            <a:off x="18934872" y="10418312"/>
            <a:ext cx="30499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7D4E82F9-F3AB-A75F-B2B2-DFEC9A08E6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565" y="4607306"/>
            <a:ext cx="582336" cy="58233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6179" y="7486598"/>
            <a:ext cx="17448856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9" name="선"/>
          <p:cNvSpPr/>
          <p:nvPr/>
        </p:nvSpPr>
        <p:spPr>
          <a:xfrm flipV="1">
            <a:off x="17449799" y="6574054"/>
            <a:ext cx="918947" cy="918946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0" name="선"/>
          <p:cNvSpPr/>
          <p:nvPr/>
        </p:nvSpPr>
        <p:spPr>
          <a:xfrm>
            <a:off x="18358077" y="6572198"/>
            <a:ext cx="2794036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 len="sm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1" name="01"/>
          <p:cNvSpPr txBox="1"/>
          <p:nvPr/>
        </p:nvSpPr>
        <p:spPr>
          <a:xfrm>
            <a:off x="626166" y="7047287"/>
            <a:ext cx="42214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rPr>
              <a:t>0</a:t>
            </a:r>
            <a:r>
              <a:t>1</a:t>
            </a:r>
          </a:p>
        </p:txBody>
      </p:sp>
      <p:sp>
        <p:nvSpPr>
          <p:cNvPr id="182" name="Background"/>
          <p:cNvSpPr txBox="1"/>
          <p:nvPr/>
        </p:nvSpPr>
        <p:spPr>
          <a:xfrm>
            <a:off x="21363356" y="6375348"/>
            <a:ext cx="15234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Background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선"/>
          <p:cNvSpPr/>
          <p:nvPr/>
        </p:nvSpPr>
        <p:spPr>
          <a:xfrm>
            <a:off x="16682344" y="838161"/>
            <a:ext cx="6671830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4" name="Background"/>
          <p:cNvSpPr txBox="1"/>
          <p:nvPr/>
        </p:nvSpPr>
        <p:spPr>
          <a:xfrm>
            <a:off x="18509576" y="412136"/>
            <a:ext cx="124165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Background</a:t>
            </a:r>
          </a:p>
        </p:txBody>
      </p:sp>
      <p:sp>
        <p:nvSpPr>
          <p:cNvPr id="225" name="Search"/>
          <p:cNvSpPr txBox="1"/>
          <p:nvPr/>
        </p:nvSpPr>
        <p:spPr>
          <a:xfrm>
            <a:off x="20022123" y="412136"/>
            <a:ext cx="8612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Search</a:t>
            </a:r>
          </a:p>
        </p:txBody>
      </p:sp>
      <p:sp>
        <p:nvSpPr>
          <p:cNvPr id="226" name="Concept"/>
          <p:cNvSpPr txBox="1"/>
          <p:nvPr/>
        </p:nvSpPr>
        <p:spPr>
          <a:xfrm>
            <a:off x="21016082" y="421491"/>
            <a:ext cx="1013098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Modeling</a:t>
            </a:r>
            <a:endParaRPr dirty="0"/>
          </a:p>
        </p:txBody>
      </p:sp>
      <p:sp>
        <p:nvSpPr>
          <p:cNvPr id="227" name="Design"/>
          <p:cNvSpPr txBox="1"/>
          <p:nvPr/>
        </p:nvSpPr>
        <p:spPr>
          <a:xfrm>
            <a:off x="22212028" y="421491"/>
            <a:ext cx="790281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Coding</a:t>
            </a:r>
            <a:endParaRPr dirty="0"/>
          </a:p>
        </p:txBody>
      </p:sp>
      <p:sp>
        <p:nvSpPr>
          <p:cNvPr id="228" name="타원형"/>
          <p:cNvSpPr/>
          <p:nvPr/>
        </p:nvSpPr>
        <p:spPr>
          <a:xfrm>
            <a:off x="18290175" y="521349"/>
            <a:ext cx="101494" cy="124475"/>
          </a:xfrm>
          <a:prstGeom prst="ellipse">
            <a:avLst/>
          </a:prstGeom>
          <a:solidFill>
            <a:schemeClr val="accent2">
              <a:hueOff val="192982"/>
              <a:satOff val="17755"/>
              <a:lumOff val="-2848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9" name="타원형"/>
          <p:cNvSpPr/>
          <p:nvPr/>
        </p:nvSpPr>
        <p:spPr>
          <a:xfrm>
            <a:off x="19869137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0" name="타원형"/>
          <p:cNvSpPr/>
          <p:nvPr/>
        </p:nvSpPr>
        <p:spPr>
          <a:xfrm>
            <a:off x="20934870" y="521349"/>
            <a:ext cx="101495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1" name="타원형"/>
          <p:cNvSpPr/>
          <p:nvPr/>
        </p:nvSpPr>
        <p:spPr>
          <a:xfrm>
            <a:off x="22051336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2" name="선"/>
          <p:cNvSpPr/>
          <p:nvPr/>
        </p:nvSpPr>
        <p:spPr>
          <a:xfrm flipV="1">
            <a:off x="16363249" y="839272"/>
            <a:ext cx="324941" cy="32494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3" name="선"/>
          <p:cNvSpPr/>
          <p:nvPr/>
        </p:nvSpPr>
        <p:spPr>
          <a:xfrm>
            <a:off x="1425005" y="1158329"/>
            <a:ext cx="14942319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4" name="DoorBell"/>
          <p:cNvSpPr txBox="1"/>
          <p:nvPr/>
        </p:nvSpPr>
        <p:spPr>
          <a:xfrm>
            <a:off x="1540115" y="798097"/>
            <a:ext cx="894477" cy="407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KIOSK</a:t>
            </a:r>
            <a:endParaRPr dirty="0"/>
          </a:p>
        </p:txBody>
      </p:sp>
      <p:sp>
        <p:nvSpPr>
          <p:cNvPr id="235" name="초인종"/>
          <p:cNvSpPr txBox="1"/>
          <p:nvPr/>
        </p:nvSpPr>
        <p:spPr>
          <a:xfrm>
            <a:off x="4627763" y="3007564"/>
            <a:ext cx="1455527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dirty="0"/>
              <a:t>키오스크</a:t>
            </a:r>
            <a:endParaRPr dirty="0"/>
          </a:p>
        </p:txBody>
      </p:sp>
      <p:sp>
        <p:nvSpPr>
          <p:cNvPr id="236" name="주택의 현관이나 문에 설치 되어 방문자가 거주자를 호출하는 데 사용 되는 장치"/>
          <p:cNvSpPr txBox="1"/>
          <p:nvPr/>
        </p:nvSpPr>
        <p:spPr>
          <a:xfrm>
            <a:off x="4600531" y="3547330"/>
            <a:ext cx="791242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5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사람을 통하지 않고 표를 사거나 주문하는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비대면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접촉 기기</a:t>
            </a:r>
            <a:endParaRPr dirty="0"/>
          </a:p>
        </p:txBody>
      </p:sp>
      <p:sp>
        <p:nvSpPr>
          <p:cNvPr id="237" name="선"/>
          <p:cNvSpPr/>
          <p:nvPr/>
        </p:nvSpPr>
        <p:spPr>
          <a:xfrm>
            <a:off x="4653660" y="3531398"/>
            <a:ext cx="10536344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0" name="청각장애인들은 초인종이 울리면 소리로 들을 수 없어서…"/>
          <p:cNvSpPr txBox="1"/>
          <p:nvPr/>
        </p:nvSpPr>
        <p:spPr>
          <a:xfrm>
            <a:off x="11170387" y="9572501"/>
            <a:ext cx="6856044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2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ko-KR" altLang="en-US" dirty="0"/>
              <a:t>키오스크와 유사한 동작을 하는 메뉴 출력 및 계산</a:t>
            </a:r>
            <a:r>
              <a:rPr lang="en-US" altLang="ko-KR" dirty="0"/>
              <a:t>,</a:t>
            </a:r>
          </a:p>
        </p:txBody>
      </p:sp>
      <p:pic>
        <p:nvPicPr>
          <p:cNvPr id="241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980" y="5533434"/>
            <a:ext cx="567338" cy="4361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734" y="5533434"/>
            <a:ext cx="567339" cy="4361895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선"/>
          <p:cNvSpPr/>
          <p:nvPr/>
        </p:nvSpPr>
        <p:spPr>
          <a:xfrm>
            <a:off x="14527277" y="8800318"/>
            <a:ext cx="1" cy="50800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5" name="진동으로 알림을 해주는 스마트워치"/>
          <p:cNvSpPr txBox="1"/>
          <p:nvPr/>
        </p:nvSpPr>
        <p:spPr>
          <a:xfrm>
            <a:off x="10828143" y="5904467"/>
            <a:ext cx="7540526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사용자가 원하는 음식 종류 입력 시 해당 음식 메뉴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27인치 카드전용 : 키오스크">
            <a:extLst>
              <a:ext uri="{FF2B5EF4-FFF2-40B4-BE49-F238E27FC236}">
                <a16:creationId xmlns:a16="http://schemas.microsoft.com/office/drawing/2014/main" id="{2BB4DB77-66DD-933B-1CBB-1989FEB0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97" y="5271246"/>
            <a:ext cx="4570438" cy="51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진동으로 알림을 해주는 스마트워치">
            <a:extLst>
              <a:ext uri="{FF2B5EF4-FFF2-40B4-BE49-F238E27FC236}">
                <a16:creationId xmlns:a16="http://schemas.microsoft.com/office/drawing/2014/main" id="{98610581-3EDB-DE67-3B9E-8E794C3584E5}"/>
              </a:ext>
            </a:extLst>
          </p:cNvPr>
          <p:cNvSpPr txBox="1"/>
          <p:nvPr/>
        </p:nvSpPr>
        <p:spPr>
          <a:xfrm>
            <a:off x="10851141" y="6453461"/>
            <a:ext cx="5161669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선택한 메뉴의 가격 계산 후 총액 표시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진동으로 알림을 해주는 스마트워치">
            <a:extLst>
              <a:ext uri="{FF2B5EF4-FFF2-40B4-BE49-F238E27FC236}">
                <a16:creationId xmlns:a16="http://schemas.microsoft.com/office/drawing/2014/main" id="{61F63BA1-EC10-D577-488F-E43A93017FB4}"/>
              </a:ext>
            </a:extLst>
          </p:cNvPr>
          <p:cNvSpPr txBox="1"/>
          <p:nvPr/>
        </p:nvSpPr>
        <p:spPr>
          <a:xfrm>
            <a:off x="10851143" y="7046728"/>
            <a:ext cx="6856994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결제 전 결제 방식 선택과 현금 지불 금액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선택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진동으로 알림을 해주는 스마트워치">
            <a:extLst>
              <a:ext uri="{FF2B5EF4-FFF2-40B4-BE49-F238E27FC236}">
                <a16:creationId xmlns:a16="http://schemas.microsoft.com/office/drawing/2014/main" id="{AE65EECF-4B97-A544-8C17-FD502223E091}"/>
              </a:ext>
            </a:extLst>
          </p:cNvPr>
          <p:cNvSpPr txBox="1"/>
          <p:nvPr/>
        </p:nvSpPr>
        <p:spPr>
          <a:xfrm>
            <a:off x="10851141" y="7621595"/>
            <a:ext cx="7995593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거스름돈 출력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영수증 필요 여부 등 결제 기능을 제공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진동으로 알림을 해주는 스마트워치">
            <a:extLst>
              <a:ext uri="{FF2B5EF4-FFF2-40B4-BE49-F238E27FC236}">
                <a16:creationId xmlns:a16="http://schemas.microsoft.com/office/drawing/2014/main" id="{7A63773E-A485-5922-8A2C-D4E897F9CAE0}"/>
              </a:ext>
            </a:extLst>
          </p:cNvPr>
          <p:cNvSpPr txBox="1"/>
          <p:nvPr/>
        </p:nvSpPr>
        <p:spPr>
          <a:xfrm>
            <a:off x="10851141" y="8183346"/>
            <a:ext cx="7311351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재고 현황과 매출 관리 등의 관리 기능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청각장애인들은 초인종이 울리면 소리로 들을 수 없어서…">
            <a:extLst>
              <a:ext uri="{FF2B5EF4-FFF2-40B4-BE49-F238E27FC236}">
                <a16:creationId xmlns:a16="http://schemas.microsoft.com/office/drawing/2014/main" id="{7877D7B8-D475-4E23-EFB5-02E6BDBBD0D3}"/>
              </a:ext>
            </a:extLst>
          </p:cNvPr>
          <p:cNvSpPr txBox="1"/>
          <p:nvPr/>
        </p:nvSpPr>
        <p:spPr>
          <a:xfrm>
            <a:off x="11761102" y="10061103"/>
            <a:ext cx="567463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2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ko-KR" altLang="en-US" dirty="0"/>
              <a:t>관리 기능도 탑재한 프로그램 구현을 목표</a:t>
            </a:r>
            <a:endParaRPr lang="en-US" alt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선"/>
          <p:cNvSpPr/>
          <p:nvPr/>
        </p:nvSpPr>
        <p:spPr>
          <a:xfrm>
            <a:off x="16682344" y="838161"/>
            <a:ext cx="6671830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4" name="Background"/>
          <p:cNvSpPr txBox="1"/>
          <p:nvPr/>
        </p:nvSpPr>
        <p:spPr>
          <a:xfrm>
            <a:off x="18509576" y="412136"/>
            <a:ext cx="124165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Background</a:t>
            </a:r>
          </a:p>
        </p:txBody>
      </p:sp>
      <p:sp>
        <p:nvSpPr>
          <p:cNvPr id="225" name="Search"/>
          <p:cNvSpPr txBox="1"/>
          <p:nvPr/>
        </p:nvSpPr>
        <p:spPr>
          <a:xfrm>
            <a:off x="20022123" y="412136"/>
            <a:ext cx="8612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Search</a:t>
            </a:r>
          </a:p>
        </p:txBody>
      </p:sp>
      <p:sp>
        <p:nvSpPr>
          <p:cNvPr id="226" name="Concept"/>
          <p:cNvSpPr txBox="1"/>
          <p:nvPr/>
        </p:nvSpPr>
        <p:spPr>
          <a:xfrm>
            <a:off x="21016082" y="421491"/>
            <a:ext cx="1013098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Modeling</a:t>
            </a:r>
            <a:endParaRPr dirty="0"/>
          </a:p>
        </p:txBody>
      </p:sp>
      <p:sp>
        <p:nvSpPr>
          <p:cNvPr id="227" name="Design"/>
          <p:cNvSpPr txBox="1"/>
          <p:nvPr/>
        </p:nvSpPr>
        <p:spPr>
          <a:xfrm>
            <a:off x="22212028" y="421491"/>
            <a:ext cx="790281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Coding</a:t>
            </a:r>
            <a:endParaRPr dirty="0"/>
          </a:p>
        </p:txBody>
      </p:sp>
      <p:sp>
        <p:nvSpPr>
          <p:cNvPr id="228" name="타원형"/>
          <p:cNvSpPr/>
          <p:nvPr/>
        </p:nvSpPr>
        <p:spPr>
          <a:xfrm>
            <a:off x="18290175" y="521349"/>
            <a:ext cx="101494" cy="124475"/>
          </a:xfrm>
          <a:prstGeom prst="ellipse">
            <a:avLst/>
          </a:prstGeom>
          <a:solidFill>
            <a:schemeClr val="accent2">
              <a:hueOff val="192982"/>
              <a:satOff val="17755"/>
              <a:lumOff val="-2848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9" name="타원형"/>
          <p:cNvSpPr/>
          <p:nvPr/>
        </p:nvSpPr>
        <p:spPr>
          <a:xfrm>
            <a:off x="19869137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0" name="타원형"/>
          <p:cNvSpPr/>
          <p:nvPr/>
        </p:nvSpPr>
        <p:spPr>
          <a:xfrm>
            <a:off x="20934870" y="521349"/>
            <a:ext cx="101495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1" name="타원형"/>
          <p:cNvSpPr/>
          <p:nvPr/>
        </p:nvSpPr>
        <p:spPr>
          <a:xfrm>
            <a:off x="22051336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2" name="선"/>
          <p:cNvSpPr/>
          <p:nvPr/>
        </p:nvSpPr>
        <p:spPr>
          <a:xfrm flipV="1">
            <a:off x="16363249" y="839272"/>
            <a:ext cx="324941" cy="32494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3" name="선"/>
          <p:cNvSpPr/>
          <p:nvPr/>
        </p:nvSpPr>
        <p:spPr>
          <a:xfrm>
            <a:off x="1425005" y="1158329"/>
            <a:ext cx="14942319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4" name="DoorBell"/>
          <p:cNvSpPr txBox="1"/>
          <p:nvPr/>
        </p:nvSpPr>
        <p:spPr>
          <a:xfrm>
            <a:off x="1540115" y="798097"/>
            <a:ext cx="894477" cy="407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KIOSK</a:t>
            </a:r>
            <a:endParaRPr dirty="0"/>
          </a:p>
        </p:txBody>
      </p:sp>
      <p:sp>
        <p:nvSpPr>
          <p:cNvPr id="236" name="주택의 현관이나 문에 설치 되어 방문자가 거주자를 호출하는 데 사용 되는 장치"/>
          <p:cNvSpPr txBox="1"/>
          <p:nvPr/>
        </p:nvSpPr>
        <p:spPr>
          <a:xfrm>
            <a:off x="1211211" y="7831903"/>
            <a:ext cx="361316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5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 algn="ctr"/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사용자가 입력한 음식의 종류에 따라 </a:t>
            </a:r>
            <a:endParaRPr lang="en-US" altLang="ko-KR" sz="18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ctr"/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해당하는 메뉴를 출력하는 기능 </a:t>
            </a:r>
            <a:endParaRPr sz="1800" dirty="0"/>
          </a:p>
        </p:txBody>
      </p:sp>
      <p:sp>
        <p:nvSpPr>
          <p:cNvPr id="237" name="선"/>
          <p:cNvSpPr/>
          <p:nvPr/>
        </p:nvSpPr>
        <p:spPr>
          <a:xfrm>
            <a:off x="1193282" y="7619305"/>
            <a:ext cx="21791075" cy="0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A33F9A45-C884-63C7-F66A-53443F4304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18" y="5892769"/>
            <a:ext cx="1310327" cy="131032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C4780DB-B826-7C7E-5509-5969A2656848}"/>
              </a:ext>
            </a:extLst>
          </p:cNvPr>
          <p:cNvSpPr/>
          <p:nvPr/>
        </p:nvSpPr>
        <p:spPr>
          <a:xfrm>
            <a:off x="996754" y="7512076"/>
            <a:ext cx="214457" cy="2144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C961A0C-7EAA-DBB5-54D0-B17567A5DCBA}"/>
              </a:ext>
            </a:extLst>
          </p:cNvPr>
          <p:cNvSpPr/>
          <p:nvPr/>
        </p:nvSpPr>
        <p:spPr>
          <a:xfrm>
            <a:off x="22985680" y="7512075"/>
            <a:ext cx="214457" cy="2144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주택의 현관이나 문에 설치 되어 방문자가 거주자를 호출하는 데 사용 되는 장치">
            <a:extLst>
              <a:ext uri="{FF2B5EF4-FFF2-40B4-BE49-F238E27FC236}">
                <a16:creationId xmlns:a16="http://schemas.microsoft.com/office/drawing/2014/main" id="{2C3F2433-CF56-14C1-63C9-FAC934389D63}"/>
              </a:ext>
            </a:extLst>
          </p:cNvPr>
          <p:cNvSpPr txBox="1"/>
          <p:nvPr/>
        </p:nvSpPr>
        <p:spPr>
          <a:xfrm>
            <a:off x="4744999" y="6858000"/>
            <a:ext cx="453169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5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메뉴의 가격을 계산하여 총액을 표시하는 기능 </a:t>
            </a:r>
            <a:endParaRPr sz="1800" dirty="0"/>
          </a:p>
        </p:txBody>
      </p:sp>
      <p:sp>
        <p:nvSpPr>
          <p:cNvPr id="14" name="주택의 현관이나 문에 설치 되어 방문자가 거주자를 호출하는 데 사용 되는 장치">
            <a:extLst>
              <a:ext uri="{FF2B5EF4-FFF2-40B4-BE49-F238E27FC236}">
                <a16:creationId xmlns:a16="http://schemas.microsoft.com/office/drawing/2014/main" id="{3C703165-39F2-DEA1-CFF2-0BF6219F00DD}"/>
              </a:ext>
            </a:extLst>
          </p:cNvPr>
          <p:cNvSpPr txBox="1"/>
          <p:nvPr/>
        </p:nvSpPr>
        <p:spPr>
          <a:xfrm>
            <a:off x="8658180" y="7895759"/>
            <a:ext cx="345447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5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 algn="ctr"/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결제 전 총액과 주문한 메뉴의 개수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,</a:t>
            </a:r>
          </a:p>
          <a:p>
            <a:pPr algn="ctr"/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음식 품절 여부 등을 알려주는 기능</a:t>
            </a:r>
            <a:endParaRPr sz="1800" dirty="0"/>
          </a:p>
        </p:txBody>
      </p:sp>
      <p:sp>
        <p:nvSpPr>
          <p:cNvPr id="15" name="주택의 현관이나 문에 설치 되어 방문자가 거주자를 호출하는 데 사용 되는 장치">
            <a:extLst>
              <a:ext uri="{FF2B5EF4-FFF2-40B4-BE49-F238E27FC236}">
                <a16:creationId xmlns:a16="http://schemas.microsoft.com/office/drawing/2014/main" id="{B412491A-0C0A-712C-A1DF-A7F87CB70FB6}"/>
              </a:ext>
            </a:extLst>
          </p:cNvPr>
          <p:cNvSpPr txBox="1"/>
          <p:nvPr/>
        </p:nvSpPr>
        <p:spPr>
          <a:xfrm>
            <a:off x="11708695" y="6857999"/>
            <a:ext cx="442108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5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 algn="ctr"/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일정 재고 이하일 때 재고 추가를 알리는 기능 </a:t>
            </a:r>
            <a:endParaRPr sz="1800" dirty="0"/>
          </a:p>
        </p:txBody>
      </p:sp>
      <p:sp>
        <p:nvSpPr>
          <p:cNvPr id="16" name="주택의 현관이나 문에 설치 되어 방문자가 거주자를 호출하는 데 사용 되는 장치">
            <a:extLst>
              <a:ext uri="{FF2B5EF4-FFF2-40B4-BE49-F238E27FC236}">
                <a16:creationId xmlns:a16="http://schemas.microsoft.com/office/drawing/2014/main" id="{CBFB62BD-A367-2623-677B-FC4253FBC83E}"/>
              </a:ext>
            </a:extLst>
          </p:cNvPr>
          <p:cNvSpPr txBox="1"/>
          <p:nvPr/>
        </p:nvSpPr>
        <p:spPr>
          <a:xfrm>
            <a:off x="15527303" y="7831903"/>
            <a:ext cx="33214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5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 algn="ctr"/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결제 종류 선택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(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현금 또는 카드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)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및</a:t>
            </a:r>
            <a:endParaRPr lang="en-US" altLang="ko-KR" sz="18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ctr"/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현금 선택 시 금액별 지불 기능 </a:t>
            </a:r>
            <a:endParaRPr sz="1800" dirty="0"/>
          </a:p>
        </p:txBody>
      </p:sp>
      <p:sp>
        <p:nvSpPr>
          <p:cNvPr id="17" name="주택의 현관이나 문에 설치 되어 방문자가 거주자를 호출하는 데 사용 되는 장치">
            <a:extLst>
              <a:ext uri="{FF2B5EF4-FFF2-40B4-BE49-F238E27FC236}">
                <a16:creationId xmlns:a16="http://schemas.microsoft.com/office/drawing/2014/main" id="{5DB27816-2FB2-C277-81F1-5923F53F40FB}"/>
              </a:ext>
            </a:extLst>
          </p:cNvPr>
          <p:cNvSpPr txBox="1"/>
          <p:nvPr/>
        </p:nvSpPr>
        <p:spPr>
          <a:xfrm>
            <a:off x="19063878" y="6857998"/>
            <a:ext cx="258885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5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 algn="ctr"/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거스름돈을 출력하는 기능</a:t>
            </a:r>
            <a:endParaRPr sz="1800" dirty="0"/>
          </a:p>
        </p:txBody>
      </p:sp>
      <p:sp>
        <p:nvSpPr>
          <p:cNvPr id="18" name="주택의 현관이나 문에 설치 되어 방문자가 거주자를 호출하는 데 사용 되는 장치">
            <a:extLst>
              <a:ext uri="{FF2B5EF4-FFF2-40B4-BE49-F238E27FC236}">
                <a16:creationId xmlns:a16="http://schemas.microsoft.com/office/drawing/2014/main" id="{6E2607AC-9E2E-5716-3E22-A76FC70ECBB2}"/>
              </a:ext>
            </a:extLst>
          </p:cNvPr>
          <p:cNvSpPr txBox="1"/>
          <p:nvPr/>
        </p:nvSpPr>
        <p:spPr>
          <a:xfrm>
            <a:off x="20449842" y="7831903"/>
            <a:ext cx="356027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5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 algn="ctr"/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공통적으로 영수증 필요 여부를 묻고</a:t>
            </a:r>
            <a:endParaRPr lang="en-US" altLang="ko-KR" sz="18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ctr"/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결제 완료 메시지를 표시하는 기능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91167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선"/>
          <p:cNvSpPr/>
          <p:nvPr/>
        </p:nvSpPr>
        <p:spPr>
          <a:xfrm>
            <a:off x="6179" y="7486598"/>
            <a:ext cx="17448856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8" name="선"/>
          <p:cNvSpPr/>
          <p:nvPr/>
        </p:nvSpPr>
        <p:spPr>
          <a:xfrm flipV="1">
            <a:off x="17449799" y="6574054"/>
            <a:ext cx="918947" cy="918946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9" name="선"/>
          <p:cNvSpPr/>
          <p:nvPr/>
        </p:nvSpPr>
        <p:spPr>
          <a:xfrm>
            <a:off x="18358077" y="6572198"/>
            <a:ext cx="2794036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 len="sm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0" name="02"/>
          <p:cNvSpPr txBox="1"/>
          <p:nvPr/>
        </p:nvSpPr>
        <p:spPr>
          <a:xfrm>
            <a:off x="626166" y="7047287"/>
            <a:ext cx="42214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rPr>
              <a:t>0</a:t>
            </a:r>
            <a:r>
              <a:rPr b="1"/>
              <a:t>2</a:t>
            </a:r>
          </a:p>
        </p:txBody>
      </p:sp>
      <p:sp>
        <p:nvSpPr>
          <p:cNvPr id="251" name="Search"/>
          <p:cNvSpPr txBox="1"/>
          <p:nvPr/>
        </p:nvSpPr>
        <p:spPr>
          <a:xfrm>
            <a:off x="21675776" y="6375348"/>
            <a:ext cx="89865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1"/>
          <p:cNvSpPr/>
          <p:nvPr/>
        </p:nvSpPr>
        <p:spPr>
          <a:xfrm>
            <a:off x="2285608" y="3645103"/>
            <a:ext cx="20318234" cy="8912568"/>
          </a:xfrm>
          <a:prstGeom prst="rect">
            <a:avLst/>
          </a:prstGeom>
          <a:gradFill>
            <a:gsLst>
              <a:gs pos="0">
                <a:srgbClr val="F7FAFD">
                  <a:alpha val="0"/>
                </a:srgbClr>
              </a:gs>
              <a:gs pos="100000">
                <a:srgbClr val="BFBFBF"/>
              </a:gs>
            </a:gsLst>
            <a:lin ang="4200000"/>
          </a:gradFill>
          <a:ln w="12700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54" name="선"/>
          <p:cNvSpPr/>
          <p:nvPr/>
        </p:nvSpPr>
        <p:spPr>
          <a:xfrm>
            <a:off x="16682344" y="838161"/>
            <a:ext cx="6671830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5" name="Background"/>
          <p:cNvSpPr txBox="1"/>
          <p:nvPr/>
        </p:nvSpPr>
        <p:spPr>
          <a:xfrm>
            <a:off x="18509576" y="412136"/>
            <a:ext cx="124165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Background</a:t>
            </a:r>
          </a:p>
        </p:txBody>
      </p:sp>
      <p:sp>
        <p:nvSpPr>
          <p:cNvPr id="256" name="Search"/>
          <p:cNvSpPr txBox="1"/>
          <p:nvPr/>
        </p:nvSpPr>
        <p:spPr>
          <a:xfrm>
            <a:off x="20022123" y="412136"/>
            <a:ext cx="8612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6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Search</a:t>
            </a:r>
          </a:p>
        </p:txBody>
      </p:sp>
      <p:sp>
        <p:nvSpPr>
          <p:cNvPr id="257" name="Concept"/>
          <p:cNvSpPr txBox="1"/>
          <p:nvPr/>
        </p:nvSpPr>
        <p:spPr>
          <a:xfrm>
            <a:off x="21016082" y="421491"/>
            <a:ext cx="1013098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Modeling</a:t>
            </a:r>
            <a:endParaRPr dirty="0"/>
          </a:p>
        </p:txBody>
      </p:sp>
      <p:sp>
        <p:nvSpPr>
          <p:cNvPr id="258" name="Design"/>
          <p:cNvSpPr txBox="1"/>
          <p:nvPr/>
        </p:nvSpPr>
        <p:spPr>
          <a:xfrm>
            <a:off x="22212028" y="421491"/>
            <a:ext cx="790281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Coding</a:t>
            </a:r>
            <a:endParaRPr dirty="0"/>
          </a:p>
        </p:txBody>
      </p:sp>
      <p:sp>
        <p:nvSpPr>
          <p:cNvPr id="259" name="타원형"/>
          <p:cNvSpPr/>
          <p:nvPr/>
        </p:nvSpPr>
        <p:spPr>
          <a:xfrm>
            <a:off x="18290175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0" name="타원형"/>
          <p:cNvSpPr/>
          <p:nvPr/>
        </p:nvSpPr>
        <p:spPr>
          <a:xfrm>
            <a:off x="19869137" y="521349"/>
            <a:ext cx="101494" cy="124475"/>
          </a:xfrm>
          <a:prstGeom prst="ellipse">
            <a:avLst/>
          </a:prstGeom>
          <a:solidFill>
            <a:schemeClr val="accent2">
              <a:hueOff val="192982"/>
              <a:satOff val="17755"/>
              <a:lumOff val="-2848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1" name="타원형"/>
          <p:cNvSpPr/>
          <p:nvPr/>
        </p:nvSpPr>
        <p:spPr>
          <a:xfrm>
            <a:off x="20934870" y="521349"/>
            <a:ext cx="101495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2" name="타원형"/>
          <p:cNvSpPr/>
          <p:nvPr/>
        </p:nvSpPr>
        <p:spPr>
          <a:xfrm>
            <a:off x="22051336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3" name="선"/>
          <p:cNvSpPr/>
          <p:nvPr/>
        </p:nvSpPr>
        <p:spPr>
          <a:xfrm flipV="1">
            <a:off x="16363249" y="839272"/>
            <a:ext cx="324941" cy="32494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4" name="선"/>
          <p:cNvSpPr/>
          <p:nvPr/>
        </p:nvSpPr>
        <p:spPr>
          <a:xfrm>
            <a:off x="1425005" y="1158329"/>
            <a:ext cx="14942319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5" name="DoorBell"/>
          <p:cNvSpPr txBox="1"/>
          <p:nvPr/>
        </p:nvSpPr>
        <p:spPr>
          <a:xfrm>
            <a:off x="1540115" y="798097"/>
            <a:ext cx="894477" cy="407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KIOSK</a:t>
            </a:r>
            <a:endParaRPr dirty="0"/>
          </a:p>
        </p:txBody>
      </p:sp>
      <p:sp>
        <p:nvSpPr>
          <p:cNvPr id="268" name="기존 청각장애인을 위한 초인종"/>
          <p:cNvSpPr txBox="1"/>
          <p:nvPr/>
        </p:nvSpPr>
        <p:spPr>
          <a:xfrm>
            <a:off x="2545117" y="2863167"/>
            <a:ext cx="4260851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dirty="0"/>
              <a:t>자료수집</a:t>
            </a:r>
            <a:endParaRPr dirty="0"/>
          </a:p>
        </p:txBody>
      </p:sp>
      <p:sp>
        <p:nvSpPr>
          <p:cNvPr id="269" name="초인종을 누르면 안에서 빛으로 신호를 보내 눈으로 확인 할 수 있는 형태,…"/>
          <p:cNvSpPr txBox="1"/>
          <p:nvPr/>
        </p:nvSpPr>
        <p:spPr>
          <a:xfrm>
            <a:off x="4393581" y="10646725"/>
            <a:ext cx="16325386" cy="1792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2500"/>
            </a:pPr>
            <a:r>
              <a:rPr lang="ko-KR" altLang="en-US" dirty="0"/>
              <a:t>음식 메뉴와 가격 정보 수집 및 분석</a:t>
            </a:r>
            <a:endParaRPr lang="en-US" altLang="ko-KR" dirty="0"/>
          </a:p>
          <a:p>
            <a:pPr algn="ctr">
              <a:spcBef>
                <a:spcPts val="0"/>
              </a:spcBef>
              <a:defRPr sz="2500"/>
            </a:pPr>
            <a:endParaRPr lang="ko-KR" altLang="en-US" dirty="0"/>
          </a:p>
          <a:p>
            <a:pPr algn="ctr">
              <a:spcBef>
                <a:spcPts val="0"/>
              </a:spcBef>
              <a:defRPr sz="2500"/>
            </a:pPr>
            <a:r>
              <a:rPr lang="ko-KR" altLang="en-US" sz="2400" dirty="0"/>
              <a:t>음식 배달 플랫폼</a:t>
            </a:r>
            <a:r>
              <a:rPr lang="en-US" altLang="ko-KR" sz="2400" dirty="0"/>
              <a:t>, </a:t>
            </a:r>
            <a:r>
              <a:rPr lang="ko-KR" altLang="en-US" sz="2400" dirty="0"/>
              <a:t>음식점 웹사이트 등에서 음식 </a:t>
            </a:r>
            <a:r>
              <a:rPr lang="ko-KR" altLang="en-US" sz="2400" dirty="0" err="1" smtClean="0"/>
              <a:t>메뉴정보를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수집 </a:t>
            </a:r>
            <a:r>
              <a:rPr lang="ko-KR" altLang="en-US" sz="2400" dirty="0" smtClean="0"/>
              <a:t>후</a:t>
            </a:r>
            <a:endParaRPr lang="en-US" altLang="ko-KR" sz="2400" dirty="0" smtClean="0"/>
          </a:p>
          <a:p>
            <a:pPr algn="ctr">
              <a:spcBef>
                <a:spcPts val="0"/>
              </a:spcBef>
              <a:defRPr sz="2500"/>
            </a:pPr>
            <a:r>
              <a:rPr lang="ko-KR" altLang="en-US" sz="2400" dirty="0" smtClean="0"/>
              <a:t> 음식의 종류를 파악</a:t>
            </a:r>
            <a:r>
              <a:rPr lang="ko-KR" altLang="en-US" sz="2400" dirty="0" smtClean="0"/>
              <a:t>하고 </a:t>
            </a:r>
            <a:r>
              <a:rPr lang="ko-KR" altLang="en-US" sz="2400" dirty="0" smtClean="0"/>
              <a:t>수집한 </a:t>
            </a:r>
            <a:r>
              <a:rPr lang="ko-KR" altLang="en-US" sz="2400" dirty="0"/>
              <a:t>음식 메뉴와 가격 정보를 </a:t>
            </a:r>
            <a:r>
              <a:rPr lang="ko-KR" altLang="en-US" sz="2400" dirty="0" smtClean="0"/>
              <a:t>카테고리별로 분류</a:t>
            </a:r>
            <a:r>
              <a:rPr lang="ko-KR" altLang="en-US" sz="2400" dirty="0" smtClean="0"/>
              <a:t>하고</a:t>
            </a:r>
            <a:endParaRPr lang="en-US" altLang="ko-KR" sz="2400" dirty="0"/>
          </a:p>
          <a:p>
            <a:pPr algn="ctr">
              <a:spcBef>
                <a:spcPts val="0"/>
              </a:spcBef>
              <a:defRPr sz="2500"/>
            </a:pPr>
            <a:r>
              <a:rPr lang="ko-KR" altLang="en-US" sz="2400" dirty="0" smtClean="0"/>
              <a:t>메뉴 </a:t>
            </a:r>
            <a:r>
              <a:rPr lang="ko-KR" altLang="en-US" sz="2400" dirty="0"/>
              <a:t>선택 및 가격 계산에 필요한 정보 파악</a:t>
            </a:r>
            <a:endParaRPr sz="2400" dirty="0"/>
          </a:p>
        </p:txBody>
      </p:sp>
      <p:pic>
        <p:nvPicPr>
          <p:cNvPr id="270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012" y="2703251"/>
            <a:ext cx="117063" cy="768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46" y="2703251"/>
            <a:ext cx="117064" cy="768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6" name="Picture 8" descr="배달의민족, 요기요 운영사 獨 딜리버리히어로에 매각…4조8000억 규모 '빅딜' - 이투데이">
            <a:extLst>
              <a:ext uri="{FF2B5EF4-FFF2-40B4-BE49-F238E27FC236}">
                <a16:creationId xmlns:a16="http://schemas.microsoft.com/office/drawing/2014/main" id="{D28AC062-7328-EA2D-A856-ED03A96EA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427" y="3747823"/>
            <a:ext cx="7158651" cy="672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쿠팡이츠 마트 출격 VS 배민 단건배달 확대…퀵커머스 전면전 | 서울경제">
            <a:extLst>
              <a:ext uri="{FF2B5EF4-FFF2-40B4-BE49-F238E27FC236}">
                <a16:creationId xmlns:a16="http://schemas.microsoft.com/office/drawing/2014/main" id="{6B904C2D-5443-D720-4E68-7B838FAF4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23" y="3747823"/>
            <a:ext cx="6846812" cy="672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선"/>
          <p:cNvSpPr/>
          <p:nvPr/>
        </p:nvSpPr>
        <p:spPr>
          <a:xfrm>
            <a:off x="16682344" y="838161"/>
            <a:ext cx="6671830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6" name="Background"/>
          <p:cNvSpPr txBox="1"/>
          <p:nvPr/>
        </p:nvSpPr>
        <p:spPr>
          <a:xfrm>
            <a:off x="18509576" y="412136"/>
            <a:ext cx="124165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Background</a:t>
            </a:r>
          </a:p>
        </p:txBody>
      </p:sp>
      <p:sp>
        <p:nvSpPr>
          <p:cNvPr id="277" name="Search"/>
          <p:cNvSpPr txBox="1"/>
          <p:nvPr/>
        </p:nvSpPr>
        <p:spPr>
          <a:xfrm>
            <a:off x="20022123" y="412136"/>
            <a:ext cx="8612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6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Search</a:t>
            </a:r>
          </a:p>
        </p:txBody>
      </p:sp>
      <p:sp>
        <p:nvSpPr>
          <p:cNvPr id="278" name="Concept"/>
          <p:cNvSpPr txBox="1"/>
          <p:nvPr/>
        </p:nvSpPr>
        <p:spPr>
          <a:xfrm>
            <a:off x="21016082" y="421491"/>
            <a:ext cx="1013098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Modeling</a:t>
            </a:r>
            <a:endParaRPr dirty="0"/>
          </a:p>
        </p:txBody>
      </p:sp>
      <p:sp>
        <p:nvSpPr>
          <p:cNvPr id="279" name="Design"/>
          <p:cNvSpPr txBox="1"/>
          <p:nvPr/>
        </p:nvSpPr>
        <p:spPr>
          <a:xfrm>
            <a:off x="22212028" y="421491"/>
            <a:ext cx="790281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Coding</a:t>
            </a:r>
            <a:endParaRPr dirty="0"/>
          </a:p>
        </p:txBody>
      </p:sp>
      <p:sp>
        <p:nvSpPr>
          <p:cNvPr id="280" name="타원형"/>
          <p:cNvSpPr/>
          <p:nvPr/>
        </p:nvSpPr>
        <p:spPr>
          <a:xfrm>
            <a:off x="18290175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" name="타원형"/>
          <p:cNvSpPr/>
          <p:nvPr/>
        </p:nvSpPr>
        <p:spPr>
          <a:xfrm>
            <a:off x="19869137" y="521349"/>
            <a:ext cx="101494" cy="124475"/>
          </a:xfrm>
          <a:prstGeom prst="ellipse">
            <a:avLst/>
          </a:prstGeom>
          <a:solidFill>
            <a:schemeClr val="accent2">
              <a:hueOff val="192982"/>
              <a:satOff val="17755"/>
              <a:lumOff val="-2848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" name="타원형"/>
          <p:cNvSpPr/>
          <p:nvPr/>
        </p:nvSpPr>
        <p:spPr>
          <a:xfrm>
            <a:off x="20934870" y="521349"/>
            <a:ext cx="101495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" name="타원형"/>
          <p:cNvSpPr/>
          <p:nvPr/>
        </p:nvSpPr>
        <p:spPr>
          <a:xfrm>
            <a:off x="22051336" y="521349"/>
            <a:ext cx="101494" cy="124475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" name="선"/>
          <p:cNvSpPr/>
          <p:nvPr/>
        </p:nvSpPr>
        <p:spPr>
          <a:xfrm flipV="1">
            <a:off x="16363249" y="839272"/>
            <a:ext cx="324941" cy="32494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5" name="선"/>
          <p:cNvSpPr/>
          <p:nvPr/>
        </p:nvSpPr>
        <p:spPr>
          <a:xfrm>
            <a:off x="1425005" y="1158329"/>
            <a:ext cx="14942319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6" name="DoorBell"/>
          <p:cNvSpPr txBox="1"/>
          <p:nvPr/>
        </p:nvSpPr>
        <p:spPr>
          <a:xfrm>
            <a:off x="1540115" y="798097"/>
            <a:ext cx="894477" cy="407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KIOSK</a:t>
            </a:r>
            <a:endParaRPr dirty="0"/>
          </a:p>
        </p:txBody>
      </p:sp>
      <p:sp>
        <p:nvSpPr>
          <p:cNvPr id="287" name="청각장애인을 위한 초인종"/>
          <p:cNvSpPr txBox="1"/>
          <p:nvPr/>
        </p:nvSpPr>
        <p:spPr>
          <a:xfrm>
            <a:off x="10845478" y="3746894"/>
            <a:ext cx="2693046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dirty="0"/>
              <a:t>키오스크 기능 분석</a:t>
            </a:r>
            <a:endParaRPr dirty="0"/>
          </a:p>
        </p:txBody>
      </p:sp>
      <p:sp>
        <p:nvSpPr>
          <p:cNvPr id="288" name="DoorBell for the hearing impaired"/>
          <p:cNvSpPr txBox="1"/>
          <p:nvPr/>
        </p:nvSpPr>
        <p:spPr>
          <a:xfrm>
            <a:off x="10169778" y="4120639"/>
            <a:ext cx="404444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DoorBell for the hearing impaired</a:t>
            </a:r>
          </a:p>
        </p:txBody>
      </p:sp>
      <p:sp>
        <p:nvSpPr>
          <p:cNvPr id="290" name="밖에서 초인종을 눌렀을때 요리를 하거나…"/>
          <p:cNvSpPr txBox="1"/>
          <p:nvPr/>
        </p:nvSpPr>
        <p:spPr>
          <a:xfrm>
            <a:off x="4303621" y="10332414"/>
            <a:ext cx="1577675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2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ko-KR" altLang="en-US" dirty="0"/>
              <a:t>실제 키오스크 시스템을 조사하고</a:t>
            </a:r>
            <a:r>
              <a:rPr lang="en-US" altLang="ko-KR" dirty="0"/>
              <a:t>, </a:t>
            </a:r>
            <a:r>
              <a:rPr lang="ko-KR" altLang="en-US" dirty="0"/>
              <a:t>메뉴 선택 방법 등을 관찰 및 분석 후 프로그램에서 구현해야 할 기능 요소를 도출</a:t>
            </a:r>
            <a:r>
              <a:rPr lang="en-US" altLang="ko-KR" dirty="0"/>
              <a:t> </a:t>
            </a:r>
          </a:p>
          <a:p>
            <a:pPr algn="ctr" defTabSz="914400">
              <a:lnSpc>
                <a:spcPct val="100000"/>
              </a:lnSpc>
              <a:spcBef>
                <a:spcPts val="0"/>
              </a:spcBef>
              <a:defRPr sz="2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en-US" altLang="ko-KR" dirty="0"/>
              <a:t> </a:t>
            </a:r>
            <a:r>
              <a:rPr lang="ko-KR" altLang="en-US" dirty="0"/>
              <a:t>메뉴 선택 방식</a:t>
            </a:r>
            <a:r>
              <a:rPr lang="en-US" altLang="ko-KR" dirty="0"/>
              <a:t>, </a:t>
            </a:r>
            <a:r>
              <a:rPr lang="ko-KR" altLang="en-US" dirty="0"/>
              <a:t>가격 표시 방법</a:t>
            </a:r>
            <a:r>
              <a:rPr lang="en-US" altLang="ko-KR" dirty="0"/>
              <a:t>, </a:t>
            </a:r>
            <a:r>
              <a:rPr lang="ko-KR" altLang="en-US" dirty="0"/>
              <a:t>결제 방법 등을 분석하여 구현 계획을 수립</a:t>
            </a:r>
            <a:endParaRPr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5D1B3B-E4F1-0544-121F-DC07B6E4E5B9}"/>
              </a:ext>
            </a:extLst>
          </p:cNvPr>
          <p:cNvGrpSpPr/>
          <p:nvPr/>
        </p:nvGrpSpPr>
        <p:grpSpPr>
          <a:xfrm>
            <a:off x="3888048" y="4009033"/>
            <a:ext cx="16607902" cy="5962537"/>
            <a:chOff x="3888049" y="4017099"/>
            <a:chExt cx="16607902" cy="5962537"/>
          </a:xfrm>
        </p:grpSpPr>
        <p:pic>
          <p:nvPicPr>
            <p:cNvPr id="289" name="이미지" descr="이미지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8049" y="4017099"/>
              <a:ext cx="16607902" cy="59625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5122" name="Picture 2" descr="맥도날드, 장애인 위한 디지털 키오스크 서비스 선봬 | Save Internet 뉴데일리">
              <a:extLst>
                <a:ext uri="{FF2B5EF4-FFF2-40B4-BE49-F238E27FC236}">
                  <a16:creationId xmlns:a16="http://schemas.microsoft.com/office/drawing/2014/main" id="{C242CE80-4151-BFDA-3002-6AB47DBC68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19" y="4650912"/>
              <a:ext cx="6656446" cy="5072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키오스크란 키오스크 뜻 사용방법">
              <a:extLst>
                <a:ext uri="{FF2B5EF4-FFF2-40B4-BE49-F238E27FC236}">
                  <a16:creationId xmlns:a16="http://schemas.microsoft.com/office/drawing/2014/main" id="{CF35294A-542A-125B-A044-82D3D51EF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1247" y="4823222"/>
              <a:ext cx="7871838" cy="4427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기존 청각장애인을 위한 초인종">
            <a:extLst>
              <a:ext uri="{FF2B5EF4-FFF2-40B4-BE49-F238E27FC236}">
                <a16:creationId xmlns:a16="http://schemas.microsoft.com/office/drawing/2014/main" id="{B17939A7-36BD-D79F-58A0-A84D8B5C39BB}"/>
              </a:ext>
            </a:extLst>
          </p:cNvPr>
          <p:cNvSpPr txBox="1"/>
          <p:nvPr/>
        </p:nvSpPr>
        <p:spPr>
          <a:xfrm>
            <a:off x="2545117" y="2863167"/>
            <a:ext cx="4260851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dirty="0"/>
              <a:t>자료수집</a:t>
            </a:r>
            <a:endParaRPr dirty="0"/>
          </a:p>
        </p:txBody>
      </p:sp>
      <p:pic>
        <p:nvPicPr>
          <p:cNvPr id="5" name="이미지" descr="이미지">
            <a:extLst>
              <a:ext uri="{FF2B5EF4-FFF2-40B4-BE49-F238E27FC236}">
                <a16:creationId xmlns:a16="http://schemas.microsoft.com/office/drawing/2014/main" id="{3A03C581-8D18-F3BA-02F8-A7645BF75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012" y="2703251"/>
            <a:ext cx="117063" cy="768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이미지" descr="이미지">
            <a:extLst>
              <a:ext uri="{FF2B5EF4-FFF2-40B4-BE49-F238E27FC236}">
                <a16:creationId xmlns:a16="http://schemas.microsoft.com/office/drawing/2014/main" id="{24163033-DEE5-353A-9A5D-F6942A342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146" y="2703251"/>
            <a:ext cx="117064" cy="768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선"/>
          <p:cNvSpPr/>
          <p:nvPr/>
        </p:nvSpPr>
        <p:spPr>
          <a:xfrm>
            <a:off x="6179" y="7486598"/>
            <a:ext cx="17448856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3" name="선"/>
          <p:cNvSpPr/>
          <p:nvPr/>
        </p:nvSpPr>
        <p:spPr>
          <a:xfrm flipV="1">
            <a:off x="17449799" y="6574054"/>
            <a:ext cx="918947" cy="918946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4" name="선"/>
          <p:cNvSpPr/>
          <p:nvPr/>
        </p:nvSpPr>
        <p:spPr>
          <a:xfrm>
            <a:off x="18358077" y="6572198"/>
            <a:ext cx="2794036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 len="sm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5" name="03"/>
          <p:cNvSpPr txBox="1"/>
          <p:nvPr/>
        </p:nvSpPr>
        <p:spPr>
          <a:xfrm>
            <a:off x="626166" y="7047287"/>
            <a:ext cx="42214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rPr>
              <a:t>0</a:t>
            </a:r>
            <a:r>
              <a:rPr b="1"/>
              <a:t>3</a:t>
            </a:r>
          </a:p>
        </p:txBody>
      </p:sp>
      <p:sp>
        <p:nvSpPr>
          <p:cNvPr id="296" name="Concept"/>
          <p:cNvSpPr txBox="1"/>
          <p:nvPr/>
        </p:nvSpPr>
        <p:spPr>
          <a:xfrm>
            <a:off x="21636000" y="6382403"/>
            <a:ext cx="123751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dirty="0"/>
              <a:t>Modeling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455</Words>
  <Application>Microsoft Office PowerPoint</Application>
  <PresentationFormat>사용자 지정</PresentationFormat>
  <Paragraphs>120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Helvetica Neue</vt:lpstr>
      <vt:lpstr>Helvetica Neue Medium</vt:lpstr>
      <vt:lpstr>Noto Sans KR</vt:lpstr>
      <vt:lpstr>나눔고딕</vt:lpstr>
      <vt:lpstr>맑은 고딕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modified xsi:type="dcterms:W3CDTF">2023-06-13T05:39:56Z</dcterms:modified>
</cp:coreProperties>
</file>