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2" r:id="rId5"/>
    <p:sldId id="261"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7D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20" autoAdjust="0"/>
  </p:normalViewPr>
  <p:slideViewPr>
    <p:cSldViewPr snapToGrid="0">
      <p:cViewPr varScale="1">
        <p:scale>
          <a:sx n="60" d="100"/>
          <a:sy n="60" d="100"/>
        </p:scale>
        <p:origin x="7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5E0F1-6C17-44C7-9F42-4E26AA575A93}" type="datetimeFigureOut">
              <a:rPr lang="pt-PT" smtClean="0"/>
              <a:t>11/11/2022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D787-D472-4192-B7D5-8EF24D53778E}" type="slidenum">
              <a:rPr lang="pt-PT" smtClean="0"/>
              <a:t>‹nº›</a:t>
            </a:fld>
            <a:endParaRPr lang="pt-PT"/>
          </a:p>
        </p:txBody>
      </p:sp>
    </p:spTree>
    <p:extLst>
      <p:ext uri="{BB962C8B-B14F-4D97-AF65-F5344CB8AC3E}">
        <p14:creationId xmlns:p14="http://schemas.microsoft.com/office/powerpoint/2010/main" val="18798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US" b="0" i="0" dirty="0">
                <a:solidFill>
                  <a:srgbClr val="333333"/>
                </a:solidFill>
                <a:effectLst/>
                <a:latin typeface="inter-regular"/>
              </a:rPr>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pPr algn="just"/>
            <a:r>
              <a:rPr lang="en-US" b="0" i="0" dirty="0">
                <a:solidFill>
                  <a:srgbClr val="333333"/>
                </a:solidFill>
                <a:effectLst/>
                <a:latin typeface="inter-regular"/>
              </a:rPr>
              <a:t>Since method invocation is determined by the JVM not compiler, it is known as runtime polymorphism.</a:t>
            </a:r>
          </a:p>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3</a:t>
            </a:fld>
            <a:endParaRPr lang="pt-PT"/>
          </a:p>
        </p:txBody>
      </p:sp>
    </p:spTree>
    <p:extLst>
      <p:ext uri="{BB962C8B-B14F-4D97-AF65-F5344CB8AC3E}">
        <p14:creationId xmlns:p14="http://schemas.microsoft.com/office/powerpoint/2010/main" val="72957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4</a:t>
            </a:fld>
            <a:endParaRPr lang="pt-PT"/>
          </a:p>
        </p:txBody>
      </p:sp>
    </p:spTree>
    <p:extLst>
      <p:ext uri="{BB962C8B-B14F-4D97-AF65-F5344CB8AC3E}">
        <p14:creationId xmlns:p14="http://schemas.microsoft.com/office/powerpoint/2010/main" val="292888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5</a:t>
            </a:fld>
            <a:endParaRPr lang="pt-PT"/>
          </a:p>
        </p:txBody>
      </p:sp>
    </p:spTree>
    <p:extLst>
      <p:ext uri="{BB962C8B-B14F-4D97-AF65-F5344CB8AC3E}">
        <p14:creationId xmlns:p14="http://schemas.microsoft.com/office/powerpoint/2010/main" val="323421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6</a:t>
            </a:fld>
            <a:endParaRPr lang="pt-PT"/>
          </a:p>
        </p:txBody>
      </p:sp>
    </p:spTree>
    <p:extLst>
      <p:ext uri="{BB962C8B-B14F-4D97-AF65-F5344CB8AC3E}">
        <p14:creationId xmlns:p14="http://schemas.microsoft.com/office/powerpoint/2010/main" val="376421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7</a:t>
            </a:fld>
            <a:endParaRPr lang="pt-PT"/>
          </a:p>
        </p:txBody>
      </p:sp>
    </p:spTree>
    <p:extLst>
      <p:ext uri="{BB962C8B-B14F-4D97-AF65-F5344CB8AC3E}">
        <p14:creationId xmlns:p14="http://schemas.microsoft.com/office/powerpoint/2010/main" val="17160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8</a:t>
            </a:fld>
            <a:endParaRPr lang="pt-PT"/>
          </a:p>
        </p:txBody>
      </p:sp>
    </p:spTree>
    <p:extLst>
      <p:ext uri="{BB962C8B-B14F-4D97-AF65-F5344CB8AC3E}">
        <p14:creationId xmlns:p14="http://schemas.microsoft.com/office/powerpoint/2010/main" val="5693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9</a:t>
            </a:fld>
            <a:endParaRPr lang="pt-PT"/>
          </a:p>
        </p:txBody>
      </p:sp>
    </p:spTree>
    <p:extLst>
      <p:ext uri="{BB962C8B-B14F-4D97-AF65-F5344CB8AC3E}">
        <p14:creationId xmlns:p14="http://schemas.microsoft.com/office/powerpoint/2010/main" val="287783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10</a:t>
            </a:fld>
            <a:endParaRPr lang="pt-PT"/>
          </a:p>
        </p:txBody>
      </p:sp>
    </p:spTree>
    <p:extLst>
      <p:ext uri="{BB962C8B-B14F-4D97-AF65-F5344CB8AC3E}">
        <p14:creationId xmlns:p14="http://schemas.microsoft.com/office/powerpoint/2010/main" val="182576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77DEDF-CF73-47AC-87B9-2D115D86E351}"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8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35810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461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01275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041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6359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9D1ECA4-F8E3-4247-895B-C18764A77F8F}" type="datetimeFigureOut">
              <a:rPr lang="pt-PT" smtClean="0"/>
              <a:t>11/11/2022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4426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9D1ECA4-F8E3-4247-895B-C18764A77F8F}" type="datetimeFigureOut">
              <a:rPr lang="pt-PT" smtClean="0"/>
              <a:t>11/11/2022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3382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ECA4-F8E3-4247-895B-C18764A77F8F}" type="datetimeFigureOut">
              <a:rPr lang="pt-PT" smtClean="0"/>
              <a:t>11/11/2022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8670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5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5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77DEDF-CF73-47AC-87B9-2D115D86E351}"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572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ollections-in-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javatpoint.com/list-vs-set-in-java" TargetMode="External"/><Relationship Id="rId4" Type="http://schemas.openxmlformats.org/officeDocument/2006/relationships/hyperlink" Target="https://www.edureka.co/community/2283/what-is-the-difference-between-set-and-list-in-java#:~:text=List%20is%20an%20ordered%20sequence%20of%20elements%20whereas%20Set%20is,list%20each%20element%20is%20insert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059A-8EAE-2F63-E8B9-5DE62D7F38B4}"/>
              </a:ext>
            </a:extLst>
          </p:cNvPr>
          <p:cNvSpPr>
            <a:spLocks noGrp="1"/>
          </p:cNvSpPr>
          <p:nvPr>
            <p:ph type="ctrTitle"/>
          </p:nvPr>
        </p:nvSpPr>
        <p:spPr/>
        <p:txBody>
          <a:bodyPr/>
          <a:lstStyle/>
          <a:p>
            <a:r>
              <a:rPr lang="pt-PT" sz="3600" dirty="0"/>
              <a:t>UPSKILL - Autoestudo </a:t>
            </a:r>
            <a:br>
              <a:rPr lang="pt-PT" sz="4400" dirty="0"/>
            </a:br>
            <a:r>
              <a:rPr lang="pt-PT" sz="2400" dirty="0">
                <a:latin typeface="Abadi Extra Light" panose="020B0204020104020204" pitchFamily="34" charset="0"/>
              </a:rPr>
              <a:t>semana 1 (8 - 11 NOV 2022)</a:t>
            </a:r>
            <a:endParaRPr lang="pt-PT" sz="4400" dirty="0">
              <a:latin typeface="Abadi Extra Light" panose="020B0204020104020204" pitchFamily="34" charset="0"/>
            </a:endParaRPr>
          </a:p>
        </p:txBody>
      </p:sp>
      <p:sp>
        <p:nvSpPr>
          <p:cNvPr id="3" name="Subtítulo 2">
            <a:extLst>
              <a:ext uri="{FF2B5EF4-FFF2-40B4-BE49-F238E27FC236}">
                <a16:creationId xmlns:a16="http://schemas.microsoft.com/office/drawing/2014/main" id="{63B89113-3F38-5D83-7565-9EA81839844C}"/>
              </a:ext>
            </a:extLst>
          </p:cNvPr>
          <p:cNvSpPr>
            <a:spLocks noGrp="1"/>
          </p:cNvSpPr>
          <p:nvPr>
            <p:ph type="subTitle" idx="1"/>
          </p:nvPr>
        </p:nvSpPr>
        <p:spPr/>
        <p:txBody>
          <a:bodyPr/>
          <a:lstStyle/>
          <a:p>
            <a:r>
              <a:rPr lang="pt-PT" dirty="0">
                <a:effectLst>
                  <a:outerShdw blurRad="38100" dist="38100" dir="2700000" algn="tl">
                    <a:srgbClr val="000000">
                      <a:alpha val="43137"/>
                    </a:srgbClr>
                  </a:outerShdw>
                </a:effectLst>
              </a:rPr>
              <a:t>Valentim Gomes</a:t>
            </a:r>
          </a:p>
        </p:txBody>
      </p:sp>
    </p:spTree>
    <p:extLst>
      <p:ext uri="{BB962C8B-B14F-4D97-AF65-F5344CB8AC3E}">
        <p14:creationId xmlns:p14="http://schemas.microsoft.com/office/powerpoint/2010/main" val="2358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err="1">
                <a:latin typeface="Abadi Extra Light" panose="020B0204020104020204" pitchFamily="34" charset="0"/>
                <a:ea typeface="+mn-ea"/>
                <a:cs typeface="+mn-cs"/>
              </a:rPr>
              <a:t>Threads</a:t>
            </a:r>
            <a:endParaRPr lang="pt-PT" sz="2400" dirty="0">
              <a:latin typeface="Abadi Extra Light" panose="020B0204020104020204" pitchFamily="34" charset="0"/>
              <a:ea typeface="+mn-ea"/>
              <a:cs typeface="+mn-cs"/>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https://www.w3schools.com/java/java_threads.asp</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Uso prático de uma </a:t>
            </a:r>
            <a:r>
              <a:rPr lang="pt-PT" sz="1400" dirty="0" err="1"/>
              <a:t>Thread</a:t>
            </a:r>
            <a:endParaRPr lang="pt-PT" sz="1400" dirty="0"/>
          </a:p>
        </p:txBody>
      </p:sp>
      <p:sp>
        <p:nvSpPr>
          <p:cNvPr id="10" name="Marcador de Posição do Texto 5">
            <a:extLst>
              <a:ext uri="{FF2B5EF4-FFF2-40B4-BE49-F238E27FC236}">
                <a16:creationId xmlns:a16="http://schemas.microsoft.com/office/drawing/2014/main" id="{A61A9915-D2C0-1CBB-A4F4-88300F3AACDC}"/>
              </a:ext>
            </a:extLst>
          </p:cNvPr>
          <p:cNvSpPr txBox="1">
            <a:spLocks/>
          </p:cNvSpPr>
          <p:nvPr/>
        </p:nvSpPr>
        <p:spPr>
          <a:xfrm>
            <a:off x="6728775" y="1879779"/>
            <a:ext cx="4665777"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l"/>
            <a:endParaRPr lang="pt-PT" b="0" i="0" dirty="0">
              <a:solidFill>
                <a:srgbClr val="333333"/>
              </a:solidFill>
              <a:effectLst/>
              <a:latin typeface="Open Sans" panose="020B0606030504020204" pitchFamily="34" charset="0"/>
            </a:endParaRPr>
          </a:p>
        </p:txBody>
      </p:sp>
      <p:sp>
        <p:nvSpPr>
          <p:cNvPr id="13" name="CaixaDeTexto 12">
            <a:extLst>
              <a:ext uri="{FF2B5EF4-FFF2-40B4-BE49-F238E27FC236}">
                <a16:creationId xmlns:a16="http://schemas.microsoft.com/office/drawing/2014/main" id="{D7D40614-C270-CA3C-4AB3-3AD22CE5C4D3}"/>
              </a:ext>
            </a:extLst>
          </p:cNvPr>
          <p:cNvSpPr txBox="1"/>
          <p:nvPr/>
        </p:nvSpPr>
        <p:spPr>
          <a:xfrm>
            <a:off x="6637648" y="2150938"/>
            <a:ext cx="5012703" cy="2862322"/>
          </a:xfrm>
          <a:prstGeom prst="rect">
            <a:avLst/>
          </a:prstGeom>
          <a:noFill/>
        </p:spPr>
        <p:txBody>
          <a:bodyPr wrap="square">
            <a:spAutoFit/>
          </a:bodyPr>
          <a:lstStyle/>
          <a:p>
            <a:pPr algn="just"/>
            <a:endParaRPr lang="en-US" b="0" i="0" dirty="0">
              <a:solidFill>
                <a:srgbClr val="000000"/>
              </a:solidFill>
              <a:effectLst/>
              <a:latin typeface="Verdana" panose="020B0604030504040204" pitchFamily="34" charset="0"/>
            </a:endParaRPr>
          </a:p>
          <a:p>
            <a:pPr algn="just"/>
            <a:r>
              <a:rPr lang="pt-PT" b="0" i="0" dirty="0">
                <a:solidFill>
                  <a:srgbClr val="000000"/>
                </a:solidFill>
                <a:effectLst/>
                <a:latin typeface="Verdana" panose="020B0604030504040204" pitchFamily="34" charset="0"/>
              </a:rPr>
              <a:t>A principal diferença é que quando uma classe estende a classe </a:t>
            </a:r>
            <a:r>
              <a:rPr lang="pt-PT" b="0" i="0" dirty="0" err="1">
                <a:solidFill>
                  <a:srgbClr val="000000"/>
                </a:solidFill>
                <a:effectLst/>
                <a:latin typeface="Verdana" panose="020B0604030504040204" pitchFamily="34" charset="0"/>
              </a:rPr>
              <a:t>Thread</a:t>
            </a:r>
            <a:r>
              <a:rPr lang="pt-PT" b="0" i="0" dirty="0">
                <a:solidFill>
                  <a:srgbClr val="000000"/>
                </a:solidFill>
                <a:effectLst/>
                <a:latin typeface="Verdana" panose="020B0604030504040204" pitchFamily="34" charset="0"/>
              </a:rPr>
              <a:t>, não é possível estender outra classe (o Java não suporta herança múltipla), mas implementando a interface </a:t>
            </a:r>
            <a:r>
              <a:rPr lang="pt-PT" b="0" i="0" dirty="0" err="1">
                <a:solidFill>
                  <a:srgbClr val="000000"/>
                </a:solidFill>
                <a:effectLst/>
                <a:latin typeface="Verdana" panose="020B0604030504040204" pitchFamily="34" charset="0"/>
              </a:rPr>
              <a:t>Runnable</a:t>
            </a:r>
            <a:r>
              <a:rPr lang="pt-PT" b="0" i="0" dirty="0">
                <a:solidFill>
                  <a:srgbClr val="000000"/>
                </a:solidFill>
                <a:effectLst/>
                <a:latin typeface="Verdana" panose="020B0604030504040204" pitchFamily="34" charset="0"/>
              </a:rPr>
              <a:t>, é possível estender de outra classe também</a:t>
            </a:r>
            <a:r>
              <a:rPr lang="en-US" b="0" i="0" dirty="0">
                <a:solidFill>
                  <a:srgbClr val="000000"/>
                </a:solidFill>
                <a:effectLst/>
                <a:latin typeface="Verdana" panose="020B0604030504040204" pitchFamily="34" charset="0"/>
              </a:rPr>
              <a:t>. </a:t>
            </a:r>
          </a:p>
          <a:p>
            <a:pPr algn="just"/>
            <a:r>
              <a:rPr lang="en-US" b="0" i="0" dirty="0" err="1">
                <a:solidFill>
                  <a:srgbClr val="000000"/>
                </a:solidFill>
                <a:effectLst/>
                <a:latin typeface="Verdana" panose="020B0604030504040204" pitchFamily="34" charset="0"/>
              </a:rPr>
              <a:t>Exemplo</a:t>
            </a:r>
            <a:r>
              <a:rPr lang="en-US" b="0" i="0" dirty="0">
                <a:solidFill>
                  <a:srgbClr val="000000"/>
                </a:solidFill>
                <a:effectLst/>
                <a:latin typeface="Verdana" panose="020B0604030504040204" pitchFamily="34" charset="0"/>
              </a:rPr>
              <a:t>: class </a:t>
            </a:r>
            <a:r>
              <a:rPr lang="en-US" b="0" i="0" dirty="0" err="1">
                <a:solidFill>
                  <a:srgbClr val="000000"/>
                </a:solidFill>
                <a:effectLst/>
                <a:latin typeface="Verdana" panose="020B0604030504040204" pitchFamily="34" charset="0"/>
              </a:rPr>
              <a:t>MyClass</a:t>
            </a:r>
            <a:r>
              <a:rPr lang="en-US" b="0" i="0" dirty="0">
                <a:solidFill>
                  <a:srgbClr val="000000"/>
                </a:solidFill>
                <a:effectLst/>
                <a:latin typeface="Verdana" panose="020B0604030504040204" pitchFamily="34" charset="0"/>
              </a:rPr>
              <a:t> extends </a:t>
            </a:r>
            <a:r>
              <a:rPr lang="en-US" b="0" i="0" dirty="0" err="1">
                <a:solidFill>
                  <a:srgbClr val="000000"/>
                </a:solidFill>
                <a:effectLst/>
                <a:latin typeface="Verdana" panose="020B0604030504040204" pitchFamily="34" charset="0"/>
              </a:rPr>
              <a:t>OtherClass</a:t>
            </a:r>
            <a:r>
              <a:rPr lang="en-US" b="0" i="0" dirty="0">
                <a:solidFill>
                  <a:srgbClr val="000000"/>
                </a:solidFill>
                <a:effectLst/>
                <a:latin typeface="Verdana" panose="020B0604030504040204" pitchFamily="34" charset="0"/>
              </a:rPr>
              <a:t> implements Runnable.</a:t>
            </a:r>
          </a:p>
        </p:txBody>
      </p:sp>
      <p:sp>
        <p:nvSpPr>
          <p:cNvPr id="18" name="Marcador de Posição do Texto 5">
            <a:extLst>
              <a:ext uri="{FF2B5EF4-FFF2-40B4-BE49-F238E27FC236}">
                <a16:creationId xmlns:a16="http://schemas.microsoft.com/office/drawing/2014/main" id="{0487D714-EB7E-BB24-E350-0BAB9F22F720}"/>
              </a:ext>
            </a:extLst>
          </p:cNvPr>
          <p:cNvSpPr txBox="1">
            <a:spLocks/>
          </p:cNvSpPr>
          <p:nvPr/>
        </p:nvSpPr>
        <p:spPr>
          <a:xfrm>
            <a:off x="797447" y="2150938"/>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pt-PT" dirty="0" err="1">
                <a:solidFill>
                  <a:srgbClr val="333333"/>
                </a:solidFill>
                <a:latin typeface="inter-regular"/>
              </a:rPr>
              <a:t>Threads</a:t>
            </a:r>
            <a:r>
              <a:rPr lang="pt-PT" dirty="0">
                <a:solidFill>
                  <a:srgbClr val="333333"/>
                </a:solidFill>
                <a:latin typeface="inter-regular"/>
              </a:rPr>
              <a:t> permitem que um programa corra de forma mais eficaz, conseguindo realizar várias funções ao mesmo tempo.</a:t>
            </a:r>
          </a:p>
          <a:p>
            <a:pPr marL="285750" indent="-285750">
              <a:buFont typeface="Arial" panose="020B0604020202020204" pitchFamily="34" charset="0"/>
              <a:buChar char="•"/>
            </a:pPr>
            <a:r>
              <a:rPr lang="pt-PT" dirty="0">
                <a:solidFill>
                  <a:srgbClr val="333333"/>
                </a:solidFill>
                <a:latin typeface="inter-regular"/>
              </a:rPr>
              <a:t>Podem ser usadas para realizar tarefas mais pesadas sem interromper o programa principal</a:t>
            </a:r>
          </a:p>
          <a:p>
            <a:pPr marL="285750" indent="-285750">
              <a:buFont typeface="Arial" panose="020B0604020202020204" pitchFamily="34" charset="0"/>
              <a:buChar char="•"/>
            </a:pPr>
            <a:r>
              <a:rPr lang="pt-PT" dirty="0">
                <a:solidFill>
                  <a:srgbClr val="333333"/>
                </a:solidFill>
                <a:latin typeface="inter-regular"/>
              </a:rPr>
              <a:t>Existem 2 formas para criar </a:t>
            </a:r>
            <a:r>
              <a:rPr lang="pt-PT" dirty="0" err="1">
                <a:solidFill>
                  <a:srgbClr val="333333"/>
                </a:solidFill>
                <a:latin typeface="inter-regular"/>
              </a:rPr>
              <a:t>threads</a:t>
            </a:r>
            <a:r>
              <a:rPr lang="pt-PT" dirty="0">
                <a:solidFill>
                  <a:srgbClr val="333333"/>
                </a:solidFill>
                <a:latin typeface="inter-regular"/>
              </a:rPr>
              <a:t>: com "</a:t>
            </a:r>
            <a:r>
              <a:rPr lang="pt-PT" dirty="0" err="1">
                <a:solidFill>
                  <a:srgbClr val="333333"/>
                </a:solidFill>
                <a:latin typeface="inter-regular"/>
              </a:rPr>
              <a:t>extending</a:t>
            </a:r>
            <a:r>
              <a:rPr lang="pt-PT" dirty="0">
                <a:solidFill>
                  <a:srgbClr val="333333"/>
                </a:solidFill>
                <a:latin typeface="inter-regular"/>
              </a:rPr>
              <a:t>" ou "</a:t>
            </a:r>
            <a:r>
              <a:rPr lang="pt-PT" dirty="0" err="1">
                <a:solidFill>
                  <a:srgbClr val="333333"/>
                </a:solidFill>
                <a:latin typeface="inter-regular"/>
              </a:rPr>
              <a:t>implementing</a:t>
            </a:r>
            <a:r>
              <a:rPr lang="pt-PT" dirty="0">
                <a:solidFill>
                  <a:srgbClr val="333333"/>
                </a:solidFill>
                <a:latin typeface="inter-regular"/>
              </a:rPr>
              <a:t>“.</a:t>
            </a:r>
          </a:p>
          <a:p>
            <a:pPr marL="285750" indent="-285750">
              <a:buFont typeface="Arial" panose="020B0604020202020204" pitchFamily="34" charset="0"/>
              <a:buChar char="•"/>
            </a:pPr>
            <a:endParaRPr lang="pt-PT" dirty="0">
              <a:solidFill>
                <a:srgbClr val="333333"/>
              </a:solidFill>
              <a:latin typeface="inter-regular"/>
            </a:endParaRPr>
          </a:p>
        </p:txBody>
      </p:sp>
    </p:spTree>
    <p:extLst>
      <p:ext uri="{BB962C8B-B14F-4D97-AF65-F5344CB8AC3E}">
        <p14:creationId xmlns:p14="http://schemas.microsoft.com/office/powerpoint/2010/main" val="1685947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7F0B-46B4-1F7E-5E7E-103039CC0BFC}"/>
              </a:ext>
            </a:extLst>
          </p:cNvPr>
          <p:cNvSpPr>
            <a:spLocks noGrp="1"/>
          </p:cNvSpPr>
          <p:nvPr>
            <p:ph type="title"/>
          </p:nvPr>
        </p:nvSpPr>
        <p:spPr/>
        <p:txBody>
          <a:bodyPr>
            <a:normAutofit/>
          </a:bodyPr>
          <a:lstStyle/>
          <a:p>
            <a:r>
              <a:rPr lang="pt-PT" sz="3600" dirty="0"/>
              <a:t>Tópicos da semana</a:t>
            </a:r>
          </a:p>
        </p:txBody>
      </p:sp>
      <p:sp>
        <p:nvSpPr>
          <p:cNvPr id="5" name="Marcador de Posição de Conteúdo 4">
            <a:extLst>
              <a:ext uri="{FF2B5EF4-FFF2-40B4-BE49-F238E27FC236}">
                <a16:creationId xmlns:a16="http://schemas.microsoft.com/office/drawing/2014/main" id="{1F9EAC56-CDFB-158C-5B21-63CE6BAF665B}"/>
              </a:ext>
            </a:extLst>
          </p:cNvPr>
          <p:cNvSpPr>
            <a:spLocks noGrp="1"/>
          </p:cNvSpPr>
          <p:nvPr>
            <p:ph idx="1"/>
          </p:nvPr>
        </p:nvSpPr>
        <p:spPr>
          <a:xfrm>
            <a:off x="3652837" y="2171700"/>
            <a:ext cx="5038725" cy="3581400"/>
          </a:xfrm>
        </p:spPr>
        <p:txBody>
          <a:bodyPr>
            <a:normAutofit/>
          </a:bodyPr>
          <a:lstStyle/>
          <a:p>
            <a:pPr marL="0" indent="0">
              <a:buNone/>
            </a:pPr>
            <a:r>
              <a:rPr lang="pt-PT" sz="2400" dirty="0">
                <a:latin typeface="Abadi Extra Light" panose="020B0204020104020204" pitchFamily="34" charset="0"/>
              </a:rPr>
              <a:t>Revisão de conteúdos em Java</a:t>
            </a:r>
          </a:p>
          <a:p>
            <a:pPr marL="0" indent="0">
              <a:buNone/>
            </a:pPr>
            <a:r>
              <a:rPr lang="pt-PT" sz="1800" dirty="0"/>
              <a:t>POO:</a:t>
            </a:r>
          </a:p>
          <a:p>
            <a:pPr>
              <a:buFont typeface="Wingdings" panose="05000000000000000000" pitchFamily="2" charset="2"/>
              <a:buChar char="q"/>
            </a:pPr>
            <a:r>
              <a:rPr lang="pt-PT" sz="1800" dirty="0"/>
              <a:t>Polimorfismo</a:t>
            </a:r>
          </a:p>
          <a:p>
            <a:pPr>
              <a:buFont typeface="Wingdings" panose="05000000000000000000" pitchFamily="2" charset="2"/>
              <a:buChar char="q"/>
            </a:pPr>
            <a:r>
              <a:rPr lang="pt-PT" sz="1800" dirty="0"/>
              <a:t>Herança</a:t>
            </a:r>
          </a:p>
          <a:p>
            <a:pPr>
              <a:buFont typeface="Wingdings" panose="05000000000000000000" pitchFamily="2" charset="2"/>
              <a:buChar char="q"/>
            </a:pPr>
            <a:r>
              <a:rPr lang="pt-PT" sz="1800" dirty="0"/>
              <a:t>Abstração/Classes abstratas</a:t>
            </a:r>
          </a:p>
          <a:p>
            <a:pPr>
              <a:buFont typeface="Wingdings" panose="05000000000000000000" pitchFamily="2" charset="2"/>
              <a:buChar char="q"/>
            </a:pPr>
            <a:r>
              <a:rPr lang="pt-PT" sz="1800" dirty="0"/>
              <a:t>Encapsulamento</a:t>
            </a:r>
          </a:p>
          <a:p>
            <a:pPr marL="0" indent="0">
              <a:buNone/>
            </a:pPr>
            <a:r>
              <a:rPr lang="pt-PT" sz="1800" i="1" dirty="0"/>
              <a:t>Collections</a:t>
            </a:r>
          </a:p>
          <a:p>
            <a:pPr marL="0" indent="0">
              <a:buNone/>
            </a:pPr>
            <a:r>
              <a:rPr lang="pt-PT" sz="1800" i="1" dirty="0" err="1"/>
              <a:t>Threads</a:t>
            </a:r>
            <a:endParaRPr lang="pt-PT" sz="1800" i="1" dirty="0"/>
          </a:p>
        </p:txBody>
      </p:sp>
    </p:spTree>
    <p:extLst>
      <p:ext uri="{BB962C8B-B14F-4D97-AF65-F5344CB8AC3E}">
        <p14:creationId xmlns:p14="http://schemas.microsoft.com/office/powerpoint/2010/main" val="2506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Polimorfismo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81053"/>
            <a:ext cx="3855720" cy="3291840"/>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Realizar uma única ação</a:t>
            </a:r>
            <a:r>
              <a:rPr lang="pt-PT" dirty="0">
                <a:solidFill>
                  <a:srgbClr val="333333"/>
                </a:solidFill>
                <a:latin typeface="inter-regular"/>
              </a:rPr>
              <a:t> de maneira diferente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Existem </a:t>
            </a:r>
            <a:r>
              <a:rPr lang="pt-PT" dirty="0">
                <a:solidFill>
                  <a:srgbClr val="333333"/>
                </a:solidFill>
                <a:latin typeface="inter-regular"/>
              </a:rPr>
              <a:t>dois tipos de Polimorfismo: </a:t>
            </a:r>
            <a:r>
              <a:rPr lang="pt-PT" b="0" i="0" dirty="0">
                <a:solidFill>
                  <a:srgbClr val="333333"/>
                </a:solidFill>
                <a:effectLst/>
                <a:latin typeface="inter-regular"/>
              </a:rPr>
              <a:t>compile-time / </a:t>
            </a:r>
            <a:r>
              <a:rPr lang="pt-PT" b="0" i="0" dirty="0" err="1">
                <a:solidFill>
                  <a:srgbClr val="333333"/>
                </a:solidFill>
                <a:effectLst/>
                <a:latin typeface="inter-regular"/>
              </a:rPr>
              <a:t>runtime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 O método que deriva e realiza a implementação: </a:t>
            </a:r>
            <a:r>
              <a:rPr lang="pt-PT" b="0" i="0" dirty="0" err="1">
                <a:solidFill>
                  <a:srgbClr val="333333"/>
                </a:solidFill>
                <a:effectLst/>
                <a:latin typeface="inter-regular"/>
              </a:rPr>
              <a:t>overriding</a:t>
            </a:r>
            <a:r>
              <a:rPr lang="pt-PT" b="0" i="0" dirty="0">
                <a:solidFill>
                  <a:srgbClr val="333333"/>
                </a:solidFill>
                <a:effectLst/>
                <a:latin typeface="inter-regular"/>
              </a:rPr>
              <a:t> / </a:t>
            </a:r>
            <a:r>
              <a:rPr lang="pt-PT" b="0" i="0" dirty="0" err="1">
                <a:solidFill>
                  <a:srgbClr val="333333"/>
                </a:solidFill>
                <a:effectLst/>
                <a:latin typeface="inter-regular"/>
              </a:rPr>
              <a:t>overloading</a:t>
            </a:r>
            <a:endParaRPr lang="pt-PT" dirty="0">
              <a:solidFill>
                <a:srgbClr val="333333"/>
              </a:solidFill>
              <a:latin typeface="inter-regular"/>
            </a:endParaRPr>
          </a:p>
          <a:p>
            <a:pPr marL="285750" indent="-285750">
              <a:buFont typeface="Arial" panose="020B0604020202020204" pitchFamily="34" charset="0"/>
              <a:buChar char="•"/>
            </a:pP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430887"/>
          </a:xfrm>
          <a:prstGeom prst="rect">
            <a:avLst/>
          </a:prstGeom>
          <a:noFill/>
        </p:spPr>
        <p:txBody>
          <a:bodyPr wrap="square" rtlCol="0">
            <a:spAutoFit/>
          </a:bodyPr>
          <a:lstStyle/>
          <a:p>
            <a:r>
              <a:rPr lang="pt-PT" sz="1100" i="1" dirty="0">
                <a:hlinkClick r:id="rId3"/>
              </a:rPr>
              <a:t>https://www.javatpoint.com/runtime-polymorphism-in-java</a:t>
            </a:r>
            <a:endParaRPr lang="pt-PT" sz="1100" i="1" dirty="0"/>
          </a:p>
          <a:p>
            <a:r>
              <a:rPr lang="pt-PT" sz="1100" i="1" dirty="0"/>
              <a:t>https://www.javatpoint.com/method-overloading-in-java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583680" y="1959428"/>
            <a:ext cx="4564382" cy="2308324"/>
          </a:xfrm>
          <a:prstGeom prst="rect">
            <a:avLst/>
          </a:prstGeom>
          <a:noFill/>
        </p:spPr>
        <p:txBody>
          <a:bodyPr wrap="square">
            <a:spAutoFit/>
          </a:bodyPr>
          <a:lstStyle/>
          <a:p>
            <a:r>
              <a:rPr lang="en-US" dirty="0"/>
              <a:t>//overloading</a:t>
            </a:r>
          </a:p>
          <a:p>
            <a:r>
              <a:rPr lang="en-US" dirty="0"/>
              <a:t>static int add(int </a:t>
            </a:r>
            <a:r>
              <a:rPr lang="en-US" dirty="0" err="1"/>
              <a:t>a,int</a:t>
            </a:r>
            <a:r>
              <a:rPr lang="en-US" dirty="0"/>
              <a:t> b){return </a:t>
            </a:r>
            <a:r>
              <a:rPr lang="en-US" dirty="0" err="1"/>
              <a:t>a+b</a:t>
            </a:r>
            <a:r>
              <a:rPr lang="en-US" dirty="0"/>
              <a:t>;}  </a:t>
            </a:r>
          </a:p>
          <a:p>
            <a:r>
              <a:rPr lang="en-US" dirty="0"/>
              <a:t>static int add(int </a:t>
            </a:r>
            <a:r>
              <a:rPr lang="en-US" dirty="0" err="1"/>
              <a:t>a,int</a:t>
            </a:r>
            <a:r>
              <a:rPr lang="en-US" dirty="0"/>
              <a:t> </a:t>
            </a:r>
            <a:r>
              <a:rPr lang="en-US" dirty="0" err="1"/>
              <a:t>b,int</a:t>
            </a:r>
            <a:r>
              <a:rPr lang="en-US" dirty="0"/>
              <a:t> c){return </a:t>
            </a:r>
            <a:r>
              <a:rPr lang="en-US" dirty="0" err="1"/>
              <a:t>a+b+c</a:t>
            </a:r>
            <a:r>
              <a:rPr lang="en-US" dirty="0"/>
              <a:t>;}</a:t>
            </a:r>
          </a:p>
          <a:p>
            <a:endParaRPr lang="en-US" dirty="0"/>
          </a:p>
          <a:p>
            <a:r>
              <a:rPr lang="en-US" dirty="0"/>
              <a:t>static int add(int a, int b){return </a:t>
            </a:r>
            <a:r>
              <a:rPr lang="en-US" dirty="0" err="1"/>
              <a:t>a+b</a:t>
            </a:r>
            <a:r>
              <a:rPr lang="en-US" dirty="0"/>
              <a:t>;}  </a:t>
            </a:r>
          </a:p>
          <a:p>
            <a:r>
              <a:rPr lang="en-US" dirty="0"/>
              <a:t>static double add(double a, double b){return </a:t>
            </a:r>
            <a:r>
              <a:rPr lang="en-US" dirty="0" err="1"/>
              <a:t>a+b</a:t>
            </a:r>
            <a:r>
              <a:rPr lang="en-US" dirty="0"/>
              <a:t>;}  </a:t>
            </a:r>
          </a:p>
          <a:p>
            <a:endParaRPr lang="en-US" dirty="0"/>
          </a:p>
        </p:txBody>
      </p:sp>
    </p:spTree>
    <p:extLst>
      <p:ext uri="{BB962C8B-B14F-4D97-AF65-F5344CB8AC3E}">
        <p14:creationId xmlns:p14="http://schemas.microsoft.com/office/powerpoint/2010/main" val="540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Herança</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201783"/>
            <a:ext cx="3855720" cy="4665617"/>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Um objeto/classe adquire todas as propriedades de uma classe </a:t>
            </a:r>
            <a:r>
              <a:rPr lang="pt-PT" b="0" i="0" dirty="0" err="1">
                <a:solidFill>
                  <a:srgbClr val="333333"/>
                </a:solidFill>
                <a:effectLst/>
                <a:latin typeface="inter-regular"/>
              </a:rPr>
              <a:t>super</a:t>
            </a:r>
            <a:r>
              <a:rPr lang="pt-PT" b="0" i="0" dirty="0">
                <a:solidFill>
                  <a:srgbClr val="333333"/>
                </a:solidFill>
                <a:effectLst/>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Objetivo: reutilizar métodos e variáveis que seriam iguais ou similares. Fundamental para obter o polimorfismo em </a:t>
            </a:r>
            <a:r>
              <a:rPr lang="pt-PT" b="0" i="0" dirty="0" err="1">
                <a:solidFill>
                  <a:srgbClr val="333333"/>
                </a:solidFill>
                <a:effectLst/>
                <a:latin typeface="inter-regular"/>
              </a:rPr>
              <a:t>runtime</a:t>
            </a:r>
            <a:r>
              <a:rPr lang="pt-PT" dirty="0">
                <a:solidFill>
                  <a:srgbClr val="333333"/>
                </a:solidFill>
                <a:latin typeface="inter-regular"/>
              </a:rPr>
              <a:t> (</a:t>
            </a:r>
            <a:r>
              <a:rPr lang="pt-PT" dirty="0" err="1">
                <a:solidFill>
                  <a:srgbClr val="333333"/>
                </a:solidFill>
                <a:latin typeface="inter-regular"/>
              </a:rPr>
              <a:t>overriding</a:t>
            </a:r>
            <a:r>
              <a:rPr lang="pt-PT" dirty="0">
                <a:solidFill>
                  <a:srgbClr val="333333"/>
                </a:solidFill>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Artefactos da herança:</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Sub </a:t>
            </a:r>
            <a:r>
              <a:rPr lang="en-US" b="1" i="0" dirty="0" err="1">
                <a:solidFill>
                  <a:srgbClr val="000000"/>
                </a:solidFill>
                <a:effectLst/>
                <a:latin typeface="inter-bold"/>
              </a:rPr>
              <a:t>Classe</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Herda</a:t>
            </a:r>
            <a:r>
              <a:rPr lang="en-US" b="0" i="0" dirty="0">
                <a:solidFill>
                  <a:srgbClr val="000000"/>
                </a:solidFill>
                <a:effectLst/>
                <a:latin typeface="inter-regular"/>
              </a:rPr>
              <a:t> de </a:t>
            </a:r>
            <a:r>
              <a:rPr lang="en-US" b="0" i="0" dirty="0" err="1">
                <a:solidFill>
                  <a:srgbClr val="000000"/>
                </a:solidFill>
                <a:effectLst/>
                <a:latin typeface="inter-regular"/>
              </a:rPr>
              <a:t>outra</a:t>
            </a:r>
            <a:r>
              <a:rPr lang="en-US" b="0" i="0" dirty="0">
                <a:solidFill>
                  <a:srgbClr val="000000"/>
                </a:solidFill>
                <a:effectLst/>
                <a:latin typeface="inter-regular"/>
              </a:rPr>
              <a:t> </a:t>
            </a:r>
            <a:r>
              <a:rPr lang="en-US" b="0" i="0" dirty="0" err="1">
                <a:solidFill>
                  <a:srgbClr val="000000"/>
                </a:solidFill>
                <a:effectLst/>
                <a:latin typeface="inter-regular"/>
              </a:rPr>
              <a:t>classe</a:t>
            </a:r>
            <a:r>
              <a:rPr lang="en-US" b="0" i="0" dirty="0">
                <a:solidFill>
                  <a:srgbClr val="000000"/>
                </a:solidFill>
                <a:effectLst/>
                <a:latin typeface="inter-regular"/>
              </a:rPr>
              <a:t>. </a:t>
            </a:r>
            <a:r>
              <a:rPr lang="en-US" b="0" i="0" dirty="0" err="1">
                <a:solidFill>
                  <a:srgbClr val="000000"/>
                </a:solidFill>
                <a:effectLst/>
                <a:latin typeface="inter-regular"/>
              </a:rPr>
              <a:t>Anotação</a:t>
            </a:r>
            <a:r>
              <a:rPr lang="en-US" b="0" i="0" dirty="0">
                <a:solidFill>
                  <a:srgbClr val="000000"/>
                </a:solidFill>
                <a:effectLst/>
                <a:latin typeface="inter-regular"/>
              </a:rPr>
              <a:t> </a:t>
            </a:r>
            <a:r>
              <a:rPr lang="en-US" b="0" dirty="0">
                <a:solidFill>
                  <a:srgbClr val="000000"/>
                </a:solidFill>
                <a:effectLst/>
                <a:latin typeface="inter-regular"/>
              </a:rPr>
              <a:t>extends. </a:t>
            </a:r>
          </a:p>
          <a:p>
            <a:pPr lvl="1" algn="just">
              <a:buFont typeface="Arial" panose="020B0604020202020204" pitchFamily="34" charset="0"/>
              <a:buChar char="•"/>
            </a:pPr>
            <a:r>
              <a:rPr lang="pt-PT" b="1" i="0" dirty="0" err="1">
                <a:solidFill>
                  <a:srgbClr val="000000"/>
                </a:solidFill>
                <a:effectLst/>
                <a:latin typeface="inter-bold"/>
              </a:rPr>
              <a:t>Super</a:t>
            </a:r>
            <a:r>
              <a:rPr lang="pt-PT" b="1" i="0" dirty="0">
                <a:solidFill>
                  <a:srgbClr val="000000"/>
                </a:solidFill>
                <a:effectLst/>
                <a:latin typeface="inter-bold"/>
              </a:rPr>
              <a:t> Classe:</a:t>
            </a:r>
            <a:r>
              <a:rPr lang="pt-PT" b="0" i="0" dirty="0">
                <a:solidFill>
                  <a:srgbClr val="000000"/>
                </a:solidFill>
                <a:effectLst/>
                <a:latin typeface="inter-regular"/>
              </a:rPr>
              <a:t> </a:t>
            </a:r>
            <a:r>
              <a:rPr lang="pt-PT" b="0" dirty="0" err="1">
                <a:solidFill>
                  <a:srgbClr val="000000"/>
                </a:solidFill>
                <a:effectLst/>
                <a:latin typeface="inter-regular"/>
              </a:rPr>
              <a:t>Footprint</a:t>
            </a:r>
            <a:r>
              <a:rPr lang="pt-PT" b="0" i="0" dirty="0">
                <a:solidFill>
                  <a:srgbClr val="000000"/>
                </a:solidFill>
                <a:effectLst/>
                <a:latin typeface="inter-regular"/>
              </a:rPr>
              <a:t>, que contém as propriedades base. </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261610"/>
          </a:xfrm>
          <a:prstGeom prst="rect">
            <a:avLst/>
          </a:prstGeom>
          <a:noFill/>
        </p:spPr>
        <p:txBody>
          <a:bodyPr wrap="square" rtlCol="0">
            <a:spAutoFit/>
          </a:bodyPr>
          <a:lstStyle/>
          <a:p>
            <a:r>
              <a:rPr lang="pt-PT" sz="1100" i="1" dirty="0"/>
              <a:t>https://www.javatpoint.com/inheritance-in-java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374675" y="383177"/>
            <a:ext cx="4564382" cy="4031873"/>
          </a:xfrm>
          <a:prstGeom prst="rect">
            <a:avLst/>
          </a:prstGeom>
          <a:noFill/>
        </p:spPr>
        <p:txBody>
          <a:bodyPr wrap="square">
            <a:spAutoFit/>
          </a:bodyPr>
          <a:lstStyle/>
          <a:p>
            <a:pPr algn="just"/>
            <a:r>
              <a:rPr lang="pt-PT" sz="1400" b="1" i="0" dirty="0">
                <a:solidFill>
                  <a:srgbClr val="006699"/>
                </a:solidFill>
                <a:effectLst/>
                <a:latin typeface="inter-regular"/>
              </a:rPr>
              <a:t>//</a:t>
            </a:r>
            <a:r>
              <a:rPr lang="pt-PT" sz="1400" b="0" i="0" dirty="0" err="1">
                <a:solidFill>
                  <a:srgbClr val="610B38"/>
                </a:solidFill>
                <a:effectLst/>
                <a:latin typeface="erdana"/>
              </a:rPr>
              <a:t>Multilevel</a:t>
            </a:r>
            <a:r>
              <a:rPr lang="pt-PT" sz="1400" b="0" i="0" dirty="0">
                <a:solidFill>
                  <a:srgbClr val="610B38"/>
                </a:solidFill>
                <a:effectLst/>
                <a:latin typeface="erdana"/>
              </a:rPr>
              <a:t> </a:t>
            </a:r>
            <a:r>
              <a:rPr lang="pt-PT" sz="1400" b="0" i="0" dirty="0" err="1">
                <a:solidFill>
                  <a:srgbClr val="610B38"/>
                </a:solidFill>
                <a:effectLst/>
                <a:latin typeface="erdana"/>
              </a:rPr>
              <a:t>Inheritance</a:t>
            </a:r>
            <a:r>
              <a:rPr lang="pt-PT" sz="1400" b="0" i="0" dirty="0">
                <a:solidFill>
                  <a:srgbClr val="610B38"/>
                </a:solidFill>
                <a:effectLst/>
                <a:latin typeface="erdana"/>
              </a:rPr>
              <a:t> </a:t>
            </a:r>
            <a:endParaRPr lang="pt-PT" sz="1400" b="1" i="0" dirty="0">
              <a:solidFill>
                <a:srgbClr val="006699"/>
              </a:solidFill>
              <a:effectLst/>
              <a:latin typeface="inter-regular"/>
            </a:endParaRP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eat</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eating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bark</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barking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weep</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weeping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TestInheritance2{  </a:t>
            </a:r>
          </a:p>
          <a:p>
            <a:pPr algn="just"/>
            <a:r>
              <a:rPr lang="pt-PT" sz="1400" b="1" i="0" dirty="0" err="1">
                <a:solidFill>
                  <a:srgbClr val="006699"/>
                </a:solidFill>
                <a:effectLst/>
                <a:latin typeface="inter-regular"/>
              </a:rPr>
              <a:t>public</a:t>
            </a:r>
            <a:r>
              <a:rPr lang="pt-PT" sz="1400" b="0" i="0" dirty="0">
                <a:solidFill>
                  <a:srgbClr val="000000"/>
                </a:solidFill>
                <a:effectLst/>
                <a:latin typeface="inter-regular"/>
              </a:rPr>
              <a:t> </a:t>
            </a:r>
            <a:r>
              <a:rPr lang="pt-PT" sz="1400" b="1" i="0" dirty="0" err="1">
                <a:solidFill>
                  <a:srgbClr val="006699"/>
                </a:solidFill>
                <a:effectLst/>
                <a:latin typeface="inter-regular"/>
              </a:rPr>
              <a:t>static</a:t>
            </a:r>
            <a:r>
              <a:rPr lang="pt-PT" sz="1400" b="0" i="0" dirty="0">
                <a:solidFill>
                  <a:srgbClr val="000000"/>
                </a:solidFill>
                <a:effectLst/>
                <a:latin typeface="inter-regular"/>
              </a:rPr>
              <a:t> </a:t>
            </a:r>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main</a:t>
            </a:r>
            <a:r>
              <a:rPr lang="pt-PT" sz="1400" b="0" i="0" dirty="0">
                <a:solidFill>
                  <a:srgbClr val="000000"/>
                </a:solidFill>
                <a:effectLst/>
                <a:latin typeface="inter-regular"/>
              </a:rPr>
              <a:t>(</a:t>
            </a:r>
            <a:r>
              <a:rPr lang="pt-PT" sz="1400" b="0" i="0" dirty="0" err="1">
                <a:solidFill>
                  <a:srgbClr val="000000"/>
                </a:solidFill>
                <a:effectLst/>
                <a:latin typeface="inter-regular"/>
              </a:rPr>
              <a:t>String</a:t>
            </a:r>
            <a:r>
              <a:rPr lang="pt-PT" sz="1400" b="0" i="0" dirty="0">
                <a:solidFill>
                  <a:srgbClr val="000000"/>
                </a:solidFill>
                <a:effectLst/>
                <a:latin typeface="inter-regular"/>
              </a:rPr>
              <a:t> </a:t>
            </a:r>
            <a:r>
              <a:rPr lang="pt-PT" sz="1400" b="0" i="0" dirty="0" err="1">
                <a:solidFill>
                  <a:srgbClr val="000000"/>
                </a:solidFill>
                <a:effectLst/>
                <a:latin typeface="inter-regular"/>
              </a:rPr>
              <a:t>args</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BabyDog</a:t>
            </a:r>
            <a:r>
              <a:rPr lang="pt-PT" sz="1400" b="0" i="0" dirty="0">
                <a:solidFill>
                  <a:srgbClr val="000000"/>
                </a:solidFill>
                <a:effectLst/>
                <a:latin typeface="inter-regular"/>
              </a:rPr>
              <a:t> d=</a:t>
            </a:r>
            <a:r>
              <a:rPr lang="pt-PT" sz="1400" b="1" i="0" dirty="0" err="1">
                <a:solidFill>
                  <a:srgbClr val="006699"/>
                </a:solidFill>
                <a:effectLst/>
                <a:latin typeface="inter-regular"/>
              </a:rPr>
              <a:t>new</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d.weep</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d.bark</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d.eat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endParaRPr lang="en-US" dirty="0"/>
          </a:p>
        </p:txBody>
      </p:sp>
      <p:pic>
        <p:nvPicPr>
          <p:cNvPr id="3074" name="Picture 2" descr="Types of inheritance in Java">
            <a:extLst>
              <a:ext uri="{FF2B5EF4-FFF2-40B4-BE49-F238E27FC236}">
                <a16:creationId xmlns:a16="http://schemas.microsoft.com/office/drawing/2014/main" id="{3D4EE5C1-01C3-2CD7-54DE-3E99B4728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802" y="4262988"/>
            <a:ext cx="3917769" cy="20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a:t>
            </a:r>
            <a:r>
              <a:rPr lang="pt-PT" sz="2400" dirty="0" err="1">
                <a:latin typeface="Abadi Extra Light" panose="020B0204020104020204" pitchFamily="34" charset="0"/>
                <a:ea typeface="+mn-ea"/>
                <a:cs typeface="+mn-cs"/>
              </a:rPr>
              <a:t>keyword</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23357"/>
            <a:ext cx="3855720" cy="3657600"/>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Esconder certos detalhes </a:t>
            </a:r>
            <a:r>
              <a:rPr lang="en-US" dirty="0">
                <a:solidFill>
                  <a:srgbClr val="333333"/>
                </a:solidFill>
                <a:latin typeface="inter-regular"/>
              </a:rPr>
              <a:t>(</a:t>
            </a:r>
            <a:r>
              <a:rPr lang="pt-PT" dirty="0">
                <a:solidFill>
                  <a:srgbClr val="333333"/>
                </a:solidFill>
                <a:latin typeface="inter-regular"/>
              </a:rPr>
              <a:t>implementação de método) e deixar acessível apenas informação essencial.</a:t>
            </a:r>
            <a:endParaRPr lang="en-US" dirty="0">
              <a:solidFill>
                <a:srgbClr val="333333"/>
              </a:solidFill>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Realizado através da herança e classes/métodos abstratos.</a:t>
            </a:r>
          </a:p>
          <a:p>
            <a:pPr marL="742950" lvl="1" indent="-285750">
              <a:buFont typeface="Arial" panose="020B0604020202020204" pitchFamily="34" charset="0"/>
              <a:buChar char="•"/>
            </a:pPr>
            <a:r>
              <a:rPr lang="pt-PT" i="0" dirty="0">
                <a:solidFill>
                  <a:srgbClr val="333333"/>
                </a:solidFill>
                <a:latin typeface="inter-regular"/>
              </a:rPr>
              <a:t>Classe abstrata</a:t>
            </a:r>
            <a:r>
              <a:rPr lang="pt-PT" b="0" i="0" dirty="0">
                <a:solidFill>
                  <a:srgbClr val="333333"/>
                </a:solidFill>
                <a:effectLst/>
                <a:latin typeface="inter-regular"/>
              </a:rPr>
              <a:t>: classe restrita, não podem ser criados objetos desse tipo( apenas aceder com métodos que herdaram).</a:t>
            </a:r>
          </a:p>
          <a:p>
            <a:pPr marL="742950" lvl="1" indent="-285750">
              <a:buFont typeface="Arial" panose="020B0604020202020204" pitchFamily="34" charset="0"/>
              <a:buChar char="•"/>
            </a:pPr>
            <a:r>
              <a:rPr lang="pt-PT" b="0" i="0" dirty="0">
                <a:solidFill>
                  <a:srgbClr val="333333"/>
                </a:solidFill>
                <a:effectLst/>
                <a:latin typeface="inter-regular"/>
              </a:rPr>
              <a:t>Método abstrato: usado em classes abstratas, sem </a:t>
            </a:r>
            <a:r>
              <a:rPr lang="pt-PT" i="0" dirty="0">
                <a:solidFill>
                  <a:srgbClr val="333333"/>
                </a:solidFill>
                <a:latin typeface="inter-regular"/>
              </a:rPr>
              <a:t>conteúdo. A implementação é realizada na </a:t>
            </a:r>
            <a:r>
              <a:rPr lang="pt-PT" i="0" dirty="0" err="1">
                <a:solidFill>
                  <a:srgbClr val="333333"/>
                </a:solidFill>
                <a:latin typeface="inter-regular"/>
              </a:rPr>
              <a:t>sub-classe</a:t>
            </a:r>
            <a:r>
              <a:rPr lang="pt-PT" i="0" dirty="0">
                <a:solidFill>
                  <a:srgbClr val="333333"/>
                </a:solidFill>
                <a:latin typeface="inter-regular"/>
              </a:rPr>
              <a:t>.</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3" name="CaixaDeTexto 2">
            <a:extLst>
              <a:ext uri="{FF2B5EF4-FFF2-40B4-BE49-F238E27FC236}">
                <a16:creationId xmlns:a16="http://schemas.microsoft.com/office/drawing/2014/main" id="{A38C90C1-E835-EC6B-32A4-2701928F25B9}"/>
              </a:ext>
            </a:extLst>
          </p:cNvPr>
          <p:cNvSpPr txBox="1"/>
          <p:nvPr/>
        </p:nvSpPr>
        <p:spPr>
          <a:xfrm>
            <a:off x="6574302" y="1132114"/>
            <a:ext cx="4423953" cy="2962093"/>
          </a:xfrm>
          <a:prstGeom prst="rect">
            <a:avLst/>
          </a:prstGeom>
          <a:noFill/>
        </p:spPr>
        <p:txBody>
          <a:bodyPr wrap="square">
            <a:spAutoFit/>
          </a:bodyPr>
          <a:lstStyle/>
          <a:p>
            <a:r>
              <a:rPr lang="pt-PT" dirty="0"/>
              <a:t>Vantagens da Abstração</a:t>
            </a:r>
          </a:p>
          <a:p>
            <a:endParaRPr lang="pt-PT" dirty="0"/>
          </a:p>
          <a:p>
            <a:pPr algn="just" defTabSz="914400">
              <a:lnSpc>
                <a:spcPct val="113000"/>
              </a:lnSpc>
              <a:spcAft>
                <a:spcPts val="1500"/>
              </a:spcAft>
            </a:pPr>
            <a:r>
              <a:rPr lang="pt-PT" sz="1600" dirty="0">
                <a:solidFill>
                  <a:srgbClr val="333333"/>
                </a:solidFill>
                <a:latin typeface="Open Sans" panose="020B0606030504020204" pitchFamily="34" charset="0"/>
              </a:rPr>
              <a:t>Reduz a complexidade em consultar o código.</a:t>
            </a:r>
          </a:p>
          <a:p>
            <a:pPr algn="just" defTabSz="914400">
              <a:lnSpc>
                <a:spcPct val="113000"/>
              </a:lnSpc>
              <a:spcAft>
                <a:spcPts val="1500"/>
              </a:spcAft>
            </a:pPr>
            <a:r>
              <a:rPr lang="pt-PT" sz="1600" dirty="0">
                <a:solidFill>
                  <a:srgbClr val="333333"/>
                </a:solidFill>
                <a:latin typeface="Open Sans" panose="020B0606030504020204" pitchFamily="34" charset="0"/>
              </a:rPr>
              <a:t>Evita a duplicação de código e aumenta a reutilização.</a:t>
            </a:r>
          </a:p>
          <a:p>
            <a:pPr algn="just" defTabSz="914400">
              <a:lnSpc>
                <a:spcPct val="113000"/>
              </a:lnSpc>
              <a:spcAft>
                <a:spcPts val="1500"/>
              </a:spcAft>
            </a:pPr>
            <a:r>
              <a:rPr lang="pt-PT" sz="1600" dirty="0">
                <a:solidFill>
                  <a:srgbClr val="333333"/>
                </a:solidFill>
                <a:latin typeface="Open Sans" panose="020B0606030504020204" pitchFamily="34" charset="0"/>
              </a:rPr>
              <a:t>Ajuda a aumentar a segurança de um aplicativo ou programa, apenas os detalhes essenciais são fornecidos ao utilizador.</a:t>
            </a:r>
          </a:p>
        </p:txBody>
      </p:sp>
    </p:spTree>
    <p:extLst>
      <p:ext uri="{BB962C8B-B14F-4D97-AF65-F5344CB8AC3E}">
        <p14:creationId xmlns:p14="http://schemas.microsoft.com/office/powerpoint/2010/main" val="22601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interfaces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Classe abstrata usada para agrupar métodos similares.</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da interface, esta deve ser implementada por outra classe</a:t>
            </a:r>
            <a:r>
              <a:rPr lang="pt-PT" dirty="0">
                <a:solidFill>
                  <a:srgbClr val="333333"/>
                </a:solidFill>
                <a:latin typeface="inter-regular"/>
              </a:rPr>
              <a:t>, com a anotação </a:t>
            </a:r>
            <a:r>
              <a:rPr lang="pt-PT" i="1" dirty="0" err="1">
                <a:solidFill>
                  <a:srgbClr val="333333"/>
                </a:solidFill>
                <a:latin typeface="inter-regular"/>
              </a:rPr>
              <a:t>implements</a:t>
            </a:r>
            <a:r>
              <a:rPr lang="en-US" i="0" dirty="0">
                <a:solidFill>
                  <a:srgbClr val="333333"/>
                </a:solidFill>
                <a:latin typeface="inter-regular"/>
              </a:rPr>
              <a:t>. </a:t>
            </a:r>
          </a:p>
          <a:p>
            <a:pPr marL="285750" indent="-285750">
              <a:buFont typeface="Arial" panose="020B0604020202020204" pitchFamily="34" charset="0"/>
              <a:buChar char="•"/>
            </a:pPr>
            <a:r>
              <a:rPr lang="pt-PT" sz="1500" dirty="0">
                <a:solidFill>
                  <a:srgbClr val="333333"/>
                </a:solidFill>
                <a:latin typeface="inter-regular"/>
              </a:rPr>
              <a:t>Vantagem das interfaces: o Java não suporta herança múltipla: uma classe só pode herdar atributos de uma superclasse. Contudo uma classe consegue implementar múltiplas interfaces.</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5478423"/>
          </a:xfrm>
          <a:prstGeom prst="rect">
            <a:avLst/>
          </a:prstGeom>
          <a:noFill/>
        </p:spPr>
        <p:txBody>
          <a:bodyPr wrap="square">
            <a:spAutoFit/>
          </a:bodyPr>
          <a:lstStyle/>
          <a:p>
            <a:r>
              <a:rPr lang="pt-PT" sz="1400" dirty="0"/>
              <a:t>// Interface</a:t>
            </a:r>
          </a:p>
          <a:p>
            <a:r>
              <a:rPr lang="pt-PT" sz="1400" dirty="0"/>
              <a:t>interface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a:t>
            </a:r>
          </a:p>
          <a:p>
            <a:endParaRPr lang="pt-PT" sz="1400" dirty="0"/>
          </a:p>
          <a:p>
            <a:r>
              <a:rPr lang="pt-PT" sz="1400" dirty="0"/>
              <a:t>// </a:t>
            </a:r>
            <a:r>
              <a:rPr lang="pt-PT" sz="1400" dirty="0" err="1"/>
              <a:t>Pig</a:t>
            </a:r>
            <a:r>
              <a:rPr lang="pt-PT" sz="1400" dirty="0"/>
              <a:t> "</a:t>
            </a:r>
            <a:r>
              <a:rPr lang="pt-PT" sz="1400" dirty="0" err="1"/>
              <a:t>implements</a:t>
            </a:r>
            <a:r>
              <a:rPr lang="pt-PT" sz="1400" dirty="0"/>
              <a:t>" </a:t>
            </a:r>
            <a:r>
              <a:rPr lang="pt-PT" sz="1400" dirty="0" err="1"/>
              <a:t>the</a:t>
            </a:r>
            <a:r>
              <a:rPr lang="pt-PT" sz="1400" dirty="0"/>
              <a:t> Animal interface</a:t>
            </a:r>
          </a:p>
          <a:p>
            <a:r>
              <a:rPr lang="pt-PT" sz="1400" dirty="0" err="1"/>
              <a:t>class</a:t>
            </a:r>
            <a:r>
              <a:rPr lang="pt-PT" sz="1400" dirty="0"/>
              <a:t> </a:t>
            </a:r>
            <a:r>
              <a:rPr lang="pt-PT" sz="1400" dirty="0" err="1"/>
              <a:t>Pig</a:t>
            </a:r>
            <a:r>
              <a:rPr lang="pt-PT" sz="1400" dirty="0"/>
              <a:t> </a:t>
            </a:r>
            <a:r>
              <a:rPr lang="pt-PT" sz="1400" dirty="0" err="1"/>
              <a:t>implements</a:t>
            </a:r>
            <a:r>
              <a:rPr lang="pt-PT" sz="1400" dirty="0"/>
              <a:t>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animalSound</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The</a:t>
            </a:r>
            <a:r>
              <a:rPr lang="pt-PT" sz="1400" dirty="0"/>
              <a:t> </a:t>
            </a:r>
            <a:r>
              <a:rPr lang="pt-PT" sz="1400" dirty="0" err="1"/>
              <a:t>pig</a:t>
            </a:r>
            <a:r>
              <a:rPr lang="pt-PT" sz="1400" dirty="0"/>
              <a:t> </a:t>
            </a:r>
            <a:r>
              <a:rPr lang="pt-PT" sz="1400" dirty="0" err="1"/>
              <a:t>says</a:t>
            </a:r>
            <a:r>
              <a:rPr lang="pt-PT" sz="1400" dirty="0"/>
              <a:t>: </a:t>
            </a:r>
            <a:r>
              <a:rPr lang="pt-PT" sz="1400" dirty="0" err="1"/>
              <a:t>wee</a:t>
            </a:r>
            <a:r>
              <a:rPr lang="pt-PT" sz="1400" dirty="0"/>
              <a:t> </a:t>
            </a:r>
            <a:r>
              <a:rPr lang="pt-PT" sz="1400" dirty="0" err="1"/>
              <a:t>wee</a:t>
            </a:r>
            <a:r>
              <a:rPr lang="pt-PT" sz="1400" dirty="0"/>
              <a:t>");</a:t>
            </a:r>
          </a:p>
          <a:p>
            <a:r>
              <a:rPr lang="pt-PT" sz="1400" dirty="0"/>
              <a:t>  }</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sleep</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Zzz</a:t>
            </a:r>
            <a:r>
              <a:rPr lang="pt-PT" sz="1400" dirty="0"/>
              <a:t>");</a:t>
            </a:r>
          </a:p>
          <a:p>
            <a:r>
              <a:rPr lang="pt-PT" sz="1400" dirty="0"/>
              <a:t>  }</a:t>
            </a:r>
          </a:p>
          <a:p>
            <a:r>
              <a:rPr lang="pt-PT" sz="1400" dirty="0"/>
              <a:t>}</a:t>
            </a:r>
          </a:p>
          <a:p>
            <a:endParaRPr lang="pt-PT" sz="1400" dirty="0"/>
          </a:p>
          <a:p>
            <a:r>
              <a:rPr lang="pt-PT" sz="1400" dirty="0" err="1"/>
              <a:t>class</a:t>
            </a:r>
            <a:r>
              <a:rPr lang="pt-PT" sz="1400" dirty="0"/>
              <a:t> </a:t>
            </a:r>
            <a:r>
              <a:rPr lang="pt-PT" sz="1400" dirty="0" err="1"/>
              <a:t>Main</a:t>
            </a:r>
            <a:r>
              <a:rPr lang="pt-PT" sz="1400" dirty="0"/>
              <a:t> {</a:t>
            </a:r>
          </a:p>
          <a:p>
            <a:r>
              <a:rPr lang="pt-PT" sz="1400" dirty="0"/>
              <a:t>  </a:t>
            </a:r>
            <a:r>
              <a:rPr lang="pt-PT" sz="1400" dirty="0" err="1"/>
              <a:t>public</a:t>
            </a:r>
            <a:r>
              <a:rPr lang="pt-PT" sz="1400" dirty="0"/>
              <a:t> </a:t>
            </a:r>
            <a:r>
              <a:rPr lang="pt-PT" sz="1400" dirty="0" err="1"/>
              <a:t>static</a:t>
            </a:r>
            <a:r>
              <a:rPr lang="pt-PT" sz="1400" dirty="0"/>
              <a:t> </a:t>
            </a:r>
            <a:r>
              <a:rPr lang="pt-PT" sz="1400" dirty="0" err="1"/>
              <a:t>void</a:t>
            </a:r>
            <a:r>
              <a:rPr lang="pt-PT" sz="1400" dirty="0"/>
              <a:t> </a:t>
            </a:r>
            <a:r>
              <a:rPr lang="pt-PT" sz="1400" dirty="0" err="1"/>
              <a:t>main</a:t>
            </a:r>
            <a:r>
              <a:rPr lang="pt-PT" sz="1400" dirty="0"/>
              <a:t>(</a:t>
            </a:r>
            <a:r>
              <a:rPr lang="pt-PT" sz="1400" dirty="0" err="1"/>
              <a:t>String</a:t>
            </a:r>
            <a:r>
              <a:rPr lang="pt-PT" sz="1400" dirty="0"/>
              <a:t>[] </a:t>
            </a:r>
            <a:r>
              <a:rPr lang="pt-PT" sz="1400" dirty="0" err="1"/>
              <a:t>args</a:t>
            </a:r>
            <a:r>
              <a:rPr lang="pt-PT" sz="1400" dirty="0"/>
              <a:t>) {</a:t>
            </a:r>
          </a:p>
          <a:p>
            <a:r>
              <a:rPr lang="pt-PT" sz="1400" dirty="0"/>
              <a:t>    </a:t>
            </a:r>
            <a:r>
              <a:rPr lang="pt-PT" sz="1400" dirty="0" err="1"/>
              <a:t>Pig</a:t>
            </a:r>
            <a:r>
              <a:rPr lang="pt-PT" sz="1400" dirty="0"/>
              <a:t> </a:t>
            </a:r>
            <a:r>
              <a:rPr lang="pt-PT" sz="1400" dirty="0" err="1"/>
              <a:t>myPig</a:t>
            </a:r>
            <a:r>
              <a:rPr lang="pt-PT" sz="1400" dirty="0"/>
              <a:t> = </a:t>
            </a:r>
            <a:r>
              <a:rPr lang="pt-PT" sz="1400" dirty="0" err="1"/>
              <a:t>new</a:t>
            </a:r>
            <a:r>
              <a:rPr lang="pt-PT" sz="1400" dirty="0"/>
              <a:t> </a:t>
            </a:r>
            <a:r>
              <a:rPr lang="pt-PT" sz="1400" dirty="0" err="1"/>
              <a:t>Pig</a:t>
            </a:r>
            <a:r>
              <a:rPr lang="pt-PT" sz="1400" dirty="0"/>
              <a:t>();  // </a:t>
            </a:r>
            <a:r>
              <a:rPr lang="pt-PT" sz="1400" dirty="0" err="1"/>
              <a:t>Create</a:t>
            </a:r>
            <a:r>
              <a:rPr lang="pt-PT" sz="1400" dirty="0"/>
              <a:t> a </a:t>
            </a:r>
            <a:r>
              <a:rPr lang="pt-PT" sz="1400" dirty="0" err="1"/>
              <a:t>Pig</a:t>
            </a:r>
            <a:r>
              <a:rPr lang="pt-PT" sz="1400" dirty="0"/>
              <a:t> </a:t>
            </a:r>
            <a:r>
              <a:rPr lang="pt-PT" sz="1400" dirty="0" err="1"/>
              <a:t>object</a:t>
            </a:r>
            <a:endParaRPr lang="pt-PT" sz="1400" dirty="0"/>
          </a:p>
          <a:p>
            <a:r>
              <a:rPr lang="pt-PT" sz="1400" dirty="0"/>
              <a:t>    </a:t>
            </a:r>
            <a:r>
              <a:rPr lang="pt-PT" sz="1400" dirty="0" err="1"/>
              <a:t>myPig.animalSound</a:t>
            </a:r>
            <a:r>
              <a:rPr lang="pt-PT" sz="1400" dirty="0"/>
              <a:t>();</a:t>
            </a:r>
          </a:p>
          <a:p>
            <a:r>
              <a:rPr lang="pt-PT" sz="1400" dirty="0"/>
              <a:t>    </a:t>
            </a:r>
            <a:r>
              <a:rPr lang="pt-PT" sz="1400" dirty="0" err="1"/>
              <a:t>myPig.sleep</a:t>
            </a:r>
            <a:r>
              <a:rPr lang="pt-PT" sz="1400" dirty="0"/>
              <a:t>();</a:t>
            </a:r>
          </a:p>
          <a:p>
            <a:r>
              <a:rPr lang="pt-PT" sz="1400" dirty="0"/>
              <a:t>  }</a:t>
            </a:r>
          </a:p>
          <a:p>
            <a:r>
              <a:rPr lang="pt-PT" sz="1400" dirty="0"/>
              <a:t>}</a:t>
            </a:r>
          </a:p>
        </p:txBody>
      </p:sp>
    </p:spTree>
    <p:extLst>
      <p:ext uri="{BB962C8B-B14F-4D97-AF65-F5344CB8AC3E}">
        <p14:creationId xmlns:p14="http://schemas.microsoft.com/office/powerpoint/2010/main" val="36902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244600" y="715564"/>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Encapsulamento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2819400" y="2083593"/>
            <a:ext cx="6553200" cy="2690813"/>
          </a:xfrm>
        </p:spPr>
        <p:txBody>
          <a:bodyPr>
            <a:normAutofit/>
          </a:bodyPr>
          <a:lstStyle/>
          <a:p>
            <a:pPr marL="285750" indent="-285750" algn="just">
              <a:buFont typeface="Arial" panose="020B0604020202020204" pitchFamily="34" charset="0"/>
              <a:buChar char="•"/>
            </a:pPr>
            <a:r>
              <a:rPr lang="pt-PT" i="0" dirty="0">
                <a:solidFill>
                  <a:srgbClr val="333333"/>
                </a:solidFill>
                <a:latin typeface="inter-regular"/>
              </a:rPr>
              <a:t>Outra forma de tornar certa informação protegida</a:t>
            </a:r>
            <a:endParaRPr lang="en-US" i="0" dirty="0">
              <a:solidFill>
                <a:srgbClr val="333333"/>
              </a:solidFill>
              <a:latin typeface="inter-regular"/>
            </a:endParaRPr>
          </a:p>
          <a:p>
            <a:pPr marL="285750" indent="-285750" algn="just">
              <a:buFont typeface="Arial" panose="020B0604020202020204" pitchFamily="34" charset="0"/>
              <a:buChar char="•"/>
            </a:pPr>
            <a:r>
              <a:rPr lang="pt-PT" i="0" dirty="0">
                <a:solidFill>
                  <a:srgbClr val="333333"/>
                </a:solidFill>
                <a:latin typeface="inter-regular"/>
              </a:rPr>
              <a:t>Para fazer uso do encapsulamento, </a:t>
            </a:r>
            <a:r>
              <a:rPr lang="pt-PT" dirty="0">
                <a:solidFill>
                  <a:srgbClr val="333333"/>
                </a:solidFill>
                <a:latin typeface="inter-regular"/>
              </a:rPr>
              <a:t>os atributos da classe devem ser marcados como </a:t>
            </a:r>
            <a:r>
              <a:rPr lang="pt-PT" dirty="0" err="1">
                <a:solidFill>
                  <a:srgbClr val="333333"/>
                </a:solidFill>
                <a:latin typeface="inter-regular"/>
              </a:rPr>
              <a:t>private</a:t>
            </a:r>
            <a:r>
              <a:rPr lang="pt-PT" dirty="0">
                <a:solidFill>
                  <a:srgbClr val="333333"/>
                </a:solidFill>
                <a:latin typeface="inter-regular"/>
              </a:rPr>
              <a:t> (apenas podem ser acedidos nessa mesma classe) e devem ser gerados </a:t>
            </a:r>
            <a:r>
              <a:rPr lang="pt-PT" dirty="0" err="1">
                <a:solidFill>
                  <a:srgbClr val="333333"/>
                </a:solidFill>
                <a:latin typeface="inter-regular"/>
              </a:rPr>
              <a:t>getters</a:t>
            </a:r>
            <a:r>
              <a:rPr lang="pt-PT" dirty="0">
                <a:solidFill>
                  <a:srgbClr val="333333"/>
                </a:solidFill>
                <a:latin typeface="inter-regular"/>
              </a:rPr>
              <a:t> e setters para aceder e modificar o valor desse atributo.</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4137115" y="6142436"/>
            <a:ext cx="3917769" cy="261610"/>
          </a:xfrm>
          <a:prstGeom prst="rect">
            <a:avLst/>
          </a:prstGeom>
          <a:noFill/>
        </p:spPr>
        <p:txBody>
          <a:bodyPr wrap="square" rtlCol="0">
            <a:spAutoFit/>
          </a:bodyPr>
          <a:lstStyle/>
          <a:p>
            <a:r>
              <a:rPr lang="pt-PT" sz="1100" i="1" dirty="0"/>
              <a:t>https://www.w3schools.com/java/java_encapsulation.asp</a:t>
            </a:r>
          </a:p>
        </p:txBody>
      </p:sp>
    </p:spTree>
    <p:extLst>
      <p:ext uri="{BB962C8B-B14F-4D97-AF65-F5344CB8AC3E}">
        <p14:creationId xmlns:p14="http://schemas.microsoft.com/office/powerpoint/2010/main" val="3111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Framework que contém arquiteturas para guardar e manipular grupos de objetos. Disponibiliza operações como procurar/obter determinada posição, alterar a ordem, inserir e apagar dados. </a:t>
            </a:r>
          </a:p>
          <a:p>
            <a:pPr marL="285750" indent="-285750">
              <a:buFont typeface="Arial" panose="020B0604020202020204" pitchFamily="34" charset="0"/>
              <a:buChar char="•"/>
            </a:pPr>
            <a:r>
              <a:rPr lang="pt-PT" dirty="0">
                <a:solidFill>
                  <a:srgbClr val="333333"/>
                </a:solidFill>
                <a:latin typeface="inter-regular"/>
              </a:rPr>
              <a:t>As interfaces mais comuns são a Set, </a:t>
            </a:r>
            <a:r>
              <a:rPr lang="pt-PT" dirty="0" err="1">
                <a:solidFill>
                  <a:srgbClr val="333333"/>
                </a:solidFill>
                <a:latin typeface="inter-regular"/>
              </a:rPr>
              <a:t>List</a:t>
            </a:r>
            <a:r>
              <a:rPr lang="pt-PT" dirty="0">
                <a:solidFill>
                  <a:srgbClr val="333333"/>
                </a:solidFill>
                <a:latin typeface="inter-regular"/>
              </a:rPr>
              <a:t>. Já as classes/estruturas de dados são </a:t>
            </a:r>
            <a:r>
              <a:rPr lang="pt-PT" b="0" i="0" u="none" strike="noStrike" dirty="0">
                <a:solidFill>
                  <a:srgbClr val="008000"/>
                </a:solidFill>
                <a:effectLst/>
                <a:latin typeface="inter-regular"/>
              </a:rPr>
              <a:t>ArrayList</a:t>
            </a:r>
            <a:r>
              <a:rPr lang="pt-PT" b="0" i="0" dirty="0">
                <a:solidFill>
                  <a:srgbClr val="333333"/>
                </a:solidFill>
                <a:effectLst/>
                <a:latin typeface="inter-regular"/>
              </a:rPr>
              <a:t>, </a:t>
            </a:r>
            <a:r>
              <a:rPr lang="pt-PT" b="0" i="0" u="none" strike="noStrike" dirty="0">
                <a:solidFill>
                  <a:srgbClr val="008000"/>
                </a:solidFill>
                <a:effectLst/>
                <a:latin typeface="inter-regular"/>
              </a:rPr>
              <a:t>LinkedList</a:t>
            </a:r>
            <a:r>
              <a:rPr lang="pt-PT" b="0" i="0" dirty="0">
                <a:solidFill>
                  <a:srgbClr val="333333"/>
                </a:solidFill>
                <a:effectLst/>
                <a:latin typeface="inter-regular"/>
              </a:rPr>
              <a:t>, HashSet, LinkedHashSet e TreeSet.</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5448925"/>
            <a:ext cx="3917769" cy="1446550"/>
          </a:xfrm>
          <a:prstGeom prst="rect">
            <a:avLst/>
          </a:prstGeom>
          <a:noFill/>
        </p:spPr>
        <p:txBody>
          <a:bodyPr wrap="square" rtlCol="0">
            <a:spAutoFit/>
          </a:bodyPr>
          <a:lstStyle/>
          <a:p>
            <a:r>
              <a:rPr lang="pt-PT" sz="1100" i="1" dirty="0">
                <a:hlinkClick r:id="rId3"/>
              </a:rPr>
              <a:t>https://www.javatpoint.com/collections-in-java</a:t>
            </a:r>
            <a:endParaRPr lang="pt-PT" sz="1100" i="1" dirty="0"/>
          </a:p>
          <a:p>
            <a:r>
              <a:rPr lang="pt-PT" sz="1100" i="1" dirty="0">
                <a:hlinkClick r:id="rId4"/>
              </a:rPr>
              <a:t>https://www.edureka.co/community/2283/what-is-the-difference-between-set-and-list-in-java#:~:text=List%20is%20an%20ordered%20sequence%20of%20elements%20whereas%20Set%20is,list%20each%20element%20is%20inserted</a:t>
            </a:r>
            <a:r>
              <a:rPr lang="pt-PT" sz="1100" i="1" dirty="0"/>
              <a:t>.</a:t>
            </a:r>
          </a:p>
          <a:p>
            <a:r>
              <a:rPr lang="pt-PT" sz="1100" i="1" dirty="0">
                <a:hlinkClick r:id="rId5"/>
              </a:rPr>
              <a:t>https://www.javatpoint.com/list-vs-set-in-java</a:t>
            </a:r>
            <a:endParaRPr lang="pt-PT" sz="1100" i="1" dirty="0"/>
          </a:p>
          <a:p>
            <a:endParaRPr lang="pt-PT" sz="1100" i="1" dirty="0"/>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Set </a:t>
            </a:r>
            <a:r>
              <a:rPr lang="pt-PT" sz="1400" dirty="0" err="1"/>
              <a:t>vs</a:t>
            </a:r>
            <a:r>
              <a:rPr lang="pt-PT" sz="1400" dirty="0"/>
              <a:t> </a:t>
            </a:r>
            <a:r>
              <a:rPr lang="pt-PT" sz="1400" dirty="0" err="1"/>
              <a:t>Map</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lnSpcReduction="1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en-US" b="1" i="0" dirty="0">
                <a:solidFill>
                  <a:srgbClr val="333333"/>
                </a:solidFill>
                <a:effectLst/>
                <a:latin typeface="Open Sans" panose="020B0606030504020204" pitchFamily="34" charset="0"/>
              </a:rPr>
              <a:t>List &lt;E&gt;: </a:t>
            </a:r>
            <a:r>
              <a:rPr lang="pt-PT" b="0" i="0" dirty="0">
                <a:solidFill>
                  <a:srgbClr val="333333"/>
                </a:solidFill>
                <a:effectLst/>
                <a:latin typeface="Open Sans" panose="020B0606030504020204" pitchFamily="34" charset="0"/>
              </a:rPr>
              <a:t>Ordenado</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em sequência</a:t>
            </a:r>
            <a:r>
              <a:rPr lang="en-US" b="0" i="0" dirty="0">
                <a:solidFill>
                  <a:srgbClr val="333333"/>
                </a:solidFill>
                <a:effectLst/>
                <a:latin typeface="Open Sans" panose="020B0606030504020204" pitchFamily="34" charset="0"/>
              </a:rPr>
              <a:t>). </a:t>
            </a:r>
            <a:r>
              <a:rPr lang="pt-PT" b="0" i="0" dirty="0">
                <a:solidFill>
                  <a:srgbClr val="333333"/>
                </a:solidFill>
                <a:effectLst/>
                <a:latin typeface="Open Sans" panose="020B0606030504020204" pitchFamily="34" charset="0"/>
              </a:rPr>
              <a:t>Controlo preciso onde cada elemento poderá ser inserido. Cada elemento pode ser acedido</a:t>
            </a:r>
            <a:r>
              <a:rPr lang="en-US" b="0" i="0" dirty="0">
                <a:solidFill>
                  <a:srgbClr val="333333"/>
                </a:solidFill>
                <a:effectLst/>
                <a:latin typeface="Open Sans" panose="020B0606030504020204" pitchFamily="34" charset="0"/>
              </a:rPr>
              <a:t> pela </a:t>
            </a:r>
            <a:r>
              <a:rPr lang="pt-PT" b="0" i="0" dirty="0">
                <a:solidFill>
                  <a:srgbClr val="333333"/>
                </a:solidFill>
                <a:effectLst/>
                <a:latin typeface="Open Sans" panose="020B0606030504020204" pitchFamily="34" charset="0"/>
              </a:rPr>
              <a:t>posição correspondente ao índex </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posição numa lista), e ainda procurar por elementos.</a:t>
            </a:r>
          </a:p>
          <a:p>
            <a:pPr algn="just"/>
            <a:r>
              <a:rPr lang="en-US" b="1" i="0" dirty="0">
                <a:solidFill>
                  <a:srgbClr val="333333"/>
                </a:solidFill>
                <a:effectLst/>
                <a:latin typeface="Open Sans" panose="020B0606030504020204" pitchFamily="34" charset="0"/>
              </a:rPr>
              <a:t>Set&lt;E&gt;: </a:t>
            </a:r>
            <a:r>
              <a:rPr lang="pt-PT" b="0" i="0" dirty="0">
                <a:solidFill>
                  <a:srgbClr val="333333"/>
                </a:solidFill>
                <a:effectLst/>
                <a:latin typeface="Open Sans" panose="020B0606030504020204" pitchFamily="34" charset="0"/>
              </a:rPr>
              <a:t>Não existem elementos repetidos. A ordem é definida consoante a implementação. Não é possível aceder aos dados de forma posicional. É frequente usar Set quando os elementos são distintos.</a:t>
            </a:r>
          </a:p>
        </p:txBody>
      </p:sp>
    </p:spTree>
    <p:extLst>
      <p:ext uri="{BB962C8B-B14F-4D97-AF65-F5344CB8AC3E}">
        <p14:creationId xmlns:p14="http://schemas.microsoft.com/office/powerpoint/2010/main" val="22183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 – </a:t>
            </a:r>
            <a:r>
              <a:rPr lang="pt-PT" sz="2400" dirty="0" err="1">
                <a:latin typeface="Abadi Extra Light" panose="020B0204020104020204" pitchFamily="34" charset="0"/>
                <a:ea typeface="+mn-ea"/>
                <a:cs typeface="+mn-cs"/>
              </a:rPr>
              <a:t>Linked</a:t>
            </a:r>
            <a:r>
              <a:rPr lang="pt-PT" sz="2400" dirty="0">
                <a:latin typeface="Abadi Extra Light" panose="020B0204020104020204" pitchFamily="34" charset="0"/>
                <a:ea typeface="+mn-ea"/>
                <a:cs typeface="+mn-cs"/>
              </a:rPr>
              <a:t> </a:t>
            </a:r>
            <a:r>
              <a:rPr lang="pt-PT" sz="2400" dirty="0" err="1">
                <a:latin typeface="Abadi Extra Light" panose="020B0204020104020204" pitchFamily="34" charset="0"/>
                <a:ea typeface="+mn-ea"/>
                <a:cs typeface="+mn-cs"/>
              </a:rPr>
              <a:t>List</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95351" y="2601759"/>
            <a:ext cx="3855720" cy="1720671"/>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Estrutura de dados linear onde os elementos não estão guardados de forma contínua. Cada elemento é separado, com um endereço de memória próprio.</a:t>
            </a:r>
          </a:p>
          <a:p>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https://www.geeksforgeeks.org/linked-list-in-java/</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307777"/>
          </a:xfrm>
          <a:prstGeom prst="rect">
            <a:avLst/>
          </a:prstGeom>
          <a:noFill/>
        </p:spPr>
        <p:txBody>
          <a:bodyPr wrap="square">
            <a:spAutoFit/>
          </a:bodyPr>
          <a:lstStyle/>
          <a:p>
            <a:r>
              <a:rPr lang="pt-PT" sz="1400" dirty="0"/>
              <a:t>Uso prático de uma </a:t>
            </a:r>
            <a:r>
              <a:rPr lang="pt-PT" sz="1400" dirty="0" err="1"/>
              <a:t>Linked</a:t>
            </a:r>
            <a:r>
              <a:rPr lang="pt-PT" sz="1400" dirty="0"/>
              <a:t> </a:t>
            </a:r>
            <a:r>
              <a:rPr lang="pt-PT" sz="1400" dirty="0" err="1"/>
              <a:t>List</a:t>
            </a:r>
            <a:endParaRPr lang="pt-PT" sz="1400"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pt-PT" dirty="0" err="1">
                <a:solidFill>
                  <a:srgbClr val="333333"/>
                </a:solidFill>
                <a:latin typeface="Open Sans" panose="020B0606030504020204" pitchFamily="34" charset="0"/>
              </a:rPr>
              <a:t>Array</a:t>
            </a:r>
            <a:r>
              <a:rPr lang="pt-PT" dirty="0">
                <a:solidFill>
                  <a:srgbClr val="333333"/>
                </a:solidFill>
                <a:latin typeface="Open Sans" panose="020B0606030504020204" pitchFamily="34" charset="0"/>
              </a:rPr>
              <a:t> dinâmico – não é necessário especificar o tamanho na sua declaração. O tamanho aumenta automaticamente.</a:t>
            </a:r>
          </a:p>
          <a:p>
            <a:pPr algn="just"/>
            <a:r>
              <a:rPr lang="pt-PT" dirty="0">
                <a:solidFill>
                  <a:srgbClr val="333333"/>
                </a:solidFill>
                <a:latin typeface="Open Sans" panose="020B0606030504020204" pitchFamily="34" charset="0"/>
              </a:rPr>
              <a:t>Manipular dados com funções específicas como:</a:t>
            </a:r>
          </a:p>
          <a:p>
            <a:pPr algn="l"/>
            <a:endParaRPr lang="pt-PT" b="0" i="0" dirty="0">
              <a:solidFill>
                <a:srgbClr val="333333"/>
              </a:solidFill>
              <a:effectLst/>
              <a:latin typeface="Open Sans" panose="020B0606030504020204" pitchFamily="34" charset="0"/>
            </a:endParaRPr>
          </a:p>
        </p:txBody>
      </p:sp>
      <p:pic>
        <p:nvPicPr>
          <p:cNvPr id="5" name="Imagem 4">
            <a:extLst>
              <a:ext uri="{FF2B5EF4-FFF2-40B4-BE49-F238E27FC236}">
                <a16:creationId xmlns:a16="http://schemas.microsoft.com/office/drawing/2014/main" id="{C7CC385B-9ADC-811F-AAA6-9B75D8BB13F6}"/>
              </a:ext>
            </a:extLst>
          </p:cNvPr>
          <p:cNvPicPr>
            <a:picLocks noChangeAspect="1"/>
          </p:cNvPicPr>
          <p:nvPr/>
        </p:nvPicPr>
        <p:blipFill>
          <a:blip r:embed="rId3"/>
          <a:stretch>
            <a:fillRect/>
          </a:stretch>
        </p:blipFill>
        <p:spPr>
          <a:xfrm>
            <a:off x="8040836" y="4101435"/>
            <a:ext cx="1103164" cy="2411745"/>
          </a:xfrm>
          <a:prstGeom prst="rect">
            <a:avLst/>
          </a:prstGeom>
        </p:spPr>
      </p:pic>
    </p:spTree>
    <p:extLst>
      <p:ext uri="{BB962C8B-B14F-4D97-AF65-F5344CB8AC3E}">
        <p14:creationId xmlns:p14="http://schemas.microsoft.com/office/powerpoint/2010/main" val="677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corte">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287</TotalTime>
  <Words>1232</Words>
  <Application>Microsoft Office PowerPoint</Application>
  <PresentationFormat>Ecrã Panorâmico</PresentationFormat>
  <Paragraphs>126</Paragraphs>
  <Slides>10</Slides>
  <Notes>8</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10</vt:i4>
      </vt:variant>
    </vt:vector>
  </HeadingPairs>
  <TitlesOfParts>
    <vt:vector size="21" baseType="lpstr">
      <vt:lpstr>Abadi Extra Light</vt:lpstr>
      <vt:lpstr>Arial</vt:lpstr>
      <vt:lpstr>Calibri</vt:lpstr>
      <vt:lpstr>erdana</vt:lpstr>
      <vt:lpstr>Franklin Gothic Book</vt:lpstr>
      <vt:lpstr>inter-bold</vt:lpstr>
      <vt:lpstr>inter-regular</vt:lpstr>
      <vt:lpstr>Open Sans</vt:lpstr>
      <vt:lpstr>Verdana</vt:lpstr>
      <vt:lpstr>Wingdings</vt:lpstr>
      <vt:lpstr>Recorte</vt:lpstr>
      <vt:lpstr>UPSKILL - Autoestudo  semana 1 (8 - 11 NOV 2022)</vt:lpstr>
      <vt:lpstr>Tópicos da semana</vt:lpstr>
      <vt:lpstr>Polimorfismo</vt:lpstr>
      <vt:lpstr>Herança</vt:lpstr>
      <vt:lpstr>Abstração - keyword</vt:lpstr>
      <vt:lpstr>Abstração – interfaces</vt:lpstr>
      <vt:lpstr>Encapsulamento</vt:lpstr>
      <vt:lpstr>Collections</vt:lpstr>
      <vt:lpstr>Collections – Linked List</vt:lpstr>
      <vt:lpstr>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UPSKILL - Autoestudo  semana 1 (8 - 11 NOV 2022)</dc:title>
  <dc:creator>Valentim Gomes</dc:creator>
  <cp:lastModifiedBy>Valentim Gomes</cp:lastModifiedBy>
  <cp:revision>4</cp:revision>
  <dcterms:created xsi:type="dcterms:W3CDTF">2022-11-11T07:29:07Z</dcterms:created>
  <dcterms:modified xsi:type="dcterms:W3CDTF">2022-11-11T13:58:14Z</dcterms:modified>
</cp:coreProperties>
</file>