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4" r:id="rId6"/>
    <p:sldId id="261" r:id="rId7"/>
    <p:sldId id="265" r:id="rId8"/>
    <p:sldId id="266" r:id="rId9"/>
    <p:sldId id="268" r:id="rId10"/>
    <p:sldId id="269" r:id="rId11"/>
    <p:sldId id="270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D7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420" autoAdjust="0"/>
  </p:normalViewPr>
  <p:slideViewPr>
    <p:cSldViewPr snapToGrid="0">
      <p:cViewPr>
        <p:scale>
          <a:sx n="50" d="100"/>
          <a:sy n="50" d="100"/>
        </p:scale>
        <p:origin x="181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F1-6C17-44C7-9F42-4E26AA575A93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D787-D472-4192-B7D5-8EF24D537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88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10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5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21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421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03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934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76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53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D787-D472-4192-B7D5-8EF24D53778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7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58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1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7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2041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9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6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2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0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5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5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D1ECA4-F8E3-4247-895B-C18764A77F8F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77DEDF-CF73-47AC-87B9-2D115D86E35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5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untime-polymorphism-in-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ollections-in-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javatpoint.com/list-vs-set-in-java" TargetMode="External"/><Relationship Id="rId4" Type="http://schemas.openxmlformats.org/officeDocument/2006/relationships/hyperlink" Target="https://www.edureka.co/community/2283/what-is-the-difference-between-set-and-list-in-java#:~:text=List%20is%20an%20ordered%20sequence%20of%20elements%20whereas%20Set%20is,list%20each%20element%20is%20insert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9059A-8EAE-2F63-E8B9-5DE62D7F3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600" dirty="0"/>
              <a:t>UPSKILL - Autoestudo </a:t>
            </a:r>
            <a:br>
              <a:rPr lang="pt-PT" sz="4400" dirty="0"/>
            </a:br>
            <a:r>
              <a:rPr lang="pt-PT" sz="2400" dirty="0">
                <a:latin typeface="Abadi Extra Light" panose="020B0204020104020204" pitchFamily="34" charset="0"/>
              </a:rPr>
              <a:t>semana 1 (8 - 11 NOV 2022)</a:t>
            </a:r>
            <a:endParaRPr lang="pt-PT" sz="4400" dirty="0">
              <a:latin typeface="Abadi Extra Light" panose="020B02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89113-3F38-5D83-7565-9EA818398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Valentim Gomes</a:t>
            </a:r>
          </a:p>
        </p:txBody>
      </p:sp>
    </p:spTree>
    <p:extLst>
      <p:ext uri="{BB962C8B-B14F-4D97-AF65-F5344CB8AC3E}">
        <p14:creationId xmlns:p14="http://schemas.microsoft.com/office/powerpoint/2010/main" val="2358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9059A-8EAE-2F63-E8B9-5DE62D7F3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600" dirty="0"/>
              <a:t>UPSKILL - Autoestudo </a:t>
            </a:r>
            <a:br>
              <a:rPr lang="pt-PT" sz="4400" dirty="0"/>
            </a:br>
            <a:r>
              <a:rPr lang="pt-PT" sz="2400" dirty="0">
                <a:latin typeface="Abadi Extra Light" panose="020B0204020104020204" pitchFamily="34" charset="0"/>
              </a:rPr>
              <a:t>semana 2 (14 - 18 NOV 2022)</a:t>
            </a:r>
            <a:endParaRPr lang="pt-PT" sz="4400" dirty="0">
              <a:latin typeface="Abadi Extra Light" panose="020B02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89113-3F38-5D83-7565-9EA818398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Valentim Gomes</a:t>
            </a:r>
          </a:p>
        </p:txBody>
      </p:sp>
    </p:spTree>
    <p:extLst>
      <p:ext uri="{BB962C8B-B14F-4D97-AF65-F5344CB8AC3E}">
        <p14:creationId xmlns:p14="http://schemas.microsoft.com/office/powerpoint/2010/main" val="17499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7F0B-46B4-1F7E-5E7E-103039CC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Tópicos da semana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F9EAC56-CDFB-158C-5B21-63CE6BAF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837" y="2171700"/>
            <a:ext cx="503872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JavaScript</a:t>
            </a:r>
          </a:p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 Conceitos básicos</a:t>
            </a:r>
          </a:p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 Minijogo</a:t>
            </a:r>
          </a:p>
        </p:txBody>
      </p:sp>
    </p:spTree>
    <p:extLst>
      <p:ext uri="{BB962C8B-B14F-4D97-AF65-F5344CB8AC3E}">
        <p14:creationId xmlns:p14="http://schemas.microsoft.com/office/powerpoint/2010/main" val="17872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i="1" dirty="0" err="1">
                <a:latin typeface="Abadi Extra Light" panose="020B0204020104020204" pitchFamily="34" charset="0"/>
                <a:ea typeface="+mn-ea"/>
                <a:cs typeface="+mn-cs"/>
              </a:rPr>
              <a:t>Tags</a:t>
            </a: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 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637648" y="724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Uso prático das </a:t>
            </a:r>
            <a:r>
              <a:rPr lang="pt-PT" i="1" dirty="0" err="1"/>
              <a:t>Tags</a:t>
            </a:r>
            <a:endParaRPr lang="pt-PT" i="1" dirty="0"/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A61A9915-D2C0-1CBB-A4F4-88300F3AACDC}"/>
              </a:ext>
            </a:extLst>
          </p:cNvPr>
          <p:cNvSpPr txBox="1">
            <a:spLocks/>
          </p:cNvSpPr>
          <p:nvPr/>
        </p:nvSpPr>
        <p:spPr>
          <a:xfrm>
            <a:off x="6728775" y="1879779"/>
            <a:ext cx="4665777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Marcador de Posição do Texto 5">
            <a:extLst>
              <a:ext uri="{FF2B5EF4-FFF2-40B4-BE49-F238E27FC236}">
                <a16:creationId xmlns:a16="http://schemas.microsoft.com/office/drawing/2014/main" id="{0487D714-EB7E-BB24-E350-0BAB9F22F720}"/>
              </a:ext>
            </a:extLst>
          </p:cNvPr>
          <p:cNvSpPr txBox="1">
            <a:spLocks/>
          </p:cNvSpPr>
          <p:nvPr/>
        </p:nvSpPr>
        <p:spPr>
          <a:xfrm>
            <a:off x="797448" y="2792866"/>
            <a:ext cx="3855720" cy="171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Span</a:t>
            </a: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Button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 com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onclick</a:t>
            </a: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i="1" dirty="0">
                <a:solidFill>
                  <a:srgbClr val="333333"/>
                </a:solidFill>
                <a:latin typeface="inter-regular"/>
              </a:rPr>
              <a:t>Script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2" name="Marcador de Posição do Texto 5">
            <a:extLst>
              <a:ext uri="{FF2B5EF4-FFF2-40B4-BE49-F238E27FC236}">
                <a16:creationId xmlns:a16="http://schemas.microsoft.com/office/drawing/2014/main" id="{D0CE9BE3-A40B-AE8D-6CB5-DF9CEB1F3F1F}"/>
              </a:ext>
            </a:extLst>
          </p:cNvPr>
          <p:cNvSpPr txBox="1">
            <a:spLocks/>
          </p:cNvSpPr>
          <p:nvPr/>
        </p:nvSpPr>
        <p:spPr>
          <a:xfrm>
            <a:off x="6183786" y="2569709"/>
            <a:ext cx="5755753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Inline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, para marcar parte de um texto ou documento, para manipular com CSS ou JS, usando classe ou id;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Invocar determinada função JS ao clicar;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Invocar documento JS;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 err="1">
                <a:latin typeface="Abadi Extra Light" panose="020B0204020104020204" pitchFamily="34" charset="0"/>
                <a:ea typeface="+mn-ea"/>
                <a:cs typeface="+mn-cs"/>
              </a:rPr>
              <a:t>Keywords</a:t>
            </a: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 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467517" y="631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Uso prático das </a:t>
            </a:r>
            <a:r>
              <a:rPr lang="pt-PT" dirty="0" err="1"/>
              <a:t>keywords</a:t>
            </a:r>
            <a:endParaRPr lang="pt-PT" dirty="0"/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A61A9915-D2C0-1CBB-A4F4-88300F3AACDC}"/>
              </a:ext>
            </a:extLst>
          </p:cNvPr>
          <p:cNvSpPr txBox="1">
            <a:spLocks/>
          </p:cNvSpPr>
          <p:nvPr/>
        </p:nvSpPr>
        <p:spPr>
          <a:xfrm>
            <a:off x="6728775" y="1879779"/>
            <a:ext cx="4665777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Marcador de Posição do Texto 5">
            <a:extLst>
              <a:ext uri="{FF2B5EF4-FFF2-40B4-BE49-F238E27FC236}">
                <a16:creationId xmlns:a16="http://schemas.microsoft.com/office/drawing/2014/main" id="{0487D714-EB7E-BB24-E350-0BAB9F22F720}"/>
              </a:ext>
            </a:extLst>
          </p:cNvPr>
          <p:cNvSpPr txBox="1">
            <a:spLocks/>
          </p:cNvSpPr>
          <p:nvPr/>
        </p:nvSpPr>
        <p:spPr>
          <a:xfrm>
            <a:off x="864747" y="2955872"/>
            <a:ext cx="3855720" cy="21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i="1" dirty="0">
                <a:solidFill>
                  <a:srgbClr val="333333"/>
                </a:solidFill>
                <a:latin typeface="inter-regular"/>
              </a:rPr>
              <a:t>Var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Document</a:t>
            </a: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classList</a:t>
            </a: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3" name="Marcador de Posição do Texto 5">
            <a:extLst>
              <a:ext uri="{FF2B5EF4-FFF2-40B4-BE49-F238E27FC236}">
                <a16:creationId xmlns:a16="http://schemas.microsoft.com/office/drawing/2014/main" id="{550C3E2D-24F7-398D-0076-8DEFF033B181}"/>
              </a:ext>
            </a:extLst>
          </p:cNvPr>
          <p:cNvSpPr txBox="1">
            <a:spLocks/>
          </p:cNvSpPr>
          <p:nvPr/>
        </p:nvSpPr>
        <p:spPr>
          <a:xfrm>
            <a:off x="6567878" y="2426056"/>
            <a:ext cx="3855720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Declarar variáveis 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Referente ao documento HTML em que é chamado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Conjunto de classes atributo do elemento. Funciona como uma lista, em que permite modificar atributos de uma certa classe</a:t>
            </a:r>
          </a:p>
          <a:p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34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Funções 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278420" y="724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Uso prático das funções </a:t>
            </a:r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A61A9915-D2C0-1CBB-A4F4-88300F3AACDC}"/>
              </a:ext>
            </a:extLst>
          </p:cNvPr>
          <p:cNvSpPr txBox="1">
            <a:spLocks/>
          </p:cNvSpPr>
          <p:nvPr/>
        </p:nvSpPr>
        <p:spPr>
          <a:xfrm>
            <a:off x="6728775" y="1879779"/>
            <a:ext cx="4665777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Marcador de Posição do Texto 5">
            <a:extLst>
              <a:ext uri="{FF2B5EF4-FFF2-40B4-BE49-F238E27FC236}">
                <a16:creationId xmlns:a16="http://schemas.microsoft.com/office/drawing/2014/main" id="{0487D714-EB7E-BB24-E350-0BAB9F22F720}"/>
              </a:ext>
            </a:extLst>
          </p:cNvPr>
          <p:cNvSpPr txBox="1">
            <a:spLocks/>
          </p:cNvSpPr>
          <p:nvPr/>
        </p:nvSpPr>
        <p:spPr>
          <a:xfrm>
            <a:off x="797447" y="2150938"/>
            <a:ext cx="3855720" cy="3544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getElementById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sort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concat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querySelectorAll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querySelector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createElement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forEach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setTimeout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endParaRPr lang="pt-PT" i="1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3" name="Marcador de Posição do Texto 5">
            <a:extLst>
              <a:ext uri="{FF2B5EF4-FFF2-40B4-BE49-F238E27FC236}">
                <a16:creationId xmlns:a16="http://schemas.microsoft.com/office/drawing/2014/main" id="{F1F956D4-4256-7DDF-B91C-28DAA70B35C4}"/>
              </a:ext>
            </a:extLst>
          </p:cNvPr>
          <p:cNvSpPr txBox="1">
            <a:spLocks/>
          </p:cNvSpPr>
          <p:nvPr/>
        </p:nvSpPr>
        <p:spPr>
          <a:xfrm>
            <a:off x="6096000" y="1834342"/>
            <a:ext cx="5298552" cy="470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Obter um elemento HTML com determinado ID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Organizar um </a:t>
            </a:r>
            <a:r>
              <a:rPr lang="pt-PT" dirty="0" err="1">
                <a:solidFill>
                  <a:srgbClr val="333333"/>
                </a:solidFill>
                <a:latin typeface="inter-regular"/>
              </a:rPr>
              <a:t>array</a:t>
            </a:r>
            <a:endParaRPr lang="pt-PT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Concatenar 2 </a:t>
            </a:r>
            <a:r>
              <a:rPr lang="pt-PT" dirty="0" err="1">
                <a:solidFill>
                  <a:srgbClr val="333333"/>
                </a:solidFill>
                <a:latin typeface="inter-regular"/>
              </a:rPr>
              <a:t>arrays</a:t>
            </a:r>
            <a:endParaRPr lang="pt-PT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Selecionar vários elementos que tenham o mesmo parâmetro</a:t>
            </a:r>
          </a:p>
          <a:p>
            <a:r>
              <a:rPr lang="pt-PT" sz="1400" i="1" dirty="0">
                <a:solidFill>
                  <a:srgbClr val="333333"/>
                </a:solidFill>
                <a:latin typeface="+mj-lt"/>
              </a:rPr>
              <a:t> (</a:t>
            </a:r>
            <a:r>
              <a:rPr lang="pt-PT" sz="1400" b="0" i="1" dirty="0" err="1">
                <a:solidFill>
                  <a:srgbClr val="000000"/>
                </a:solidFill>
                <a:effectLst/>
                <a:latin typeface="+mj-lt"/>
              </a:rPr>
              <a:t>document.querySelectorAll</a:t>
            </a:r>
            <a:r>
              <a:rPr lang="pt-PT" sz="1400" b="0" i="1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pt-PT" sz="1400" b="0" i="1" dirty="0">
                <a:solidFill>
                  <a:srgbClr val="A52A2A"/>
                </a:solidFill>
                <a:effectLst/>
                <a:latin typeface="+mj-lt"/>
              </a:rPr>
              <a:t>".</a:t>
            </a:r>
            <a:r>
              <a:rPr lang="pt-PT" sz="1400" b="0" i="1" dirty="0" err="1">
                <a:solidFill>
                  <a:srgbClr val="A52A2A"/>
                </a:solidFill>
                <a:effectLst/>
                <a:latin typeface="+mj-lt"/>
              </a:rPr>
              <a:t>example</a:t>
            </a:r>
            <a:r>
              <a:rPr lang="pt-PT" sz="1400" b="0" i="1" dirty="0">
                <a:solidFill>
                  <a:srgbClr val="A52A2A"/>
                </a:solidFill>
                <a:effectLst/>
                <a:latin typeface="+mj-lt"/>
              </a:rPr>
              <a:t>"</a:t>
            </a:r>
            <a:r>
              <a:rPr lang="pt-PT" sz="1400" b="0" i="1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pt-PT" sz="1400" i="1" dirty="0">
              <a:solidFill>
                <a:srgbClr val="333333"/>
              </a:solidFill>
              <a:latin typeface="+mj-lt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Selecionar o primeiro elemento que contém o parâmetro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Acrescentar um elemento no HTML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Ciclo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Determinar tempo de espera</a:t>
            </a:r>
          </a:p>
          <a:p>
            <a:pPr marL="342900" indent="-342900">
              <a:buFont typeface="+mj-lt"/>
              <a:buAutoNum type="arabicPeriod" startAt="5"/>
            </a:pPr>
            <a:endParaRPr lang="pt-PT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 startAt="5"/>
            </a:pPr>
            <a:endParaRPr lang="pt-PT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 startAt="5"/>
            </a:pPr>
            <a:endParaRPr lang="pt-PT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+mj-lt"/>
              <a:buAutoNum type="arabicPeriod" startAt="5"/>
            </a:pPr>
            <a:endParaRPr lang="pt-PT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84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7F0B-46B4-1F7E-5E7E-103039CC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Tópicos da semana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F9EAC56-CDFB-158C-5B21-63CE6BAF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837" y="2171700"/>
            <a:ext cx="5038725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Revisão de conteúdos em Java</a:t>
            </a:r>
          </a:p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 POO:</a:t>
            </a:r>
          </a:p>
          <a:p>
            <a:pPr marL="0" indent="0" defTabSz="441325">
              <a:buNone/>
              <a:tabLst>
                <a:tab pos="274638" algn="l"/>
              </a:tabLst>
            </a:pPr>
            <a:r>
              <a:rPr lang="pt-PT" sz="2400" dirty="0">
                <a:latin typeface="Abadi Extra Light" panose="020B0204020104020204" pitchFamily="34" charset="0"/>
              </a:rPr>
              <a:t>	Herança</a:t>
            </a:r>
          </a:p>
          <a:p>
            <a:pPr marL="0" indent="0" defTabSz="441325">
              <a:buNone/>
              <a:tabLst>
                <a:tab pos="274638" algn="l"/>
              </a:tabLst>
            </a:pPr>
            <a:r>
              <a:rPr lang="pt-PT" sz="2400" dirty="0">
                <a:latin typeface="Abadi Extra Light" panose="020B0204020104020204" pitchFamily="34" charset="0"/>
              </a:rPr>
              <a:t>   	Polimorfismo</a:t>
            </a:r>
          </a:p>
          <a:p>
            <a:pPr marL="0" indent="0" defTabSz="441325">
              <a:buNone/>
              <a:tabLst>
                <a:tab pos="274638" algn="l"/>
              </a:tabLst>
            </a:pPr>
            <a:r>
              <a:rPr lang="pt-PT" sz="2400" dirty="0">
                <a:latin typeface="Abadi Extra Light" panose="020B0204020104020204" pitchFamily="34" charset="0"/>
              </a:rPr>
              <a:t>	Abstração/Classes abstratas</a:t>
            </a:r>
          </a:p>
          <a:p>
            <a:pPr marL="0" indent="0" defTabSz="441325">
              <a:buNone/>
              <a:tabLst>
                <a:tab pos="274638" algn="l"/>
              </a:tabLst>
            </a:pPr>
            <a:r>
              <a:rPr lang="pt-PT" sz="2400" dirty="0">
                <a:latin typeface="Abadi Extra Light" panose="020B0204020104020204" pitchFamily="34" charset="0"/>
              </a:rPr>
              <a:t>   	Encapsulamento</a:t>
            </a:r>
          </a:p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 </a:t>
            </a:r>
            <a:r>
              <a:rPr lang="pt-PT" sz="2400" i="1" dirty="0">
                <a:latin typeface="Abadi Extra Light" panose="020B0204020104020204" pitchFamily="34" charset="0"/>
              </a:rPr>
              <a:t>Collections</a:t>
            </a:r>
          </a:p>
          <a:p>
            <a:pPr marL="0" indent="0">
              <a:buNone/>
            </a:pPr>
            <a:r>
              <a:rPr lang="pt-PT" sz="2400" dirty="0">
                <a:latin typeface="Abadi Extra Light" panose="020B0204020104020204" pitchFamily="34" charset="0"/>
              </a:rPr>
              <a:t> </a:t>
            </a:r>
            <a:r>
              <a:rPr lang="pt-PT" sz="2400" i="1" dirty="0" err="1">
                <a:latin typeface="Abadi Extra Light" panose="020B0204020104020204" pitchFamily="34" charset="0"/>
              </a:rPr>
              <a:t>Threads</a:t>
            </a:r>
            <a:endParaRPr lang="pt-PT" sz="2400" i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Herança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201783"/>
            <a:ext cx="3855720" cy="46656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Um objeto/classe adquire todas as propriedades de uma classe </a:t>
            </a:r>
            <a:r>
              <a:rPr lang="pt-PT" b="0" i="0" dirty="0" err="1">
                <a:solidFill>
                  <a:srgbClr val="333333"/>
                </a:solidFill>
                <a:effectLst/>
                <a:latin typeface="inter-regular"/>
              </a:rPr>
              <a:t>super</a:t>
            </a: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Objetivo: reutilizar métodos e variáveis que seriam iguais ou similares. Fundamental para obter o polimorfismo em </a:t>
            </a:r>
            <a:r>
              <a:rPr lang="pt-PT" b="0" i="1" dirty="0" err="1">
                <a:solidFill>
                  <a:srgbClr val="333333"/>
                </a:solidFill>
                <a:effectLst/>
                <a:latin typeface="inter-regular"/>
              </a:rPr>
              <a:t>runtime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(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overriding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Artefactos da herança: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Sub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Classe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Herda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outra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classe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Anotação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inter-regular"/>
              </a:rPr>
              <a:t>extends.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inter-bold"/>
              </a:rPr>
              <a:t>Super</a:t>
            </a:r>
            <a:r>
              <a:rPr lang="pt-PT" b="1" i="0" dirty="0">
                <a:solidFill>
                  <a:srgbClr val="000000"/>
                </a:solidFill>
                <a:effectLst/>
                <a:latin typeface="inter-bold"/>
              </a:rPr>
              <a:t> Classe:</a:t>
            </a:r>
            <a:r>
              <a:rPr lang="pt-P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PT" b="0" dirty="0" err="1">
                <a:solidFill>
                  <a:srgbClr val="000000"/>
                </a:solidFill>
                <a:effectLst/>
                <a:latin typeface="inter-regular"/>
              </a:rPr>
              <a:t>Footprint</a:t>
            </a:r>
            <a:r>
              <a:rPr lang="pt-PT" b="0" i="0" dirty="0">
                <a:solidFill>
                  <a:srgbClr val="000000"/>
                </a:solidFill>
                <a:effectLst/>
                <a:latin typeface="inter-regular"/>
              </a:rPr>
              <a:t>, que contém as propriedades base. </a:t>
            </a:r>
            <a:endParaRPr lang="pt-PT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784860" y="6342017"/>
            <a:ext cx="3917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/>
              <a:t>https://www.javatpoint.com/inheritance-in-java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ADB0D6-5CD7-10E7-3CAE-578A84F62914}"/>
              </a:ext>
            </a:extLst>
          </p:cNvPr>
          <p:cNvSpPr txBox="1"/>
          <p:nvPr/>
        </p:nvSpPr>
        <p:spPr>
          <a:xfrm>
            <a:off x="6374675" y="383177"/>
            <a:ext cx="45643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400" b="1" i="0" dirty="0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//</a:t>
            </a:r>
            <a:r>
              <a:rPr lang="pt-PT" sz="1400" b="0" i="0" dirty="0" err="1">
                <a:solidFill>
                  <a:srgbClr val="610B38"/>
                </a:solidFill>
                <a:effectLst/>
                <a:latin typeface="Abadi Extra Light" panose="020B0204020104020204" pitchFamily="34" charset="0"/>
              </a:rPr>
              <a:t>Multilevel</a:t>
            </a:r>
            <a:r>
              <a:rPr lang="pt-PT" sz="1400" b="0" i="0" dirty="0">
                <a:solidFill>
                  <a:srgbClr val="610B38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lang="pt-PT" sz="1400" b="0" i="0" dirty="0" err="1">
                <a:solidFill>
                  <a:srgbClr val="610B38"/>
                </a:solidFill>
                <a:effectLst/>
                <a:latin typeface="Abadi Extra Light" panose="020B0204020104020204" pitchFamily="34" charset="0"/>
              </a:rPr>
              <a:t>Inheritance</a:t>
            </a:r>
            <a:r>
              <a:rPr lang="pt-PT" sz="1400" b="0" i="0" dirty="0">
                <a:solidFill>
                  <a:srgbClr val="610B38"/>
                </a:solidFill>
                <a:effectLst/>
                <a:latin typeface="Abadi Extra Light" panose="020B0204020104020204" pitchFamily="34" charset="0"/>
              </a:rPr>
              <a:t> </a:t>
            </a:r>
            <a:endParaRPr lang="pt-PT" sz="1400" b="1" i="0" dirty="0">
              <a:solidFill>
                <a:srgbClr val="006699"/>
              </a:solidFill>
              <a:effectLst/>
              <a:latin typeface="Abadi Extra Light" panose="020B0204020104020204" pitchFamily="34" charset="0"/>
            </a:endParaRP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Animal{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eat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(){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System.out.println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lang="pt-PT" sz="1400" b="0" i="0" dirty="0" err="1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eating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..."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);}  </a:t>
            </a:r>
          </a:p>
          <a:p>
            <a:pPr algn="just"/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}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extends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Animal{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bark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(){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System.out.println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lang="pt-PT" sz="1400" b="0" i="0" dirty="0" err="1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barking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..."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);}  </a:t>
            </a:r>
          </a:p>
          <a:p>
            <a:pPr algn="just"/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}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BabyDog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extends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{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weep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(){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System.out.println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lang="pt-PT" sz="1400" b="0" i="0" dirty="0" err="1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weeping</a:t>
            </a:r>
            <a:r>
              <a:rPr lang="pt-PT" sz="1400" b="0" i="0" dirty="0">
                <a:solidFill>
                  <a:srgbClr val="0000FF"/>
                </a:solidFill>
                <a:effectLst/>
                <a:latin typeface="Abadi Extra Light" panose="020B0204020104020204" pitchFamily="34" charset="0"/>
              </a:rPr>
              <a:t>..."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);}  </a:t>
            </a:r>
          </a:p>
          <a:p>
            <a:pPr algn="just"/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}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TestInheritance2{  </a:t>
            </a:r>
          </a:p>
          <a:p>
            <a:pPr algn="just"/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public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static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main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String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args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[]){  </a:t>
            </a:r>
          </a:p>
          <a:p>
            <a:pPr algn="just"/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BabyDog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d=</a:t>
            </a:r>
            <a:r>
              <a:rPr lang="pt-PT" sz="1400" b="1" i="0" dirty="0" err="1"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new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BabyDog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();  </a:t>
            </a:r>
          </a:p>
          <a:p>
            <a:pPr algn="just"/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d.weep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();  </a:t>
            </a:r>
          </a:p>
          <a:p>
            <a:pPr algn="just"/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d.bark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();  </a:t>
            </a:r>
          </a:p>
          <a:p>
            <a:pPr algn="just"/>
            <a:r>
              <a:rPr lang="pt-PT" sz="14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d.eat</a:t>
            </a:r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();  </a:t>
            </a:r>
          </a:p>
          <a:p>
            <a:pPr algn="just"/>
            <a:r>
              <a:rPr lang="pt-PT" sz="14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}}  </a:t>
            </a:r>
          </a:p>
          <a:p>
            <a:endParaRPr lang="en-US" dirty="0"/>
          </a:p>
        </p:txBody>
      </p:sp>
      <p:pic>
        <p:nvPicPr>
          <p:cNvPr id="3074" name="Picture 2" descr="Types of inheritance in Java">
            <a:extLst>
              <a:ext uri="{FF2B5EF4-FFF2-40B4-BE49-F238E27FC236}">
                <a16:creationId xmlns:a16="http://schemas.microsoft.com/office/drawing/2014/main" id="{3D4EE5C1-01C3-2CD7-54DE-3E99B472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02" y="4262988"/>
            <a:ext cx="3917769" cy="20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Polimorfismo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860" y="2729500"/>
            <a:ext cx="3855720" cy="2015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Realizar uma única ação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de maneira diferente. Permite usar métodos já existentes para outros fins.</a:t>
            </a:r>
            <a:endParaRPr lang="pt-PT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784860" y="6342017"/>
            <a:ext cx="391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>
                <a:hlinkClick r:id="rId3"/>
              </a:rPr>
              <a:t>https://www.javatpoint.com/runtime-polymorphism-in-java</a:t>
            </a:r>
            <a:endParaRPr lang="pt-PT" sz="1100" i="1" dirty="0"/>
          </a:p>
          <a:p>
            <a:r>
              <a:rPr lang="pt-PT" sz="1100" i="1" dirty="0"/>
              <a:t>https://www.javatpoint.com/method-overloading-in-java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F4E9157-113E-27AE-5E32-1BE7A284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440" y="730437"/>
            <a:ext cx="5181600" cy="5060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public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System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out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println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animal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makes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a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400" dirty="0">
              <a:solidFill>
                <a:srgbClr val="000000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solidFill>
                  <a:srgbClr val="000000"/>
                </a:solidFill>
                <a:latin typeface="Abadi Extra Light" panose="020B0204020104020204" pitchFamily="34" charset="0"/>
              </a:rPr>
              <a:t>//</a:t>
            </a:r>
            <a:r>
              <a:rPr lang="pt-PT" altLang="pt-PT" sz="1400" dirty="0" err="1">
                <a:solidFill>
                  <a:srgbClr val="000000"/>
                </a:solidFill>
                <a:latin typeface="Abadi Extra Light" panose="020B0204020104020204" pitchFamily="34" charset="0"/>
              </a:rPr>
              <a:t>override</a:t>
            </a:r>
            <a:r>
              <a:rPr lang="pt-PT" altLang="pt-PT" sz="1400" dirty="0">
                <a:solidFill>
                  <a:srgbClr val="000000"/>
                </a:solidFill>
                <a:latin typeface="Abadi Extra Light" panose="020B0204020104020204" pitchFamily="34" charset="0"/>
              </a:rPr>
              <a:t> do Animal em ambos os casos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Pig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extends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public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System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out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println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pig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says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: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wee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wee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400" dirty="0">
              <a:solidFill>
                <a:srgbClr val="000000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extends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public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System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out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println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says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: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bow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wow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badi Extra Light" panose="020B0204020104020204" pitchFamily="34" charset="0"/>
              </a:rPr>
              <a:t>"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400" dirty="0">
              <a:solidFill>
                <a:srgbClr val="000000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Main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public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static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void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main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[]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args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{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400" dirty="0">
              <a:solidFill>
                <a:srgbClr val="000000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new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//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Create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 a Animal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object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myPig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new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Pig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//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Create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 a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Pig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object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myDog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Abadi Extra Light" panose="020B0204020104020204" pitchFamily="34" charset="0"/>
              </a:rPr>
              <a:t>new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//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Create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 a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Dog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Abadi Extra Light" panose="020B0204020104020204" pitchFamily="34" charset="0"/>
              </a:rPr>
              <a:t>object</a:t>
            </a:r>
            <a:endParaRPr kumimoji="0" lang="pt-PT" altLang="pt-PT" sz="14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myAnimal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myPig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myDog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.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Abadi Extra Light" panose="020B0204020104020204" pitchFamily="34" charset="0"/>
              </a:rPr>
              <a:t>animalSound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();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badi Extra Light" panose="020B0204020104020204" pitchFamily="34" charset="0"/>
              </a:rPr>
              <a:t>}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2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Abstração – interfaces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302" y="1879779"/>
            <a:ext cx="3855720" cy="3544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333333"/>
                </a:solidFill>
                <a:latin typeface="inter-regular"/>
              </a:rPr>
              <a:t>Classe abstrata usada para agrupar métodos similares.</a:t>
            </a:r>
            <a:endParaRPr lang="en-US" i="0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333333"/>
                </a:solidFill>
                <a:latin typeface="inter-regular"/>
              </a:rPr>
              <a:t>Para fazer uso da interface, esta deve ser implementada por outra classe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, com a anotação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implements</a:t>
            </a:r>
            <a:r>
              <a:rPr lang="en-US" i="0" dirty="0">
                <a:solidFill>
                  <a:srgbClr val="333333"/>
                </a:solidFill>
                <a:latin typeface="inter-regular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rgbClr val="333333"/>
                </a:solidFill>
                <a:latin typeface="inter-regular"/>
              </a:rPr>
              <a:t>Vantagem das interfaces: o Java não suporta herança múltipla: uma classe só pode herdar atributos de uma superclasse. Contudo uma classe consegue implementar múltiplas interfaces.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802278" y="6172200"/>
            <a:ext cx="3917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/>
              <a:t>https://www.w3schools.com/java/java_abstract.asp#:~:text=Abstract%20Classes%20and%20Methods,about%20in%20the%20next%20chapter).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096000" y="68580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// Interface</a:t>
            </a:r>
          </a:p>
          <a:p>
            <a:r>
              <a:rPr lang="pt-PT" sz="1400" dirty="0"/>
              <a:t>interface Animal {</a:t>
            </a:r>
          </a:p>
          <a:p>
            <a:r>
              <a:rPr lang="pt-PT" sz="1400" dirty="0"/>
              <a:t>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animalSound</a:t>
            </a:r>
            <a:r>
              <a:rPr lang="pt-PT" sz="1400" dirty="0"/>
              <a:t>(); // interface </a:t>
            </a:r>
            <a:r>
              <a:rPr lang="pt-PT" sz="1400" dirty="0" err="1"/>
              <a:t>method</a:t>
            </a:r>
            <a:r>
              <a:rPr lang="pt-PT" sz="1400" dirty="0"/>
              <a:t> (does </a:t>
            </a:r>
            <a:r>
              <a:rPr lang="pt-PT" sz="1400" dirty="0" err="1"/>
              <a:t>not</a:t>
            </a:r>
            <a:r>
              <a:rPr lang="pt-PT" sz="1400" dirty="0"/>
              <a:t> </a:t>
            </a:r>
            <a:r>
              <a:rPr lang="pt-PT" sz="1400" dirty="0" err="1"/>
              <a:t>have</a:t>
            </a:r>
            <a:r>
              <a:rPr lang="pt-PT" sz="1400" dirty="0"/>
              <a:t> a body)</a:t>
            </a:r>
          </a:p>
          <a:p>
            <a:r>
              <a:rPr lang="pt-PT" sz="1400" dirty="0"/>
              <a:t>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sleep</a:t>
            </a:r>
            <a:r>
              <a:rPr lang="pt-PT" sz="1400" dirty="0"/>
              <a:t>(); // interface </a:t>
            </a:r>
            <a:r>
              <a:rPr lang="pt-PT" sz="1400" dirty="0" err="1"/>
              <a:t>method</a:t>
            </a:r>
            <a:r>
              <a:rPr lang="pt-PT" sz="1400" dirty="0"/>
              <a:t> (does </a:t>
            </a:r>
            <a:r>
              <a:rPr lang="pt-PT" sz="1400" dirty="0" err="1"/>
              <a:t>not</a:t>
            </a:r>
            <a:r>
              <a:rPr lang="pt-PT" sz="1400" dirty="0"/>
              <a:t> </a:t>
            </a:r>
            <a:r>
              <a:rPr lang="pt-PT" sz="1400" dirty="0" err="1"/>
              <a:t>have</a:t>
            </a:r>
            <a:r>
              <a:rPr lang="pt-PT" sz="1400" dirty="0"/>
              <a:t> a body)</a:t>
            </a:r>
          </a:p>
          <a:p>
            <a:r>
              <a:rPr lang="pt-PT" sz="1400" dirty="0"/>
              <a:t>}</a:t>
            </a:r>
          </a:p>
          <a:p>
            <a:endParaRPr lang="pt-PT" sz="1400" dirty="0"/>
          </a:p>
          <a:p>
            <a:r>
              <a:rPr lang="pt-PT" sz="1400" dirty="0"/>
              <a:t>// </a:t>
            </a:r>
            <a:r>
              <a:rPr lang="pt-PT" sz="1400" dirty="0" err="1"/>
              <a:t>Pig</a:t>
            </a:r>
            <a:r>
              <a:rPr lang="pt-PT" sz="1400" dirty="0"/>
              <a:t> "</a:t>
            </a:r>
            <a:r>
              <a:rPr lang="pt-PT" sz="1400" dirty="0" err="1"/>
              <a:t>implements</a:t>
            </a:r>
            <a:r>
              <a:rPr lang="pt-PT" sz="1400" dirty="0"/>
              <a:t>" </a:t>
            </a:r>
            <a:r>
              <a:rPr lang="pt-PT" sz="1400" dirty="0" err="1"/>
              <a:t>the</a:t>
            </a:r>
            <a:r>
              <a:rPr lang="pt-PT" sz="1400" dirty="0"/>
              <a:t> Animal interface</a:t>
            </a:r>
          </a:p>
          <a:p>
            <a:endParaRPr lang="pt-PT" sz="1400" dirty="0"/>
          </a:p>
          <a:p>
            <a:r>
              <a:rPr lang="pt-PT" sz="1400" dirty="0" err="1"/>
              <a:t>class</a:t>
            </a:r>
            <a:r>
              <a:rPr lang="pt-PT" sz="1400" dirty="0"/>
              <a:t> </a:t>
            </a:r>
            <a:r>
              <a:rPr lang="pt-PT" sz="1400" dirty="0" err="1"/>
              <a:t>Pig</a:t>
            </a:r>
            <a:r>
              <a:rPr lang="pt-PT" sz="1400" dirty="0"/>
              <a:t> </a:t>
            </a:r>
            <a:r>
              <a:rPr lang="pt-PT" sz="1400" dirty="0" err="1"/>
              <a:t>implements</a:t>
            </a:r>
            <a:r>
              <a:rPr lang="pt-PT" sz="1400" dirty="0"/>
              <a:t> Animal {</a:t>
            </a:r>
          </a:p>
          <a:p>
            <a:r>
              <a:rPr lang="pt-PT" sz="1400" dirty="0"/>
              <a:t>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animalSound</a:t>
            </a:r>
            <a:r>
              <a:rPr lang="pt-PT" sz="1400" dirty="0"/>
              <a:t>() {</a:t>
            </a:r>
          </a:p>
          <a:p>
            <a:endParaRPr lang="pt-PT" sz="1400" dirty="0"/>
          </a:p>
          <a:p>
            <a:r>
              <a:rPr lang="pt-PT" sz="1400" dirty="0"/>
              <a:t>    // </a:t>
            </a:r>
            <a:r>
              <a:rPr lang="pt-PT" sz="1400" dirty="0" err="1"/>
              <a:t>The</a:t>
            </a:r>
            <a:r>
              <a:rPr lang="pt-PT" sz="1400" dirty="0"/>
              <a:t> body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animalSound</a:t>
            </a:r>
            <a:r>
              <a:rPr lang="pt-PT" sz="1400" dirty="0"/>
              <a:t>()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provided</a:t>
            </a:r>
            <a:r>
              <a:rPr lang="pt-PT" sz="1400" dirty="0"/>
              <a:t> </a:t>
            </a:r>
            <a:r>
              <a:rPr lang="pt-PT" sz="1400" dirty="0" err="1"/>
              <a:t>here</a:t>
            </a:r>
            <a:endParaRPr lang="pt-PT" sz="1400" dirty="0"/>
          </a:p>
          <a:p>
            <a:r>
              <a:rPr lang="pt-PT" sz="1400" dirty="0"/>
              <a:t>    </a:t>
            </a:r>
            <a:r>
              <a:rPr lang="pt-PT" sz="1400" dirty="0" err="1"/>
              <a:t>System.out.println</a:t>
            </a:r>
            <a:r>
              <a:rPr lang="pt-PT" sz="1400" dirty="0"/>
              <a:t>("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pig</a:t>
            </a:r>
            <a:r>
              <a:rPr lang="pt-PT" sz="1400" dirty="0"/>
              <a:t> </a:t>
            </a:r>
            <a:r>
              <a:rPr lang="pt-PT" sz="1400" dirty="0" err="1"/>
              <a:t>says</a:t>
            </a:r>
            <a:r>
              <a:rPr lang="pt-PT" sz="1400" dirty="0"/>
              <a:t>: </a:t>
            </a:r>
            <a:r>
              <a:rPr lang="pt-PT" sz="1400" dirty="0" err="1"/>
              <a:t>wee</a:t>
            </a:r>
            <a:r>
              <a:rPr lang="pt-PT" sz="1400" dirty="0"/>
              <a:t> </a:t>
            </a:r>
            <a:r>
              <a:rPr lang="pt-PT" sz="1400" dirty="0" err="1"/>
              <a:t>wee</a:t>
            </a:r>
            <a:r>
              <a:rPr lang="pt-PT" sz="1400" dirty="0"/>
              <a:t>");</a:t>
            </a:r>
          </a:p>
          <a:p>
            <a:r>
              <a:rPr lang="pt-PT" sz="1400" dirty="0"/>
              <a:t>  }</a:t>
            </a:r>
          </a:p>
          <a:p>
            <a:r>
              <a:rPr lang="pt-PT" sz="1400" dirty="0"/>
              <a:t>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sleep</a:t>
            </a:r>
            <a:r>
              <a:rPr lang="pt-PT" sz="1400" dirty="0"/>
              <a:t>() {</a:t>
            </a:r>
          </a:p>
          <a:p>
            <a:r>
              <a:rPr lang="pt-PT" sz="1400" dirty="0"/>
              <a:t>    // </a:t>
            </a:r>
            <a:r>
              <a:rPr lang="pt-PT" sz="1400" dirty="0" err="1"/>
              <a:t>The</a:t>
            </a:r>
            <a:r>
              <a:rPr lang="pt-PT" sz="1400" dirty="0"/>
              <a:t> body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sleep</a:t>
            </a:r>
            <a:r>
              <a:rPr lang="pt-PT" sz="1400" dirty="0"/>
              <a:t>()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provided</a:t>
            </a:r>
            <a:r>
              <a:rPr lang="pt-PT" sz="1400" dirty="0"/>
              <a:t> </a:t>
            </a:r>
            <a:r>
              <a:rPr lang="pt-PT" sz="1400" dirty="0" err="1"/>
              <a:t>here</a:t>
            </a:r>
            <a:endParaRPr lang="pt-PT" sz="1400" dirty="0"/>
          </a:p>
          <a:p>
            <a:r>
              <a:rPr lang="pt-PT" sz="1400" dirty="0"/>
              <a:t>    </a:t>
            </a:r>
            <a:r>
              <a:rPr lang="pt-PT" sz="1400" dirty="0" err="1"/>
              <a:t>System.out.println</a:t>
            </a:r>
            <a:r>
              <a:rPr lang="pt-PT" sz="1400" dirty="0"/>
              <a:t>("</a:t>
            </a:r>
            <a:r>
              <a:rPr lang="pt-PT" sz="1400" dirty="0" err="1"/>
              <a:t>Zzz</a:t>
            </a:r>
            <a:r>
              <a:rPr lang="pt-PT" sz="1400" dirty="0"/>
              <a:t>");</a:t>
            </a:r>
          </a:p>
          <a:p>
            <a:r>
              <a:rPr lang="pt-PT" sz="1400" dirty="0"/>
              <a:t>  }</a:t>
            </a:r>
          </a:p>
          <a:p>
            <a:r>
              <a:rPr lang="pt-PT" sz="1400" dirty="0"/>
              <a:t>}</a:t>
            </a:r>
          </a:p>
          <a:p>
            <a:endParaRPr lang="pt-PT" sz="1400" dirty="0"/>
          </a:p>
          <a:p>
            <a:r>
              <a:rPr lang="pt-PT" sz="1400" dirty="0" err="1"/>
              <a:t>class</a:t>
            </a:r>
            <a:r>
              <a:rPr lang="pt-PT" sz="1400" dirty="0"/>
              <a:t> </a:t>
            </a:r>
            <a:r>
              <a:rPr lang="pt-PT" sz="1400" dirty="0" err="1"/>
              <a:t>Main</a:t>
            </a:r>
            <a:r>
              <a:rPr lang="pt-PT" sz="1400" dirty="0"/>
              <a:t> {</a:t>
            </a:r>
          </a:p>
          <a:p>
            <a:r>
              <a:rPr lang="pt-PT" sz="1400" dirty="0"/>
              <a:t>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static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main</a:t>
            </a:r>
            <a:r>
              <a:rPr lang="pt-PT" sz="1400" dirty="0"/>
              <a:t>(</a:t>
            </a:r>
            <a:r>
              <a:rPr lang="pt-PT" sz="1400" dirty="0" err="1"/>
              <a:t>String</a:t>
            </a:r>
            <a:r>
              <a:rPr lang="pt-PT" sz="1400" dirty="0"/>
              <a:t>[] </a:t>
            </a:r>
            <a:r>
              <a:rPr lang="pt-PT" sz="1400" dirty="0" err="1"/>
              <a:t>args</a:t>
            </a:r>
            <a:r>
              <a:rPr lang="pt-PT" sz="1400" dirty="0"/>
              <a:t>) {</a:t>
            </a:r>
          </a:p>
          <a:p>
            <a:r>
              <a:rPr lang="pt-PT" sz="1400" dirty="0"/>
              <a:t>    </a:t>
            </a:r>
            <a:r>
              <a:rPr lang="pt-PT" sz="1400" dirty="0" err="1"/>
              <a:t>Pig</a:t>
            </a:r>
            <a:r>
              <a:rPr lang="pt-PT" sz="1400" dirty="0"/>
              <a:t> </a:t>
            </a:r>
            <a:r>
              <a:rPr lang="pt-PT" sz="1400" dirty="0" err="1"/>
              <a:t>myPig</a:t>
            </a:r>
            <a:r>
              <a:rPr lang="pt-PT" sz="1400" dirty="0"/>
              <a:t> =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Pig</a:t>
            </a:r>
            <a:r>
              <a:rPr lang="pt-PT" sz="1400" dirty="0"/>
              <a:t>();  // </a:t>
            </a:r>
            <a:r>
              <a:rPr lang="pt-PT" sz="1400" dirty="0" err="1"/>
              <a:t>Create</a:t>
            </a:r>
            <a:r>
              <a:rPr lang="pt-PT" sz="1400" dirty="0"/>
              <a:t> a </a:t>
            </a:r>
            <a:r>
              <a:rPr lang="pt-PT" sz="1400" dirty="0" err="1"/>
              <a:t>Pig</a:t>
            </a:r>
            <a:r>
              <a:rPr lang="pt-PT" sz="1400" dirty="0"/>
              <a:t> </a:t>
            </a:r>
            <a:r>
              <a:rPr lang="pt-PT" sz="1400" dirty="0" err="1"/>
              <a:t>object</a:t>
            </a:r>
            <a:endParaRPr lang="pt-PT" sz="1400" dirty="0"/>
          </a:p>
          <a:p>
            <a:r>
              <a:rPr lang="pt-PT" sz="1400" dirty="0"/>
              <a:t>    </a:t>
            </a:r>
            <a:r>
              <a:rPr lang="pt-PT" sz="1400" dirty="0" err="1"/>
              <a:t>myPig.animalSound</a:t>
            </a:r>
            <a:r>
              <a:rPr lang="pt-PT" sz="1400" dirty="0"/>
              <a:t>();</a:t>
            </a:r>
          </a:p>
          <a:p>
            <a:r>
              <a:rPr lang="pt-PT" sz="1400" dirty="0"/>
              <a:t>    </a:t>
            </a:r>
            <a:r>
              <a:rPr lang="pt-PT" sz="1400" dirty="0" err="1"/>
              <a:t>myPig.sleep</a:t>
            </a:r>
            <a:r>
              <a:rPr lang="pt-PT" sz="1400" dirty="0"/>
              <a:t>();</a:t>
            </a:r>
          </a:p>
          <a:p>
            <a:r>
              <a:rPr lang="pt-PT" sz="1400" dirty="0"/>
              <a:t>  }</a:t>
            </a:r>
          </a:p>
          <a:p>
            <a:r>
              <a:rPr lang="pt-PT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4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Abstração - </a:t>
            </a:r>
            <a:r>
              <a:rPr lang="pt-PT" sz="2400" i="1" dirty="0" err="1">
                <a:latin typeface="Abadi Extra Light" panose="020B0204020104020204" pitchFamily="34" charset="0"/>
                <a:ea typeface="+mn-ea"/>
                <a:cs typeface="+mn-cs"/>
              </a:rPr>
              <a:t>keyword</a:t>
            </a:r>
            <a:endParaRPr lang="pt-PT" sz="2400" i="1" dirty="0"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823357"/>
            <a:ext cx="385572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Esconder certos detalhes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(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implementação de método) e deixar acessível apenas informação essencial.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Realizado através da herança e classes/métodos abstratos.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333333"/>
                </a:solidFill>
                <a:latin typeface="inter-regular"/>
              </a:rPr>
              <a:t>Classe abstrata</a:t>
            </a: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: classe restrita, não podem ser criados objetos desse tipo( apenas aceder com métodos que herdaram).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Método abstrato: usado em classes abstratas, sem </a:t>
            </a:r>
            <a:r>
              <a:rPr lang="pt-PT" i="0" dirty="0">
                <a:solidFill>
                  <a:srgbClr val="333333"/>
                </a:solidFill>
                <a:latin typeface="inter-regular"/>
              </a:rPr>
              <a:t>conteúdo. A implementação é realizada na </a:t>
            </a:r>
            <a:r>
              <a:rPr lang="pt-PT" i="0" dirty="0" err="1">
                <a:solidFill>
                  <a:srgbClr val="333333"/>
                </a:solidFill>
                <a:latin typeface="inter-regular"/>
              </a:rPr>
              <a:t>sub-classe</a:t>
            </a:r>
            <a:r>
              <a:rPr lang="pt-PT" i="0" dirty="0">
                <a:solidFill>
                  <a:srgbClr val="333333"/>
                </a:solidFill>
                <a:latin typeface="inter-regular"/>
              </a:rPr>
              <a:t>.</a:t>
            </a:r>
            <a:endParaRPr lang="pt-PT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802278" y="6172200"/>
            <a:ext cx="3917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/>
              <a:t>https://www.w3schools.com/java/java_abstract.asp#:~:text=Abstract%20Classes%20and%20Methods,about%20in%20the%20next%20chapter).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8C90C1-E835-EC6B-32A4-2701928F25B9}"/>
              </a:ext>
            </a:extLst>
          </p:cNvPr>
          <p:cNvSpPr txBox="1"/>
          <p:nvPr/>
        </p:nvSpPr>
        <p:spPr>
          <a:xfrm>
            <a:off x="6897688" y="1723129"/>
            <a:ext cx="4423953" cy="296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Vantagens da Abstração</a:t>
            </a:r>
          </a:p>
          <a:p>
            <a:endParaRPr lang="pt-PT" dirty="0"/>
          </a:p>
          <a:p>
            <a:pPr algn="just" defTabSz="914400">
              <a:lnSpc>
                <a:spcPct val="113000"/>
              </a:lnSpc>
              <a:spcAft>
                <a:spcPts val="1500"/>
              </a:spcAft>
            </a:pP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Reduz a complexidade em consultar o código.</a:t>
            </a:r>
          </a:p>
          <a:p>
            <a:pPr algn="just" defTabSz="914400">
              <a:lnSpc>
                <a:spcPct val="113000"/>
              </a:lnSpc>
              <a:spcAft>
                <a:spcPts val="1500"/>
              </a:spcAft>
            </a:pP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Evita a duplicação de código e aumenta a reutilização.</a:t>
            </a:r>
          </a:p>
          <a:p>
            <a:pPr algn="just" defTabSz="914400">
              <a:lnSpc>
                <a:spcPct val="113000"/>
              </a:lnSpc>
              <a:spcAft>
                <a:spcPts val="1500"/>
              </a:spcAft>
            </a:pP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Ajuda a aumentar a segurança de um aplicativo ou programa, apenas os detalhes essenciais são fornecidos ao utilizador.</a:t>
            </a:r>
          </a:p>
        </p:txBody>
      </p:sp>
    </p:spTree>
    <p:extLst>
      <p:ext uri="{BB962C8B-B14F-4D97-AF65-F5344CB8AC3E}">
        <p14:creationId xmlns:p14="http://schemas.microsoft.com/office/powerpoint/2010/main" val="22601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4600" y="715564"/>
            <a:ext cx="3856038" cy="446088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dirty="0">
                <a:latin typeface="Abadi Extra Light" panose="020B0204020104020204" pitchFamily="34" charset="0"/>
                <a:ea typeface="+mn-ea"/>
                <a:cs typeface="+mn-cs"/>
              </a:rPr>
              <a:t>Encapsulamento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19400" y="2083593"/>
            <a:ext cx="6553200" cy="269081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333333"/>
                </a:solidFill>
                <a:latin typeface="inter-regular"/>
              </a:rPr>
              <a:t>Outra forma de tornar 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uma </a:t>
            </a:r>
            <a:r>
              <a:rPr lang="pt-PT" i="0" dirty="0">
                <a:solidFill>
                  <a:srgbClr val="333333"/>
                </a:solidFill>
                <a:latin typeface="inter-regular"/>
              </a:rPr>
              <a:t>certa informação protegida</a:t>
            </a:r>
            <a:endParaRPr lang="en-US" i="0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333333"/>
                </a:solidFill>
                <a:latin typeface="inter-regular"/>
              </a:rPr>
              <a:t>Para fazer uso do encapsulamento, 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os atributos da classe devem ser marcados como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private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(apenas podem ser acedidos nessa mesma classe) e devem ser gerados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getters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e 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setters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para aceder e modificar o valor desse atributo.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4137115" y="6142436"/>
            <a:ext cx="3917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/>
              <a:t>https://www.w3schools.com/java/java_encapsulation.asp</a:t>
            </a:r>
          </a:p>
        </p:txBody>
      </p:sp>
    </p:spTree>
    <p:extLst>
      <p:ext uri="{BB962C8B-B14F-4D97-AF65-F5344CB8AC3E}">
        <p14:creationId xmlns:p14="http://schemas.microsoft.com/office/powerpoint/2010/main" val="31111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i="1" dirty="0">
                <a:latin typeface="Abadi Extra Light" panose="020B0204020104020204" pitchFamily="34" charset="0"/>
                <a:ea typeface="+mn-ea"/>
                <a:cs typeface="+mn-cs"/>
              </a:rPr>
              <a:t>Collections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AAB0D11-D856-2FDC-24C8-8E8F9BA2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302" y="1879779"/>
            <a:ext cx="3855720" cy="3544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Framework que contém arquiteturas para guardar e manipular grupos de objetos. Disponibiliza operações como procurar/obter determinada posição, alterar a ordem, inserir e apagar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As interfaces mais comuns são a 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Set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e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List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. Já as classes/estruturas de dados </a:t>
            </a:r>
            <a:r>
              <a:rPr lang="pt-PT" i="1" dirty="0">
                <a:solidFill>
                  <a:srgbClr val="333333"/>
                </a:solidFill>
                <a:latin typeface="inter-regular"/>
              </a:rPr>
              <a:t>são </a:t>
            </a:r>
            <a:r>
              <a:rPr lang="pt-PT" b="0" i="1" u="none" strike="noStrike" dirty="0">
                <a:solidFill>
                  <a:schemeClr val="tx1"/>
                </a:solidFill>
                <a:effectLst/>
                <a:latin typeface="inter-regular"/>
              </a:rPr>
              <a:t>ArrayList</a:t>
            </a:r>
            <a:r>
              <a:rPr lang="pt-PT" b="0" i="1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pt-PT" b="0" i="1" u="none" strike="noStrike" dirty="0">
                <a:solidFill>
                  <a:schemeClr val="tx1"/>
                </a:solidFill>
                <a:effectLst/>
                <a:latin typeface="inter-regular"/>
              </a:rPr>
              <a:t>LinkedList</a:t>
            </a:r>
            <a:r>
              <a:rPr lang="pt-PT" b="0" i="1" dirty="0">
                <a:solidFill>
                  <a:srgbClr val="333333"/>
                </a:solidFill>
                <a:effectLst/>
                <a:latin typeface="inter-regular"/>
              </a:rPr>
              <a:t>, HashSet,</a:t>
            </a: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pt-PT" b="0" i="1" dirty="0">
                <a:solidFill>
                  <a:srgbClr val="333333"/>
                </a:solidFill>
                <a:effectLst/>
                <a:latin typeface="inter-regular"/>
              </a:rPr>
              <a:t>LinkedHashSet</a:t>
            </a:r>
            <a:r>
              <a:rPr lang="pt-PT" b="0" i="0" dirty="0">
                <a:solidFill>
                  <a:srgbClr val="333333"/>
                </a:solidFill>
                <a:effectLst/>
                <a:latin typeface="inter-regular"/>
              </a:rPr>
              <a:t> e </a:t>
            </a:r>
            <a:r>
              <a:rPr lang="pt-PT" b="0" i="1" dirty="0">
                <a:solidFill>
                  <a:srgbClr val="333333"/>
                </a:solidFill>
                <a:effectLst/>
                <a:latin typeface="inter-regular"/>
              </a:rPr>
              <a:t>TreeSet.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833302" y="5448925"/>
            <a:ext cx="3917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>
                <a:hlinkClick r:id="rId3"/>
              </a:rPr>
              <a:t>https://www.javatpoint.com/collections-in-java</a:t>
            </a:r>
            <a:endParaRPr lang="pt-PT" sz="1100" i="1" dirty="0"/>
          </a:p>
          <a:p>
            <a:r>
              <a:rPr lang="pt-PT" sz="1100" i="1" dirty="0">
                <a:hlinkClick r:id="rId4"/>
              </a:rPr>
              <a:t>https://www.edureka.co/community/2283/what-is-the-difference-between-set-and-list-in-java#:~:text=List%20is%20an%20ordered%20sequence%20of%20elements%20whereas%20Set%20is,list%20each%20element%20is%20inserted</a:t>
            </a:r>
            <a:r>
              <a:rPr lang="pt-PT" sz="1100" i="1" dirty="0"/>
              <a:t>.</a:t>
            </a:r>
          </a:p>
          <a:p>
            <a:r>
              <a:rPr lang="pt-PT" sz="1100" i="1" dirty="0">
                <a:hlinkClick r:id="rId5"/>
              </a:rPr>
              <a:t>https://www.javatpoint.com/list-vs-set-in-java</a:t>
            </a:r>
            <a:endParaRPr lang="pt-PT" sz="1100" i="1" dirty="0"/>
          </a:p>
          <a:p>
            <a:endParaRPr lang="pt-PT" sz="1100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728776" y="12487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1" dirty="0"/>
              <a:t>Set </a:t>
            </a:r>
            <a:r>
              <a:rPr lang="pt-PT" i="1" dirty="0" err="1"/>
              <a:t>vs</a:t>
            </a:r>
            <a:r>
              <a:rPr lang="pt-PT" i="1" dirty="0"/>
              <a:t> </a:t>
            </a:r>
            <a:r>
              <a:rPr lang="pt-PT" i="1" dirty="0" err="1"/>
              <a:t>Map</a:t>
            </a:r>
            <a:endParaRPr lang="pt-PT" i="1" dirty="0"/>
          </a:p>
        </p:txBody>
      </p:sp>
      <p:sp>
        <p:nvSpPr>
          <p:cNvPr id="2" name="Marcador de Posição do Texto 5">
            <a:extLst>
              <a:ext uri="{FF2B5EF4-FFF2-40B4-BE49-F238E27FC236}">
                <a16:creationId xmlns:a16="http://schemas.microsoft.com/office/drawing/2014/main" id="{4F712B7D-EA83-9371-2596-8AF0A0D175C2}"/>
              </a:ext>
            </a:extLst>
          </p:cNvPr>
          <p:cNvSpPr txBox="1">
            <a:spLocks/>
          </p:cNvSpPr>
          <p:nvPr/>
        </p:nvSpPr>
        <p:spPr>
          <a:xfrm>
            <a:off x="6728776" y="1879779"/>
            <a:ext cx="3855720" cy="3544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List &lt;E&gt;: 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Ordenado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em sequência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 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Controlo preciso onde cada elemento poderá ser inserido. Cada elemento pode ser acedido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pela 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posição correspondente ao índex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posição numa lista), e ainda procurar por elementos.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Set&lt;E&gt;: </a:t>
            </a:r>
            <a:r>
              <a:rPr lang="pt-P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Não existem elementos repetidos. A ordem é definida consoante a implementação. Não é possível aceder aos dados de forma posicional. É frequente usar Set quando os elementos são distintos.</a:t>
            </a:r>
          </a:p>
        </p:txBody>
      </p:sp>
    </p:spTree>
    <p:extLst>
      <p:ext uri="{BB962C8B-B14F-4D97-AF65-F5344CB8AC3E}">
        <p14:creationId xmlns:p14="http://schemas.microsoft.com/office/powerpoint/2010/main" val="221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86578C-529D-00DE-61FA-45AFD17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44631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PT" sz="2400" i="1" dirty="0" err="1">
                <a:latin typeface="Abadi Extra Light" panose="020B0204020104020204" pitchFamily="34" charset="0"/>
                <a:ea typeface="+mn-ea"/>
                <a:cs typeface="+mn-cs"/>
              </a:rPr>
              <a:t>Threads</a:t>
            </a:r>
            <a:endParaRPr lang="pt-PT" sz="2400" i="1" dirty="0"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66F3-136A-E11A-82A7-7798682368EE}"/>
              </a:ext>
            </a:extLst>
          </p:cNvPr>
          <p:cNvSpPr txBox="1"/>
          <p:nvPr/>
        </p:nvSpPr>
        <p:spPr>
          <a:xfrm>
            <a:off x="833302" y="6382375"/>
            <a:ext cx="3917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i="1" dirty="0"/>
              <a:t>https://www.w3schools.com/java/java_threads.asp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098C6C-7A9B-920A-4248-32074918BA25}"/>
              </a:ext>
            </a:extLst>
          </p:cNvPr>
          <p:cNvSpPr txBox="1"/>
          <p:nvPr/>
        </p:nvSpPr>
        <p:spPr>
          <a:xfrm>
            <a:off x="6637648" y="1440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1" dirty="0" err="1"/>
              <a:t>Thread</a:t>
            </a:r>
            <a:r>
              <a:rPr lang="pt-PT" i="1" dirty="0"/>
              <a:t> – </a:t>
            </a:r>
            <a:r>
              <a:rPr lang="pt-PT" i="1" dirty="0" err="1"/>
              <a:t>extends</a:t>
            </a:r>
            <a:r>
              <a:rPr lang="pt-PT" i="1" dirty="0"/>
              <a:t> </a:t>
            </a:r>
            <a:r>
              <a:rPr lang="pt-PT" i="1" dirty="0" err="1"/>
              <a:t>vs</a:t>
            </a:r>
            <a:r>
              <a:rPr lang="pt-PT" i="1" dirty="0"/>
              <a:t> </a:t>
            </a:r>
            <a:r>
              <a:rPr lang="pt-PT" i="1" dirty="0" err="1"/>
              <a:t>implements</a:t>
            </a:r>
            <a:endParaRPr lang="pt-PT" i="1" dirty="0"/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A61A9915-D2C0-1CBB-A4F4-88300F3AACDC}"/>
              </a:ext>
            </a:extLst>
          </p:cNvPr>
          <p:cNvSpPr txBox="1">
            <a:spLocks/>
          </p:cNvSpPr>
          <p:nvPr/>
        </p:nvSpPr>
        <p:spPr>
          <a:xfrm>
            <a:off x="6728775" y="1879779"/>
            <a:ext cx="4665777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D40614-C270-CA3C-4AB3-3AD22CE5C4D3}"/>
              </a:ext>
            </a:extLst>
          </p:cNvPr>
          <p:cNvSpPr txBox="1"/>
          <p:nvPr/>
        </p:nvSpPr>
        <p:spPr>
          <a:xfrm>
            <a:off x="6637648" y="2047440"/>
            <a:ext cx="501270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A principal diferença é que quando uma classe “</a:t>
            </a:r>
            <a:r>
              <a:rPr lang="pt-PT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extends</a:t>
            </a: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” a classe </a:t>
            </a:r>
            <a:r>
              <a:rPr lang="pt-PT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Thread</a:t>
            </a: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, não é possível estender outra classe (o Java não suporta herança múltipla), mas implementando a interface </a:t>
            </a:r>
            <a:r>
              <a:rPr lang="pt-PT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Runnable</a:t>
            </a:r>
            <a:r>
              <a:rPr lang="pt-PT" sz="1600" dirty="0">
                <a:solidFill>
                  <a:srgbClr val="333333"/>
                </a:solidFill>
                <a:latin typeface="Open Sans" panose="020B0606030504020204" pitchFamily="34" charset="0"/>
              </a:rPr>
              <a:t>, é possível estender de outra classe também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. </a:t>
            </a:r>
          </a:p>
          <a:p>
            <a:pPr algn="just"/>
            <a:r>
              <a:rPr lang="en-US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Exemplo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: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class </a:t>
            </a:r>
            <a:r>
              <a:rPr lang="en-US" sz="1600" i="1" dirty="0" err="1">
                <a:solidFill>
                  <a:srgbClr val="333333"/>
                </a:solidFill>
                <a:latin typeface="Open Sans" panose="020B0606030504020204" pitchFamily="34" charset="0"/>
              </a:rPr>
              <a:t>MyClass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 extends </a:t>
            </a:r>
            <a:r>
              <a:rPr lang="en-US" sz="1600" i="1" dirty="0" err="1">
                <a:solidFill>
                  <a:srgbClr val="333333"/>
                </a:solidFill>
                <a:latin typeface="Open Sans" panose="020B0606030504020204" pitchFamily="34" charset="0"/>
              </a:rPr>
              <a:t>OtherClass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 implements Runnable.</a:t>
            </a:r>
          </a:p>
        </p:txBody>
      </p:sp>
      <p:sp>
        <p:nvSpPr>
          <p:cNvPr id="18" name="Marcador de Posição do Texto 5">
            <a:extLst>
              <a:ext uri="{FF2B5EF4-FFF2-40B4-BE49-F238E27FC236}">
                <a16:creationId xmlns:a16="http://schemas.microsoft.com/office/drawing/2014/main" id="{0487D714-EB7E-BB24-E350-0BAB9F22F720}"/>
              </a:ext>
            </a:extLst>
          </p:cNvPr>
          <p:cNvSpPr txBox="1">
            <a:spLocks/>
          </p:cNvSpPr>
          <p:nvPr/>
        </p:nvSpPr>
        <p:spPr>
          <a:xfrm>
            <a:off x="797447" y="2150938"/>
            <a:ext cx="3855720" cy="354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>
                <a:solidFill>
                  <a:srgbClr val="333333"/>
                </a:solidFill>
                <a:latin typeface="inter-regular"/>
              </a:rPr>
              <a:t>Threads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 permitem que um programa corra de forma mais eficaz, conseguindo realizar várias funções ao mesmo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Podem ser usadas para realizar tarefas mais pesadas sem interromper o programa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inter-regular"/>
              </a:rPr>
              <a:t>Existem 2 formas para criar 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threads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: com "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extending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" ou "</a:t>
            </a:r>
            <a:r>
              <a:rPr lang="pt-PT" i="1" dirty="0" err="1">
                <a:solidFill>
                  <a:srgbClr val="333333"/>
                </a:solidFill>
                <a:latin typeface="inter-regular"/>
              </a:rPr>
              <a:t>implementing</a:t>
            </a:r>
            <a:r>
              <a:rPr lang="pt-PT" dirty="0">
                <a:solidFill>
                  <a:srgbClr val="333333"/>
                </a:solidFill>
                <a:latin typeface="inter-regular"/>
              </a:rPr>
              <a:t>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59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975</TotalTime>
  <Words>1333</Words>
  <Application>Microsoft Office PowerPoint</Application>
  <PresentationFormat>Ecrã Panorâmico</PresentationFormat>
  <Paragraphs>179</Paragraphs>
  <Slides>14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3" baseType="lpstr">
      <vt:lpstr>Abadi Extra Light</vt:lpstr>
      <vt:lpstr>Arial</vt:lpstr>
      <vt:lpstr>Calibri</vt:lpstr>
      <vt:lpstr>Franklin Gothic Book</vt:lpstr>
      <vt:lpstr>inter-bold</vt:lpstr>
      <vt:lpstr>inter-regular</vt:lpstr>
      <vt:lpstr>Open Sans</vt:lpstr>
      <vt:lpstr>Verdana</vt:lpstr>
      <vt:lpstr>Recorte</vt:lpstr>
      <vt:lpstr>UPSKILL - Autoestudo  semana 1 (8 - 11 NOV 2022)</vt:lpstr>
      <vt:lpstr>Tópicos da semana</vt:lpstr>
      <vt:lpstr>Herança</vt:lpstr>
      <vt:lpstr>Polimorfismo</vt:lpstr>
      <vt:lpstr>Abstração – interfaces</vt:lpstr>
      <vt:lpstr>Abstração - keyword</vt:lpstr>
      <vt:lpstr>Encapsulamento</vt:lpstr>
      <vt:lpstr>Collections</vt:lpstr>
      <vt:lpstr>Threads</vt:lpstr>
      <vt:lpstr>UPSKILL - Autoestudo  semana 2 (14 - 18 NOV 2022)</vt:lpstr>
      <vt:lpstr>Tópicos da semana</vt:lpstr>
      <vt:lpstr>Tags HTML</vt:lpstr>
      <vt:lpstr>Keywords JS</vt:lpstr>
      <vt:lpstr>Funções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UPSKILL - Autoestudo  semana 1 (8 - 11 NOV 2022)</dc:title>
  <dc:creator>Valentim Gomes</dc:creator>
  <cp:lastModifiedBy>Valentim Gomes</cp:lastModifiedBy>
  <cp:revision>16</cp:revision>
  <dcterms:created xsi:type="dcterms:W3CDTF">2022-11-11T07:29:07Z</dcterms:created>
  <dcterms:modified xsi:type="dcterms:W3CDTF">2022-11-18T13:31:18Z</dcterms:modified>
</cp:coreProperties>
</file>