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2" r:id="rId5"/>
    <p:sldId id="264" r:id="rId6"/>
    <p:sldId id="261" r:id="rId7"/>
    <p:sldId id="265"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7D7"/>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20" autoAdjust="0"/>
  </p:normalViewPr>
  <p:slideViewPr>
    <p:cSldViewPr snapToGrid="0">
      <p:cViewPr varScale="1">
        <p:scale>
          <a:sx n="69" d="100"/>
          <a:sy n="69" d="100"/>
        </p:scale>
        <p:origin x="11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5E0F1-6C17-44C7-9F42-4E26AA575A93}" type="datetimeFigureOut">
              <a:rPr lang="pt-PT" smtClean="0"/>
              <a:t>17/11/2022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D787-D472-4192-B7D5-8EF24D53778E}" type="slidenum">
              <a:rPr lang="pt-PT" smtClean="0"/>
              <a:t>‹nº›</a:t>
            </a:fld>
            <a:endParaRPr lang="pt-PT"/>
          </a:p>
        </p:txBody>
      </p:sp>
    </p:spTree>
    <p:extLst>
      <p:ext uri="{BB962C8B-B14F-4D97-AF65-F5344CB8AC3E}">
        <p14:creationId xmlns:p14="http://schemas.microsoft.com/office/powerpoint/2010/main" val="187982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en-US" b="0" i="0" dirty="0">
                <a:solidFill>
                  <a:srgbClr val="333333"/>
                </a:solidFill>
                <a:effectLst/>
                <a:latin typeface="inter-regular"/>
              </a:rPr>
              <a:t>In this example, we are creating two classes Bike and Splendor. Splendor class extends Bike class and overrides its run() method. We are calling the run method by the reference variable of Parent class. Since it refers to the subclass object and subclass method overrides the Parent class method, the subclass method is invoked at runtime.</a:t>
            </a:r>
          </a:p>
          <a:p>
            <a:pPr algn="just"/>
            <a:r>
              <a:rPr lang="en-US" b="0" i="0" dirty="0">
                <a:solidFill>
                  <a:srgbClr val="333333"/>
                </a:solidFill>
                <a:effectLst/>
                <a:latin typeface="inter-regular"/>
              </a:rPr>
              <a:t>Since method invocation is determined by the JVM not compiler, it is known as runtime polymorphism.</a:t>
            </a:r>
          </a:p>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3</a:t>
            </a:fld>
            <a:endParaRPr lang="pt-PT"/>
          </a:p>
        </p:txBody>
      </p:sp>
    </p:spTree>
    <p:extLst>
      <p:ext uri="{BB962C8B-B14F-4D97-AF65-F5344CB8AC3E}">
        <p14:creationId xmlns:p14="http://schemas.microsoft.com/office/powerpoint/2010/main" val="72957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4</a:t>
            </a:fld>
            <a:endParaRPr lang="pt-PT"/>
          </a:p>
        </p:txBody>
      </p:sp>
    </p:spTree>
    <p:extLst>
      <p:ext uri="{BB962C8B-B14F-4D97-AF65-F5344CB8AC3E}">
        <p14:creationId xmlns:p14="http://schemas.microsoft.com/office/powerpoint/2010/main" val="292888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5</a:t>
            </a:fld>
            <a:endParaRPr lang="pt-PT"/>
          </a:p>
        </p:txBody>
      </p:sp>
    </p:spTree>
    <p:extLst>
      <p:ext uri="{BB962C8B-B14F-4D97-AF65-F5344CB8AC3E}">
        <p14:creationId xmlns:p14="http://schemas.microsoft.com/office/powerpoint/2010/main" val="376421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6</a:t>
            </a:fld>
            <a:endParaRPr lang="pt-PT"/>
          </a:p>
        </p:txBody>
      </p:sp>
    </p:spTree>
    <p:extLst>
      <p:ext uri="{BB962C8B-B14F-4D97-AF65-F5344CB8AC3E}">
        <p14:creationId xmlns:p14="http://schemas.microsoft.com/office/powerpoint/2010/main" val="323421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7</a:t>
            </a:fld>
            <a:endParaRPr lang="pt-PT"/>
          </a:p>
        </p:txBody>
      </p:sp>
    </p:spTree>
    <p:extLst>
      <p:ext uri="{BB962C8B-B14F-4D97-AF65-F5344CB8AC3E}">
        <p14:creationId xmlns:p14="http://schemas.microsoft.com/office/powerpoint/2010/main" val="171603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8</a:t>
            </a:fld>
            <a:endParaRPr lang="pt-PT"/>
          </a:p>
        </p:txBody>
      </p:sp>
    </p:spTree>
    <p:extLst>
      <p:ext uri="{BB962C8B-B14F-4D97-AF65-F5344CB8AC3E}">
        <p14:creationId xmlns:p14="http://schemas.microsoft.com/office/powerpoint/2010/main" val="5693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DB7D787-D472-4192-B7D5-8EF24D53778E}" type="slidenum">
              <a:rPr lang="pt-PT" smtClean="0"/>
              <a:t>9</a:t>
            </a:fld>
            <a:endParaRPr lang="pt-PT"/>
          </a:p>
        </p:txBody>
      </p:sp>
    </p:spTree>
    <p:extLst>
      <p:ext uri="{BB962C8B-B14F-4D97-AF65-F5344CB8AC3E}">
        <p14:creationId xmlns:p14="http://schemas.microsoft.com/office/powerpoint/2010/main" val="182576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D1ECA4-F8E3-4247-895B-C18764A77F8F}" type="datetimeFigureOut">
              <a:rPr lang="pt-PT" smtClean="0"/>
              <a:t>17/11/2022</a:t>
            </a:fld>
            <a:endParaRPr lang="pt-P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377DEDF-CF73-47AC-87B9-2D115D86E351}" type="slidenum">
              <a:rPr lang="pt-PT" smtClean="0"/>
              <a:t>‹nº›</a:t>
            </a:fld>
            <a:endParaRPr lang="pt-PT"/>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584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17/11/2022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35810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17/11/2022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4614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9D1ECA4-F8E3-4247-895B-C18764A77F8F}" type="datetimeFigureOut">
              <a:rPr lang="pt-PT" smtClean="0"/>
              <a:t>17/11/2022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01275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D1ECA4-F8E3-4247-895B-C18764A77F8F}" type="datetimeFigureOut">
              <a:rPr lang="pt-PT" smtClean="0"/>
              <a:t>17/11/2022</a:t>
            </a:fld>
            <a:endParaRPr lang="pt-P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20410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9D1ECA4-F8E3-4247-895B-C18764A77F8F}" type="datetimeFigureOut">
              <a:rPr lang="pt-PT" smtClean="0"/>
              <a:t>17/11/2022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16359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9D1ECA4-F8E3-4247-895B-C18764A77F8F}" type="datetimeFigureOut">
              <a:rPr lang="pt-PT" smtClean="0"/>
              <a:t>17/11/2022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344266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89D1ECA4-F8E3-4247-895B-C18764A77F8F}" type="datetimeFigureOut">
              <a:rPr lang="pt-PT" smtClean="0"/>
              <a:t>17/11/2022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3382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1ECA4-F8E3-4247-895B-C18764A77F8F}" type="datetimeFigureOut">
              <a:rPr lang="pt-PT" smtClean="0"/>
              <a:t>17/11/2022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377DEDF-CF73-47AC-87B9-2D115D86E351}" type="slidenum">
              <a:rPr lang="pt-PT" smtClean="0"/>
              <a:t>‹nº›</a:t>
            </a:fld>
            <a:endParaRPr lang="pt-PT"/>
          </a:p>
        </p:txBody>
      </p:sp>
    </p:spTree>
    <p:extLst>
      <p:ext uri="{BB962C8B-B14F-4D97-AF65-F5344CB8AC3E}">
        <p14:creationId xmlns:p14="http://schemas.microsoft.com/office/powerpoint/2010/main" val="28670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17/11/2022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53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D1ECA4-F8E3-4247-895B-C18764A77F8F}" type="datetimeFigureOut">
              <a:rPr lang="pt-PT" smtClean="0"/>
              <a:t>17/11/2022</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377DEDF-CF73-47AC-87B9-2D115D86E351}"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5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D1ECA4-F8E3-4247-895B-C18764A77F8F}" type="datetimeFigureOut">
              <a:rPr lang="pt-PT" smtClean="0"/>
              <a:t>17/11/2022</a:t>
            </a:fld>
            <a:endParaRPr lang="pt-P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P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377DEDF-CF73-47AC-87B9-2D115D86E351}" type="slidenum">
              <a:rPr lang="pt-PT" smtClean="0"/>
              <a:t>‹nº›</a:t>
            </a:fld>
            <a:endParaRPr lang="pt-P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3572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collections-in-jav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javatpoint.com/list-vs-set-in-java" TargetMode="External"/><Relationship Id="rId4" Type="http://schemas.openxmlformats.org/officeDocument/2006/relationships/hyperlink" Target="https://www.edureka.co/community/2283/what-is-the-difference-between-set-and-list-in-java#:~:text=List%20is%20an%20ordered%20sequence%20of%20elements%20whereas%20Set%20is,list%20each%20element%20is%20inserted"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9059A-8EAE-2F63-E8B9-5DE62D7F38B4}"/>
              </a:ext>
            </a:extLst>
          </p:cNvPr>
          <p:cNvSpPr>
            <a:spLocks noGrp="1"/>
          </p:cNvSpPr>
          <p:nvPr>
            <p:ph type="ctrTitle"/>
          </p:nvPr>
        </p:nvSpPr>
        <p:spPr/>
        <p:txBody>
          <a:bodyPr/>
          <a:lstStyle/>
          <a:p>
            <a:r>
              <a:rPr lang="pt-PT" sz="3600" dirty="0"/>
              <a:t>UPSKILL - Autoestudo </a:t>
            </a:r>
            <a:br>
              <a:rPr lang="pt-PT" sz="4400" dirty="0"/>
            </a:br>
            <a:r>
              <a:rPr lang="pt-PT" sz="2400" dirty="0">
                <a:latin typeface="Abadi Extra Light" panose="020B0204020104020204" pitchFamily="34" charset="0"/>
              </a:rPr>
              <a:t>semana 1 (8 - 11 NOV 2022)</a:t>
            </a:r>
            <a:endParaRPr lang="pt-PT" sz="4400" dirty="0">
              <a:latin typeface="Abadi Extra Light" panose="020B0204020104020204" pitchFamily="34" charset="0"/>
            </a:endParaRPr>
          </a:p>
        </p:txBody>
      </p:sp>
      <p:sp>
        <p:nvSpPr>
          <p:cNvPr id="3" name="Subtítulo 2">
            <a:extLst>
              <a:ext uri="{FF2B5EF4-FFF2-40B4-BE49-F238E27FC236}">
                <a16:creationId xmlns:a16="http://schemas.microsoft.com/office/drawing/2014/main" id="{63B89113-3F38-5D83-7565-9EA81839844C}"/>
              </a:ext>
            </a:extLst>
          </p:cNvPr>
          <p:cNvSpPr>
            <a:spLocks noGrp="1"/>
          </p:cNvSpPr>
          <p:nvPr>
            <p:ph type="subTitle" idx="1"/>
          </p:nvPr>
        </p:nvSpPr>
        <p:spPr/>
        <p:txBody>
          <a:bodyPr/>
          <a:lstStyle/>
          <a:p>
            <a:r>
              <a:rPr lang="pt-PT" dirty="0">
                <a:effectLst>
                  <a:outerShdw blurRad="38100" dist="38100" dir="2700000" algn="tl">
                    <a:srgbClr val="000000">
                      <a:alpha val="43137"/>
                    </a:srgbClr>
                  </a:outerShdw>
                </a:effectLst>
              </a:rPr>
              <a:t>Valentim Gomes</a:t>
            </a:r>
          </a:p>
        </p:txBody>
      </p:sp>
    </p:spTree>
    <p:extLst>
      <p:ext uri="{BB962C8B-B14F-4D97-AF65-F5344CB8AC3E}">
        <p14:creationId xmlns:p14="http://schemas.microsoft.com/office/powerpoint/2010/main" val="23586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8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7F0B-46B4-1F7E-5E7E-103039CC0BFC}"/>
              </a:ext>
            </a:extLst>
          </p:cNvPr>
          <p:cNvSpPr>
            <a:spLocks noGrp="1"/>
          </p:cNvSpPr>
          <p:nvPr>
            <p:ph type="title"/>
          </p:nvPr>
        </p:nvSpPr>
        <p:spPr/>
        <p:txBody>
          <a:bodyPr>
            <a:normAutofit/>
          </a:bodyPr>
          <a:lstStyle/>
          <a:p>
            <a:r>
              <a:rPr lang="pt-PT" sz="3600" dirty="0"/>
              <a:t>Tópicos da semana</a:t>
            </a:r>
          </a:p>
        </p:txBody>
      </p:sp>
      <p:sp>
        <p:nvSpPr>
          <p:cNvPr id="5" name="Marcador de Posição de Conteúdo 4">
            <a:extLst>
              <a:ext uri="{FF2B5EF4-FFF2-40B4-BE49-F238E27FC236}">
                <a16:creationId xmlns:a16="http://schemas.microsoft.com/office/drawing/2014/main" id="{1F9EAC56-CDFB-158C-5B21-63CE6BAF665B}"/>
              </a:ext>
            </a:extLst>
          </p:cNvPr>
          <p:cNvSpPr>
            <a:spLocks noGrp="1"/>
          </p:cNvSpPr>
          <p:nvPr>
            <p:ph idx="1"/>
          </p:nvPr>
        </p:nvSpPr>
        <p:spPr>
          <a:xfrm>
            <a:off x="3652837" y="2171700"/>
            <a:ext cx="5038725" cy="3581400"/>
          </a:xfrm>
        </p:spPr>
        <p:txBody>
          <a:bodyPr>
            <a:normAutofit/>
          </a:bodyPr>
          <a:lstStyle/>
          <a:p>
            <a:pPr marL="0" indent="0">
              <a:buNone/>
            </a:pPr>
            <a:r>
              <a:rPr lang="pt-PT" sz="2400" dirty="0">
                <a:latin typeface="Abadi Extra Light" panose="020B0204020104020204" pitchFamily="34" charset="0"/>
              </a:rPr>
              <a:t>Revisão de conteúdos em Java</a:t>
            </a:r>
          </a:p>
          <a:p>
            <a:pPr marL="0" indent="0">
              <a:buNone/>
            </a:pPr>
            <a:r>
              <a:rPr lang="pt-PT" sz="1800" dirty="0"/>
              <a:t>POO:</a:t>
            </a:r>
          </a:p>
          <a:p>
            <a:pPr>
              <a:buFont typeface="Wingdings" panose="05000000000000000000" pitchFamily="2" charset="2"/>
              <a:buChar char="q"/>
            </a:pPr>
            <a:r>
              <a:rPr lang="pt-PT" sz="1800" dirty="0"/>
              <a:t>Polimorfismo</a:t>
            </a:r>
          </a:p>
          <a:p>
            <a:pPr>
              <a:buFont typeface="Wingdings" panose="05000000000000000000" pitchFamily="2" charset="2"/>
              <a:buChar char="q"/>
            </a:pPr>
            <a:r>
              <a:rPr lang="pt-PT" sz="1800" dirty="0"/>
              <a:t>Herança</a:t>
            </a:r>
          </a:p>
          <a:p>
            <a:pPr>
              <a:buFont typeface="Wingdings" panose="05000000000000000000" pitchFamily="2" charset="2"/>
              <a:buChar char="q"/>
            </a:pPr>
            <a:r>
              <a:rPr lang="pt-PT" sz="1800" dirty="0"/>
              <a:t>Abstração/Classes abstratas</a:t>
            </a:r>
          </a:p>
          <a:p>
            <a:pPr>
              <a:buFont typeface="Wingdings" panose="05000000000000000000" pitchFamily="2" charset="2"/>
              <a:buChar char="q"/>
            </a:pPr>
            <a:r>
              <a:rPr lang="pt-PT" sz="1800" dirty="0"/>
              <a:t>Encapsulamento</a:t>
            </a:r>
          </a:p>
          <a:p>
            <a:pPr marL="0" indent="0">
              <a:buNone/>
            </a:pPr>
            <a:r>
              <a:rPr lang="pt-PT" sz="1800" i="1" dirty="0"/>
              <a:t>Collections</a:t>
            </a:r>
          </a:p>
          <a:p>
            <a:pPr marL="0" indent="0">
              <a:buNone/>
            </a:pPr>
            <a:r>
              <a:rPr lang="pt-PT" sz="1800" i="1" dirty="0" err="1"/>
              <a:t>Threads</a:t>
            </a:r>
            <a:endParaRPr lang="pt-PT" sz="1800" i="1" dirty="0"/>
          </a:p>
        </p:txBody>
      </p:sp>
    </p:spTree>
    <p:extLst>
      <p:ext uri="{BB962C8B-B14F-4D97-AF65-F5344CB8AC3E}">
        <p14:creationId xmlns:p14="http://schemas.microsoft.com/office/powerpoint/2010/main" val="25064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Polimorfismo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81053"/>
            <a:ext cx="3855720" cy="3291840"/>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Realizar uma única ação</a:t>
            </a:r>
            <a:r>
              <a:rPr lang="pt-PT" dirty="0">
                <a:solidFill>
                  <a:srgbClr val="333333"/>
                </a:solidFill>
                <a:latin typeface="inter-regular"/>
              </a:rPr>
              <a:t> de maneira diferente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Existem </a:t>
            </a:r>
            <a:r>
              <a:rPr lang="pt-PT" dirty="0">
                <a:solidFill>
                  <a:srgbClr val="333333"/>
                </a:solidFill>
                <a:latin typeface="inter-regular"/>
              </a:rPr>
              <a:t>dois tipos de Polimorfismo: </a:t>
            </a:r>
            <a:r>
              <a:rPr lang="pt-PT" b="0" i="0" dirty="0">
                <a:solidFill>
                  <a:srgbClr val="333333"/>
                </a:solidFill>
                <a:effectLst/>
                <a:latin typeface="inter-regular"/>
              </a:rPr>
              <a:t>compile-time / </a:t>
            </a:r>
            <a:r>
              <a:rPr lang="pt-PT" b="0" i="0" dirty="0" err="1">
                <a:solidFill>
                  <a:srgbClr val="333333"/>
                </a:solidFill>
                <a:effectLst/>
                <a:latin typeface="inter-regular"/>
              </a:rPr>
              <a:t>runtime</a:t>
            </a:r>
            <a:endParaRPr lang="pt-PT" b="0" i="0" dirty="0">
              <a:solidFill>
                <a:srgbClr val="333333"/>
              </a:solidFill>
              <a:effectLst/>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 O método que deriva e realiza a implementação: </a:t>
            </a:r>
            <a:r>
              <a:rPr lang="pt-PT" b="0" i="0" dirty="0" err="1">
                <a:solidFill>
                  <a:srgbClr val="333333"/>
                </a:solidFill>
                <a:effectLst/>
                <a:latin typeface="inter-regular"/>
              </a:rPr>
              <a:t>overriding</a:t>
            </a:r>
            <a:r>
              <a:rPr lang="pt-PT" b="0" i="0" dirty="0">
                <a:solidFill>
                  <a:srgbClr val="333333"/>
                </a:solidFill>
                <a:effectLst/>
                <a:latin typeface="inter-regular"/>
              </a:rPr>
              <a:t> / </a:t>
            </a:r>
            <a:r>
              <a:rPr lang="pt-PT" b="0" i="0" dirty="0" err="1">
                <a:solidFill>
                  <a:srgbClr val="333333"/>
                </a:solidFill>
                <a:effectLst/>
                <a:latin typeface="inter-regular"/>
              </a:rPr>
              <a:t>overloading</a:t>
            </a:r>
            <a:endParaRPr lang="pt-PT" dirty="0">
              <a:solidFill>
                <a:srgbClr val="333333"/>
              </a:solidFill>
              <a:latin typeface="inter-regular"/>
            </a:endParaRPr>
          </a:p>
          <a:p>
            <a:pPr marL="285750" indent="-285750">
              <a:buFont typeface="Arial" panose="020B0604020202020204" pitchFamily="34" charset="0"/>
              <a:buChar char="•"/>
            </a:pP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430887"/>
          </a:xfrm>
          <a:prstGeom prst="rect">
            <a:avLst/>
          </a:prstGeom>
          <a:noFill/>
        </p:spPr>
        <p:txBody>
          <a:bodyPr wrap="square" rtlCol="0">
            <a:spAutoFit/>
          </a:bodyPr>
          <a:lstStyle/>
          <a:p>
            <a:r>
              <a:rPr lang="pt-PT" sz="1100" i="1" dirty="0">
                <a:hlinkClick r:id="rId3"/>
              </a:rPr>
              <a:t>https://www.javatpoint.com/runtime-polymorphism-in-java</a:t>
            </a:r>
            <a:endParaRPr lang="pt-PT" sz="1100" i="1" dirty="0"/>
          </a:p>
          <a:p>
            <a:r>
              <a:rPr lang="pt-PT" sz="1100" i="1" dirty="0"/>
              <a:t>https://www.javatpoint.com/method-overloading-in-java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583680" y="1959428"/>
            <a:ext cx="4564382" cy="2308324"/>
          </a:xfrm>
          <a:prstGeom prst="rect">
            <a:avLst/>
          </a:prstGeom>
          <a:noFill/>
        </p:spPr>
        <p:txBody>
          <a:bodyPr wrap="square">
            <a:spAutoFit/>
          </a:bodyPr>
          <a:lstStyle/>
          <a:p>
            <a:r>
              <a:rPr lang="en-US" dirty="0"/>
              <a:t>//overloading</a:t>
            </a:r>
          </a:p>
          <a:p>
            <a:r>
              <a:rPr lang="en-US" dirty="0"/>
              <a:t>static int add(int </a:t>
            </a:r>
            <a:r>
              <a:rPr lang="en-US" dirty="0" err="1"/>
              <a:t>a,int</a:t>
            </a:r>
            <a:r>
              <a:rPr lang="en-US" dirty="0"/>
              <a:t> b){return </a:t>
            </a:r>
            <a:r>
              <a:rPr lang="en-US" dirty="0" err="1"/>
              <a:t>a+b</a:t>
            </a:r>
            <a:r>
              <a:rPr lang="en-US" dirty="0"/>
              <a:t>;}  </a:t>
            </a:r>
          </a:p>
          <a:p>
            <a:r>
              <a:rPr lang="en-US" dirty="0"/>
              <a:t>static int add(int </a:t>
            </a:r>
            <a:r>
              <a:rPr lang="en-US" dirty="0" err="1"/>
              <a:t>a,int</a:t>
            </a:r>
            <a:r>
              <a:rPr lang="en-US" dirty="0"/>
              <a:t> </a:t>
            </a:r>
            <a:r>
              <a:rPr lang="en-US" dirty="0" err="1"/>
              <a:t>b,int</a:t>
            </a:r>
            <a:r>
              <a:rPr lang="en-US" dirty="0"/>
              <a:t> c){return </a:t>
            </a:r>
            <a:r>
              <a:rPr lang="en-US" dirty="0" err="1"/>
              <a:t>a+b+c</a:t>
            </a:r>
            <a:r>
              <a:rPr lang="en-US" dirty="0"/>
              <a:t>;}</a:t>
            </a:r>
          </a:p>
          <a:p>
            <a:endParaRPr lang="en-US" dirty="0"/>
          </a:p>
          <a:p>
            <a:r>
              <a:rPr lang="en-US" dirty="0"/>
              <a:t>static int add(int a, int b){return </a:t>
            </a:r>
            <a:r>
              <a:rPr lang="en-US" dirty="0" err="1"/>
              <a:t>a+b</a:t>
            </a:r>
            <a:r>
              <a:rPr lang="en-US" dirty="0"/>
              <a:t>;}  </a:t>
            </a:r>
          </a:p>
          <a:p>
            <a:r>
              <a:rPr lang="en-US" dirty="0"/>
              <a:t>static double add(double a, double b){return </a:t>
            </a:r>
            <a:r>
              <a:rPr lang="en-US" dirty="0" err="1"/>
              <a:t>a+b</a:t>
            </a:r>
            <a:r>
              <a:rPr lang="en-US" dirty="0"/>
              <a:t>;}  </a:t>
            </a:r>
          </a:p>
          <a:p>
            <a:endParaRPr lang="en-US" dirty="0"/>
          </a:p>
        </p:txBody>
      </p:sp>
    </p:spTree>
    <p:extLst>
      <p:ext uri="{BB962C8B-B14F-4D97-AF65-F5344CB8AC3E}">
        <p14:creationId xmlns:p14="http://schemas.microsoft.com/office/powerpoint/2010/main" val="5402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Herança</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201783"/>
            <a:ext cx="3855720" cy="4665617"/>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Um objeto/classe adquire todas as propriedades de uma classe </a:t>
            </a:r>
            <a:r>
              <a:rPr lang="pt-PT" b="0" i="0" dirty="0" err="1">
                <a:solidFill>
                  <a:srgbClr val="333333"/>
                </a:solidFill>
                <a:effectLst/>
                <a:latin typeface="inter-regular"/>
              </a:rPr>
              <a:t>super</a:t>
            </a:r>
            <a:r>
              <a:rPr lang="pt-PT" b="0" i="0" dirty="0">
                <a:solidFill>
                  <a:srgbClr val="333333"/>
                </a:solidFill>
                <a:effectLst/>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Objetivo: reutilizar métodos e variáveis que seriam iguais ou similares. Fundamental para obter o polimorfismo em </a:t>
            </a:r>
            <a:r>
              <a:rPr lang="pt-PT" b="0" i="0" dirty="0" err="1">
                <a:solidFill>
                  <a:srgbClr val="333333"/>
                </a:solidFill>
                <a:effectLst/>
                <a:latin typeface="inter-regular"/>
              </a:rPr>
              <a:t>runtime</a:t>
            </a:r>
            <a:r>
              <a:rPr lang="pt-PT" dirty="0">
                <a:solidFill>
                  <a:srgbClr val="333333"/>
                </a:solidFill>
                <a:latin typeface="inter-regular"/>
              </a:rPr>
              <a:t> (</a:t>
            </a:r>
            <a:r>
              <a:rPr lang="pt-PT" dirty="0" err="1">
                <a:solidFill>
                  <a:srgbClr val="333333"/>
                </a:solidFill>
                <a:latin typeface="inter-regular"/>
              </a:rPr>
              <a:t>overriding</a:t>
            </a:r>
            <a:r>
              <a:rPr lang="pt-PT" dirty="0">
                <a:solidFill>
                  <a:srgbClr val="333333"/>
                </a:solidFill>
                <a:latin typeface="inter-regular"/>
              </a:rPr>
              <a:t>).</a:t>
            </a:r>
          </a:p>
          <a:p>
            <a:pPr marL="285750" indent="-285750">
              <a:buFont typeface="Arial" panose="020B0604020202020204" pitchFamily="34" charset="0"/>
              <a:buChar char="•"/>
            </a:pPr>
            <a:r>
              <a:rPr lang="pt-PT" b="0" i="0" dirty="0">
                <a:solidFill>
                  <a:srgbClr val="333333"/>
                </a:solidFill>
                <a:effectLst/>
                <a:latin typeface="inter-regular"/>
              </a:rPr>
              <a:t>Artefactos da herança:</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Sub </a:t>
            </a:r>
            <a:r>
              <a:rPr lang="en-US" b="1" i="0" dirty="0" err="1">
                <a:solidFill>
                  <a:srgbClr val="000000"/>
                </a:solidFill>
                <a:effectLst/>
                <a:latin typeface="inter-bold"/>
              </a:rPr>
              <a:t>Classe</a:t>
            </a:r>
            <a:r>
              <a:rPr lang="en-US" b="1" i="0" dirty="0">
                <a:solidFill>
                  <a:srgbClr val="000000"/>
                </a:solidFill>
                <a:effectLst/>
                <a:latin typeface="inter-bold"/>
              </a:rPr>
              <a:t>:</a:t>
            </a:r>
            <a:r>
              <a:rPr lang="en-US" b="0" i="0" dirty="0">
                <a:solidFill>
                  <a:srgbClr val="000000"/>
                </a:solidFill>
                <a:effectLst/>
                <a:latin typeface="inter-regular"/>
              </a:rPr>
              <a:t> </a:t>
            </a:r>
            <a:r>
              <a:rPr lang="en-US" b="0" i="0" dirty="0" err="1">
                <a:solidFill>
                  <a:srgbClr val="000000"/>
                </a:solidFill>
                <a:effectLst/>
                <a:latin typeface="inter-regular"/>
              </a:rPr>
              <a:t>Herda</a:t>
            </a:r>
            <a:r>
              <a:rPr lang="en-US" b="0" i="0" dirty="0">
                <a:solidFill>
                  <a:srgbClr val="000000"/>
                </a:solidFill>
                <a:effectLst/>
                <a:latin typeface="inter-regular"/>
              </a:rPr>
              <a:t> de </a:t>
            </a:r>
            <a:r>
              <a:rPr lang="en-US" b="0" i="0" dirty="0" err="1">
                <a:solidFill>
                  <a:srgbClr val="000000"/>
                </a:solidFill>
                <a:effectLst/>
                <a:latin typeface="inter-regular"/>
              </a:rPr>
              <a:t>outra</a:t>
            </a:r>
            <a:r>
              <a:rPr lang="en-US" b="0" i="0" dirty="0">
                <a:solidFill>
                  <a:srgbClr val="000000"/>
                </a:solidFill>
                <a:effectLst/>
                <a:latin typeface="inter-regular"/>
              </a:rPr>
              <a:t> </a:t>
            </a:r>
            <a:r>
              <a:rPr lang="en-US" b="0" i="0" dirty="0" err="1">
                <a:solidFill>
                  <a:srgbClr val="000000"/>
                </a:solidFill>
                <a:effectLst/>
                <a:latin typeface="inter-regular"/>
              </a:rPr>
              <a:t>classe</a:t>
            </a:r>
            <a:r>
              <a:rPr lang="en-US" b="0" i="0" dirty="0">
                <a:solidFill>
                  <a:srgbClr val="000000"/>
                </a:solidFill>
                <a:effectLst/>
                <a:latin typeface="inter-regular"/>
              </a:rPr>
              <a:t>. </a:t>
            </a:r>
            <a:r>
              <a:rPr lang="en-US" b="0" i="0" dirty="0" err="1">
                <a:solidFill>
                  <a:srgbClr val="000000"/>
                </a:solidFill>
                <a:effectLst/>
                <a:latin typeface="inter-regular"/>
              </a:rPr>
              <a:t>Anotação</a:t>
            </a:r>
            <a:r>
              <a:rPr lang="en-US" b="0" i="0" dirty="0">
                <a:solidFill>
                  <a:srgbClr val="000000"/>
                </a:solidFill>
                <a:effectLst/>
                <a:latin typeface="inter-regular"/>
              </a:rPr>
              <a:t> </a:t>
            </a:r>
            <a:r>
              <a:rPr lang="en-US" b="0" dirty="0">
                <a:solidFill>
                  <a:srgbClr val="000000"/>
                </a:solidFill>
                <a:effectLst/>
                <a:latin typeface="inter-regular"/>
              </a:rPr>
              <a:t>extends. </a:t>
            </a:r>
          </a:p>
          <a:p>
            <a:pPr lvl="1" algn="just">
              <a:buFont typeface="Arial" panose="020B0604020202020204" pitchFamily="34" charset="0"/>
              <a:buChar char="•"/>
            </a:pPr>
            <a:r>
              <a:rPr lang="pt-PT" b="1" i="0" dirty="0" err="1">
                <a:solidFill>
                  <a:srgbClr val="000000"/>
                </a:solidFill>
                <a:effectLst/>
                <a:latin typeface="inter-bold"/>
              </a:rPr>
              <a:t>Super</a:t>
            </a:r>
            <a:r>
              <a:rPr lang="pt-PT" b="1" i="0" dirty="0">
                <a:solidFill>
                  <a:srgbClr val="000000"/>
                </a:solidFill>
                <a:effectLst/>
                <a:latin typeface="inter-bold"/>
              </a:rPr>
              <a:t> Classe:</a:t>
            </a:r>
            <a:r>
              <a:rPr lang="pt-PT" b="0" i="0" dirty="0">
                <a:solidFill>
                  <a:srgbClr val="000000"/>
                </a:solidFill>
                <a:effectLst/>
                <a:latin typeface="inter-regular"/>
              </a:rPr>
              <a:t> </a:t>
            </a:r>
            <a:r>
              <a:rPr lang="pt-PT" b="0" dirty="0" err="1">
                <a:solidFill>
                  <a:srgbClr val="000000"/>
                </a:solidFill>
                <a:effectLst/>
                <a:latin typeface="inter-regular"/>
              </a:rPr>
              <a:t>Footprint</a:t>
            </a:r>
            <a:r>
              <a:rPr lang="pt-PT" b="0" i="0" dirty="0">
                <a:solidFill>
                  <a:srgbClr val="000000"/>
                </a:solidFill>
                <a:effectLst/>
                <a:latin typeface="inter-regular"/>
              </a:rPr>
              <a:t>, que contém as propriedades base. </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784860" y="6342017"/>
            <a:ext cx="3917769" cy="261610"/>
          </a:xfrm>
          <a:prstGeom prst="rect">
            <a:avLst/>
          </a:prstGeom>
          <a:noFill/>
        </p:spPr>
        <p:txBody>
          <a:bodyPr wrap="square" rtlCol="0">
            <a:spAutoFit/>
          </a:bodyPr>
          <a:lstStyle/>
          <a:p>
            <a:r>
              <a:rPr lang="pt-PT" sz="1100" i="1" dirty="0"/>
              <a:t>https://www.javatpoint.com/inheritance-in-java</a:t>
            </a:r>
          </a:p>
        </p:txBody>
      </p:sp>
      <p:sp>
        <p:nvSpPr>
          <p:cNvPr id="20" name="CaixaDeTexto 19">
            <a:extLst>
              <a:ext uri="{FF2B5EF4-FFF2-40B4-BE49-F238E27FC236}">
                <a16:creationId xmlns:a16="http://schemas.microsoft.com/office/drawing/2014/main" id="{A8ADB0D6-5CD7-10E7-3CAE-578A84F62914}"/>
              </a:ext>
            </a:extLst>
          </p:cNvPr>
          <p:cNvSpPr txBox="1"/>
          <p:nvPr/>
        </p:nvSpPr>
        <p:spPr>
          <a:xfrm>
            <a:off x="6374675" y="383177"/>
            <a:ext cx="4564382" cy="4031873"/>
          </a:xfrm>
          <a:prstGeom prst="rect">
            <a:avLst/>
          </a:prstGeom>
          <a:noFill/>
        </p:spPr>
        <p:txBody>
          <a:bodyPr wrap="square">
            <a:spAutoFit/>
          </a:bodyPr>
          <a:lstStyle/>
          <a:p>
            <a:pPr algn="just"/>
            <a:r>
              <a:rPr lang="pt-PT" sz="1400" b="1" i="0" dirty="0">
                <a:solidFill>
                  <a:srgbClr val="006699"/>
                </a:solidFill>
                <a:effectLst/>
                <a:latin typeface="inter-regular"/>
              </a:rPr>
              <a:t>//</a:t>
            </a:r>
            <a:r>
              <a:rPr lang="pt-PT" sz="1400" b="0" i="0" dirty="0" err="1">
                <a:solidFill>
                  <a:srgbClr val="610B38"/>
                </a:solidFill>
                <a:effectLst/>
                <a:latin typeface="erdana"/>
              </a:rPr>
              <a:t>Multilevel</a:t>
            </a:r>
            <a:r>
              <a:rPr lang="pt-PT" sz="1400" b="0" i="0" dirty="0">
                <a:solidFill>
                  <a:srgbClr val="610B38"/>
                </a:solidFill>
                <a:effectLst/>
                <a:latin typeface="erdana"/>
              </a:rPr>
              <a:t> </a:t>
            </a:r>
            <a:r>
              <a:rPr lang="pt-PT" sz="1400" b="0" i="0" dirty="0" err="1">
                <a:solidFill>
                  <a:srgbClr val="610B38"/>
                </a:solidFill>
                <a:effectLst/>
                <a:latin typeface="erdana"/>
              </a:rPr>
              <a:t>Inheritance</a:t>
            </a:r>
            <a:r>
              <a:rPr lang="pt-PT" sz="1400" b="0" i="0" dirty="0">
                <a:solidFill>
                  <a:srgbClr val="610B38"/>
                </a:solidFill>
                <a:effectLst/>
                <a:latin typeface="erdana"/>
              </a:rPr>
              <a:t> </a:t>
            </a:r>
            <a:endParaRPr lang="pt-PT" sz="1400" b="1" i="0" dirty="0">
              <a:solidFill>
                <a:srgbClr val="006699"/>
              </a:solidFill>
              <a:effectLst/>
              <a:latin typeface="inter-regular"/>
            </a:endParaRP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eat</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eating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Animal{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bark</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barking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r>
              <a:rPr lang="pt-PT" sz="1400" b="1" i="0" dirty="0" err="1">
                <a:solidFill>
                  <a:srgbClr val="006699"/>
                </a:solidFill>
                <a:effectLst/>
                <a:latin typeface="inter-regular"/>
              </a:rPr>
              <a:t>extends</a:t>
            </a:r>
            <a:r>
              <a:rPr lang="pt-PT" sz="1400" b="0" i="0" dirty="0">
                <a:solidFill>
                  <a:srgbClr val="000000"/>
                </a:solidFill>
                <a:effectLst/>
                <a:latin typeface="inter-regular"/>
              </a:rPr>
              <a:t> </a:t>
            </a:r>
            <a:r>
              <a:rPr lang="pt-PT" sz="1400" b="0" i="0" dirty="0" err="1">
                <a:solidFill>
                  <a:srgbClr val="000000"/>
                </a:solidFill>
                <a:effectLst/>
                <a:latin typeface="inter-regular"/>
              </a:rPr>
              <a:t>Dog</a:t>
            </a:r>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weep</a:t>
            </a:r>
            <a:r>
              <a:rPr lang="pt-PT" sz="1400" b="0" i="0" dirty="0">
                <a:solidFill>
                  <a:srgbClr val="000000"/>
                </a:solidFill>
                <a:effectLst/>
                <a:latin typeface="inter-regular"/>
              </a:rPr>
              <a:t>(){</a:t>
            </a:r>
            <a:r>
              <a:rPr lang="pt-PT" sz="1400" b="0" i="0" dirty="0" err="1">
                <a:solidFill>
                  <a:srgbClr val="000000"/>
                </a:solidFill>
                <a:effectLst/>
                <a:latin typeface="inter-regular"/>
              </a:rPr>
              <a:t>System.out.println</a:t>
            </a:r>
            <a:r>
              <a:rPr lang="pt-PT" sz="1400" b="0" i="0" dirty="0">
                <a:solidFill>
                  <a:srgbClr val="000000"/>
                </a:solidFill>
                <a:effectLst/>
                <a:latin typeface="inter-regular"/>
              </a:rPr>
              <a:t>(</a:t>
            </a:r>
            <a:r>
              <a:rPr lang="pt-PT" sz="1400" b="0" i="0" dirty="0">
                <a:solidFill>
                  <a:srgbClr val="0000FF"/>
                </a:solidFill>
                <a:effectLst/>
                <a:latin typeface="inter-regular"/>
              </a:rPr>
              <a:t>"</a:t>
            </a:r>
            <a:r>
              <a:rPr lang="pt-PT" sz="1400" b="0" i="0" dirty="0" err="1">
                <a:solidFill>
                  <a:srgbClr val="0000FF"/>
                </a:solidFill>
                <a:effectLst/>
                <a:latin typeface="inter-regular"/>
              </a:rPr>
              <a:t>weeping</a:t>
            </a:r>
            <a:r>
              <a:rPr lang="pt-PT" sz="1400" b="0" i="0" dirty="0">
                <a:solidFill>
                  <a:srgbClr val="0000FF"/>
                </a:solidFill>
                <a:effectLst/>
                <a:latin typeface="inter-regular"/>
              </a:rPr>
              <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pPr algn="just"/>
            <a:r>
              <a:rPr lang="pt-PT" sz="1400" b="1" i="0" dirty="0" err="1">
                <a:solidFill>
                  <a:srgbClr val="006699"/>
                </a:solidFill>
                <a:effectLst/>
                <a:latin typeface="inter-regular"/>
              </a:rPr>
              <a:t>class</a:t>
            </a:r>
            <a:r>
              <a:rPr lang="pt-PT" sz="1400" b="0" i="0" dirty="0">
                <a:solidFill>
                  <a:srgbClr val="000000"/>
                </a:solidFill>
                <a:effectLst/>
                <a:latin typeface="inter-regular"/>
              </a:rPr>
              <a:t> TestInheritance2{  </a:t>
            </a:r>
          </a:p>
          <a:p>
            <a:pPr algn="just"/>
            <a:r>
              <a:rPr lang="pt-PT" sz="1400" b="1" i="0" dirty="0" err="1">
                <a:solidFill>
                  <a:srgbClr val="006699"/>
                </a:solidFill>
                <a:effectLst/>
                <a:latin typeface="inter-regular"/>
              </a:rPr>
              <a:t>public</a:t>
            </a:r>
            <a:r>
              <a:rPr lang="pt-PT" sz="1400" b="0" i="0" dirty="0">
                <a:solidFill>
                  <a:srgbClr val="000000"/>
                </a:solidFill>
                <a:effectLst/>
                <a:latin typeface="inter-regular"/>
              </a:rPr>
              <a:t> </a:t>
            </a:r>
            <a:r>
              <a:rPr lang="pt-PT" sz="1400" b="1" i="0" dirty="0" err="1">
                <a:solidFill>
                  <a:srgbClr val="006699"/>
                </a:solidFill>
                <a:effectLst/>
                <a:latin typeface="inter-regular"/>
              </a:rPr>
              <a:t>static</a:t>
            </a:r>
            <a:r>
              <a:rPr lang="pt-PT" sz="1400" b="0" i="0" dirty="0">
                <a:solidFill>
                  <a:srgbClr val="000000"/>
                </a:solidFill>
                <a:effectLst/>
                <a:latin typeface="inter-regular"/>
              </a:rPr>
              <a:t> </a:t>
            </a:r>
            <a:r>
              <a:rPr lang="pt-PT" sz="1400" b="1" i="0" dirty="0" err="1">
                <a:solidFill>
                  <a:srgbClr val="006699"/>
                </a:solidFill>
                <a:effectLst/>
                <a:latin typeface="inter-regular"/>
              </a:rPr>
              <a:t>void</a:t>
            </a:r>
            <a:r>
              <a:rPr lang="pt-PT" sz="1400" b="0" i="0" dirty="0">
                <a:solidFill>
                  <a:srgbClr val="000000"/>
                </a:solidFill>
                <a:effectLst/>
                <a:latin typeface="inter-regular"/>
              </a:rPr>
              <a:t> </a:t>
            </a:r>
            <a:r>
              <a:rPr lang="pt-PT" sz="1400" b="0" i="0" dirty="0" err="1">
                <a:solidFill>
                  <a:srgbClr val="000000"/>
                </a:solidFill>
                <a:effectLst/>
                <a:latin typeface="inter-regular"/>
              </a:rPr>
              <a:t>main</a:t>
            </a:r>
            <a:r>
              <a:rPr lang="pt-PT" sz="1400" b="0" i="0" dirty="0">
                <a:solidFill>
                  <a:srgbClr val="000000"/>
                </a:solidFill>
                <a:effectLst/>
                <a:latin typeface="inter-regular"/>
              </a:rPr>
              <a:t>(</a:t>
            </a:r>
            <a:r>
              <a:rPr lang="pt-PT" sz="1400" b="0" i="0" dirty="0" err="1">
                <a:solidFill>
                  <a:srgbClr val="000000"/>
                </a:solidFill>
                <a:effectLst/>
                <a:latin typeface="inter-regular"/>
              </a:rPr>
              <a:t>String</a:t>
            </a:r>
            <a:r>
              <a:rPr lang="pt-PT" sz="1400" b="0" i="0" dirty="0">
                <a:solidFill>
                  <a:srgbClr val="000000"/>
                </a:solidFill>
                <a:effectLst/>
                <a:latin typeface="inter-regular"/>
              </a:rPr>
              <a:t> </a:t>
            </a:r>
            <a:r>
              <a:rPr lang="pt-PT" sz="1400" b="0" i="0" dirty="0" err="1">
                <a:solidFill>
                  <a:srgbClr val="000000"/>
                </a:solidFill>
                <a:effectLst/>
                <a:latin typeface="inter-regular"/>
              </a:rPr>
              <a:t>args</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BabyDog</a:t>
            </a:r>
            <a:r>
              <a:rPr lang="pt-PT" sz="1400" b="0" i="0" dirty="0">
                <a:solidFill>
                  <a:srgbClr val="000000"/>
                </a:solidFill>
                <a:effectLst/>
                <a:latin typeface="inter-regular"/>
              </a:rPr>
              <a:t> d=</a:t>
            </a:r>
            <a:r>
              <a:rPr lang="pt-PT" sz="1400" b="1" i="0" dirty="0" err="1">
                <a:solidFill>
                  <a:srgbClr val="006699"/>
                </a:solidFill>
                <a:effectLst/>
                <a:latin typeface="inter-regular"/>
              </a:rPr>
              <a:t>new</a:t>
            </a:r>
            <a:r>
              <a:rPr lang="pt-PT" sz="1400" b="0" i="0" dirty="0">
                <a:solidFill>
                  <a:srgbClr val="000000"/>
                </a:solidFill>
                <a:effectLst/>
                <a:latin typeface="inter-regular"/>
              </a:rPr>
              <a:t> </a:t>
            </a:r>
            <a:r>
              <a:rPr lang="pt-PT" sz="1400" b="0" i="0" dirty="0" err="1">
                <a:solidFill>
                  <a:srgbClr val="000000"/>
                </a:solidFill>
                <a:effectLst/>
                <a:latin typeface="inter-regular"/>
              </a:rPr>
              <a:t>BabyDog</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d.weep</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d.bark</a:t>
            </a:r>
            <a:r>
              <a:rPr lang="pt-PT" sz="1400" b="0" i="0" dirty="0">
                <a:solidFill>
                  <a:srgbClr val="000000"/>
                </a:solidFill>
                <a:effectLst/>
                <a:latin typeface="inter-regular"/>
              </a:rPr>
              <a:t>();  </a:t>
            </a:r>
          </a:p>
          <a:p>
            <a:pPr algn="just"/>
            <a:r>
              <a:rPr lang="pt-PT" sz="1400" b="0" i="0" dirty="0" err="1">
                <a:solidFill>
                  <a:srgbClr val="000000"/>
                </a:solidFill>
                <a:effectLst/>
                <a:latin typeface="inter-regular"/>
              </a:rPr>
              <a:t>d.eat</a:t>
            </a:r>
            <a:r>
              <a:rPr lang="pt-PT" sz="1400" b="0" i="0" dirty="0">
                <a:solidFill>
                  <a:srgbClr val="000000"/>
                </a:solidFill>
                <a:effectLst/>
                <a:latin typeface="inter-regular"/>
              </a:rPr>
              <a:t>();  </a:t>
            </a:r>
          </a:p>
          <a:p>
            <a:pPr algn="just"/>
            <a:r>
              <a:rPr lang="pt-PT" sz="1400" b="0" i="0" dirty="0">
                <a:solidFill>
                  <a:srgbClr val="000000"/>
                </a:solidFill>
                <a:effectLst/>
                <a:latin typeface="inter-regular"/>
              </a:rPr>
              <a:t>}}  </a:t>
            </a:r>
          </a:p>
          <a:p>
            <a:endParaRPr lang="en-US" dirty="0"/>
          </a:p>
        </p:txBody>
      </p:sp>
      <p:pic>
        <p:nvPicPr>
          <p:cNvPr id="3074" name="Picture 2" descr="Types of inheritance in Java">
            <a:extLst>
              <a:ext uri="{FF2B5EF4-FFF2-40B4-BE49-F238E27FC236}">
                <a16:creationId xmlns:a16="http://schemas.microsoft.com/office/drawing/2014/main" id="{3D4EE5C1-01C3-2CD7-54DE-3E99B4728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802" y="4262988"/>
            <a:ext cx="3917769" cy="207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interfaces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i="0" dirty="0">
                <a:solidFill>
                  <a:srgbClr val="333333"/>
                </a:solidFill>
                <a:latin typeface="inter-regular"/>
              </a:rPr>
              <a:t>Classe abstrata usada para agrupar métodos similares.</a:t>
            </a:r>
            <a:endParaRPr lang="en-US" i="0" dirty="0">
              <a:solidFill>
                <a:srgbClr val="333333"/>
              </a:solidFill>
              <a:latin typeface="inter-regular"/>
            </a:endParaRPr>
          </a:p>
          <a:p>
            <a:pPr marL="285750" indent="-285750">
              <a:buFont typeface="Arial" panose="020B0604020202020204" pitchFamily="34" charset="0"/>
              <a:buChar char="•"/>
            </a:pPr>
            <a:r>
              <a:rPr lang="pt-PT" i="0" dirty="0">
                <a:solidFill>
                  <a:srgbClr val="333333"/>
                </a:solidFill>
                <a:latin typeface="inter-regular"/>
              </a:rPr>
              <a:t>Para fazer uso da interface, esta deve ser implementada por outra classe</a:t>
            </a:r>
            <a:r>
              <a:rPr lang="pt-PT" dirty="0">
                <a:solidFill>
                  <a:srgbClr val="333333"/>
                </a:solidFill>
                <a:latin typeface="inter-regular"/>
              </a:rPr>
              <a:t>, com a anotação </a:t>
            </a:r>
            <a:r>
              <a:rPr lang="pt-PT" i="1" dirty="0" err="1">
                <a:solidFill>
                  <a:srgbClr val="333333"/>
                </a:solidFill>
                <a:latin typeface="inter-regular"/>
              </a:rPr>
              <a:t>implements</a:t>
            </a:r>
            <a:r>
              <a:rPr lang="en-US" i="0" dirty="0">
                <a:solidFill>
                  <a:srgbClr val="333333"/>
                </a:solidFill>
                <a:latin typeface="inter-regular"/>
              </a:rPr>
              <a:t>. </a:t>
            </a:r>
          </a:p>
          <a:p>
            <a:pPr marL="285750" indent="-285750">
              <a:buFont typeface="Arial" panose="020B0604020202020204" pitchFamily="34" charset="0"/>
              <a:buChar char="•"/>
            </a:pPr>
            <a:r>
              <a:rPr lang="pt-PT" sz="1500" dirty="0">
                <a:solidFill>
                  <a:srgbClr val="333333"/>
                </a:solidFill>
                <a:latin typeface="inter-regular"/>
              </a:rPr>
              <a:t>Vantagem das interfaces: o Java não suporta herança múltipla: uma classe só pode herdar atributos de uma superclasse. Contudo uma classe consegue implementar múltiplas interfaces.</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096000" y="685800"/>
            <a:ext cx="6096000" cy="5478423"/>
          </a:xfrm>
          <a:prstGeom prst="rect">
            <a:avLst/>
          </a:prstGeom>
          <a:noFill/>
        </p:spPr>
        <p:txBody>
          <a:bodyPr wrap="square">
            <a:spAutoFit/>
          </a:bodyPr>
          <a:lstStyle/>
          <a:p>
            <a:r>
              <a:rPr lang="pt-PT" sz="1400" dirty="0"/>
              <a:t>// Interface</a:t>
            </a:r>
          </a:p>
          <a:p>
            <a:r>
              <a:rPr lang="pt-PT" sz="1400" dirty="0"/>
              <a:t>interface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 interface </a:t>
            </a:r>
            <a:r>
              <a:rPr lang="pt-PT" sz="1400" dirty="0" err="1"/>
              <a:t>method</a:t>
            </a:r>
            <a:r>
              <a:rPr lang="pt-PT" sz="1400" dirty="0"/>
              <a:t> (does </a:t>
            </a:r>
            <a:r>
              <a:rPr lang="pt-PT" sz="1400" dirty="0" err="1"/>
              <a:t>not</a:t>
            </a:r>
            <a:r>
              <a:rPr lang="pt-PT" sz="1400" dirty="0"/>
              <a:t> </a:t>
            </a:r>
            <a:r>
              <a:rPr lang="pt-PT" sz="1400" dirty="0" err="1"/>
              <a:t>have</a:t>
            </a:r>
            <a:r>
              <a:rPr lang="pt-PT" sz="1400" dirty="0"/>
              <a:t> a body)</a:t>
            </a:r>
          </a:p>
          <a:p>
            <a:r>
              <a:rPr lang="pt-PT" sz="1400" dirty="0"/>
              <a:t>}</a:t>
            </a:r>
          </a:p>
          <a:p>
            <a:endParaRPr lang="pt-PT" sz="1400" dirty="0"/>
          </a:p>
          <a:p>
            <a:r>
              <a:rPr lang="pt-PT" sz="1400" dirty="0"/>
              <a:t>// </a:t>
            </a:r>
            <a:r>
              <a:rPr lang="pt-PT" sz="1400" dirty="0" err="1"/>
              <a:t>Pig</a:t>
            </a:r>
            <a:r>
              <a:rPr lang="pt-PT" sz="1400" dirty="0"/>
              <a:t> "</a:t>
            </a:r>
            <a:r>
              <a:rPr lang="pt-PT" sz="1400" dirty="0" err="1"/>
              <a:t>implements</a:t>
            </a:r>
            <a:r>
              <a:rPr lang="pt-PT" sz="1400" dirty="0"/>
              <a:t>" </a:t>
            </a:r>
            <a:r>
              <a:rPr lang="pt-PT" sz="1400" dirty="0" err="1"/>
              <a:t>the</a:t>
            </a:r>
            <a:r>
              <a:rPr lang="pt-PT" sz="1400" dirty="0"/>
              <a:t> Animal interface</a:t>
            </a:r>
          </a:p>
          <a:p>
            <a:r>
              <a:rPr lang="pt-PT" sz="1400" dirty="0" err="1"/>
              <a:t>class</a:t>
            </a:r>
            <a:r>
              <a:rPr lang="pt-PT" sz="1400" dirty="0"/>
              <a:t> </a:t>
            </a:r>
            <a:r>
              <a:rPr lang="pt-PT" sz="1400" dirty="0" err="1"/>
              <a:t>Pig</a:t>
            </a:r>
            <a:r>
              <a:rPr lang="pt-PT" sz="1400" dirty="0"/>
              <a:t> </a:t>
            </a:r>
            <a:r>
              <a:rPr lang="pt-PT" sz="1400" dirty="0" err="1"/>
              <a:t>implements</a:t>
            </a:r>
            <a:r>
              <a:rPr lang="pt-PT" sz="1400" dirty="0"/>
              <a:t> Animal {</a:t>
            </a:r>
          </a:p>
          <a:p>
            <a:r>
              <a:rPr lang="pt-PT" sz="1400" dirty="0"/>
              <a:t>  </a:t>
            </a:r>
            <a:r>
              <a:rPr lang="pt-PT" sz="1400" dirty="0" err="1"/>
              <a:t>public</a:t>
            </a:r>
            <a:r>
              <a:rPr lang="pt-PT" sz="1400" dirty="0"/>
              <a:t> </a:t>
            </a:r>
            <a:r>
              <a:rPr lang="pt-PT" sz="1400" dirty="0" err="1"/>
              <a:t>void</a:t>
            </a:r>
            <a:r>
              <a:rPr lang="pt-PT" sz="1400" dirty="0"/>
              <a:t> </a:t>
            </a:r>
            <a:r>
              <a:rPr lang="pt-PT" sz="1400" dirty="0" err="1"/>
              <a:t>animalSound</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animalSound</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The</a:t>
            </a:r>
            <a:r>
              <a:rPr lang="pt-PT" sz="1400" dirty="0"/>
              <a:t> </a:t>
            </a:r>
            <a:r>
              <a:rPr lang="pt-PT" sz="1400" dirty="0" err="1"/>
              <a:t>pig</a:t>
            </a:r>
            <a:r>
              <a:rPr lang="pt-PT" sz="1400" dirty="0"/>
              <a:t> </a:t>
            </a:r>
            <a:r>
              <a:rPr lang="pt-PT" sz="1400" dirty="0" err="1"/>
              <a:t>says</a:t>
            </a:r>
            <a:r>
              <a:rPr lang="pt-PT" sz="1400" dirty="0"/>
              <a:t>: </a:t>
            </a:r>
            <a:r>
              <a:rPr lang="pt-PT" sz="1400" dirty="0" err="1"/>
              <a:t>wee</a:t>
            </a:r>
            <a:r>
              <a:rPr lang="pt-PT" sz="1400" dirty="0"/>
              <a:t> </a:t>
            </a:r>
            <a:r>
              <a:rPr lang="pt-PT" sz="1400" dirty="0" err="1"/>
              <a:t>wee</a:t>
            </a:r>
            <a:r>
              <a:rPr lang="pt-PT" sz="1400" dirty="0"/>
              <a:t>");</a:t>
            </a:r>
          </a:p>
          <a:p>
            <a:r>
              <a:rPr lang="pt-PT" sz="1400" dirty="0"/>
              <a:t>  }</a:t>
            </a:r>
          </a:p>
          <a:p>
            <a:r>
              <a:rPr lang="pt-PT" sz="1400" dirty="0"/>
              <a:t>  </a:t>
            </a:r>
            <a:r>
              <a:rPr lang="pt-PT" sz="1400" dirty="0" err="1"/>
              <a:t>public</a:t>
            </a:r>
            <a:r>
              <a:rPr lang="pt-PT" sz="1400" dirty="0"/>
              <a:t> </a:t>
            </a:r>
            <a:r>
              <a:rPr lang="pt-PT" sz="1400" dirty="0" err="1"/>
              <a:t>void</a:t>
            </a:r>
            <a:r>
              <a:rPr lang="pt-PT" sz="1400" dirty="0"/>
              <a:t> </a:t>
            </a:r>
            <a:r>
              <a:rPr lang="pt-PT" sz="1400" dirty="0" err="1"/>
              <a:t>sleep</a:t>
            </a:r>
            <a:r>
              <a:rPr lang="pt-PT" sz="1400" dirty="0"/>
              <a:t>() {</a:t>
            </a:r>
          </a:p>
          <a:p>
            <a:r>
              <a:rPr lang="pt-PT" sz="1400" dirty="0"/>
              <a:t>    // </a:t>
            </a:r>
            <a:r>
              <a:rPr lang="pt-PT" sz="1400" dirty="0" err="1"/>
              <a:t>The</a:t>
            </a:r>
            <a:r>
              <a:rPr lang="pt-PT" sz="1400" dirty="0"/>
              <a:t> body </a:t>
            </a:r>
            <a:r>
              <a:rPr lang="pt-PT" sz="1400" dirty="0" err="1"/>
              <a:t>of</a:t>
            </a:r>
            <a:r>
              <a:rPr lang="pt-PT" sz="1400" dirty="0"/>
              <a:t> </a:t>
            </a:r>
            <a:r>
              <a:rPr lang="pt-PT" sz="1400" dirty="0" err="1"/>
              <a:t>sleep</a:t>
            </a:r>
            <a:r>
              <a:rPr lang="pt-PT" sz="1400" dirty="0"/>
              <a:t>() </a:t>
            </a:r>
            <a:r>
              <a:rPr lang="pt-PT" sz="1400" dirty="0" err="1"/>
              <a:t>is</a:t>
            </a:r>
            <a:r>
              <a:rPr lang="pt-PT" sz="1400" dirty="0"/>
              <a:t> </a:t>
            </a:r>
            <a:r>
              <a:rPr lang="pt-PT" sz="1400" dirty="0" err="1"/>
              <a:t>provided</a:t>
            </a:r>
            <a:r>
              <a:rPr lang="pt-PT" sz="1400" dirty="0"/>
              <a:t> </a:t>
            </a:r>
            <a:r>
              <a:rPr lang="pt-PT" sz="1400" dirty="0" err="1"/>
              <a:t>here</a:t>
            </a:r>
            <a:endParaRPr lang="pt-PT" sz="1400" dirty="0"/>
          </a:p>
          <a:p>
            <a:r>
              <a:rPr lang="pt-PT" sz="1400" dirty="0"/>
              <a:t>    </a:t>
            </a:r>
            <a:r>
              <a:rPr lang="pt-PT" sz="1400" dirty="0" err="1"/>
              <a:t>System.out.println</a:t>
            </a:r>
            <a:r>
              <a:rPr lang="pt-PT" sz="1400" dirty="0"/>
              <a:t>("</a:t>
            </a:r>
            <a:r>
              <a:rPr lang="pt-PT" sz="1400" dirty="0" err="1"/>
              <a:t>Zzz</a:t>
            </a:r>
            <a:r>
              <a:rPr lang="pt-PT" sz="1400" dirty="0"/>
              <a:t>");</a:t>
            </a:r>
          </a:p>
          <a:p>
            <a:r>
              <a:rPr lang="pt-PT" sz="1400" dirty="0"/>
              <a:t>  }</a:t>
            </a:r>
          </a:p>
          <a:p>
            <a:r>
              <a:rPr lang="pt-PT" sz="1400" dirty="0"/>
              <a:t>}</a:t>
            </a:r>
          </a:p>
          <a:p>
            <a:endParaRPr lang="pt-PT" sz="1400" dirty="0"/>
          </a:p>
          <a:p>
            <a:r>
              <a:rPr lang="pt-PT" sz="1400" dirty="0" err="1"/>
              <a:t>class</a:t>
            </a:r>
            <a:r>
              <a:rPr lang="pt-PT" sz="1400" dirty="0"/>
              <a:t> </a:t>
            </a:r>
            <a:r>
              <a:rPr lang="pt-PT" sz="1400" dirty="0" err="1"/>
              <a:t>Main</a:t>
            </a:r>
            <a:r>
              <a:rPr lang="pt-PT" sz="1400" dirty="0"/>
              <a:t> {</a:t>
            </a:r>
          </a:p>
          <a:p>
            <a:r>
              <a:rPr lang="pt-PT" sz="1400" dirty="0"/>
              <a:t>  </a:t>
            </a:r>
            <a:r>
              <a:rPr lang="pt-PT" sz="1400" dirty="0" err="1"/>
              <a:t>public</a:t>
            </a:r>
            <a:r>
              <a:rPr lang="pt-PT" sz="1400" dirty="0"/>
              <a:t> </a:t>
            </a:r>
            <a:r>
              <a:rPr lang="pt-PT" sz="1400" dirty="0" err="1"/>
              <a:t>static</a:t>
            </a:r>
            <a:r>
              <a:rPr lang="pt-PT" sz="1400" dirty="0"/>
              <a:t> </a:t>
            </a:r>
            <a:r>
              <a:rPr lang="pt-PT" sz="1400" dirty="0" err="1"/>
              <a:t>void</a:t>
            </a:r>
            <a:r>
              <a:rPr lang="pt-PT" sz="1400" dirty="0"/>
              <a:t> </a:t>
            </a:r>
            <a:r>
              <a:rPr lang="pt-PT" sz="1400" dirty="0" err="1"/>
              <a:t>main</a:t>
            </a:r>
            <a:r>
              <a:rPr lang="pt-PT" sz="1400" dirty="0"/>
              <a:t>(</a:t>
            </a:r>
            <a:r>
              <a:rPr lang="pt-PT" sz="1400" dirty="0" err="1"/>
              <a:t>String</a:t>
            </a:r>
            <a:r>
              <a:rPr lang="pt-PT" sz="1400" dirty="0"/>
              <a:t>[] </a:t>
            </a:r>
            <a:r>
              <a:rPr lang="pt-PT" sz="1400" dirty="0" err="1"/>
              <a:t>args</a:t>
            </a:r>
            <a:r>
              <a:rPr lang="pt-PT" sz="1400" dirty="0"/>
              <a:t>) {</a:t>
            </a:r>
          </a:p>
          <a:p>
            <a:r>
              <a:rPr lang="pt-PT" sz="1400" dirty="0"/>
              <a:t>    </a:t>
            </a:r>
            <a:r>
              <a:rPr lang="pt-PT" sz="1400" dirty="0" err="1"/>
              <a:t>Pig</a:t>
            </a:r>
            <a:r>
              <a:rPr lang="pt-PT" sz="1400" dirty="0"/>
              <a:t> </a:t>
            </a:r>
            <a:r>
              <a:rPr lang="pt-PT" sz="1400" dirty="0" err="1"/>
              <a:t>myPig</a:t>
            </a:r>
            <a:r>
              <a:rPr lang="pt-PT" sz="1400" dirty="0"/>
              <a:t> = </a:t>
            </a:r>
            <a:r>
              <a:rPr lang="pt-PT" sz="1400" dirty="0" err="1"/>
              <a:t>new</a:t>
            </a:r>
            <a:r>
              <a:rPr lang="pt-PT" sz="1400" dirty="0"/>
              <a:t> </a:t>
            </a:r>
            <a:r>
              <a:rPr lang="pt-PT" sz="1400" dirty="0" err="1"/>
              <a:t>Pig</a:t>
            </a:r>
            <a:r>
              <a:rPr lang="pt-PT" sz="1400" dirty="0"/>
              <a:t>();  // </a:t>
            </a:r>
            <a:r>
              <a:rPr lang="pt-PT" sz="1400" dirty="0" err="1"/>
              <a:t>Create</a:t>
            </a:r>
            <a:r>
              <a:rPr lang="pt-PT" sz="1400" dirty="0"/>
              <a:t> a </a:t>
            </a:r>
            <a:r>
              <a:rPr lang="pt-PT" sz="1400" dirty="0" err="1"/>
              <a:t>Pig</a:t>
            </a:r>
            <a:r>
              <a:rPr lang="pt-PT" sz="1400" dirty="0"/>
              <a:t> </a:t>
            </a:r>
            <a:r>
              <a:rPr lang="pt-PT" sz="1400" dirty="0" err="1"/>
              <a:t>object</a:t>
            </a:r>
            <a:endParaRPr lang="pt-PT" sz="1400" dirty="0"/>
          </a:p>
          <a:p>
            <a:r>
              <a:rPr lang="pt-PT" sz="1400" dirty="0"/>
              <a:t>    </a:t>
            </a:r>
            <a:r>
              <a:rPr lang="pt-PT" sz="1400" dirty="0" err="1"/>
              <a:t>myPig.animalSound</a:t>
            </a:r>
            <a:r>
              <a:rPr lang="pt-PT" sz="1400" dirty="0"/>
              <a:t>();</a:t>
            </a:r>
          </a:p>
          <a:p>
            <a:r>
              <a:rPr lang="pt-PT" sz="1400" dirty="0"/>
              <a:t>    </a:t>
            </a:r>
            <a:r>
              <a:rPr lang="pt-PT" sz="1400" dirty="0" err="1"/>
              <a:t>myPig.sleep</a:t>
            </a:r>
            <a:r>
              <a:rPr lang="pt-PT" sz="1400" dirty="0"/>
              <a:t>();</a:t>
            </a:r>
          </a:p>
          <a:p>
            <a:r>
              <a:rPr lang="pt-PT" sz="1400" dirty="0"/>
              <a:t>  }</a:t>
            </a:r>
          </a:p>
          <a:p>
            <a:r>
              <a:rPr lang="pt-PT" sz="1400" dirty="0"/>
              <a:t>}</a:t>
            </a:r>
          </a:p>
        </p:txBody>
      </p:sp>
    </p:spTree>
    <p:extLst>
      <p:ext uri="{BB962C8B-B14F-4D97-AF65-F5344CB8AC3E}">
        <p14:creationId xmlns:p14="http://schemas.microsoft.com/office/powerpoint/2010/main" val="369024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Abstração - </a:t>
            </a:r>
            <a:r>
              <a:rPr lang="pt-PT" sz="2400" dirty="0" err="1">
                <a:latin typeface="Abadi Extra Light" panose="020B0204020104020204" pitchFamily="34" charset="0"/>
                <a:ea typeface="+mn-ea"/>
                <a:cs typeface="+mn-cs"/>
              </a:rPr>
              <a:t>keyword</a:t>
            </a:r>
            <a:endParaRPr lang="pt-PT" sz="2400" dirty="0">
              <a:latin typeface="Abadi Extra Light" panose="020B0204020104020204" pitchFamily="34" charset="0"/>
              <a:ea typeface="+mn-ea"/>
              <a:cs typeface="+mn-cs"/>
            </a:endParaRP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723900" y="1823357"/>
            <a:ext cx="3855720" cy="3657600"/>
          </a:xfrm>
        </p:spPr>
        <p:txBody>
          <a:bodyPr>
            <a:normAutofit/>
          </a:bodyPr>
          <a:lstStyle/>
          <a:p>
            <a:pPr marL="285750" indent="-285750">
              <a:buFont typeface="Arial" panose="020B0604020202020204" pitchFamily="34" charset="0"/>
              <a:buChar char="•"/>
            </a:pPr>
            <a:r>
              <a:rPr lang="pt-PT" dirty="0">
                <a:solidFill>
                  <a:srgbClr val="333333"/>
                </a:solidFill>
                <a:latin typeface="inter-regular"/>
              </a:rPr>
              <a:t>Esconder certos detalhes </a:t>
            </a:r>
            <a:r>
              <a:rPr lang="en-US" dirty="0">
                <a:solidFill>
                  <a:srgbClr val="333333"/>
                </a:solidFill>
                <a:latin typeface="inter-regular"/>
              </a:rPr>
              <a:t>(</a:t>
            </a:r>
            <a:r>
              <a:rPr lang="pt-PT" dirty="0">
                <a:solidFill>
                  <a:srgbClr val="333333"/>
                </a:solidFill>
                <a:latin typeface="inter-regular"/>
              </a:rPr>
              <a:t>implementação de método) e deixar acessível apenas informação essencial.</a:t>
            </a:r>
            <a:endParaRPr lang="en-US" dirty="0">
              <a:solidFill>
                <a:srgbClr val="333333"/>
              </a:solidFill>
              <a:latin typeface="inter-regular"/>
            </a:endParaRPr>
          </a:p>
          <a:p>
            <a:pPr marL="285750" indent="-285750">
              <a:buFont typeface="Arial" panose="020B0604020202020204" pitchFamily="34" charset="0"/>
              <a:buChar char="•"/>
            </a:pPr>
            <a:r>
              <a:rPr lang="pt-PT" b="0" i="0" dirty="0">
                <a:solidFill>
                  <a:srgbClr val="333333"/>
                </a:solidFill>
                <a:effectLst/>
                <a:latin typeface="inter-regular"/>
              </a:rPr>
              <a:t>Realizado através da herança e classes/métodos abstratos.</a:t>
            </a:r>
          </a:p>
          <a:p>
            <a:pPr marL="742950" lvl="1" indent="-285750">
              <a:buFont typeface="Arial" panose="020B0604020202020204" pitchFamily="34" charset="0"/>
              <a:buChar char="•"/>
            </a:pPr>
            <a:r>
              <a:rPr lang="pt-PT" i="0" dirty="0">
                <a:solidFill>
                  <a:srgbClr val="333333"/>
                </a:solidFill>
                <a:latin typeface="inter-regular"/>
              </a:rPr>
              <a:t>Classe abstrata</a:t>
            </a:r>
            <a:r>
              <a:rPr lang="pt-PT" b="0" i="0" dirty="0">
                <a:solidFill>
                  <a:srgbClr val="333333"/>
                </a:solidFill>
                <a:effectLst/>
                <a:latin typeface="inter-regular"/>
              </a:rPr>
              <a:t>: classe restrita, não podem ser criados objetos desse tipo( apenas aceder com métodos que herdaram).</a:t>
            </a:r>
          </a:p>
          <a:p>
            <a:pPr marL="742950" lvl="1" indent="-285750">
              <a:buFont typeface="Arial" panose="020B0604020202020204" pitchFamily="34" charset="0"/>
              <a:buChar char="•"/>
            </a:pPr>
            <a:r>
              <a:rPr lang="pt-PT" b="0" i="0" dirty="0">
                <a:solidFill>
                  <a:srgbClr val="333333"/>
                </a:solidFill>
                <a:effectLst/>
                <a:latin typeface="inter-regular"/>
              </a:rPr>
              <a:t>Método abstrato: usado em classes abstratas, sem </a:t>
            </a:r>
            <a:r>
              <a:rPr lang="pt-PT" i="0" dirty="0">
                <a:solidFill>
                  <a:srgbClr val="333333"/>
                </a:solidFill>
                <a:latin typeface="inter-regular"/>
              </a:rPr>
              <a:t>conteúdo. A implementação é realizada na </a:t>
            </a:r>
            <a:r>
              <a:rPr lang="pt-PT" i="0" dirty="0" err="1">
                <a:solidFill>
                  <a:srgbClr val="333333"/>
                </a:solidFill>
                <a:latin typeface="inter-regular"/>
              </a:rPr>
              <a:t>sub-classe</a:t>
            </a:r>
            <a:r>
              <a:rPr lang="pt-PT" i="0" dirty="0">
                <a:solidFill>
                  <a:srgbClr val="333333"/>
                </a:solidFill>
                <a:latin typeface="inter-regular"/>
              </a:rPr>
              <a:t>.</a:t>
            </a:r>
            <a:endParaRPr lang="pt-PT" b="0" i="0" dirty="0">
              <a:solidFill>
                <a:srgbClr val="333333"/>
              </a:solidFill>
              <a:effectLst/>
              <a:latin typeface="inter-regular"/>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02278" y="6172200"/>
            <a:ext cx="3917769" cy="600164"/>
          </a:xfrm>
          <a:prstGeom prst="rect">
            <a:avLst/>
          </a:prstGeom>
          <a:noFill/>
        </p:spPr>
        <p:txBody>
          <a:bodyPr wrap="square" rtlCol="0">
            <a:spAutoFit/>
          </a:bodyPr>
          <a:lstStyle/>
          <a:p>
            <a:r>
              <a:rPr lang="pt-PT" sz="1100" i="1" dirty="0"/>
              <a:t>https://www.w3schools.com/java/java_abstract.asp#:~:text=Abstract%20Classes%20and%20Methods,about%20in%20the%20next%20chapter).</a:t>
            </a:r>
          </a:p>
        </p:txBody>
      </p:sp>
      <p:sp>
        <p:nvSpPr>
          <p:cNvPr id="3" name="CaixaDeTexto 2">
            <a:extLst>
              <a:ext uri="{FF2B5EF4-FFF2-40B4-BE49-F238E27FC236}">
                <a16:creationId xmlns:a16="http://schemas.microsoft.com/office/drawing/2014/main" id="{A38C90C1-E835-EC6B-32A4-2701928F25B9}"/>
              </a:ext>
            </a:extLst>
          </p:cNvPr>
          <p:cNvSpPr txBox="1"/>
          <p:nvPr/>
        </p:nvSpPr>
        <p:spPr>
          <a:xfrm>
            <a:off x="6897688" y="1723129"/>
            <a:ext cx="4423953" cy="2962093"/>
          </a:xfrm>
          <a:prstGeom prst="rect">
            <a:avLst/>
          </a:prstGeom>
          <a:noFill/>
        </p:spPr>
        <p:txBody>
          <a:bodyPr wrap="square">
            <a:spAutoFit/>
          </a:bodyPr>
          <a:lstStyle/>
          <a:p>
            <a:r>
              <a:rPr lang="pt-PT" dirty="0"/>
              <a:t>Vantagens da Abstração</a:t>
            </a:r>
          </a:p>
          <a:p>
            <a:endParaRPr lang="pt-PT" dirty="0"/>
          </a:p>
          <a:p>
            <a:pPr algn="just" defTabSz="914400">
              <a:lnSpc>
                <a:spcPct val="113000"/>
              </a:lnSpc>
              <a:spcAft>
                <a:spcPts val="1500"/>
              </a:spcAft>
            </a:pPr>
            <a:r>
              <a:rPr lang="pt-PT" sz="1600" dirty="0">
                <a:solidFill>
                  <a:srgbClr val="333333"/>
                </a:solidFill>
                <a:latin typeface="Open Sans" panose="020B0606030504020204" pitchFamily="34" charset="0"/>
              </a:rPr>
              <a:t>Reduz a complexidade em consultar o código.</a:t>
            </a:r>
          </a:p>
          <a:p>
            <a:pPr algn="just" defTabSz="914400">
              <a:lnSpc>
                <a:spcPct val="113000"/>
              </a:lnSpc>
              <a:spcAft>
                <a:spcPts val="1500"/>
              </a:spcAft>
            </a:pPr>
            <a:r>
              <a:rPr lang="pt-PT" sz="1600" dirty="0">
                <a:solidFill>
                  <a:srgbClr val="333333"/>
                </a:solidFill>
                <a:latin typeface="Open Sans" panose="020B0606030504020204" pitchFamily="34" charset="0"/>
              </a:rPr>
              <a:t>Evita a duplicação de código e aumenta a reutilização.</a:t>
            </a:r>
          </a:p>
          <a:p>
            <a:pPr algn="just" defTabSz="914400">
              <a:lnSpc>
                <a:spcPct val="113000"/>
              </a:lnSpc>
              <a:spcAft>
                <a:spcPts val="1500"/>
              </a:spcAft>
            </a:pPr>
            <a:r>
              <a:rPr lang="pt-PT" sz="1600" dirty="0">
                <a:solidFill>
                  <a:srgbClr val="333333"/>
                </a:solidFill>
                <a:latin typeface="Open Sans" panose="020B0606030504020204" pitchFamily="34" charset="0"/>
              </a:rPr>
              <a:t>Ajuda a aumentar a segurança de um aplicativo ou programa, apenas os detalhes essenciais são fornecidos ao utilizador.</a:t>
            </a:r>
          </a:p>
        </p:txBody>
      </p:sp>
    </p:spTree>
    <p:extLst>
      <p:ext uri="{BB962C8B-B14F-4D97-AF65-F5344CB8AC3E}">
        <p14:creationId xmlns:p14="http://schemas.microsoft.com/office/powerpoint/2010/main" val="226018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idx="4294967295"/>
          </p:nvPr>
        </p:nvSpPr>
        <p:spPr>
          <a:xfrm>
            <a:off x="1244600" y="715564"/>
            <a:ext cx="3856038" cy="446088"/>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Encapsulamento</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4294967295"/>
          </p:nvPr>
        </p:nvSpPr>
        <p:spPr>
          <a:xfrm>
            <a:off x="2819400" y="2083593"/>
            <a:ext cx="6553200" cy="2690813"/>
          </a:xfrm>
        </p:spPr>
        <p:txBody>
          <a:bodyPr>
            <a:normAutofit/>
          </a:bodyPr>
          <a:lstStyle/>
          <a:p>
            <a:pPr marL="285750" indent="-285750" algn="just">
              <a:buFont typeface="Arial" panose="020B0604020202020204" pitchFamily="34" charset="0"/>
              <a:buChar char="•"/>
            </a:pPr>
            <a:r>
              <a:rPr lang="pt-PT" i="0" dirty="0">
                <a:solidFill>
                  <a:srgbClr val="333333"/>
                </a:solidFill>
                <a:latin typeface="inter-regular"/>
              </a:rPr>
              <a:t>Outra forma de tornar </a:t>
            </a:r>
            <a:r>
              <a:rPr lang="pt-PT" dirty="0">
                <a:solidFill>
                  <a:srgbClr val="333333"/>
                </a:solidFill>
                <a:latin typeface="inter-regular"/>
              </a:rPr>
              <a:t>uma </a:t>
            </a:r>
            <a:r>
              <a:rPr lang="pt-PT" i="0" dirty="0">
                <a:solidFill>
                  <a:srgbClr val="333333"/>
                </a:solidFill>
                <a:latin typeface="inter-regular"/>
              </a:rPr>
              <a:t>certa informação protegida</a:t>
            </a:r>
            <a:endParaRPr lang="en-US" i="0" dirty="0">
              <a:solidFill>
                <a:srgbClr val="333333"/>
              </a:solidFill>
              <a:latin typeface="inter-regular"/>
            </a:endParaRPr>
          </a:p>
          <a:p>
            <a:pPr marL="285750" indent="-285750" algn="just">
              <a:buFont typeface="Arial" panose="020B0604020202020204" pitchFamily="34" charset="0"/>
              <a:buChar char="•"/>
            </a:pPr>
            <a:r>
              <a:rPr lang="pt-PT" i="0" dirty="0">
                <a:solidFill>
                  <a:srgbClr val="333333"/>
                </a:solidFill>
                <a:latin typeface="inter-regular"/>
              </a:rPr>
              <a:t>Para fazer uso do encapsulamento, </a:t>
            </a:r>
            <a:r>
              <a:rPr lang="pt-PT" dirty="0">
                <a:solidFill>
                  <a:srgbClr val="333333"/>
                </a:solidFill>
                <a:latin typeface="inter-regular"/>
              </a:rPr>
              <a:t>os atributos da classe devem ser marcados como </a:t>
            </a:r>
            <a:r>
              <a:rPr lang="pt-PT" dirty="0" err="1">
                <a:solidFill>
                  <a:srgbClr val="333333"/>
                </a:solidFill>
                <a:latin typeface="inter-regular"/>
              </a:rPr>
              <a:t>private</a:t>
            </a:r>
            <a:r>
              <a:rPr lang="pt-PT" dirty="0">
                <a:solidFill>
                  <a:srgbClr val="333333"/>
                </a:solidFill>
                <a:latin typeface="inter-regular"/>
              </a:rPr>
              <a:t> (apenas podem ser acedidos nessa mesma classe) e devem ser gerados </a:t>
            </a:r>
            <a:r>
              <a:rPr lang="pt-PT" dirty="0" err="1">
                <a:solidFill>
                  <a:srgbClr val="333333"/>
                </a:solidFill>
                <a:latin typeface="inter-regular"/>
              </a:rPr>
              <a:t>getters</a:t>
            </a:r>
            <a:r>
              <a:rPr lang="pt-PT" dirty="0">
                <a:solidFill>
                  <a:srgbClr val="333333"/>
                </a:solidFill>
                <a:latin typeface="inter-regular"/>
              </a:rPr>
              <a:t> e setters para aceder e modificar o valor desse atributo.</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4137115" y="6142436"/>
            <a:ext cx="3917769" cy="261610"/>
          </a:xfrm>
          <a:prstGeom prst="rect">
            <a:avLst/>
          </a:prstGeom>
          <a:noFill/>
        </p:spPr>
        <p:txBody>
          <a:bodyPr wrap="square" rtlCol="0">
            <a:spAutoFit/>
          </a:bodyPr>
          <a:lstStyle/>
          <a:p>
            <a:r>
              <a:rPr lang="pt-PT" sz="1100" i="1" dirty="0"/>
              <a:t>https://www.w3schools.com/java/java_encapsulation.asp</a:t>
            </a:r>
          </a:p>
        </p:txBody>
      </p:sp>
    </p:spTree>
    <p:extLst>
      <p:ext uri="{BB962C8B-B14F-4D97-AF65-F5344CB8AC3E}">
        <p14:creationId xmlns:p14="http://schemas.microsoft.com/office/powerpoint/2010/main" val="311111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a:latin typeface="Abadi Extra Light" panose="020B0204020104020204" pitchFamily="34" charset="0"/>
                <a:ea typeface="+mn-ea"/>
                <a:cs typeface="+mn-cs"/>
              </a:rPr>
              <a:t>Collections</a:t>
            </a:r>
          </a:p>
        </p:txBody>
      </p:sp>
      <p:sp>
        <p:nvSpPr>
          <p:cNvPr id="6" name="Marcador de Posição do Texto 5">
            <a:extLst>
              <a:ext uri="{FF2B5EF4-FFF2-40B4-BE49-F238E27FC236}">
                <a16:creationId xmlns:a16="http://schemas.microsoft.com/office/drawing/2014/main" id="{FAAB0D11-D856-2FDC-24C8-8E8F9BA25A0B}"/>
              </a:ext>
            </a:extLst>
          </p:cNvPr>
          <p:cNvSpPr>
            <a:spLocks noGrp="1"/>
          </p:cNvSpPr>
          <p:nvPr>
            <p:ph type="body" sz="half" idx="2"/>
          </p:nvPr>
        </p:nvSpPr>
        <p:spPr>
          <a:xfrm>
            <a:off x="833302" y="1879779"/>
            <a:ext cx="3855720" cy="3544756"/>
          </a:xfrm>
        </p:spPr>
        <p:txBody>
          <a:bodyPr>
            <a:normAutofit/>
          </a:bodyPr>
          <a:lstStyle/>
          <a:p>
            <a:pPr marL="285750" indent="-285750">
              <a:buFont typeface="Arial" panose="020B0604020202020204" pitchFamily="34" charset="0"/>
              <a:buChar char="•"/>
            </a:pPr>
            <a:r>
              <a:rPr lang="pt-PT" b="0" i="0" dirty="0">
                <a:solidFill>
                  <a:srgbClr val="333333"/>
                </a:solidFill>
                <a:effectLst/>
                <a:latin typeface="inter-regular"/>
              </a:rPr>
              <a:t>Framework que contém arquiteturas para guardar e manipular grupos de objetos. Disponibiliza operações como procurar/obter determinada posição, alterar a ordem, inserir e apagar dados. </a:t>
            </a:r>
          </a:p>
          <a:p>
            <a:pPr marL="285750" indent="-285750">
              <a:buFont typeface="Arial" panose="020B0604020202020204" pitchFamily="34" charset="0"/>
              <a:buChar char="•"/>
            </a:pPr>
            <a:r>
              <a:rPr lang="pt-PT" dirty="0">
                <a:solidFill>
                  <a:srgbClr val="333333"/>
                </a:solidFill>
                <a:latin typeface="inter-regular"/>
              </a:rPr>
              <a:t>As interfaces mais comuns são a Set e </a:t>
            </a:r>
            <a:r>
              <a:rPr lang="pt-PT" dirty="0" err="1">
                <a:solidFill>
                  <a:srgbClr val="333333"/>
                </a:solidFill>
                <a:latin typeface="inter-regular"/>
              </a:rPr>
              <a:t>List</a:t>
            </a:r>
            <a:r>
              <a:rPr lang="pt-PT" dirty="0">
                <a:solidFill>
                  <a:srgbClr val="333333"/>
                </a:solidFill>
                <a:latin typeface="inter-regular"/>
              </a:rPr>
              <a:t>. Já as classes/estruturas de dados são </a:t>
            </a:r>
            <a:r>
              <a:rPr lang="pt-PT" b="0" i="0" u="none" strike="noStrike" dirty="0">
                <a:solidFill>
                  <a:schemeClr val="tx1"/>
                </a:solidFill>
                <a:effectLst/>
                <a:latin typeface="inter-regular"/>
              </a:rPr>
              <a:t>ArrayList</a:t>
            </a:r>
            <a:r>
              <a:rPr lang="pt-PT" b="0" i="0" dirty="0">
                <a:solidFill>
                  <a:srgbClr val="333333"/>
                </a:solidFill>
                <a:effectLst/>
                <a:latin typeface="inter-regular"/>
              </a:rPr>
              <a:t>, </a:t>
            </a:r>
            <a:r>
              <a:rPr lang="pt-PT" b="0" i="0" u="none" strike="noStrike" dirty="0">
                <a:solidFill>
                  <a:schemeClr val="tx1"/>
                </a:solidFill>
                <a:effectLst/>
                <a:latin typeface="inter-regular"/>
              </a:rPr>
              <a:t>LinkedList</a:t>
            </a:r>
            <a:r>
              <a:rPr lang="pt-PT" b="0" i="0" dirty="0">
                <a:solidFill>
                  <a:srgbClr val="333333"/>
                </a:solidFill>
                <a:effectLst/>
                <a:latin typeface="inter-regular"/>
              </a:rPr>
              <a:t>, HashSet, LinkedHashSet e TreeSet.</a:t>
            </a: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5448925"/>
            <a:ext cx="3917769" cy="1446550"/>
          </a:xfrm>
          <a:prstGeom prst="rect">
            <a:avLst/>
          </a:prstGeom>
          <a:noFill/>
        </p:spPr>
        <p:txBody>
          <a:bodyPr wrap="square" rtlCol="0">
            <a:spAutoFit/>
          </a:bodyPr>
          <a:lstStyle/>
          <a:p>
            <a:r>
              <a:rPr lang="pt-PT" sz="1100" i="1" dirty="0">
                <a:hlinkClick r:id="rId3"/>
              </a:rPr>
              <a:t>https://www.javatpoint.com/collections-in-java</a:t>
            </a:r>
            <a:endParaRPr lang="pt-PT" sz="1100" i="1" dirty="0"/>
          </a:p>
          <a:p>
            <a:r>
              <a:rPr lang="pt-PT" sz="1100" i="1" dirty="0">
                <a:hlinkClick r:id="rId4"/>
              </a:rPr>
              <a:t>https://www.edureka.co/community/2283/what-is-the-difference-between-set-and-list-in-java#:~:text=List%20is%20an%20ordered%20sequence%20of%20elements%20whereas%20Set%20is,list%20each%20element%20is%20inserted</a:t>
            </a:r>
            <a:r>
              <a:rPr lang="pt-PT" sz="1100" i="1" dirty="0"/>
              <a:t>.</a:t>
            </a:r>
          </a:p>
          <a:p>
            <a:r>
              <a:rPr lang="pt-PT" sz="1100" i="1" dirty="0">
                <a:hlinkClick r:id="rId5"/>
              </a:rPr>
              <a:t>https://www.javatpoint.com/list-vs-set-in-java</a:t>
            </a:r>
            <a:endParaRPr lang="pt-PT" sz="1100" i="1" dirty="0"/>
          </a:p>
          <a:p>
            <a:endParaRPr lang="pt-PT" sz="1100" i="1" dirty="0"/>
          </a:p>
        </p:txBody>
      </p:sp>
      <p:sp>
        <p:nvSpPr>
          <p:cNvPr id="8" name="CaixaDeTexto 7">
            <a:extLst>
              <a:ext uri="{FF2B5EF4-FFF2-40B4-BE49-F238E27FC236}">
                <a16:creationId xmlns:a16="http://schemas.microsoft.com/office/drawing/2014/main" id="{E1098C6C-7A9B-920A-4248-32074918BA25}"/>
              </a:ext>
            </a:extLst>
          </p:cNvPr>
          <p:cNvSpPr txBox="1"/>
          <p:nvPr/>
        </p:nvSpPr>
        <p:spPr>
          <a:xfrm>
            <a:off x="6728776" y="1248799"/>
            <a:ext cx="6096000" cy="369332"/>
          </a:xfrm>
          <a:prstGeom prst="rect">
            <a:avLst/>
          </a:prstGeom>
          <a:noFill/>
        </p:spPr>
        <p:txBody>
          <a:bodyPr wrap="square">
            <a:spAutoFit/>
          </a:bodyPr>
          <a:lstStyle/>
          <a:p>
            <a:r>
              <a:rPr lang="pt-PT" dirty="0"/>
              <a:t>Set </a:t>
            </a:r>
            <a:r>
              <a:rPr lang="pt-PT" dirty="0" err="1"/>
              <a:t>vs</a:t>
            </a:r>
            <a:r>
              <a:rPr lang="pt-PT" dirty="0"/>
              <a:t> </a:t>
            </a:r>
            <a:r>
              <a:rPr lang="pt-PT" dirty="0" err="1"/>
              <a:t>Map</a:t>
            </a:r>
            <a:endParaRPr lang="pt-PT" dirty="0"/>
          </a:p>
        </p:txBody>
      </p:sp>
      <p:sp>
        <p:nvSpPr>
          <p:cNvPr id="2" name="Marcador de Posição do Texto 5">
            <a:extLst>
              <a:ext uri="{FF2B5EF4-FFF2-40B4-BE49-F238E27FC236}">
                <a16:creationId xmlns:a16="http://schemas.microsoft.com/office/drawing/2014/main" id="{4F712B7D-EA83-9371-2596-8AF0A0D175C2}"/>
              </a:ext>
            </a:extLst>
          </p:cNvPr>
          <p:cNvSpPr txBox="1">
            <a:spLocks/>
          </p:cNvSpPr>
          <p:nvPr/>
        </p:nvSpPr>
        <p:spPr>
          <a:xfrm>
            <a:off x="6728776" y="1879779"/>
            <a:ext cx="3855720" cy="3544756"/>
          </a:xfrm>
          <a:prstGeom prst="rect">
            <a:avLst/>
          </a:prstGeom>
        </p:spPr>
        <p:txBody>
          <a:bodyPr vert="horz" lIns="91440" tIns="45720" rIns="91440" bIns="45720" rtlCol="0">
            <a:normAutofit lnSpcReduction="10000"/>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just"/>
            <a:r>
              <a:rPr lang="en-US" b="1" i="0" dirty="0">
                <a:solidFill>
                  <a:srgbClr val="333333"/>
                </a:solidFill>
                <a:effectLst/>
                <a:latin typeface="Open Sans" panose="020B0606030504020204" pitchFamily="34" charset="0"/>
              </a:rPr>
              <a:t>List &lt;E&gt;: </a:t>
            </a:r>
            <a:r>
              <a:rPr lang="pt-PT" b="0" i="0" dirty="0">
                <a:solidFill>
                  <a:srgbClr val="333333"/>
                </a:solidFill>
                <a:effectLst/>
                <a:latin typeface="Open Sans" panose="020B0606030504020204" pitchFamily="34" charset="0"/>
              </a:rPr>
              <a:t>Ordenado</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em sequência</a:t>
            </a:r>
            <a:r>
              <a:rPr lang="en-US" b="0" i="0" dirty="0">
                <a:solidFill>
                  <a:srgbClr val="333333"/>
                </a:solidFill>
                <a:effectLst/>
                <a:latin typeface="Open Sans" panose="020B0606030504020204" pitchFamily="34" charset="0"/>
              </a:rPr>
              <a:t>). </a:t>
            </a:r>
            <a:r>
              <a:rPr lang="pt-PT" b="0" i="0" dirty="0">
                <a:solidFill>
                  <a:srgbClr val="333333"/>
                </a:solidFill>
                <a:effectLst/>
                <a:latin typeface="Open Sans" panose="020B0606030504020204" pitchFamily="34" charset="0"/>
              </a:rPr>
              <a:t>Controlo preciso onde cada elemento poderá ser inserido. Cada elemento pode ser acedido</a:t>
            </a:r>
            <a:r>
              <a:rPr lang="en-US" b="0" i="0" dirty="0">
                <a:solidFill>
                  <a:srgbClr val="333333"/>
                </a:solidFill>
                <a:effectLst/>
                <a:latin typeface="Open Sans" panose="020B0606030504020204" pitchFamily="34" charset="0"/>
              </a:rPr>
              <a:t> pela </a:t>
            </a:r>
            <a:r>
              <a:rPr lang="pt-PT" b="0" i="0" dirty="0">
                <a:solidFill>
                  <a:srgbClr val="333333"/>
                </a:solidFill>
                <a:effectLst/>
                <a:latin typeface="Open Sans" panose="020B0606030504020204" pitchFamily="34" charset="0"/>
              </a:rPr>
              <a:t>posição correspondente ao índex </a:t>
            </a:r>
            <a:r>
              <a:rPr lang="en-US" b="0" i="0" dirty="0">
                <a:solidFill>
                  <a:srgbClr val="333333"/>
                </a:solidFill>
                <a:effectLst/>
                <a:latin typeface="Open Sans" panose="020B0606030504020204" pitchFamily="34" charset="0"/>
              </a:rPr>
              <a:t>(</a:t>
            </a:r>
            <a:r>
              <a:rPr lang="pt-PT" b="0" i="0" dirty="0">
                <a:solidFill>
                  <a:srgbClr val="333333"/>
                </a:solidFill>
                <a:effectLst/>
                <a:latin typeface="Open Sans" panose="020B0606030504020204" pitchFamily="34" charset="0"/>
              </a:rPr>
              <a:t>posição numa lista), e ainda procurar por elementos.</a:t>
            </a:r>
          </a:p>
          <a:p>
            <a:pPr algn="just"/>
            <a:r>
              <a:rPr lang="en-US" b="1" i="0" dirty="0">
                <a:solidFill>
                  <a:srgbClr val="333333"/>
                </a:solidFill>
                <a:effectLst/>
                <a:latin typeface="Open Sans" panose="020B0606030504020204" pitchFamily="34" charset="0"/>
              </a:rPr>
              <a:t>Set&lt;E&gt;: </a:t>
            </a:r>
            <a:r>
              <a:rPr lang="pt-PT" b="0" i="0" dirty="0">
                <a:solidFill>
                  <a:srgbClr val="333333"/>
                </a:solidFill>
                <a:effectLst/>
                <a:latin typeface="Open Sans" panose="020B0606030504020204" pitchFamily="34" charset="0"/>
              </a:rPr>
              <a:t>Não existem elementos repetidos. A ordem é definida consoante a implementação. Não é possível aceder aos dados de forma posicional. É frequente usar Set quando os elementos são distintos.</a:t>
            </a:r>
          </a:p>
        </p:txBody>
      </p:sp>
    </p:spTree>
    <p:extLst>
      <p:ext uri="{BB962C8B-B14F-4D97-AF65-F5344CB8AC3E}">
        <p14:creationId xmlns:p14="http://schemas.microsoft.com/office/powerpoint/2010/main" val="221838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86578C-529D-00DE-61FA-45AFD17F014A}"/>
              </a:ext>
            </a:extLst>
          </p:cNvPr>
          <p:cNvSpPr>
            <a:spLocks noGrp="1"/>
          </p:cNvSpPr>
          <p:nvPr>
            <p:ph type="title"/>
          </p:nvPr>
        </p:nvSpPr>
        <p:spPr>
          <a:xfrm>
            <a:off x="723900" y="685800"/>
            <a:ext cx="3855720" cy="446314"/>
          </a:xfrm>
        </p:spPr>
        <p:txBody>
          <a:bodyPr/>
          <a:lstStyle/>
          <a:p>
            <a:pPr>
              <a:lnSpc>
                <a:spcPct val="94000"/>
              </a:lnSpc>
              <a:spcBef>
                <a:spcPts val="1000"/>
              </a:spcBef>
              <a:spcAft>
                <a:spcPts val="200"/>
              </a:spcAft>
            </a:pPr>
            <a:r>
              <a:rPr lang="pt-PT" sz="2400" dirty="0" err="1">
                <a:latin typeface="Abadi Extra Light" panose="020B0204020104020204" pitchFamily="34" charset="0"/>
                <a:ea typeface="+mn-ea"/>
                <a:cs typeface="+mn-cs"/>
              </a:rPr>
              <a:t>Threads</a:t>
            </a:r>
            <a:endParaRPr lang="pt-PT" sz="2400" dirty="0">
              <a:latin typeface="Abadi Extra Light" panose="020B0204020104020204" pitchFamily="34" charset="0"/>
              <a:ea typeface="+mn-ea"/>
              <a:cs typeface="+mn-cs"/>
            </a:endParaRPr>
          </a:p>
        </p:txBody>
      </p:sp>
      <p:sp>
        <p:nvSpPr>
          <p:cNvPr id="7" name="CaixaDeTexto 6">
            <a:extLst>
              <a:ext uri="{FF2B5EF4-FFF2-40B4-BE49-F238E27FC236}">
                <a16:creationId xmlns:a16="http://schemas.microsoft.com/office/drawing/2014/main" id="{57F366F3-136A-E11A-82A7-7798682368EE}"/>
              </a:ext>
            </a:extLst>
          </p:cNvPr>
          <p:cNvSpPr txBox="1"/>
          <p:nvPr/>
        </p:nvSpPr>
        <p:spPr>
          <a:xfrm>
            <a:off x="833302" y="6382375"/>
            <a:ext cx="3917769" cy="261610"/>
          </a:xfrm>
          <a:prstGeom prst="rect">
            <a:avLst/>
          </a:prstGeom>
          <a:noFill/>
        </p:spPr>
        <p:txBody>
          <a:bodyPr wrap="square" rtlCol="0">
            <a:spAutoFit/>
          </a:bodyPr>
          <a:lstStyle/>
          <a:p>
            <a:r>
              <a:rPr lang="pt-PT" sz="1100" i="1" dirty="0"/>
              <a:t>https://www.w3schools.com/java/java_threads.asp</a:t>
            </a:r>
          </a:p>
        </p:txBody>
      </p:sp>
      <p:sp>
        <p:nvSpPr>
          <p:cNvPr id="8" name="CaixaDeTexto 7">
            <a:extLst>
              <a:ext uri="{FF2B5EF4-FFF2-40B4-BE49-F238E27FC236}">
                <a16:creationId xmlns:a16="http://schemas.microsoft.com/office/drawing/2014/main" id="{E1098C6C-7A9B-920A-4248-32074918BA25}"/>
              </a:ext>
            </a:extLst>
          </p:cNvPr>
          <p:cNvSpPr txBox="1"/>
          <p:nvPr/>
        </p:nvSpPr>
        <p:spPr>
          <a:xfrm>
            <a:off x="6637648" y="1440232"/>
            <a:ext cx="6096000" cy="369332"/>
          </a:xfrm>
          <a:prstGeom prst="rect">
            <a:avLst/>
          </a:prstGeom>
          <a:noFill/>
        </p:spPr>
        <p:txBody>
          <a:bodyPr wrap="square">
            <a:spAutoFit/>
          </a:bodyPr>
          <a:lstStyle/>
          <a:p>
            <a:r>
              <a:rPr lang="pt-PT" dirty="0"/>
              <a:t>Uso prático de uma </a:t>
            </a:r>
            <a:r>
              <a:rPr lang="pt-PT" dirty="0" err="1"/>
              <a:t>Thread</a:t>
            </a:r>
            <a:endParaRPr lang="pt-PT" dirty="0"/>
          </a:p>
        </p:txBody>
      </p:sp>
      <p:sp>
        <p:nvSpPr>
          <p:cNvPr id="10" name="Marcador de Posição do Texto 5">
            <a:extLst>
              <a:ext uri="{FF2B5EF4-FFF2-40B4-BE49-F238E27FC236}">
                <a16:creationId xmlns:a16="http://schemas.microsoft.com/office/drawing/2014/main" id="{A61A9915-D2C0-1CBB-A4F4-88300F3AACDC}"/>
              </a:ext>
            </a:extLst>
          </p:cNvPr>
          <p:cNvSpPr txBox="1">
            <a:spLocks/>
          </p:cNvSpPr>
          <p:nvPr/>
        </p:nvSpPr>
        <p:spPr>
          <a:xfrm>
            <a:off x="6728775" y="1879779"/>
            <a:ext cx="4665777"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algn="l"/>
            <a:endParaRPr lang="pt-PT" b="0" i="0" dirty="0">
              <a:solidFill>
                <a:srgbClr val="333333"/>
              </a:solidFill>
              <a:effectLst/>
              <a:latin typeface="Open Sans" panose="020B0606030504020204" pitchFamily="34" charset="0"/>
            </a:endParaRPr>
          </a:p>
        </p:txBody>
      </p:sp>
      <p:sp>
        <p:nvSpPr>
          <p:cNvPr id="13" name="CaixaDeTexto 12">
            <a:extLst>
              <a:ext uri="{FF2B5EF4-FFF2-40B4-BE49-F238E27FC236}">
                <a16:creationId xmlns:a16="http://schemas.microsoft.com/office/drawing/2014/main" id="{D7D40614-C270-CA3C-4AB3-3AD22CE5C4D3}"/>
              </a:ext>
            </a:extLst>
          </p:cNvPr>
          <p:cNvSpPr txBox="1"/>
          <p:nvPr/>
        </p:nvSpPr>
        <p:spPr>
          <a:xfrm>
            <a:off x="6637648" y="2047440"/>
            <a:ext cx="5012703" cy="2092881"/>
          </a:xfrm>
          <a:prstGeom prst="rect">
            <a:avLst/>
          </a:prstGeom>
          <a:noFill/>
        </p:spPr>
        <p:txBody>
          <a:bodyPr wrap="square">
            <a:spAutoFit/>
          </a:bodyPr>
          <a:lstStyle/>
          <a:p>
            <a:pPr algn="just"/>
            <a:endParaRPr lang="en-US" b="0" i="0" dirty="0">
              <a:solidFill>
                <a:srgbClr val="000000"/>
              </a:solidFill>
              <a:effectLst/>
              <a:latin typeface="Verdana" panose="020B0604030504040204" pitchFamily="34" charset="0"/>
            </a:endParaRPr>
          </a:p>
          <a:p>
            <a:pPr algn="just"/>
            <a:r>
              <a:rPr lang="pt-PT" sz="1600" dirty="0">
                <a:solidFill>
                  <a:srgbClr val="333333"/>
                </a:solidFill>
                <a:latin typeface="Open Sans" panose="020B0606030504020204" pitchFamily="34" charset="0"/>
              </a:rPr>
              <a:t>A principal diferença é que quando uma classe “</a:t>
            </a:r>
            <a:r>
              <a:rPr lang="pt-PT" sz="1600" dirty="0" err="1">
                <a:solidFill>
                  <a:srgbClr val="333333"/>
                </a:solidFill>
                <a:latin typeface="Open Sans" panose="020B0606030504020204" pitchFamily="34" charset="0"/>
              </a:rPr>
              <a:t>extends</a:t>
            </a:r>
            <a:r>
              <a:rPr lang="pt-PT" sz="1600" dirty="0">
                <a:solidFill>
                  <a:srgbClr val="333333"/>
                </a:solidFill>
                <a:latin typeface="Open Sans" panose="020B0606030504020204" pitchFamily="34" charset="0"/>
              </a:rPr>
              <a:t>” a classe </a:t>
            </a:r>
            <a:r>
              <a:rPr lang="pt-PT" sz="1600" dirty="0" err="1">
                <a:solidFill>
                  <a:srgbClr val="333333"/>
                </a:solidFill>
                <a:latin typeface="Open Sans" panose="020B0606030504020204" pitchFamily="34" charset="0"/>
              </a:rPr>
              <a:t>Thread</a:t>
            </a:r>
            <a:r>
              <a:rPr lang="pt-PT" sz="1600" dirty="0">
                <a:solidFill>
                  <a:srgbClr val="333333"/>
                </a:solidFill>
                <a:latin typeface="Open Sans" panose="020B0606030504020204" pitchFamily="34" charset="0"/>
              </a:rPr>
              <a:t>, não é possível estender outra classe (o Java não suporta herança múltipla), mas implementando a interface </a:t>
            </a:r>
            <a:r>
              <a:rPr lang="pt-PT" sz="1600" dirty="0" err="1">
                <a:solidFill>
                  <a:srgbClr val="333333"/>
                </a:solidFill>
                <a:latin typeface="Open Sans" panose="020B0606030504020204" pitchFamily="34" charset="0"/>
              </a:rPr>
              <a:t>Runnable</a:t>
            </a:r>
            <a:r>
              <a:rPr lang="pt-PT" sz="1600" dirty="0">
                <a:solidFill>
                  <a:srgbClr val="333333"/>
                </a:solidFill>
                <a:latin typeface="Open Sans" panose="020B0606030504020204" pitchFamily="34" charset="0"/>
              </a:rPr>
              <a:t>, é possível estender de outra classe também</a:t>
            </a:r>
            <a:r>
              <a:rPr lang="en-US" sz="1600" dirty="0">
                <a:solidFill>
                  <a:srgbClr val="333333"/>
                </a:solidFill>
                <a:latin typeface="Open Sans" panose="020B0606030504020204" pitchFamily="34" charset="0"/>
              </a:rPr>
              <a:t>. </a:t>
            </a:r>
          </a:p>
          <a:p>
            <a:pPr algn="just"/>
            <a:r>
              <a:rPr lang="en-US" sz="1600" dirty="0" err="1">
                <a:solidFill>
                  <a:srgbClr val="333333"/>
                </a:solidFill>
                <a:latin typeface="Open Sans" panose="020B0606030504020204" pitchFamily="34" charset="0"/>
              </a:rPr>
              <a:t>Exemplo</a:t>
            </a:r>
            <a:r>
              <a:rPr lang="en-US" sz="1600" dirty="0">
                <a:solidFill>
                  <a:srgbClr val="333333"/>
                </a:solidFill>
                <a:latin typeface="Open Sans" panose="020B0606030504020204" pitchFamily="34" charset="0"/>
              </a:rPr>
              <a:t>: class </a:t>
            </a:r>
            <a:r>
              <a:rPr lang="en-US" sz="1600" dirty="0" err="1">
                <a:solidFill>
                  <a:srgbClr val="333333"/>
                </a:solidFill>
                <a:latin typeface="Open Sans" panose="020B0606030504020204" pitchFamily="34" charset="0"/>
              </a:rPr>
              <a:t>MyClass</a:t>
            </a:r>
            <a:r>
              <a:rPr lang="en-US" sz="1600" dirty="0">
                <a:solidFill>
                  <a:srgbClr val="333333"/>
                </a:solidFill>
                <a:latin typeface="Open Sans" panose="020B0606030504020204" pitchFamily="34" charset="0"/>
              </a:rPr>
              <a:t> extends </a:t>
            </a:r>
            <a:r>
              <a:rPr lang="en-US" sz="1600" dirty="0" err="1">
                <a:solidFill>
                  <a:srgbClr val="333333"/>
                </a:solidFill>
                <a:latin typeface="Open Sans" panose="020B0606030504020204" pitchFamily="34" charset="0"/>
              </a:rPr>
              <a:t>OtherClass</a:t>
            </a:r>
            <a:r>
              <a:rPr lang="en-US" sz="1600" dirty="0">
                <a:solidFill>
                  <a:srgbClr val="333333"/>
                </a:solidFill>
                <a:latin typeface="Open Sans" panose="020B0606030504020204" pitchFamily="34" charset="0"/>
              </a:rPr>
              <a:t> implements Runnable.</a:t>
            </a:r>
          </a:p>
        </p:txBody>
      </p:sp>
      <p:sp>
        <p:nvSpPr>
          <p:cNvPr id="18" name="Marcador de Posição do Texto 5">
            <a:extLst>
              <a:ext uri="{FF2B5EF4-FFF2-40B4-BE49-F238E27FC236}">
                <a16:creationId xmlns:a16="http://schemas.microsoft.com/office/drawing/2014/main" id="{0487D714-EB7E-BB24-E350-0BAB9F22F720}"/>
              </a:ext>
            </a:extLst>
          </p:cNvPr>
          <p:cNvSpPr txBox="1">
            <a:spLocks/>
          </p:cNvSpPr>
          <p:nvPr/>
        </p:nvSpPr>
        <p:spPr>
          <a:xfrm>
            <a:off x="797447" y="2150938"/>
            <a:ext cx="3855720" cy="3544756"/>
          </a:xfrm>
          <a:prstGeom prst="rect">
            <a:avLst/>
          </a:prstGeom>
        </p:spPr>
        <p:txBody>
          <a:bodyPr vert="horz" lIns="91440" tIns="45720" rIns="91440" bIns="45720" rtlCol="0">
            <a:normAutofit/>
          </a:bodyPr>
          <a:lstStyle>
            <a:lvl1pPr marL="0" indent="0" algn="l" defTabSz="914400" rtl="0" eaLnBrk="1" latinLnBrk="0" hangingPunct="1">
              <a:lnSpc>
                <a:spcPct val="113000"/>
              </a:lnSpc>
              <a:spcBef>
                <a:spcPts val="0"/>
              </a:spcBef>
              <a:spcAft>
                <a:spcPts val="1500"/>
              </a:spcAft>
              <a:buFont typeface="Franklin Gothic Book" panose="020B0503020102020204" pitchFamily="34" charset="0"/>
              <a:buNone/>
              <a:defRPr sz="16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1400"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000"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000" kern="1200" baseline="0">
                <a:solidFill>
                  <a:schemeClr val="tx2"/>
                </a:solidFill>
                <a:latin typeface="+mn-lt"/>
                <a:ea typeface="+mn-ea"/>
                <a:cs typeface="+mn-cs"/>
              </a:defRPr>
            </a:lvl9pPr>
          </a:lstStyle>
          <a:p>
            <a:pPr marL="285750" indent="-285750">
              <a:buFont typeface="Arial" panose="020B0604020202020204" pitchFamily="34" charset="0"/>
              <a:buChar char="•"/>
            </a:pPr>
            <a:r>
              <a:rPr lang="pt-PT" dirty="0" err="1">
                <a:solidFill>
                  <a:srgbClr val="333333"/>
                </a:solidFill>
                <a:latin typeface="inter-regular"/>
              </a:rPr>
              <a:t>Threads</a:t>
            </a:r>
            <a:r>
              <a:rPr lang="pt-PT" dirty="0">
                <a:solidFill>
                  <a:srgbClr val="333333"/>
                </a:solidFill>
                <a:latin typeface="inter-regular"/>
              </a:rPr>
              <a:t> permitem que um programa corra de forma mais eficaz, conseguindo realizar várias funções ao mesmo tempo.</a:t>
            </a:r>
          </a:p>
          <a:p>
            <a:pPr marL="285750" indent="-285750">
              <a:buFont typeface="Arial" panose="020B0604020202020204" pitchFamily="34" charset="0"/>
              <a:buChar char="•"/>
            </a:pPr>
            <a:r>
              <a:rPr lang="pt-PT" dirty="0">
                <a:solidFill>
                  <a:srgbClr val="333333"/>
                </a:solidFill>
                <a:latin typeface="inter-regular"/>
              </a:rPr>
              <a:t>Podem ser usadas para realizar tarefas mais pesadas sem interromper o programa principal</a:t>
            </a:r>
          </a:p>
          <a:p>
            <a:pPr marL="285750" indent="-285750">
              <a:buFont typeface="Arial" panose="020B0604020202020204" pitchFamily="34" charset="0"/>
              <a:buChar char="•"/>
            </a:pPr>
            <a:r>
              <a:rPr lang="pt-PT" dirty="0">
                <a:solidFill>
                  <a:srgbClr val="333333"/>
                </a:solidFill>
                <a:latin typeface="inter-regular"/>
              </a:rPr>
              <a:t>Existem 2 formas para criar </a:t>
            </a:r>
            <a:r>
              <a:rPr lang="pt-PT" dirty="0" err="1">
                <a:solidFill>
                  <a:srgbClr val="333333"/>
                </a:solidFill>
                <a:latin typeface="inter-regular"/>
              </a:rPr>
              <a:t>threads</a:t>
            </a:r>
            <a:r>
              <a:rPr lang="pt-PT" dirty="0">
                <a:solidFill>
                  <a:srgbClr val="333333"/>
                </a:solidFill>
                <a:latin typeface="inter-regular"/>
              </a:rPr>
              <a:t>: com "</a:t>
            </a:r>
            <a:r>
              <a:rPr lang="pt-PT" dirty="0" err="1">
                <a:solidFill>
                  <a:srgbClr val="333333"/>
                </a:solidFill>
                <a:latin typeface="inter-regular"/>
              </a:rPr>
              <a:t>extending</a:t>
            </a:r>
            <a:r>
              <a:rPr lang="pt-PT" dirty="0">
                <a:solidFill>
                  <a:srgbClr val="333333"/>
                </a:solidFill>
                <a:latin typeface="inter-regular"/>
              </a:rPr>
              <a:t>" ou "</a:t>
            </a:r>
            <a:r>
              <a:rPr lang="pt-PT" dirty="0" err="1">
                <a:solidFill>
                  <a:srgbClr val="333333"/>
                </a:solidFill>
                <a:latin typeface="inter-regular"/>
              </a:rPr>
              <a:t>implementing</a:t>
            </a:r>
            <a:r>
              <a:rPr lang="pt-PT" dirty="0">
                <a:solidFill>
                  <a:srgbClr val="333333"/>
                </a:solidFill>
                <a:latin typeface="inter-regular"/>
              </a:rPr>
              <a:t>“.</a:t>
            </a:r>
          </a:p>
          <a:p>
            <a:pPr marL="285750" indent="-285750">
              <a:buFont typeface="Arial" panose="020B0604020202020204" pitchFamily="34" charset="0"/>
              <a:buChar char="•"/>
            </a:pPr>
            <a:endParaRPr lang="pt-PT" dirty="0">
              <a:solidFill>
                <a:srgbClr val="333333"/>
              </a:solidFill>
              <a:latin typeface="inter-regular"/>
            </a:endParaRPr>
          </a:p>
        </p:txBody>
      </p:sp>
    </p:spTree>
    <p:extLst>
      <p:ext uri="{BB962C8B-B14F-4D97-AF65-F5344CB8AC3E}">
        <p14:creationId xmlns:p14="http://schemas.microsoft.com/office/powerpoint/2010/main" val="168594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corte">
  <a:themeElements>
    <a:clrScheme name="Tons de Cinzent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733</TotalTime>
  <Words>1163</Words>
  <Application>Microsoft Office PowerPoint</Application>
  <PresentationFormat>Ecrã Panorâmico</PresentationFormat>
  <Paragraphs>119</Paragraphs>
  <Slides>9</Slides>
  <Notes>7</Notes>
  <HiddenSlides>0</HiddenSlides>
  <MMClips>0</MMClips>
  <ScaleCrop>false</ScaleCrop>
  <HeadingPairs>
    <vt:vector size="6" baseType="variant">
      <vt:variant>
        <vt:lpstr>Tipos de letra usados</vt:lpstr>
      </vt:variant>
      <vt:variant>
        <vt:i4>10</vt:i4>
      </vt:variant>
      <vt:variant>
        <vt:lpstr>Tema</vt:lpstr>
      </vt:variant>
      <vt:variant>
        <vt:i4>1</vt:i4>
      </vt:variant>
      <vt:variant>
        <vt:lpstr>Títulos dos diapositivos</vt:lpstr>
      </vt:variant>
      <vt:variant>
        <vt:i4>9</vt:i4>
      </vt:variant>
    </vt:vector>
  </HeadingPairs>
  <TitlesOfParts>
    <vt:vector size="20" baseType="lpstr">
      <vt:lpstr>Abadi Extra Light</vt:lpstr>
      <vt:lpstr>Arial</vt:lpstr>
      <vt:lpstr>Calibri</vt:lpstr>
      <vt:lpstr>erdana</vt:lpstr>
      <vt:lpstr>Franklin Gothic Book</vt:lpstr>
      <vt:lpstr>inter-bold</vt:lpstr>
      <vt:lpstr>inter-regular</vt:lpstr>
      <vt:lpstr>Open Sans</vt:lpstr>
      <vt:lpstr>Verdana</vt:lpstr>
      <vt:lpstr>Wingdings</vt:lpstr>
      <vt:lpstr>Recorte</vt:lpstr>
      <vt:lpstr>UPSKILL - Autoestudo  semana 1 (8 - 11 NOV 2022)</vt:lpstr>
      <vt:lpstr>Tópicos da semana</vt:lpstr>
      <vt:lpstr>Polimorfismo</vt:lpstr>
      <vt:lpstr>Herança</vt:lpstr>
      <vt:lpstr>Abstração – interfaces</vt:lpstr>
      <vt:lpstr>Abstração - keyword</vt:lpstr>
      <vt:lpstr>Encapsulamento</vt:lpstr>
      <vt:lpstr>Collections</vt:lpstr>
      <vt:lpstr>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UPSKILL - Autoestudo  semana 1 (8 - 11 NOV 2022)</dc:title>
  <dc:creator>Valentim Gomes</dc:creator>
  <cp:lastModifiedBy>Valentim Gomes</cp:lastModifiedBy>
  <cp:revision>12</cp:revision>
  <dcterms:created xsi:type="dcterms:W3CDTF">2022-11-11T07:29:07Z</dcterms:created>
  <dcterms:modified xsi:type="dcterms:W3CDTF">2022-11-17T14:22:32Z</dcterms:modified>
</cp:coreProperties>
</file>