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9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0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2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4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5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6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7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9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20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43.xml" ContentType="application/vnd.openxmlformats-officedocument.presentationml.tags+xml"/>
  <Override PartName="/ppt/notesSlides/notesSlide27.xml" ContentType="application/vnd.openxmlformats-officedocument.presentationml.notesSlide+xml"/>
  <Override PartName="/ppt/tags/tag24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45.xml" ContentType="application/vnd.openxmlformats-officedocument.presentationml.tags+xml"/>
  <Override PartName="/ppt/notesSlides/notesSlide31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65"/>
  </p:notesMasterIdLst>
  <p:handoutMasterIdLst>
    <p:handoutMasterId r:id="rId66"/>
  </p:handoutMasterIdLst>
  <p:sldIdLst>
    <p:sldId id="786" r:id="rId3"/>
    <p:sldId id="327" r:id="rId4"/>
    <p:sldId id="340" r:id="rId5"/>
    <p:sldId id="352" r:id="rId6"/>
    <p:sldId id="568" r:id="rId7"/>
    <p:sldId id="628" r:id="rId8"/>
    <p:sldId id="926" r:id="rId9"/>
    <p:sldId id="927" r:id="rId10"/>
    <p:sldId id="928" r:id="rId11"/>
    <p:sldId id="929" r:id="rId12"/>
    <p:sldId id="930" r:id="rId13"/>
    <p:sldId id="931" r:id="rId14"/>
    <p:sldId id="932" r:id="rId15"/>
    <p:sldId id="933" r:id="rId16"/>
    <p:sldId id="759" r:id="rId17"/>
    <p:sldId id="341" r:id="rId18"/>
    <p:sldId id="545" r:id="rId19"/>
    <p:sldId id="547" r:id="rId20"/>
    <p:sldId id="422" r:id="rId21"/>
    <p:sldId id="361" r:id="rId22"/>
    <p:sldId id="425" r:id="rId23"/>
    <p:sldId id="429" r:id="rId24"/>
    <p:sldId id="779" r:id="rId25"/>
    <p:sldId id="436" r:id="rId26"/>
    <p:sldId id="924" r:id="rId27"/>
    <p:sldId id="437" r:id="rId28"/>
    <p:sldId id="923" r:id="rId29"/>
    <p:sldId id="934" r:id="rId30"/>
    <p:sldId id="496" r:id="rId31"/>
    <p:sldId id="498" r:id="rId32"/>
    <p:sldId id="557" r:id="rId33"/>
    <p:sldId id="558" r:id="rId34"/>
    <p:sldId id="502" r:id="rId35"/>
    <p:sldId id="503" r:id="rId36"/>
    <p:sldId id="446" r:id="rId37"/>
    <p:sldId id="447" r:id="rId38"/>
    <p:sldId id="551" r:id="rId39"/>
    <p:sldId id="282" r:id="rId40"/>
    <p:sldId id="284" r:id="rId41"/>
    <p:sldId id="285" r:id="rId42"/>
    <p:sldId id="286" r:id="rId43"/>
    <p:sldId id="560" r:id="rId44"/>
    <p:sldId id="533" r:id="rId45"/>
    <p:sldId id="535" r:id="rId46"/>
    <p:sldId id="781" r:id="rId47"/>
    <p:sldId id="566" r:id="rId48"/>
    <p:sldId id="539" r:id="rId49"/>
    <p:sldId id="540" r:id="rId50"/>
    <p:sldId id="541" r:id="rId51"/>
    <p:sldId id="925" r:id="rId52"/>
    <p:sldId id="632" r:id="rId53"/>
    <p:sldId id="584" r:id="rId54"/>
    <p:sldId id="585" r:id="rId55"/>
    <p:sldId id="637" r:id="rId56"/>
    <p:sldId id="589" r:id="rId57"/>
    <p:sldId id="590" r:id="rId58"/>
    <p:sldId id="591" r:id="rId59"/>
    <p:sldId id="633" r:id="rId60"/>
    <p:sldId id="635" r:id="rId61"/>
    <p:sldId id="597" r:id="rId62"/>
    <p:sldId id="602" r:id="rId63"/>
    <p:sldId id="890" r:id="rId64"/>
  </p:sldIdLst>
  <p:sldSz cx="12192000" cy="685800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>
          <p15:clr>
            <a:srgbClr val="A4A3A4"/>
          </p15:clr>
        </p15:guide>
        <p15:guide id="2" pos="271">
          <p15:clr>
            <a:srgbClr val="A4A3A4"/>
          </p15:clr>
        </p15:guide>
        <p15:guide id="3" pos="66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9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薛蒙蒙" initials="xmm" lastIdx="1" clrIdx="0"/>
  <p:cmAuthor id="1" name="Lv0593" initials="L" lastIdx="32" clrIdx="0"/>
  <p:cmAuthor id="2" name="df" initials="df1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F2F2F2"/>
    <a:srgbClr val="FAFAFA"/>
    <a:srgbClr val="595959"/>
    <a:srgbClr val="1369B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77527" autoAdjust="0"/>
  </p:normalViewPr>
  <p:slideViewPr>
    <p:cSldViewPr>
      <p:cViewPr varScale="1">
        <p:scale>
          <a:sx n="74" d="100"/>
          <a:sy n="74" d="100"/>
        </p:scale>
        <p:origin x="220" y="52"/>
      </p:cViewPr>
      <p:guideLst>
        <p:guide orient="horz" pos="2242"/>
        <p:guide pos="271"/>
        <p:guide pos="66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6296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89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0701" y="685800"/>
            <a:ext cx="609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1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49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1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20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8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0142" y="2308880"/>
            <a:ext cx="10856451" cy="899166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0185" y="3565525"/>
            <a:ext cx="10856364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853" y="1600276"/>
            <a:ext cx="5387032" cy="452617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168" y="1600276"/>
            <a:ext cx="5387032" cy="452617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53" y="1535185"/>
            <a:ext cx="5389149" cy="6397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53" y="2174975"/>
            <a:ext cx="5389149" cy="395147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935" y="1535185"/>
            <a:ext cx="5391267" cy="6397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35" y="2174975"/>
            <a:ext cx="5391267" cy="395147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5170" y="1412841"/>
            <a:ext cx="1020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12898" y="654474"/>
            <a:ext cx="576302" cy="577139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3989" y="654999"/>
            <a:ext cx="576302" cy="576090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8444" y="654474"/>
            <a:ext cx="577351" cy="577139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5082" y="654474"/>
            <a:ext cx="577351" cy="577139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9535" y="654474"/>
            <a:ext cx="577351" cy="577139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5759" y="3609057"/>
            <a:ext cx="6890870" cy="324767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812" y="-28486"/>
            <a:ext cx="3827932" cy="1804108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944" y="635"/>
            <a:ext cx="3827932" cy="1804108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9388" y="4298332"/>
            <a:ext cx="5429722" cy="255903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863" y="274651"/>
            <a:ext cx="2744337" cy="585179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853" y="274651"/>
            <a:ext cx="8029726" cy="58517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447" y="-29121"/>
            <a:ext cx="3827932" cy="1804108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4309" y="0"/>
            <a:ext cx="3827932" cy="1804108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8753" y="4297697"/>
            <a:ext cx="5429722" cy="255903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5759" y="3609057"/>
            <a:ext cx="6890870" cy="324767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10031" y="3692986"/>
            <a:ext cx="7555151" cy="10547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10004069" y="3692986"/>
            <a:ext cx="105554" cy="105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543"/>
            <a:ext cx="12197053" cy="2419815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603" tIns="34301" rIns="68603" bIns="34301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603" tIns="34301" rIns="68603" bIns="34301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603" tIns="34301" rIns="68603" bIns="34301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603" tIns="34301" rIns="68603" bIns="34301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680"/>
            </a:xfrm>
            <a:prstGeom prst="rect">
              <a:avLst/>
            </a:prstGeom>
            <a:noFill/>
          </p:spPr>
          <p:txBody>
            <a:bodyPr wrap="square" lIns="68603" tIns="34301" rIns="68603" bIns="34301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3485" y="1699838"/>
            <a:ext cx="576302" cy="577139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4577" y="1700363"/>
            <a:ext cx="576302" cy="576090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9032" y="1699838"/>
            <a:ext cx="577351" cy="577139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5669" y="1699838"/>
            <a:ext cx="577351" cy="577139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30124" y="1699838"/>
            <a:ext cx="577351" cy="577139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301" tIns="17149" rIns="34301" bIns="17149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/>
        </p:nvGrpSpPr>
        <p:grpSpPr>
          <a:xfrm>
            <a:off x="0" y="6773607"/>
            <a:ext cx="12195146" cy="84481"/>
            <a:chOff x="0" y="10667"/>
            <a:chExt cx="19200" cy="133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10667"/>
              <a:ext cx="16748" cy="133"/>
            </a:xfrm>
            <a:prstGeom prst="rect">
              <a:avLst/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6858" y="10667"/>
              <a:ext cx="2342" cy="1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 userDrawn="1"/>
        </p:nvCxnSpPr>
        <p:spPr>
          <a:xfrm>
            <a:off x="1007852" y="833903"/>
            <a:ext cx="104694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7"/>
          <p:cNvGrpSpPr/>
          <p:nvPr userDrawn="1"/>
        </p:nvGrpSpPr>
        <p:grpSpPr bwMode="auto">
          <a:xfrm>
            <a:off x="431550" y="390546"/>
            <a:ext cx="520712" cy="274651"/>
            <a:chOff x="0" y="0"/>
            <a:chExt cx="1041399" cy="549275"/>
          </a:xfrm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0142" y="581225"/>
            <a:ext cx="10856451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70185" y="1508125"/>
            <a:ext cx="10856364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33" b="0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pPr marL="50799">
              <a:spcBef>
                <a:spcPts val="253"/>
              </a:spcBef>
            </a:pPr>
            <a:fld id="{81D60167-4931-47E6-BA6A-407CBD079E47}" type="slidenum">
              <a:rPr lang="en-US" altLang="zh-CN" spc="107" smtClean="0"/>
              <a:pPr marL="50799">
                <a:spcBef>
                  <a:spcPts val="253"/>
                </a:spcBef>
              </a:pPr>
              <a:t>‹#›</a:t>
            </a:fld>
            <a:endParaRPr lang="en-US" altLang="zh-CN" spc="107" dirty="0"/>
          </a:p>
        </p:txBody>
      </p:sp>
    </p:spTree>
    <p:extLst>
      <p:ext uri="{BB962C8B-B14F-4D97-AF65-F5344CB8AC3E}">
        <p14:creationId xmlns:p14="http://schemas.microsoft.com/office/powerpoint/2010/main" val="232400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431" y="727710"/>
            <a:ext cx="3933447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40416" y="727710"/>
            <a:ext cx="6174596" cy="5403214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431" y="2239645"/>
            <a:ext cx="3933447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165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70185" y="5605145"/>
            <a:ext cx="10856364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70185" y="641350"/>
            <a:ext cx="10856364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201181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8177" y="565150"/>
            <a:ext cx="5402137" cy="572769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90211" y="565150"/>
            <a:ext cx="5402137" cy="572769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13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0142" y="623591"/>
            <a:ext cx="10856451" cy="899166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84" y="4407106"/>
            <a:ext cx="10367495" cy="136213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84" y="2906848"/>
            <a:ext cx="10367495" cy="150025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0084" y="6349833"/>
            <a:ext cx="2701048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7599" y="6349833"/>
            <a:ext cx="3961537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943" y="6349833"/>
            <a:ext cx="2701048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0142" y="581225"/>
            <a:ext cx="10856451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0185" y="1508125"/>
            <a:ext cx="10856364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13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3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853" y="274651"/>
            <a:ext cx="10977348" cy="1143053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53" y="1600276"/>
            <a:ext cx="10977348" cy="452617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853" y="6356645"/>
            <a:ext cx="2845979" cy="365142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326" y="6356645"/>
            <a:ext cx="3862399" cy="365142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1222" y="6356645"/>
            <a:ext cx="2845979" cy="365142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slideLayout" Target="../slideLayouts/slideLayout19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slideLayout" Target="../slideLayouts/slideLayout14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0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13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hyperlink" Target="https://www.w3schools.com/css/tryit.asp?filename=trycss_padding_width2" TargetMode="External"/><Relationship Id="rId4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43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slideLayout" Target="../slideLayouts/slideLayout19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9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9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10" Type="http://schemas.openxmlformats.org/officeDocument/2006/relationships/image" Target="../media/image9.png"/><Relationship Id="rId4" Type="http://schemas.openxmlformats.org/officeDocument/2006/relationships/tags" Target="../tags/tag175.xml"/><Relationship Id="rId9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8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8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hyperlink" Target="https://www.w3schools.com/css/tryit.asp?filename=trycss_zindex2" TargetMode="Externa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slideLayout" Target="../slideLayouts/slideLayout19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hyperlink" Target="https://www.w3schools.com/cssref/tryit.php?filename=trycss_text_background" TargetMode="Externa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0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image" Target="../media/image14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211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10" Type="http://schemas.openxmlformats.org/officeDocument/2006/relationships/image" Target="../media/image15.emf"/><Relationship Id="rId4" Type="http://schemas.openxmlformats.org/officeDocument/2006/relationships/tags" Target="../tags/tag212.xml"/><Relationship Id="rId9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9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10" Type="http://schemas.openxmlformats.org/officeDocument/2006/relationships/image" Target="../media/image16.png"/><Relationship Id="rId4" Type="http://schemas.openxmlformats.org/officeDocument/2006/relationships/tags" Target="../tags/tag225.xml"/><Relationship Id="rId9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9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10" Type="http://schemas.openxmlformats.org/officeDocument/2006/relationships/image" Target="../media/image14.png"/><Relationship Id="rId4" Type="http://schemas.openxmlformats.org/officeDocument/2006/relationships/tags" Target="../tags/tag239.xml"/><Relationship Id="rId9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4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4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tags" Target="../tags/tag258.xml"/><Relationship Id="rId18" Type="http://schemas.openxmlformats.org/officeDocument/2006/relationships/notesSlide" Target="../notesSlides/notesSlide32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17" Type="http://schemas.openxmlformats.org/officeDocument/2006/relationships/slideLayout" Target="../slideLayouts/slideLayout19.xml"/><Relationship Id="rId2" Type="http://schemas.openxmlformats.org/officeDocument/2006/relationships/tags" Target="../tags/tag247.xml"/><Relationship Id="rId16" Type="http://schemas.openxmlformats.org/officeDocument/2006/relationships/tags" Target="../tags/tag261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tags" Target="../tags/tag260.xml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tags" Target="../tags/tag2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4" Type="http://schemas.openxmlformats.org/officeDocument/2006/relationships/hyperlink" Target="https://www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space.org/assets/logo-icon.png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>
            <p:custDataLst>
              <p:tags r:id="rId2"/>
            </p:custDataLst>
          </p:nvPr>
        </p:nvSpPr>
        <p:spPr>
          <a:xfrm>
            <a:off x="2506672" y="2533535"/>
            <a:ext cx="7770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</a:t>
            </a:r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讲  </a:t>
            </a:r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HTML5+CSS3初体验</a:t>
            </a:r>
            <a:endParaRPr lang="zh-CN" altLang="en-US" sz="4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75520" y="4005064"/>
            <a:ext cx="1015312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前端响应式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开发教程（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HTML5+CSS3+Bootstrap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>
            <a:extLst>
              <a:ext uri="{FF2B5EF4-FFF2-40B4-BE49-F238E27FC236}">
                <a16:creationId xmlns:a16="http://schemas.microsoft.com/office/drawing/2014/main" id="{F02E06B5-E57A-1EA0-6328-600144BE321C}"/>
              </a:ext>
            </a:extLst>
          </p:cNvPr>
          <p:cNvSpPr txBox="1"/>
          <p:nvPr/>
        </p:nvSpPr>
        <p:spPr>
          <a:xfrm>
            <a:off x="911424" y="1268760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22C188-9C3F-E5F9-C665-223A6653867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0FE848-23F0-0DB3-CE21-F56B6E969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94889"/>
              </p:ext>
            </p:extLst>
          </p:nvPr>
        </p:nvGraphicFramePr>
        <p:xfrm>
          <a:off x="901111" y="2132662"/>
          <a:ext cx="10306275" cy="2186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760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341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无序列表（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Unordered lists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使用项目符号（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bullet points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）。当项目的顺序不重要时使用</a:t>
                      </a: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760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有序列表（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Ordered lists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使用数字或字母编号的列表。当项目的顺序很重要时使用</a:t>
                      </a: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>
            <a:extLst>
              <a:ext uri="{FF2B5EF4-FFF2-40B4-BE49-F238E27FC236}">
                <a16:creationId xmlns:a16="http://schemas.microsoft.com/office/drawing/2014/main" id="{F02E06B5-E57A-1EA0-6328-600144BE321C}"/>
              </a:ext>
            </a:extLst>
          </p:cNvPr>
          <p:cNvSpPr txBox="1"/>
          <p:nvPr/>
        </p:nvSpPr>
        <p:spPr>
          <a:xfrm>
            <a:off x="911424" y="1268760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22C188-9C3F-E5F9-C665-223A6653867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5554A8-EFA9-4D68-76DD-80C3A6A8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12822"/>
            <a:ext cx="5982007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>
            <a:extLst>
              <a:ext uri="{FF2B5EF4-FFF2-40B4-BE49-F238E27FC236}">
                <a16:creationId xmlns:a16="http://schemas.microsoft.com/office/drawing/2014/main" id="{F02E06B5-E57A-1EA0-6328-600144BE321C}"/>
              </a:ext>
            </a:extLst>
          </p:cNvPr>
          <p:cNvSpPr txBox="1"/>
          <p:nvPr/>
        </p:nvSpPr>
        <p:spPr>
          <a:xfrm>
            <a:off x="911424" y="1268760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22C188-9C3F-E5F9-C665-223A6653867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5B0B7-DC49-50E6-B9F0-62D297E1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348880"/>
            <a:ext cx="6026460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>
            <a:extLst>
              <a:ext uri="{FF2B5EF4-FFF2-40B4-BE49-F238E27FC236}">
                <a16:creationId xmlns:a16="http://schemas.microsoft.com/office/drawing/2014/main" id="{F02E06B5-E57A-1EA0-6328-600144BE321C}"/>
              </a:ext>
            </a:extLst>
          </p:cNvPr>
          <p:cNvSpPr txBox="1"/>
          <p:nvPr/>
        </p:nvSpPr>
        <p:spPr>
          <a:xfrm>
            <a:off x="911424" y="1268760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22C188-9C3F-E5F9-C665-223A6653867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5B0B7-DC49-50E6-B9F0-62D297E1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348880"/>
            <a:ext cx="6026460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22C188-9C3F-E5F9-C665-223A6653867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1.1.3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实体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11913F-CDFB-5151-66C4-EAE88C93DB76}"/>
              </a:ext>
            </a:extLst>
          </p:cNvPr>
          <p:cNvSpPr txBox="1"/>
          <p:nvPr/>
        </p:nvSpPr>
        <p:spPr>
          <a:xfrm>
            <a:off x="623392" y="1124744"/>
            <a:ext cx="10622279" cy="9604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lang="zh-CN" altLang="en-US" sz="1800" spc="13" dirty="0">
                <a:solidFill>
                  <a:srgbClr val="595959"/>
                </a:solidFill>
                <a:latin typeface="Arial"/>
                <a:cs typeface="Arial"/>
              </a:rPr>
              <a:t>在 </a:t>
            </a:r>
            <a:r>
              <a:rPr lang="en-US" altLang="zh-CN" sz="1800" spc="13" dirty="0">
                <a:solidFill>
                  <a:srgbClr val="595959"/>
                </a:solidFill>
                <a:latin typeface="Arial"/>
                <a:cs typeface="Arial"/>
              </a:rPr>
              <a:t>HTML </a:t>
            </a:r>
            <a:r>
              <a:rPr lang="zh-CN" altLang="en-US" sz="1800" spc="13" dirty="0">
                <a:solidFill>
                  <a:srgbClr val="595959"/>
                </a:solidFill>
                <a:latin typeface="Arial"/>
                <a:cs typeface="Arial"/>
              </a:rPr>
              <a:t>中，一些字符具有特殊含义，比如角括号 </a:t>
            </a:r>
            <a:r>
              <a:rPr lang="en-US" altLang="zh-CN" sz="1800" spc="13" dirty="0">
                <a:solidFill>
                  <a:srgbClr val="595959"/>
                </a:solidFill>
                <a:latin typeface="Arial"/>
                <a:cs typeface="Arial"/>
              </a:rPr>
              <a:t>&lt; </a:t>
            </a:r>
            <a:r>
              <a:rPr lang="zh-CN" altLang="en-US" sz="1800" spc="13" dirty="0">
                <a:solidFill>
                  <a:srgbClr val="595959"/>
                </a:solidFill>
                <a:latin typeface="Arial"/>
                <a:cs typeface="Arial"/>
              </a:rPr>
              <a:t>和 </a:t>
            </a:r>
            <a:r>
              <a:rPr lang="en-US" altLang="zh-CN" sz="1800" spc="13" dirty="0">
                <a:solidFill>
                  <a:srgbClr val="595959"/>
                </a:solidFill>
                <a:latin typeface="Arial"/>
                <a:cs typeface="Arial"/>
              </a:rPr>
              <a:t>&gt; </a:t>
            </a:r>
            <a:r>
              <a:rPr lang="zh-CN" altLang="en-US" sz="1800" spc="13" dirty="0">
                <a:solidFill>
                  <a:srgbClr val="595959"/>
                </a:solidFill>
                <a:latin typeface="Arial"/>
                <a:cs typeface="Arial"/>
              </a:rPr>
              <a:t>以及引号 </a:t>
            </a:r>
            <a:r>
              <a:rPr lang="en-US" altLang="zh-CN" sz="1800" spc="13" dirty="0">
                <a:solidFill>
                  <a:srgbClr val="595959"/>
                </a:solidFill>
                <a:latin typeface="Arial"/>
                <a:cs typeface="Arial"/>
              </a:rPr>
              <a:t>"</a:t>
            </a:r>
            <a:r>
              <a:rPr lang="zh-CN" altLang="en-US" sz="1800" spc="13" dirty="0">
                <a:solidFill>
                  <a:srgbClr val="595959"/>
                </a:solidFill>
                <a:latin typeface="Arial"/>
                <a:cs typeface="Arial"/>
              </a:rPr>
              <a:t>，或者某些字符无法通过普通键盘输入。</a:t>
            </a:r>
            <a:endParaRPr lang="en-US" altLang="zh-CN" sz="1800" spc="13" dirty="0">
              <a:solidFill>
                <a:srgbClr val="595959"/>
              </a:solidFill>
              <a:latin typeface="Arial"/>
              <a:cs typeface="Arial"/>
            </a:endParaRPr>
          </a:p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lang="zh-CN" altLang="en-US" sz="1800" spc="13" dirty="0">
                <a:solidFill>
                  <a:srgbClr val="595959"/>
                </a:solidFill>
                <a:latin typeface="Arial"/>
                <a:cs typeface="Arial"/>
              </a:rPr>
              <a:t>如果我们需要在页面上显示这些字符，可以使用 </a:t>
            </a:r>
            <a:r>
              <a:rPr lang="en-US" altLang="zh-CN" sz="1800" spc="13" dirty="0">
                <a:solidFill>
                  <a:srgbClr val="595959"/>
                </a:solidFill>
                <a:latin typeface="Arial"/>
                <a:cs typeface="Arial"/>
              </a:rPr>
              <a:t>HTML </a:t>
            </a:r>
            <a:r>
              <a:rPr lang="zh-CN" altLang="en-US" sz="1800" spc="13" dirty="0">
                <a:solidFill>
                  <a:srgbClr val="595959"/>
                </a:solidFill>
                <a:latin typeface="Arial"/>
                <a:cs typeface="Arial"/>
              </a:rPr>
              <a:t>实体来表示它们。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47D1D9E-9FF5-DF8E-2D53-04CB4ECA7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75859"/>
              </p:ext>
            </p:extLst>
          </p:nvPr>
        </p:nvGraphicFramePr>
        <p:xfrm>
          <a:off x="421213" y="2636912"/>
          <a:ext cx="5294205" cy="261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199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zh-CN" altLang="en-US" sz="1900" b="1" spc="1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结果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zh-CN" altLang="en-US" sz="1900" b="1" spc="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描述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zh-CN" altLang="en-US" sz="1900" b="1" spc="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实体名称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Non-breaking</a:t>
                      </a:r>
                      <a:r>
                        <a:rPr sz="1900" spc="-4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9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nbsp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3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Greater</a:t>
                      </a:r>
                      <a:r>
                        <a:rPr sz="1900" spc="-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9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gt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Less </a:t>
                      </a:r>
                      <a:r>
                        <a:rPr sz="1900" spc="6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9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4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Ampersand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9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amp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273B03A-08F5-E0B6-611C-A7182F93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29050"/>
              </p:ext>
            </p:extLst>
          </p:nvPr>
        </p:nvGraphicFramePr>
        <p:xfrm>
          <a:off x="6476584" y="2636912"/>
          <a:ext cx="5294205" cy="261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199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zh-CN" altLang="en-US" sz="1900" b="1" spc="1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结果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zh-CN" altLang="en-US" sz="1900" b="1" spc="2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描述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zh-CN" altLang="en-US" sz="1900" b="1" spc="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实体名称</a:t>
                      </a:r>
                      <a:endParaRPr lang="zh-CN" altLang="en-US" sz="1900" dirty="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4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1900" spc="-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quote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9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quot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1900" spc="-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quote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9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apos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©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3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Copyright</a:t>
                      </a:r>
                      <a:r>
                        <a:rPr sz="1900" spc="-4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2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9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copy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™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3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Trademark</a:t>
                      </a:r>
                      <a:r>
                        <a:rPr sz="1900" spc="-4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2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9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trade</a:t>
                      </a:r>
                      <a:r>
                        <a:rPr sz="1900" spc="-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6">
            <a:extLst>
              <a:ext uri="{FF2B5EF4-FFF2-40B4-BE49-F238E27FC236}">
                <a16:creationId xmlns:a16="http://schemas.microsoft.com/office/drawing/2014/main" id="{D1671BCE-A440-A78A-818B-7B1496DA7401}"/>
              </a:ext>
            </a:extLst>
          </p:cNvPr>
          <p:cNvSpPr txBox="1"/>
          <p:nvPr/>
        </p:nvSpPr>
        <p:spPr>
          <a:xfrm>
            <a:off x="4775624" y="5733256"/>
            <a:ext cx="2640752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zh-CN" altLang="en-US" u="heavy" spc="1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更多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17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378570-74B6-0F1F-9A89-482BC71EB17D}"/>
              </a:ext>
            </a:extLst>
          </p:cNvPr>
          <p:cNvSpPr txBox="1"/>
          <p:nvPr/>
        </p:nvSpPr>
        <p:spPr>
          <a:xfrm>
            <a:off x="1019163" y="299759"/>
            <a:ext cx="5094386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Lab 1.1【HTML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小练习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】</a:t>
            </a:r>
            <a:r>
              <a:rPr lang="zh-CN" altLang="zh-CN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模拟</a:t>
            </a:r>
            <a:r>
              <a:rPr lang="zh-CN" altLang="en-US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页面</a:t>
            </a:r>
            <a:endParaRPr lang="zh-CN" altLang="zh-CN" sz="1800" dirty="0"/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9F21F647-48AF-D82B-3E53-386F6FF5E0E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80176" y="2637373"/>
            <a:ext cx="3887532" cy="7916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09">
              <a:lnSpc>
                <a:spcPct val="150000"/>
              </a:lnSpc>
              <a:defRPr/>
            </a:pPr>
            <a:r>
              <a:rPr lang="zh-CN" altLang="en-US" sz="1600" dirty="0"/>
              <a:t>请使用 </a:t>
            </a:r>
            <a:r>
              <a:rPr lang="en-US" altLang="zh-CN" sz="1600" dirty="0"/>
              <a:t>HTML</a:t>
            </a:r>
            <a:r>
              <a:rPr lang="zh-CN" altLang="en-US" sz="1600" dirty="0"/>
              <a:t>重现左侧图片的效果，注意包括文字的链接，文章结构等内容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3F265C-9B28-58F4-5EAB-1E342CE05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988187"/>
            <a:ext cx="5957536" cy="55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5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>
            <p:custDataLst>
              <p:tags r:id="rId2"/>
            </p:custDataLst>
          </p:nvPr>
        </p:nvSpPr>
        <p:spPr>
          <a:xfrm>
            <a:off x="3972663" y="3013469"/>
            <a:ext cx="6735456" cy="977265"/>
          </a:xfrm>
          <a:prstGeom prst="rect">
            <a:avLst/>
          </a:prstGeom>
          <a:noFill/>
        </p:spPr>
        <p:txBody>
          <a:bodyPr wrap="square" lIns="91475" tIns="45735" rIns="91475" bIns="45735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CSS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的基本使用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>
            <p:custDataLst>
              <p:tags r:id="rId3"/>
            </p:custDataLst>
          </p:nvPr>
        </p:nvSpPr>
        <p:spPr>
          <a:xfrm>
            <a:off x="1628560" y="2808379"/>
            <a:ext cx="1735453" cy="1106805"/>
          </a:xfrm>
          <a:prstGeom prst="rect">
            <a:avLst/>
          </a:prstGeom>
          <a:noFill/>
        </p:spPr>
        <p:txBody>
          <a:bodyPr wrap="square" lIns="91475" tIns="45735" rIns="91475" bIns="45735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0025" y="1169878"/>
            <a:ext cx="10444968" cy="145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行内式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是通过标签的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属性来设置元素的样式。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行内式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的简单使用：</a:t>
            </a:r>
          </a:p>
          <a:p>
            <a:pPr marL="0" lvl="1"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使用color属性设置文本颜色为红色，font-size属性设置文本大小为24px。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3498348" y="3140159"/>
            <a:ext cx="5367073" cy="1465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934460" y="3272470"/>
            <a:ext cx="48399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&lt;p style="color: red; font-size: 24px;"&gt;</a:t>
            </a: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文本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47728" y="2585045"/>
            <a:ext cx="535144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设置字体颜色和大小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E38E7-BBDE-E2DA-5055-123F967CCA0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45204" y="265207"/>
            <a:ext cx="7975132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 CSS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的引入方式：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行内式、内嵌式和嵌入式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3516" y="924351"/>
            <a:ext cx="10444968" cy="145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是将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代码集中写在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头部标签中，并且用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标签定义。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内嵌式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lvl="1"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&lt;style&gt;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标签中，获取到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元素，设置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元素的样式。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>
            <p:custDataLst>
              <p:tags r:id="rId3"/>
            </p:custDataLst>
          </p:nvPr>
        </p:nvSpPr>
        <p:spPr>
          <a:xfrm>
            <a:off x="1145204" y="265207"/>
            <a:ext cx="5025356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 CSS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的引入方式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3139573" y="2996143"/>
            <a:ext cx="5367073" cy="1465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3575685" y="3128454"/>
            <a:ext cx="48755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&lt;style&gt;</a:t>
            </a: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p { color: red; font-size: 24px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&lt;/style&gt;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63251" y="2348880"/>
            <a:ext cx="535144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设置字体颜色和大小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5025356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 CSS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的引入方式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1848504" y="3529337"/>
            <a:ext cx="8355974" cy="788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979217" y="3676146"/>
            <a:ext cx="686508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&lt;link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="CSS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文件的路径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 type="text/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="stylesheet"&gt;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3" name="TextBox 3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025" y="1169878"/>
            <a:ext cx="10444968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入式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是将所有的样式放在一个或多个以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为扩展名的外部样式表文件中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x-none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&lt;link&gt;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将外部样式表文件链接到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文档中，其基本语法格式。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793429" y="3741715"/>
            <a:ext cx="504240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5"/>
          <p:cNvCxnSpPr/>
          <p:nvPr>
            <p:custDataLst>
              <p:tags r:id="rId7"/>
            </p:custDataLst>
          </p:nvPr>
        </p:nvCxnSpPr>
        <p:spPr>
          <a:xfrm>
            <a:off x="4045549" y="4068775"/>
            <a:ext cx="0" cy="579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2352675" y="4630306"/>
            <a:ext cx="3457575" cy="60706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定义所链接外部样式表文件的</a:t>
            </a:r>
            <a:r>
              <a:rPr kumimoji="1" lang="x-none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kumimoji="1" lang="en-US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7479530" y="3741715"/>
            <a:ext cx="504240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5"/>
          <p:cNvCxnSpPr/>
          <p:nvPr>
            <p:custDataLst>
              <p:tags r:id="rId10"/>
            </p:custDataLst>
          </p:nvPr>
        </p:nvCxnSpPr>
        <p:spPr>
          <a:xfrm>
            <a:off x="7731650" y="4068775"/>
            <a:ext cx="0" cy="579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6038850" y="4630306"/>
            <a:ext cx="4453890" cy="60706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lnSpc>
                <a:spcPct val="100000"/>
              </a:lnSpc>
              <a:buClrTx/>
              <a:buSzTx/>
              <a:buFontTx/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stylesheet表示被链接的文档是一个样式表文件</a:t>
            </a: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5967095" y="3760356"/>
            <a:ext cx="1450340" cy="32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5"/>
          <p:cNvCxnSpPr>
            <a:endCxn id="19" idx="2"/>
          </p:cNvCxnSpPr>
          <p:nvPr>
            <p:custDataLst>
              <p:tags r:id="rId13"/>
            </p:custDataLst>
          </p:nvPr>
        </p:nvCxnSpPr>
        <p:spPr>
          <a:xfrm flipV="1">
            <a:off x="6586873" y="3126838"/>
            <a:ext cx="0" cy="633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4"/>
            </p:custDataLst>
          </p:nvPr>
        </p:nvSpPr>
        <p:spPr>
          <a:xfrm>
            <a:off x="4533900" y="2492896"/>
            <a:ext cx="4105275" cy="6337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lnSpc>
                <a:spcPct val="150000"/>
              </a:lnSpc>
              <a:buClr>
                <a:schemeClr val="tx1"/>
              </a:buClr>
              <a:defRPr/>
            </a:pPr>
            <a:r>
              <a:rPr kumimoji="1" lang="x-none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text/css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表示链接的外部文件为</a:t>
            </a:r>
            <a:r>
              <a:rPr kumimoji="1" lang="x-none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>
            <p:custDataLst>
              <p:tags r:id="rId2"/>
            </p:custDataLst>
          </p:nvPr>
        </p:nvSpPr>
        <p:spPr>
          <a:xfrm>
            <a:off x="839265" y="571082"/>
            <a:ext cx="3009085" cy="662774"/>
          </a:xfrm>
          <a:prstGeom prst="rect">
            <a:avLst/>
          </a:prstGeom>
        </p:spPr>
        <p:txBody>
          <a:bodyPr lIns="121961" tIns="60978" rIns="121961" bIns="6097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21499" y="1932018"/>
            <a:ext cx="1192624" cy="613286"/>
            <a:chOff x="2215144" y="982844"/>
            <a:chExt cx="1244730" cy="842780"/>
          </a:xfrm>
        </p:grpSpPr>
        <p:sp>
          <p:nvSpPr>
            <p:cNvPr id="46" name="平行四边形 45"/>
            <p:cNvSpPr/>
            <p:nvPr>
              <p:custDataLst>
                <p:tags r:id="rId21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>
              <p:custDataLst>
                <p:tags r:id="rId22"/>
              </p:custDataLst>
            </p:nvPr>
          </p:nvSpPr>
          <p:spPr>
            <a:xfrm>
              <a:off x="2393075" y="1005670"/>
              <a:ext cx="1066799" cy="80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21499" y="2852752"/>
            <a:ext cx="1192624" cy="618632"/>
            <a:chOff x="2215144" y="2026500"/>
            <a:chExt cx="1244730" cy="850129"/>
          </a:xfrm>
        </p:grpSpPr>
        <p:sp>
          <p:nvSpPr>
            <p:cNvPr id="49" name="平行四边形 48"/>
            <p:cNvSpPr/>
            <p:nvPr>
              <p:custDataLst>
                <p:tags r:id="rId19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>
              <p:custDataLst>
                <p:tags r:id="rId20"/>
              </p:custDataLst>
            </p:nvPr>
          </p:nvSpPr>
          <p:spPr>
            <a:xfrm>
              <a:off x="2393075" y="2026500"/>
              <a:ext cx="1066799" cy="8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21499" y="3783669"/>
            <a:ext cx="1192624" cy="613326"/>
            <a:chOff x="2215144" y="3084852"/>
            <a:chExt cx="1244730" cy="842838"/>
          </a:xfrm>
        </p:grpSpPr>
        <p:sp>
          <p:nvSpPr>
            <p:cNvPr id="52" name="平行四边形 51"/>
            <p:cNvSpPr/>
            <p:nvPr>
              <p:custDataLst>
                <p:tags r:id="rId17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>
              <p:custDataLst>
                <p:tags r:id="rId18"/>
              </p:custDataLst>
            </p:nvPr>
          </p:nvSpPr>
          <p:spPr>
            <a:xfrm>
              <a:off x="2393075" y="3125750"/>
              <a:ext cx="1066799" cy="8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21499" y="4710280"/>
            <a:ext cx="1192624" cy="613285"/>
            <a:chOff x="2215144" y="4135856"/>
            <a:chExt cx="1244730" cy="842781"/>
          </a:xfrm>
        </p:grpSpPr>
        <p:sp>
          <p:nvSpPr>
            <p:cNvPr id="55" name="平行四边形 54"/>
            <p:cNvSpPr/>
            <p:nvPr>
              <p:custDataLst>
                <p:tags r:id="rId15"/>
              </p:custDataLst>
            </p:nvPr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12"/>
            <p:cNvSpPr txBox="1"/>
            <p:nvPr>
              <p:custDataLst>
                <p:tags r:id="rId16"/>
              </p:custDataLst>
            </p:nvPr>
          </p:nvSpPr>
          <p:spPr>
            <a:xfrm>
              <a:off x="2393075" y="4169273"/>
              <a:ext cx="1066799" cy="80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5" name="平行四边形 64"/>
          <p:cNvSpPr/>
          <p:nvPr>
            <p:custDataLst>
              <p:tags r:id="rId3"/>
            </p:custDataLst>
          </p:nvPr>
        </p:nvSpPr>
        <p:spPr>
          <a:xfrm>
            <a:off x="4027382" y="1988474"/>
            <a:ext cx="5144207" cy="613286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3" tIns="34301" rIns="68603" bIns="34301" rtlCol="0" anchor="ctr"/>
          <a:lstStyle/>
          <a:p>
            <a:endParaRPr lang="zh-CN" altLang="en-US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27382" y="3762008"/>
            <a:ext cx="5144207" cy="613286"/>
            <a:chOff x="4315150" y="2341731"/>
            <a:chExt cx="3857250" cy="540057"/>
          </a:xfrm>
        </p:grpSpPr>
        <p:sp>
          <p:nvSpPr>
            <p:cNvPr id="67" name="矩形 66"/>
            <p:cNvSpPr/>
            <p:nvPr>
              <p:custDataLst>
                <p:tags r:id="rId13"/>
              </p:custDataLst>
            </p:nvPr>
          </p:nvSpPr>
          <p:spPr>
            <a:xfrm>
              <a:off x="4841197" y="2424395"/>
              <a:ext cx="2827146" cy="373528"/>
            </a:xfrm>
            <a:prstGeom prst="rect">
              <a:avLst/>
            </a:prstGeom>
            <a:ln w="15875">
              <a:noFill/>
            </a:ln>
          </p:spPr>
          <p:txBody>
            <a:bodyPr wrap="square" lIns="68603" tIns="34301" rIns="68603" bIns="34301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CSS3</a:t>
              </a:r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的</a:t>
              </a:r>
              <a:r>
                <a:rPr lang="zh-CN" altLang="en-US" sz="21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常用属性</a:t>
              </a:r>
              <a:endParaRPr lang="en-GB" altLang="zh-CN" sz="2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>
              <p:custDataLst>
                <p:tags r:id="rId14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603" tIns="34301" rIns="68603" bIns="34301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027382" y="4688097"/>
            <a:ext cx="5144207" cy="613286"/>
            <a:chOff x="4315150" y="3035884"/>
            <a:chExt cx="3857250" cy="540057"/>
          </a:xfrm>
        </p:grpSpPr>
        <p:sp>
          <p:nvSpPr>
            <p:cNvPr id="70" name="矩形 69"/>
            <p:cNvSpPr/>
            <p:nvPr>
              <p:custDataLst>
                <p:tags r:id="rId11"/>
              </p:custDataLst>
            </p:nvPr>
          </p:nvSpPr>
          <p:spPr>
            <a:xfrm>
              <a:off x="4732390" y="3119148"/>
              <a:ext cx="3331204" cy="373529"/>
            </a:xfrm>
            <a:prstGeom prst="rect">
              <a:avLst/>
            </a:prstGeom>
            <a:ln w="15875">
              <a:noFill/>
            </a:ln>
          </p:spPr>
          <p:txBody>
            <a:bodyPr wrap="square" lIns="68603" tIns="34301" rIns="68603" bIns="34301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【HTML+CSS</a:t>
              </a:r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综合练习</a:t>
              </a:r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Ⅰ】</a:t>
              </a:r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许愿墙</a:t>
              </a:r>
            </a:p>
          </p:txBody>
        </p:sp>
        <p:sp>
          <p:nvSpPr>
            <p:cNvPr id="71" name="平行四边形 70"/>
            <p:cNvSpPr/>
            <p:nvPr>
              <p:custDataLst>
                <p:tags r:id="rId12"/>
              </p:custDataLst>
            </p:nvPr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603" tIns="34301" rIns="68603" bIns="34301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27382" y="2835919"/>
            <a:ext cx="5144207" cy="613286"/>
            <a:chOff x="4315150" y="1647579"/>
            <a:chExt cx="3857250" cy="540057"/>
          </a:xfrm>
        </p:grpSpPr>
        <p:sp>
          <p:nvSpPr>
            <p:cNvPr id="28" name="矩形 27"/>
            <p:cNvSpPr/>
            <p:nvPr>
              <p:custDataLst>
                <p:tags r:id="rId9"/>
              </p:custDataLst>
            </p:nvPr>
          </p:nvSpPr>
          <p:spPr>
            <a:xfrm>
              <a:off x="4841196" y="1730243"/>
              <a:ext cx="2827147" cy="344454"/>
            </a:xfrm>
            <a:prstGeom prst="rect">
              <a:avLst/>
            </a:prstGeom>
            <a:ln w="15875">
              <a:noFill/>
            </a:ln>
          </p:spPr>
          <p:txBody>
            <a:bodyPr wrap="square" lIns="68603" tIns="34301" rIns="68603" bIns="34301">
              <a:spAutoFit/>
            </a:bodyPr>
            <a:lstStyle/>
            <a:p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CSS3</a:t>
              </a:r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的</a:t>
              </a:r>
              <a:r>
                <a:rPr lang="zh-CN" altLang="en-US" sz="21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基本使用</a:t>
              </a:r>
              <a:endParaRPr lang="en-GB" altLang="zh-CN" sz="2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>
              <p:custDataLst>
                <p:tags r:id="rId10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603" tIns="34301" rIns="68603" bIns="34301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991D3F7-67A4-9FED-3F97-4843162A92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02819" y="2079147"/>
            <a:ext cx="3770414" cy="391160"/>
          </a:xfrm>
          <a:prstGeom prst="rect">
            <a:avLst/>
          </a:prstGeom>
          <a:ln w="15875">
            <a:noFill/>
          </a:ln>
        </p:spPr>
        <p:txBody>
          <a:bodyPr wrap="square" lIns="68603" tIns="34301" rIns="68603" bIns="34301">
            <a:spAutoFit/>
          </a:bodyPr>
          <a:lstStyle/>
          <a:p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HTML5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</a:t>
            </a:r>
            <a:r>
              <a:rPr lang="zh-CN" altLang="en-US" sz="2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基本使用</a:t>
            </a:r>
            <a:endParaRPr lang="en-GB" altLang="zh-CN" sz="2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393A3B-152D-7351-25C5-BE94D0EC1FCC}"/>
              </a:ext>
            </a:extLst>
          </p:cNvPr>
          <p:cNvGrpSpPr/>
          <p:nvPr/>
        </p:nvGrpSpPr>
        <p:grpSpPr>
          <a:xfrm>
            <a:off x="2927648" y="5612452"/>
            <a:ext cx="1192624" cy="613286"/>
            <a:chOff x="2215144" y="982844"/>
            <a:chExt cx="1244730" cy="842780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6D1592F8-1CBC-322B-9486-BBD5134DC10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CE88B352-267A-B1CB-5932-9614A7D6E04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393075" y="1005670"/>
              <a:ext cx="1066799" cy="80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1193E8-4631-BFC7-B901-93D801640615}"/>
              </a:ext>
            </a:extLst>
          </p:cNvPr>
          <p:cNvGrpSpPr/>
          <p:nvPr/>
        </p:nvGrpSpPr>
        <p:grpSpPr>
          <a:xfrm>
            <a:off x="3883850" y="5595673"/>
            <a:ext cx="5144207" cy="613286"/>
            <a:chOff x="4315150" y="953426"/>
            <a:chExt cx="3857250" cy="5400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D44CBA-DB63-5369-944D-FFC4FBA0B47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841196" y="1036090"/>
              <a:ext cx="2827147" cy="373528"/>
            </a:xfrm>
            <a:prstGeom prst="rect">
              <a:avLst/>
            </a:prstGeom>
            <a:ln w="15875">
              <a:noFill/>
            </a:ln>
          </p:spPr>
          <p:txBody>
            <a:bodyPr wrap="square" lIns="68603" tIns="34301" rIns="68603" bIns="34301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CSS3</a:t>
              </a:r>
              <a:r>
                <a:rPr lang="zh-CN" altLang="en-US" sz="21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文本样式属性</a:t>
              </a:r>
              <a:endParaRPr lang="en-GB" altLang="zh-CN" sz="2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1CB8908D-D86D-3C46-3463-8EF78E3B9F1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603" tIns="34301" rIns="68603" bIns="34301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5385526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03805503"/>
              </p:ext>
            </p:extLst>
          </p:nvPr>
        </p:nvGraphicFramePr>
        <p:xfrm>
          <a:off x="1200196" y="3148090"/>
          <a:ext cx="9796145" cy="3430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用法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示例代码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通用选择器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*{}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选择所有元素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标签选择器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元素名称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a{}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body{}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p{}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根据标签选择元素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类选择器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.&lt;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.beam{}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的值选择元素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15733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#&lt;id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#logo{}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的值选择元素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076919"/>
                  </a:ext>
                </a:extLst>
              </a:tr>
            </a:tbl>
          </a:graphicData>
        </a:graphic>
      </p:graphicFrame>
      <p:sp>
        <p:nvSpPr>
          <p:cNvPr id="5" name="TextBox 76"/>
          <p:cNvSpPr txBox="1"/>
          <p:nvPr>
            <p:custDataLst>
              <p:tags r:id="rId4"/>
            </p:custDataLst>
          </p:nvPr>
        </p:nvSpPr>
        <p:spPr>
          <a:xfrm>
            <a:off x="1170195" y="2564904"/>
            <a:ext cx="4568160" cy="46037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常用的基本选择器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4094" y="1198424"/>
            <a:ext cx="10444968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chemeClr val="tx1"/>
              </a:buClr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的种类非常多，并且在CSS3中也新增了一些选择器，使选择器的功能更强大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，具体如下。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5385526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14630869"/>
              </p:ext>
            </p:extLst>
          </p:nvPr>
        </p:nvGraphicFramePr>
        <p:xfrm>
          <a:off x="1200196" y="1928134"/>
          <a:ext cx="9796145" cy="218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用法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示例代码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58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并集选择器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&gt;,&lt;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em,strong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{}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同时匹配多个选择器，取多个选择器的并集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7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后代选择器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 &lt;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.aside li{}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先匹配第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个选择器的元素，并且属于第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个选择器内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76"/>
          <p:cNvSpPr txBox="1"/>
          <p:nvPr>
            <p:custDataLst>
              <p:tags r:id="rId4"/>
            </p:custDataLst>
          </p:nvPr>
        </p:nvSpPr>
        <p:spPr>
          <a:xfrm>
            <a:off x="1170195" y="1268760"/>
            <a:ext cx="4568160" cy="46037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常用的基本选择器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5385526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59197879"/>
              </p:ext>
            </p:extLst>
          </p:nvPr>
        </p:nvGraphicFramePr>
        <p:xfrm>
          <a:off x="1200196" y="1923980"/>
          <a:ext cx="9796145" cy="2038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08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:visited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匹配用户已访问的链接元素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:hover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匹配处于鼠标悬停状态下的元素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76"/>
          <p:cNvSpPr txBox="1"/>
          <p:nvPr>
            <p:custDataLst>
              <p:tags r:id="rId4"/>
            </p:custDataLst>
          </p:nvPr>
        </p:nvSpPr>
        <p:spPr>
          <a:xfrm>
            <a:off x="1170195" y="1268760"/>
            <a:ext cx="4568160" cy="46037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常用的伪类选择器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665184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盒子模型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0025" y="1169878"/>
            <a:ext cx="10444968" cy="15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盒子模型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页面中的元素视为一个矩形区域，即元素的盒子。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盒子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外边距）、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（边框）、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（内边距）和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（内容）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部分组成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4729875" y="6180323"/>
            <a:ext cx="24889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盒子的各属性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08030A-C054-41E4-88E5-B3F4667C4187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50184765"/>
              </p:ext>
            </p:extLst>
          </p:nvPr>
        </p:nvGraphicFramePr>
        <p:xfrm>
          <a:off x="3372107" y="2268648"/>
          <a:ext cx="5204460" cy="382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080000" imgH="3733800" progId="Visio.Drawing.11">
                  <p:embed/>
                </p:oleObj>
              </mc:Choice>
              <mc:Fallback>
                <p:oleObj name="Visio" r:id="rId7" imgW="5080000" imgH="373380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107" y="2268648"/>
                        <a:ext cx="5204460" cy="3825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665184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盒子模型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00196" y="2132542"/>
          <a:ext cx="9796145" cy="4177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735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简写属性，在一个声明中设置所有外边距（上、右、下、左）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3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margin-top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设置元素的上外边距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margin-right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设置元素的右外边距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margin-bottom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设置元素的下外边距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margin-left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设置元素的左外边距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76"/>
          <p:cNvSpPr txBox="1"/>
          <p:nvPr>
            <p:custDataLst>
              <p:tags r:id="rId4"/>
            </p:custDataLst>
          </p:nvPr>
        </p:nvSpPr>
        <p:spPr>
          <a:xfrm>
            <a:off x="1170195" y="1477322"/>
            <a:ext cx="4568160" cy="46037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665184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盒子模型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71435942"/>
              </p:ext>
            </p:extLst>
          </p:nvPr>
        </p:nvGraphicFramePr>
        <p:xfrm>
          <a:off x="1200196" y="2132542"/>
          <a:ext cx="9796145" cy="4177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735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简写属性，在一个声明中设置所有外边距（上、右、下、左）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3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padding-top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设置元素的上外边距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padding-right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设置元素的右外边距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padding-bottom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设置元素的下外边距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padding-left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设置元素的左外边距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76"/>
          <p:cNvSpPr txBox="1"/>
          <p:nvPr>
            <p:custDataLst>
              <p:tags r:id="rId4"/>
            </p:custDataLst>
          </p:nvPr>
        </p:nvSpPr>
        <p:spPr>
          <a:xfrm>
            <a:off x="1170195" y="1477322"/>
            <a:ext cx="4568160" cy="46037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相关的属性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665184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盒子模型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0025" y="1169878"/>
            <a:ext cx="1044496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外边距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 bwMode="auto">
          <a:xfrm>
            <a:off x="1921376" y="2319493"/>
            <a:ext cx="8355974" cy="3271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2644230" y="2370577"/>
            <a:ext cx="6921500" cy="3046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设置上边距为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、右边距为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50px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、下边距为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75px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、左边距为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100px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margin: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 50px 75px 100px;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设置上边距为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、左右边距为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50px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、下边距为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75px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margin: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 50px 75px;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设置上下边距为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、左右边距为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50px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margin: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 50px;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个方向的边距都为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margin: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34095" y="1772816"/>
            <a:ext cx="535144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设置外边距的书写方式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665184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盒子模型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0025" y="1169878"/>
            <a:ext cx="10444968" cy="5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边距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 bwMode="auto">
          <a:xfrm>
            <a:off x="1921376" y="2319493"/>
            <a:ext cx="8355974" cy="3271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2644230" y="2370577"/>
            <a:ext cx="6991466" cy="3003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设置上边距为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、右边距为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50px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、下边距为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75px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、左边距为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100px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padding: 25px 50px 75px 100px;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设置上边距为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、左右边距为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50px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、下边距为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75px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padding: 25px 50px 75px;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设置上下边距为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、左右边距为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50px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padding: 25px 50px;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个方向的边距都为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25px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padding: 25px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34095" y="1772816"/>
            <a:ext cx="535144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设置外边距的书写方式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33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665184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盒子模型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11E6353-EFE9-353B-355A-3934184CC3C1}"/>
              </a:ext>
            </a:extLst>
          </p:cNvPr>
          <p:cNvSpPr/>
          <p:nvPr/>
        </p:nvSpPr>
        <p:spPr>
          <a:xfrm>
            <a:off x="899645" y="1196752"/>
            <a:ext cx="10197375" cy="4248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25C34D3-108D-DEA6-5F32-067EC7CD2D75}"/>
              </a:ext>
            </a:extLst>
          </p:cNvPr>
          <p:cNvSpPr txBox="1"/>
          <p:nvPr/>
        </p:nvSpPr>
        <p:spPr>
          <a:xfrm>
            <a:off x="512967" y="1753049"/>
            <a:ext cx="5151967" cy="2699628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16933">
              <a:spcBef>
                <a:spcPts val="493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#</a:t>
            </a:r>
            <a:r>
              <a:rPr sz="1867" spc="-7" dirty="0">
                <a:solidFill>
                  <a:srgbClr val="A64D78"/>
                </a:solidFill>
                <a:latin typeface="Courier New"/>
                <a:cs typeface="Courier New"/>
              </a:rPr>
              <a:t>img1</a:t>
            </a:r>
            <a:r>
              <a:rPr sz="1867" spc="-13" dirty="0">
                <a:solidFill>
                  <a:srgbClr val="A64D78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{</a:t>
            </a:r>
            <a:endParaRPr sz="1867" dirty="0">
              <a:latin typeface="Courier New"/>
              <a:cs typeface="Courier New"/>
            </a:endParaRPr>
          </a:p>
          <a:p>
            <a:pPr marL="300559">
              <a:spcBef>
                <a:spcPts val="360"/>
              </a:spcBef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background-color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13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green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endParaRPr sz="1867" dirty="0">
              <a:latin typeface="Courier New"/>
              <a:cs typeface="Courier New"/>
            </a:endParaRPr>
          </a:p>
          <a:p>
            <a:pPr marL="301406" marR="6773">
              <a:lnSpc>
                <a:spcPct val="116100"/>
              </a:lnSpc>
              <a:tabLst>
                <a:tab pos="2006550" algn="l"/>
              </a:tabLst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padding	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20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40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20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70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  </a:t>
            </a: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border-color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13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black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endParaRPr sz="1867" dirty="0">
              <a:latin typeface="Courier New"/>
              <a:cs typeface="Courier New"/>
            </a:endParaRPr>
          </a:p>
          <a:p>
            <a:pPr marL="301406" marR="148163">
              <a:lnSpc>
                <a:spcPct val="116100"/>
              </a:lnSpc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border-width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20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50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10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  </a:t>
            </a: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border-style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13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solid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endParaRPr sz="1867" dirty="0">
              <a:latin typeface="Courier New"/>
              <a:cs typeface="Courier New"/>
            </a:endParaRPr>
          </a:p>
          <a:p>
            <a:pPr marL="301406">
              <a:spcBef>
                <a:spcPts val="360"/>
              </a:spcBef>
              <a:tabLst>
                <a:tab pos="2006550" algn="l"/>
              </a:tabLst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margin	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10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80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60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</a:t>
            </a:r>
            <a:r>
              <a:rPr sz="1867" spc="-53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30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</a:t>
            </a:r>
            <a:endParaRPr sz="1867" dirty="0">
              <a:latin typeface="Courier New"/>
              <a:cs typeface="Courier New"/>
            </a:endParaRPr>
          </a:p>
          <a:p>
            <a:pPr marL="16933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  <a:endParaRPr sz="1867" dirty="0">
              <a:latin typeface="Courier New"/>
              <a:cs typeface="Courier New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2AEA66-CAF3-65F9-01EF-8EF6ADFD2F97}"/>
              </a:ext>
            </a:extLst>
          </p:cNvPr>
          <p:cNvSpPr txBox="1"/>
          <p:nvPr/>
        </p:nvSpPr>
        <p:spPr>
          <a:xfrm>
            <a:off x="697480" y="5949280"/>
            <a:ext cx="10197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https://www.w3schools.com/css/tryit.asp?filename=trycss_padding_width2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5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>
            <p:custDataLst>
              <p:tags r:id="rId2"/>
            </p:custDataLst>
          </p:nvPr>
        </p:nvSpPr>
        <p:spPr>
          <a:xfrm>
            <a:off x="3972663" y="3013469"/>
            <a:ext cx="6735456" cy="903676"/>
          </a:xfrm>
          <a:prstGeom prst="rect">
            <a:avLst/>
          </a:prstGeom>
          <a:noFill/>
        </p:spPr>
        <p:txBody>
          <a:bodyPr wrap="square" lIns="91475" tIns="45735" rIns="91475" bIns="45735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CSS3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常用属性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>
            <p:custDataLst>
              <p:tags r:id="rId3"/>
            </p:custDataLst>
          </p:nvPr>
        </p:nvSpPr>
        <p:spPr>
          <a:xfrm>
            <a:off x="1628560" y="2808379"/>
            <a:ext cx="1735453" cy="1106805"/>
          </a:xfrm>
          <a:prstGeom prst="rect">
            <a:avLst/>
          </a:prstGeom>
          <a:noFill/>
        </p:spPr>
        <p:txBody>
          <a:bodyPr wrap="square" lIns="91475" tIns="45735" rIns="91475" bIns="45735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41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>
            <p:custDataLst>
              <p:tags r:id="rId2"/>
            </p:custDataLst>
          </p:nvPr>
        </p:nvSpPr>
        <p:spPr>
          <a:xfrm>
            <a:off x="3972663" y="3013469"/>
            <a:ext cx="6735456" cy="977265"/>
          </a:xfrm>
          <a:prstGeom prst="rect">
            <a:avLst/>
          </a:prstGeom>
          <a:noFill/>
        </p:spPr>
        <p:txBody>
          <a:bodyPr wrap="square" lIns="91475" tIns="45735" rIns="91475" bIns="45735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HTML5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的基本使用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>
            <p:custDataLst>
              <p:tags r:id="rId3"/>
            </p:custDataLst>
          </p:nvPr>
        </p:nvSpPr>
        <p:spPr>
          <a:xfrm>
            <a:off x="1628560" y="2808379"/>
            <a:ext cx="1735453" cy="1106805"/>
          </a:xfrm>
          <a:prstGeom prst="rect">
            <a:avLst/>
          </a:prstGeom>
          <a:noFill/>
        </p:spPr>
        <p:txBody>
          <a:bodyPr wrap="square" lIns="91475" tIns="45735" rIns="91475" bIns="45735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custDataLst>
              <p:tags r:id="rId2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圆角边框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4094" y="1198424"/>
            <a:ext cx="10444968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chemeClr val="tx1"/>
              </a:buClr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CSS3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的圆角边框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实际上是在矩形的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个角分别做内切圆，然后通过设置内切圆的半径来控制圆角的弧度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162081" y="6022392"/>
            <a:ext cx="222454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矩形的内切圆半径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8FDFF85-7611-485A-BDC1-7B8B00974EC6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060065" y="2047240"/>
          <a:ext cx="6427470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800600" imgH="2971800" progId="Visio.Drawing.11">
                  <p:embed/>
                </p:oleObj>
              </mc:Choice>
              <mc:Fallback>
                <p:oleObj name="Visio" r:id="rId8" imgW="4800600" imgH="2971800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8FDFF85-7611-485A-BDC1-7B8B00974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065" y="2047240"/>
                        <a:ext cx="6427470" cy="397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03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custDataLst>
              <p:tags r:id="rId2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圆角边框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4094" y="1198424"/>
            <a:ext cx="1044496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chemeClr val="tx1"/>
              </a:buClr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border-radius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属性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用来实现圆角边框效果非常简单。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2995930" y="2708342"/>
            <a:ext cx="5979160" cy="75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3432276" y="2840493"/>
            <a:ext cx="57856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border-radius: 1~4 length   | % / 1~4 length|%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17" name="直线箭头连接符 5"/>
          <p:cNvCxnSpPr>
            <a:cxnSpLocks/>
            <a:stCxn id="21" idx="2"/>
          </p:cNvCxnSpPr>
          <p:nvPr>
            <p:custDataLst>
              <p:tags r:id="rId6"/>
            </p:custDataLst>
          </p:nvPr>
        </p:nvCxnSpPr>
        <p:spPr>
          <a:xfrm>
            <a:off x="6671224" y="3258837"/>
            <a:ext cx="0" cy="582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19741" y="2060848"/>
            <a:ext cx="535144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6430645" y="3841182"/>
            <a:ext cx="3234055" cy="7099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表示可以写成百分比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6528047" y="2931777"/>
            <a:ext cx="286353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5"/>
          <p:cNvCxnSpPr/>
          <p:nvPr>
            <p:custDataLst>
              <p:tags r:id="rId10"/>
            </p:custDataLst>
          </p:nvPr>
        </p:nvCxnSpPr>
        <p:spPr>
          <a:xfrm>
            <a:off x="5932805" y="3266507"/>
            <a:ext cx="19685" cy="575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3365500" y="3823402"/>
            <a:ext cx="2891790" cy="72834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buFontTx/>
              <a:buNone/>
              <a:defRPr/>
            </a:pPr>
            <a:r>
              <a:rPr kumimoji="1" lang="en-US" altLang="zh-CN" sz="16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用于设置对象的圆角半径长度，不可为负值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5589819" y="2939174"/>
            <a:ext cx="648308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9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custDataLst>
              <p:tags r:id="rId2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圆角边框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>
            <p:custDataLst>
              <p:tags r:id="rId3"/>
            </p:custDataLst>
          </p:nvPr>
        </p:nvSpPr>
        <p:spPr>
          <a:xfrm>
            <a:off x="962838" y="1122630"/>
            <a:ext cx="1748580" cy="773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1"/>
          <p:cNvSpPr txBox="1"/>
          <p:nvPr>
            <p:custDataLst>
              <p:tags r:id="rId4"/>
            </p:custDataLst>
          </p:nvPr>
        </p:nvSpPr>
        <p:spPr>
          <a:xfrm flipH="1">
            <a:off x="1051982" y="1258418"/>
            <a:ext cx="1625558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6" name="1"/>
          <p:cNvSpPr txBox="1"/>
          <p:nvPr>
            <p:custDataLst>
              <p:tags r:id="rId5"/>
            </p:custDataLst>
          </p:nvPr>
        </p:nvSpPr>
        <p:spPr>
          <a:xfrm>
            <a:off x="2919140" y="1229855"/>
            <a:ext cx="850992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&lt;div&gt;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&lt;section&gt;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</a:t>
            </a:r>
            <a:endParaRPr lang="en-US" altLang="zh-CN" sz="20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 bwMode="auto">
          <a:xfrm>
            <a:off x="2919140" y="2357926"/>
            <a:ext cx="6050915" cy="2216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 bwMode="auto">
          <a:xfrm>
            <a:off x="3641960" y="2408944"/>
            <a:ext cx="2507615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&lt;section&gt;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&lt;div&gt;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圆角边框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&lt;/section&gt;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custDataLst>
              <p:tags r:id="rId2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圆角边框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3145121" y="2060509"/>
            <a:ext cx="6050878" cy="4033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3867975" y="2111593"/>
            <a:ext cx="4495165" cy="3784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&lt;style&gt;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section {padding: 10px}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div 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display: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inline-block;padding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 15px 25px;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text-align: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center;font-size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 16px;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border: 2px solid #000;color: #000;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background-color: #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eee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border-radius: 12px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&lt;/style&gt;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962838" y="1122630"/>
            <a:ext cx="1748580" cy="773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6"/>
            </p:custDataLst>
          </p:nvPr>
        </p:nvSpPr>
        <p:spPr>
          <a:xfrm>
            <a:off x="2919140" y="1183747"/>
            <a:ext cx="6276859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&lt;div&gt;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&lt;section&gt;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标签的样式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文本框 6"/>
          <p:cNvSpPr txBox="1"/>
          <p:nvPr>
            <p:custDataLst>
              <p:tags r:id="rId7"/>
            </p:custDataLst>
          </p:nvPr>
        </p:nvSpPr>
        <p:spPr>
          <a:xfrm flipH="1">
            <a:off x="1051982" y="1258418"/>
            <a:ext cx="1625558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05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custDataLst>
              <p:tags r:id="rId2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圆角边框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>
            <p:custDataLst>
              <p:tags r:id="rId3"/>
            </p:custDataLst>
          </p:nvPr>
        </p:nvSpPr>
        <p:spPr>
          <a:xfrm>
            <a:off x="962838" y="1122630"/>
            <a:ext cx="1748580" cy="773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4"/>
            </p:custDataLst>
          </p:nvPr>
        </p:nvSpPr>
        <p:spPr>
          <a:xfrm>
            <a:off x="2919138" y="1238482"/>
            <a:ext cx="6276859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文本框 6"/>
          <p:cNvSpPr txBox="1"/>
          <p:nvPr>
            <p:custDataLst>
              <p:tags r:id="rId5"/>
            </p:custDataLst>
          </p:nvPr>
        </p:nvSpPr>
        <p:spPr>
          <a:xfrm flipH="1">
            <a:off x="1051982" y="1258418"/>
            <a:ext cx="1625558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pic>
        <p:nvPicPr>
          <p:cNvPr id="13" name="Picture 2" descr="无asd 标题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312904"/>
            <a:ext cx="4858628" cy="211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4945297" y="4581128"/>
            <a:ext cx="222454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圆角按钮效果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737218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元素定位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00196" y="2132542"/>
          <a:ext cx="9796145" cy="3425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5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static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静态定位（默认定位方式）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relative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相对定位，相对于其原文档流的位置进行定位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06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absolute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绝对定位，相当于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static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定位以外的第一个上级元素进行定位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fixed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固定定位，相对于浏览器窗口进行定位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76"/>
          <p:cNvSpPr txBox="1"/>
          <p:nvPr>
            <p:custDataLst>
              <p:tags r:id="rId4"/>
            </p:custDataLst>
          </p:nvPr>
        </p:nvSpPr>
        <p:spPr>
          <a:xfrm>
            <a:off x="1170195" y="1477322"/>
            <a:ext cx="4568160" cy="46037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设置定位方式的常用属性值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737218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元素定位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00196" y="2132542"/>
          <a:ext cx="9796145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顶端偏移量，定义元素相对于其参照元素上边线的距离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bottom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底部偏移量，定义元素相对于其参照元素下边线的距离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左侧偏移量，定义元素相对于其参照元素左边线的距离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右侧偏移量，定义元素相对于其参照元素右边线的距离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76"/>
          <p:cNvSpPr txBox="1"/>
          <p:nvPr>
            <p:custDataLst>
              <p:tags r:id="rId4"/>
            </p:custDataLst>
          </p:nvPr>
        </p:nvSpPr>
        <p:spPr>
          <a:xfrm>
            <a:off x="1170195" y="1477322"/>
            <a:ext cx="4568160" cy="46037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设置元素具体位置的常用属性值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>
            <p:custDataLst>
              <p:tags r:id="rId2"/>
            </p:custDataLst>
          </p:nvPr>
        </p:nvSpPr>
        <p:spPr>
          <a:xfrm>
            <a:off x="1145204" y="265207"/>
            <a:ext cx="4737218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元素定位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0025" y="1207719"/>
            <a:ext cx="1044496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x-none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position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网页中的某个元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在网页的特定位置出现，如弹出菜单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2206758" y="2708111"/>
            <a:ext cx="5979365" cy="1465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642971" y="2840493"/>
            <a:ext cx="578561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position: relative;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left: 30px;		/*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距左边线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30px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top: 10px; 	/*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距顶部边线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10px 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2783553" y="2931777"/>
            <a:ext cx="1872891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5"/>
          <p:cNvCxnSpPr>
            <a:stCxn id="11" idx="3"/>
          </p:cNvCxnSpPr>
          <p:nvPr>
            <p:custDataLst>
              <p:tags r:id="rId7"/>
            </p:custDataLst>
          </p:nvPr>
        </p:nvCxnSpPr>
        <p:spPr>
          <a:xfrm>
            <a:off x="4728199" y="3095942"/>
            <a:ext cx="4250019" cy="6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8956486" y="2848042"/>
            <a:ext cx="1604010" cy="490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相对定位方式 </a:t>
            </a:r>
            <a:endParaRPr kumimoji="1" lang="en-US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30436" y="2060848"/>
            <a:ext cx="535144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3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83432" y="4407342"/>
            <a:ext cx="10444968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x-none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z-index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多个定位子元素的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上下层的立体关系。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可以控制定位元素在垂直于显示屏方向（</a:t>
            </a:r>
            <a:r>
              <a:rPr lang="x-non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轴）上的堆叠顺序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值大的元素发生重叠时会在值小的元素上面，其取值可为正整数、负整数和</a:t>
            </a:r>
            <a:r>
              <a:rPr lang="x-non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，默认值为</a:t>
            </a:r>
            <a:r>
              <a:rPr lang="x-non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只能在</a:t>
            </a:r>
            <a:r>
              <a:rPr lang="x-non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position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属性值为</a:t>
            </a:r>
            <a:r>
              <a:rPr lang="x-non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relative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x-non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absolute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x-non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fixed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的元素上有效。</a:t>
            </a:r>
            <a:r>
              <a:rPr lang="x-non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z-index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值越大的元素越靠近用户。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hlinkClick r:id="rId12"/>
            <a:extLst>
              <a:ext uri="{FF2B5EF4-FFF2-40B4-BE49-F238E27FC236}">
                <a16:creationId xmlns:a16="http://schemas.microsoft.com/office/drawing/2014/main" id="{0C6D0558-0F13-10AA-E5C9-7C8DCF6CD510}"/>
              </a:ext>
            </a:extLst>
          </p:cNvPr>
          <p:cNvSpPr txBox="1"/>
          <p:nvPr/>
        </p:nvSpPr>
        <p:spPr>
          <a:xfrm>
            <a:off x="5735960" y="500058"/>
            <a:ext cx="5760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12"/>
              </a:rPr>
              <a:t>https://www.w3schools.com/css/tryit.asp?filename=trycss_zindex2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385304"/>
            <a:ext cx="6057900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220" dirty="0"/>
              <a:t>CSS </a:t>
            </a:r>
            <a:r>
              <a:rPr sz="3733" spc="93" dirty="0"/>
              <a:t>positioning </a:t>
            </a:r>
            <a:r>
              <a:rPr sz="3733" spc="200" dirty="0"/>
              <a:t>- </a:t>
            </a:r>
            <a:r>
              <a:rPr sz="3733" spc="73" dirty="0"/>
              <a:t>Normal</a:t>
            </a:r>
            <a:r>
              <a:rPr sz="3733" spc="-553" dirty="0"/>
              <a:t> </a:t>
            </a:r>
            <a:r>
              <a:rPr sz="3733" spc="87" dirty="0"/>
              <a:t>ﬂow</a:t>
            </a:r>
            <a:endParaRPr sz="3733"/>
          </a:p>
        </p:txBody>
      </p:sp>
      <p:sp>
        <p:nvSpPr>
          <p:cNvPr id="3" name="object 3"/>
          <p:cNvSpPr txBox="1"/>
          <p:nvPr/>
        </p:nvSpPr>
        <p:spPr>
          <a:xfrm>
            <a:off x="512967" y="1908998"/>
            <a:ext cx="3445933" cy="3398152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16933">
              <a:spcBef>
                <a:spcPts val="493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h1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&gt;Heading</a:t>
            </a:r>
            <a:r>
              <a:rPr sz="1867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1&lt;/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h1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endParaRPr sz="1867">
              <a:latin typeface="Courier New"/>
              <a:cs typeface="Courier New"/>
            </a:endParaRPr>
          </a:p>
          <a:p>
            <a:pPr marL="301406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p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endParaRPr sz="1867">
              <a:latin typeface="Courier New"/>
              <a:cs typeface="Courier New"/>
            </a:endParaRPr>
          </a:p>
          <a:p>
            <a:pPr marL="626518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...</a:t>
            </a:r>
            <a:endParaRPr sz="1867">
              <a:latin typeface="Courier New"/>
              <a:cs typeface="Courier New"/>
            </a:endParaRPr>
          </a:p>
          <a:p>
            <a:pPr marL="301406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&lt;/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p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endParaRPr sz="1867">
              <a:latin typeface="Courier New"/>
              <a:cs typeface="Courier New"/>
            </a:endParaRPr>
          </a:p>
          <a:p>
            <a:pPr marL="301406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p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endParaRPr sz="1867">
              <a:latin typeface="Courier New"/>
              <a:cs typeface="Courier New"/>
            </a:endParaRPr>
          </a:p>
          <a:p>
            <a:pPr marL="585879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...</a:t>
            </a:r>
            <a:endParaRPr sz="1867">
              <a:latin typeface="Courier New"/>
              <a:cs typeface="Courier New"/>
            </a:endParaRPr>
          </a:p>
          <a:p>
            <a:pPr marL="585879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img</a:t>
            </a:r>
            <a:r>
              <a:rPr sz="1867" spc="-40" dirty="0">
                <a:solidFill>
                  <a:srgbClr val="4A86E7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src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="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duck.png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"&gt;</a:t>
            </a:r>
            <a:endParaRPr sz="1867">
              <a:latin typeface="Courier New"/>
              <a:cs typeface="Courier New"/>
            </a:endParaRPr>
          </a:p>
          <a:p>
            <a:pPr marL="585879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...</a:t>
            </a:r>
            <a:endParaRPr sz="1867">
              <a:latin typeface="Courier New"/>
              <a:cs typeface="Courier New"/>
            </a:endParaRPr>
          </a:p>
          <a:p>
            <a:pPr marL="301406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&lt;/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p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h2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&gt;Heading</a:t>
            </a:r>
            <a:r>
              <a:rPr sz="1867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2&lt;/</a:t>
            </a: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h2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1567" y="1755533"/>
            <a:ext cx="5256871" cy="411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654963" y="8569373"/>
            <a:ext cx="3794639" cy="299163"/>
          </a:xfrm>
          <a:prstGeom prst="rect">
            <a:avLst/>
          </a:prstGeom>
        </p:spPr>
        <p:txBody>
          <a:bodyPr vert="horz" wrap="square" lIns="0" tIns="32173" rIns="0" bIns="0" rtlCol="0" anchor="ctr">
            <a:spAutoFit/>
          </a:bodyPr>
          <a:lstStyle/>
          <a:p>
            <a:pPr marL="50799">
              <a:spcBef>
                <a:spcPts val="253"/>
              </a:spcBef>
            </a:pPr>
            <a:fld id="{81D60167-4931-47E6-BA6A-407CBD079E47}" type="slidenum">
              <a:rPr spc="107" dirty="0"/>
              <a:pPr marL="50799">
                <a:spcBef>
                  <a:spcPts val="253"/>
                </a:spcBef>
              </a:pPr>
              <a:t>38</a:t>
            </a:fld>
            <a:endParaRPr spc="107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385304"/>
            <a:ext cx="519006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220" dirty="0"/>
              <a:t>CSS </a:t>
            </a:r>
            <a:r>
              <a:rPr sz="3733" spc="93" dirty="0"/>
              <a:t>positioning </a:t>
            </a:r>
            <a:r>
              <a:rPr sz="3733" spc="200" dirty="0"/>
              <a:t>-</a:t>
            </a:r>
            <a:r>
              <a:rPr sz="3733" spc="-487" dirty="0"/>
              <a:t> </a:t>
            </a:r>
            <a:r>
              <a:rPr sz="3733" spc="73" dirty="0"/>
              <a:t>Relative</a:t>
            </a:r>
            <a:endParaRPr sz="3733"/>
          </a:p>
        </p:txBody>
      </p:sp>
      <p:sp>
        <p:nvSpPr>
          <p:cNvPr id="3" name="object 3"/>
          <p:cNvSpPr txBox="1"/>
          <p:nvPr/>
        </p:nvSpPr>
        <p:spPr>
          <a:xfrm>
            <a:off x="512967" y="1908997"/>
            <a:ext cx="4727787" cy="2033035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16933">
              <a:spcBef>
                <a:spcPts val="493"/>
              </a:spcBef>
            </a:pP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img</a:t>
            </a:r>
            <a:r>
              <a:rPr sz="1867" spc="-13" dirty="0">
                <a:solidFill>
                  <a:srgbClr val="4A86E7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{</a:t>
            </a:r>
            <a:endParaRPr sz="1867">
              <a:latin typeface="Courier New"/>
              <a:cs typeface="Courier New"/>
            </a:endParaRPr>
          </a:p>
          <a:p>
            <a:pPr marL="300559" marR="1714457">
              <a:lnSpc>
                <a:spcPct val="116100"/>
              </a:lnSpc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position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relative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;  </a:t>
            </a: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left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40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</a:t>
            </a:r>
            <a:endParaRPr sz="1867">
              <a:latin typeface="Courier New"/>
              <a:cs typeface="Courier New"/>
            </a:endParaRPr>
          </a:p>
          <a:p>
            <a:pPr marL="300559">
              <a:spcBef>
                <a:spcPts val="360"/>
              </a:spcBef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top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13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40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</a:t>
            </a:r>
            <a:endParaRPr sz="1867">
              <a:latin typeface="Courier New"/>
              <a:cs typeface="Courier New"/>
            </a:endParaRPr>
          </a:p>
          <a:p>
            <a:pPr marL="301406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/* Could use right or bottom</a:t>
            </a:r>
            <a:r>
              <a:rPr sz="1867" spc="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*/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0553" y="1755533"/>
            <a:ext cx="5247932" cy="411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654963" y="8569373"/>
            <a:ext cx="3794639" cy="299163"/>
          </a:xfrm>
          <a:prstGeom prst="rect">
            <a:avLst/>
          </a:prstGeom>
        </p:spPr>
        <p:txBody>
          <a:bodyPr vert="horz" wrap="square" lIns="0" tIns="32173" rIns="0" bIns="0" rtlCol="0" anchor="ctr">
            <a:spAutoFit/>
          </a:bodyPr>
          <a:lstStyle/>
          <a:p>
            <a:pPr marL="50799">
              <a:spcBef>
                <a:spcPts val="253"/>
              </a:spcBef>
            </a:pPr>
            <a:fld id="{81D60167-4931-47E6-BA6A-407CBD079E47}" type="slidenum">
              <a:rPr spc="107" dirty="0"/>
              <a:pPr marL="50799">
                <a:spcBef>
                  <a:spcPts val="253"/>
                </a:spcBef>
              </a:pPr>
              <a:t>39</a:t>
            </a:fld>
            <a:endParaRPr spc="10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custDataLst>
              <p:tags r:id="rId2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1.1.1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的基本语法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 bwMode="auto">
          <a:xfrm>
            <a:off x="4121733" y="2179445"/>
            <a:ext cx="4332800" cy="3954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4627016" y="2322529"/>
            <a:ext cx="374578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&lt;!DOCTYPE 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&lt;meta charset="UTF-8"&gt;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网页标题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这是注释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60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TextBox 3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025" y="1160583"/>
            <a:ext cx="1044496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chemeClr val="tx1"/>
              </a:buClr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文档是由多种标签组成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标准模板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914110" y="2416568"/>
            <a:ext cx="1944925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5"/>
          <p:cNvCxnSpPr/>
          <p:nvPr>
            <p:custDataLst>
              <p:tags r:id="rId7"/>
            </p:custDataLst>
          </p:nvPr>
        </p:nvCxnSpPr>
        <p:spPr>
          <a:xfrm>
            <a:off x="6859035" y="2580097"/>
            <a:ext cx="19767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8835829" y="2179445"/>
            <a:ext cx="2192897" cy="88954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内嵌式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用于向浏览器说明当前文档使用的</a:t>
            </a:r>
            <a:r>
              <a:rPr kumimoji="1" lang="x-none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4899678" y="2788037"/>
            <a:ext cx="878843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5"/>
          <p:cNvCxnSpPr/>
          <p:nvPr>
            <p:custDataLst>
              <p:tags r:id="rId10"/>
            </p:custDataLst>
          </p:nvPr>
        </p:nvCxnSpPr>
        <p:spPr>
          <a:xfrm flipH="1" flipV="1">
            <a:off x="3721395" y="2951569"/>
            <a:ext cx="117828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2135559" y="2658207"/>
            <a:ext cx="1585835" cy="5548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标志着</a:t>
            </a:r>
            <a:r>
              <a:rPr kumimoji="1" lang="x-none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文档的开始</a:t>
            </a: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4945978" y="5711046"/>
            <a:ext cx="878843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5"/>
          <p:cNvCxnSpPr/>
          <p:nvPr>
            <p:custDataLst>
              <p:tags r:id="rId13"/>
            </p:custDataLst>
          </p:nvPr>
        </p:nvCxnSpPr>
        <p:spPr>
          <a:xfrm flipH="1" flipV="1">
            <a:off x="3721395" y="5874578"/>
            <a:ext cx="124347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2135559" y="5559792"/>
            <a:ext cx="1585836" cy="5548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标志着</a:t>
            </a:r>
            <a:r>
              <a:rPr kumimoji="1" lang="x-none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kumimoji="1" lang="zh-CN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>
            <p:custDataLst>
              <p:tags r:id="rId15"/>
            </p:custDataLst>
          </p:nvPr>
        </p:nvSpPr>
        <p:spPr>
          <a:xfrm>
            <a:off x="4914109" y="3169444"/>
            <a:ext cx="864413" cy="331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5"/>
          <p:cNvCxnSpPr/>
          <p:nvPr>
            <p:custDataLst>
              <p:tags r:id="rId16"/>
            </p:custDataLst>
          </p:nvPr>
        </p:nvCxnSpPr>
        <p:spPr>
          <a:xfrm>
            <a:off x="5778521" y="3335318"/>
            <a:ext cx="30573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8835828" y="3153556"/>
            <a:ext cx="2192897" cy="7078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buClr>
                <a:schemeClr val="tx1"/>
              </a:buClr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kumimoji="1" lang="x-none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文档的头部信息</a:t>
            </a:r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4899678" y="3529805"/>
            <a:ext cx="2605241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5"/>
          <p:cNvCxnSpPr>
            <a:stCxn id="41" idx="1"/>
          </p:cNvCxnSpPr>
          <p:nvPr>
            <p:custDataLst>
              <p:tags r:id="rId19"/>
            </p:custDataLst>
          </p:nvPr>
        </p:nvCxnSpPr>
        <p:spPr>
          <a:xfrm flipH="1" flipV="1">
            <a:off x="3721395" y="3693334"/>
            <a:ext cx="11782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2135559" y="3378549"/>
            <a:ext cx="1585837" cy="5548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用来描述</a:t>
            </a:r>
            <a:r>
              <a:rPr kumimoji="1"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文档的属性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>
            <p:custDataLst>
              <p:tags r:id="rId21"/>
            </p:custDataLst>
          </p:nvPr>
        </p:nvSpPr>
        <p:spPr>
          <a:xfrm>
            <a:off x="4932694" y="4994452"/>
            <a:ext cx="1944925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5"/>
          <p:cNvCxnSpPr/>
          <p:nvPr>
            <p:custDataLst>
              <p:tags r:id="rId22"/>
            </p:custDataLst>
          </p:nvPr>
        </p:nvCxnSpPr>
        <p:spPr>
          <a:xfrm>
            <a:off x="6877619" y="5157981"/>
            <a:ext cx="1958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>
            <p:custDataLst>
              <p:tags r:id="rId23"/>
            </p:custDataLst>
          </p:nvPr>
        </p:nvSpPr>
        <p:spPr>
          <a:xfrm>
            <a:off x="8854413" y="4869844"/>
            <a:ext cx="2192897" cy="6524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用于对代码进行解释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>
            <p:custDataLst>
              <p:tags r:id="rId24"/>
            </p:custDataLst>
          </p:nvPr>
        </p:nvSpPr>
        <p:spPr>
          <a:xfrm>
            <a:off x="4931546" y="4639444"/>
            <a:ext cx="878843" cy="32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"/>
          <p:cNvCxnSpPr/>
          <p:nvPr>
            <p:custDataLst>
              <p:tags r:id="rId25"/>
            </p:custDataLst>
          </p:nvPr>
        </p:nvCxnSpPr>
        <p:spPr>
          <a:xfrm flipH="1" flipV="1">
            <a:off x="3721395" y="4802976"/>
            <a:ext cx="123139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>
            <p:custDataLst>
              <p:tags r:id="rId26"/>
            </p:custDataLst>
          </p:nvPr>
        </p:nvSpPr>
        <p:spPr>
          <a:xfrm>
            <a:off x="1775520" y="4488189"/>
            <a:ext cx="1933797" cy="5548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kumimoji="1" lang="x-none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文档所要呈现的内容</a:t>
            </a:r>
            <a:endParaRPr kumimoji="1" lang="zh-CN" alt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385304"/>
            <a:ext cx="5326380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220" dirty="0"/>
              <a:t>CSS </a:t>
            </a:r>
            <a:r>
              <a:rPr sz="3733" spc="93" dirty="0"/>
              <a:t>positioning </a:t>
            </a:r>
            <a:r>
              <a:rPr sz="3733" spc="200" dirty="0"/>
              <a:t>-</a:t>
            </a:r>
            <a:r>
              <a:rPr sz="3733" spc="-600" dirty="0"/>
              <a:t> </a:t>
            </a:r>
            <a:r>
              <a:rPr sz="3733" spc="60" dirty="0"/>
              <a:t>Absolute</a:t>
            </a:r>
            <a:endParaRPr sz="3733"/>
          </a:p>
        </p:txBody>
      </p:sp>
      <p:sp>
        <p:nvSpPr>
          <p:cNvPr id="3" name="object 3"/>
          <p:cNvSpPr txBox="1"/>
          <p:nvPr/>
        </p:nvSpPr>
        <p:spPr>
          <a:xfrm>
            <a:off x="512967" y="1908997"/>
            <a:ext cx="4727787" cy="2033035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16933">
              <a:spcBef>
                <a:spcPts val="493"/>
              </a:spcBef>
            </a:pP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img</a:t>
            </a:r>
            <a:r>
              <a:rPr sz="1867" spc="-13" dirty="0">
                <a:solidFill>
                  <a:srgbClr val="4A86E7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{</a:t>
            </a:r>
            <a:endParaRPr sz="1867">
              <a:latin typeface="Courier New"/>
              <a:cs typeface="Courier New"/>
            </a:endParaRPr>
          </a:p>
          <a:p>
            <a:pPr marL="300559" marR="1714457">
              <a:lnSpc>
                <a:spcPct val="116100"/>
              </a:lnSpc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position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absolute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;  </a:t>
            </a: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left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40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</a:t>
            </a:r>
            <a:endParaRPr sz="1867">
              <a:latin typeface="Courier New"/>
              <a:cs typeface="Courier New"/>
            </a:endParaRPr>
          </a:p>
          <a:p>
            <a:pPr marL="300559">
              <a:spcBef>
                <a:spcPts val="360"/>
              </a:spcBef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top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13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60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</a:t>
            </a:r>
            <a:endParaRPr sz="1867">
              <a:latin typeface="Courier New"/>
              <a:cs typeface="Courier New"/>
            </a:endParaRPr>
          </a:p>
          <a:p>
            <a:pPr marL="301406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/* Could use right or bottom</a:t>
            </a:r>
            <a:r>
              <a:rPr sz="1867" spc="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*/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4880796"/>
            <a:ext cx="10947400" cy="9969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6100"/>
              </a:lnSpc>
              <a:spcBef>
                <a:spcPts val="133"/>
              </a:spcBef>
            </a:pP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Absolute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positioning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positions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87" dirty="0">
                <a:solidFill>
                  <a:srgbClr val="595959"/>
                </a:solidFill>
                <a:latin typeface="Calibri"/>
                <a:cs typeface="Calibri"/>
              </a:rPr>
              <a:t>within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ﬁrst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containing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13" dirty="0">
                <a:solidFill>
                  <a:srgbClr val="595959"/>
                </a:solidFill>
                <a:latin typeface="Calibri"/>
                <a:cs typeface="Calibri"/>
              </a:rPr>
              <a:t>element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87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93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not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67" spc="17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b="1" spc="80" dirty="0">
                <a:solidFill>
                  <a:srgbClr val="595959"/>
                </a:solidFill>
                <a:latin typeface="Arial"/>
                <a:cs typeface="Arial"/>
              </a:rPr>
              <a:t>normal</a:t>
            </a:r>
            <a:r>
              <a:rPr sz="1867" b="1" spc="-33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67" b="1" spc="80" dirty="0">
                <a:solidFill>
                  <a:srgbClr val="595959"/>
                </a:solidFill>
                <a:latin typeface="Arial"/>
                <a:cs typeface="Arial"/>
              </a:rPr>
              <a:t>ﬂow</a:t>
            </a:r>
            <a:r>
              <a:rPr sz="1867" spc="80" dirty="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93" dirty="0">
                <a:solidFill>
                  <a:srgbClr val="595959"/>
                </a:solidFill>
                <a:latin typeface="Calibri"/>
                <a:cs typeface="Calibri"/>
              </a:rPr>
              <a:t>this  case,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paragraph </a:t>
            </a:r>
            <a:r>
              <a:rPr sz="1867" spc="120" dirty="0">
                <a:solidFill>
                  <a:srgbClr val="595959"/>
                </a:solidFill>
                <a:latin typeface="Calibri"/>
                <a:cs typeface="Calibri"/>
              </a:rPr>
              <a:t>where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image </a:t>
            </a:r>
            <a:r>
              <a:rPr sz="1867" spc="93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867" spc="113" dirty="0">
                <a:solidFill>
                  <a:srgbClr val="595959"/>
                </a:solidFill>
                <a:latin typeface="Calibri"/>
                <a:cs typeface="Calibri"/>
              </a:rPr>
              <a:t>placed </a:t>
            </a:r>
            <a:r>
              <a:rPr sz="1867" spc="93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in the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normal </a:t>
            </a:r>
            <a:r>
              <a:rPr sz="1867" spc="93" dirty="0">
                <a:solidFill>
                  <a:srgbClr val="595959"/>
                </a:solidFill>
                <a:latin typeface="Calibri"/>
                <a:cs typeface="Calibri"/>
              </a:rPr>
              <a:t>ﬂow. </a:t>
            </a:r>
            <a:r>
              <a:rPr sz="1867" spc="127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closest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container </a:t>
            </a:r>
            <a:r>
              <a:rPr sz="1867" spc="87" dirty="0">
                <a:solidFill>
                  <a:srgbClr val="595959"/>
                </a:solidFill>
                <a:latin typeface="Calibri"/>
                <a:cs typeface="Calibri"/>
              </a:rPr>
              <a:t>that  </a:t>
            </a:r>
            <a:r>
              <a:rPr sz="1867" spc="120" dirty="0">
                <a:solidFill>
                  <a:srgbClr val="595959"/>
                </a:solidFill>
                <a:latin typeface="Calibri"/>
                <a:cs typeface="Calibri"/>
              </a:rPr>
              <a:t>would</a:t>
            </a:r>
            <a:r>
              <a:rPr sz="1867" spc="4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52" dirty="0">
                <a:solidFill>
                  <a:srgbClr val="595959"/>
                </a:solidFill>
                <a:latin typeface="Calibri"/>
                <a:cs typeface="Calibri"/>
              </a:rPr>
              <a:t>make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sense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20" dirty="0">
                <a:solidFill>
                  <a:srgbClr val="595959"/>
                </a:solidFill>
                <a:latin typeface="Calibri"/>
                <a:cs typeface="Calibri"/>
              </a:rPr>
              <a:t>would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body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20" dirty="0">
                <a:solidFill>
                  <a:srgbClr val="595959"/>
                </a:solidFill>
                <a:latin typeface="Calibri"/>
                <a:cs typeface="Calibri"/>
              </a:rPr>
              <a:t>element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0567" y="2169350"/>
            <a:ext cx="5247919" cy="2512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654963" y="8569373"/>
            <a:ext cx="3794639" cy="299163"/>
          </a:xfrm>
          <a:prstGeom prst="rect">
            <a:avLst/>
          </a:prstGeom>
        </p:spPr>
        <p:txBody>
          <a:bodyPr vert="horz" wrap="square" lIns="0" tIns="32173" rIns="0" bIns="0" rtlCol="0" anchor="ctr">
            <a:spAutoFit/>
          </a:bodyPr>
          <a:lstStyle/>
          <a:p>
            <a:pPr marL="50799">
              <a:spcBef>
                <a:spcPts val="253"/>
              </a:spcBef>
            </a:pPr>
            <a:fld id="{81D60167-4931-47E6-BA6A-407CBD079E47}" type="slidenum">
              <a:rPr spc="107" dirty="0"/>
              <a:pPr marL="50799">
                <a:spcBef>
                  <a:spcPts val="253"/>
                </a:spcBef>
              </a:pPr>
              <a:t>40</a:t>
            </a:fld>
            <a:endParaRPr spc="107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385304"/>
            <a:ext cx="4665133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220" dirty="0"/>
              <a:t>CSS </a:t>
            </a:r>
            <a:r>
              <a:rPr sz="3733" spc="93" dirty="0"/>
              <a:t>positioning </a:t>
            </a:r>
            <a:r>
              <a:rPr sz="3733" spc="200" dirty="0"/>
              <a:t>-</a:t>
            </a:r>
            <a:r>
              <a:rPr sz="3733" spc="-487" dirty="0"/>
              <a:t> </a:t>
            </a:r>
            <a:r>
              <a:rPr sz="3733" spc="127" dirty="0"/>
              <a:t>Fixed</a:t>
            </a:r>
            <a:endParaRPr sz="3733"/>
          </a:p>
        </p:txBody>
      </p:sp>
      <p:sp>
        <p:nvSpPr>
          <p:cNvPr id="3" name="object 3"/>
          <p:cNvSpPr txBox="1"/>
          <p:nvPr/>
        </p:nvSpPr>
        <p:spPr>
          <a:xfrm>
            <a:off x="512967" y="1908998"/>
            <a:ext cx="2593340" cy="1689095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16933">
              <a:spcBef>
                <a:spcPts val="493"/>
              </a:spcBef>
            </a:pPr>
            <a:r>
              <a:rPr sz="1867" spc="-7" dirty="0">
                <a:solidFill>
                  <a:srgbClr val="4A86E7"/>
                </a:solidFill>
                <a:latin typeface="Courier New"/>
                <a:cs typeface="Courier New"/>
              </a:rPr>
              <a:t>img</a:t>
            </a:r>
            <a:r>
              <a:rPr sz="1867" spc="-20" dirty="0">
                <a:solidFill>
                  <a:srgbClr val="4A86E7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{</a:t>
            </a:r>
            <a:endParaRPr sz="1867">
              <a:latin typeface="Courier New"/>
              <a:cs typeface="Courier New"/>
            </a:endParaRPr>
          </a:p>
          <a:p>
            <a:pPr marL="300559" marR="6773">
              <a:lnSpc>
                <a:spcPct val="116100"/>
              </a:lnSpc>
            </a:pP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position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6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fixed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;  </a:t>
            </a: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right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20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  </a:t>
            </a:r>
            <a:r>
              <a:rPr sz="1867" spc="-7" dirty="0">
                <a:solidFill>
                  <a:srgbClr val="6AA84F"/>
                </a:solidFill>
                <a:latin typeface="Courier New"/>
                <a:cs typeface="Courier New"/>
              </a:rPr>
              <a:t>top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sz="1867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67" spc="-7" dirty="0">
                <a:solidFill>
                  <a:srgbClr val="E69137"/>
                </a:solidFill>
                <a:latin typeface="Courier New"/>
                <a:cs typeface="Courier New"/>
              </a:rPr>
              <a:t>60</a:t>
            </a: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px;</a:t>
            </a:r>
            <a:endParaRPr sz="1867">
              <a:latin typeface="Courier New"/>
              <a:cs typeface="Courier New"/>
            </a:endParaRPr>
          </a:p>
          <a:p>
            <a:pPr marL="16933">
              <a:spcBef>
                <a:spcPts val="360"/>
              </a:spcBef>
            </a:pPr>
            <a:r>
              <a:rPr sz="1867" spc="-7" dirty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  <a:endParaRPr sz="186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4880796"/>
            <a:ext cx="10397912" cy="6636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6100"/>
              </a:lnSpc>
              <a:spcBef>
                <a:spcPts val="133"/>
              </a:spcBef>
            </a:pPr>
            <a:r>
              <a:rPr sz="1867" spc="113" dirty="0">
                <a:solidFill>
                  <a:srgbClr val="595959"/>
                </a:solidFill>
                <a:latin typeface="Calibri"/>
                <a:cs typeface="Calibri"/>
              </a:rPr>
              <a:t>Fixed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positioning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93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47" dirty="0">
                <a:solidFill>
                  <a:srgbClr val="595959"/>
                </a:solidFill>
                <a:latin typeface="Calibri"/>
                <a:cs typeface="Calibri"/>
              </a:rPr>
              <a:t>used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when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27" dirty="0">
                <a:solidFill>
                  <a:srgbClr val="595959"/>
                </a:solidFill>
                <a:latin typeface="Calibri"/>
                <a:cs typeface="Calibri"/>
              </a:rPr>
              <a:t>you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want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27" dirty="0">
                <a:solidFill>
                  <a:srgbClr val="595959"/>
                </a:solidFill>
                <a:latin typeface="Calibri"/>
                <a:cs typeface="Calibri"/>
              </a:rPr>
              <a:t>something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8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always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stay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80" dirty="0">
                <a:solidFill>
                  <a:srgbClr val="595959"/>
                </a:solidFill>
                <a:latin typeface="Calibri"/>
                <a:cs typeface="Calibri"/>
              </a:rPr>
              <a:t>at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60" dirty="0">
                <a:solidFill>
                  <a:srgbClr val="595959"/>
                </a:solidFill>
                <a:latin typeface="Calibri"/>
                <a:cs typeface="Calibri"/>
              </a:rPr>
              <a:t>same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position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52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r>
              <a:rPr sz="1867" spc="67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93" dirty="0">
                <a:solidFill>
                  <a:srgbClr val="595959"/>
                </a:solidFill>
                <a:latin typeface="Calibri"/>
                <a:cs typeface="Calibri"/>
              </a:rPr>
              <a:t>the 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screen.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ﬁxed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position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13" dirty="0">
                <a:solidFill>
                  <a:srgbClr val="595959"/>
                </a:solidFill>
                <a:latin typeface="Calibri"/>
                <a:cs typeface="Calibri"/>
              </a:rPr>
              <a:t>element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will </a:t>
            </a:r>
            <a:r>
              <a:rPr sz="1867" spc="107" dirty="0">
                <a:solidFill>
                  <a:srgbClr val="595959"/>
                </a:solidFill>
                <a:latin typeface="Calibri"/>
                <a:cs typeface="Calibri"/>
              </a:rPr>
              <a:t>not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93" dirty="0">
                <a:solidFill>
                  <a:srgbClr val="595959"/>
                </a:solidFill>
                <a:latin typeface="Calibri"/>
                <a:cs typeface="Calibri"/>
              </a:rPr>
              <a:t>scroll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80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867" spc="53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0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67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67" spc="133" dirty="0">
                <a:solidFill>
                  <a:srgbClr val="595959"/>
                </a:solidFill>
                <a:latin typeface="Calibri"/>
                <a:cs typeface="Calibri"/>
              </a:rPr>
              <a:t>page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0567" y="2169365"/>
            <a:ext cx="5247919" cy="251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654963" y="8569373"/>
            <a:ext cx="3794639" cy="299163"/>
          </a:xfrm>
          <a:prstGeom prst="rect">
            <a:avLst/>
          </a:prstGeom>
        </p:spPr>
        <p:txBody>
          <a:bodyPr vert="horz" wrap="square" lIns="0" tIns="32173" rIns="0" bIns="0" rtlCol="0" anchor="ctr">
            <a:spAutoFit/>
          </a:bodyPr>
          <a:lstStyle/>
          <a:p>
            <a:pPr marL="50799">
              <a:spcBef>
                <a:spcPts val="253"/>
              </a:spcBef>
            </a:pPr>
            <a:fld id="{81D60167-4931-47E6-BA6A-407CBD079E47}" type="slidenum">
              <a:rPr spc="107" dirty="0"/>
              <a:pPr marL="50799">
                <a:spcBef>
                  <a:spcPts val="253"/>
                </a:spcBef>
              </a:pPr>
              <a:t>41</a:t>
            </a:fld>
            <a:endParaRPr spc="107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6"/>
          <p:cNvSpPr txBox="1"/>
          <p:nvPr>
            <p:custDataLst>
              <p:tags r:id="rId2"/>
            </p:custDataLst>
          </p:nvPr>
        </p:nvSpPr>
        <p:spPr>
          <a:xfrm>
            <a:off x="1200196" y="1029247"/>
            <a:ext cx="4568160" cy="46037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CSS3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用于背景设置的常用属性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00196" y="2060508"/>
          <a:ext cx="9796145" cy="4208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属性描述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 rowSpan="3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background-color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设置背景色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green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blue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预定义的颜色值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#FF0000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#FF6600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#29D794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十六进制颜色值，也是最常用的定义颜色的方式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0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rgba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(255,0,0,0.5)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rgba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(100%,0%,0%,0.5)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：红色值；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：绿色值；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：蓝色值，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rgb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的取值可以是正整数也可以是百分数。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：透明度，取值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background-image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设置图片背景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直接引用图片地址来设置图片作为对象背景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514" marR="67514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 txBox="1"/>
          <p:nvPr>
            <p:custDataLst>
              <p:tags r:id="rId4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 CSS3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背景的常用属性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9486C3-9955-4E47-C29F-4E220A65B642}"/>
              </a:ext>
            </a:extLst>
          </p:cNvPr>
          <p:cNvSpPr txBox="1"/>
          <p:nvPr/>
        </p:nvSpPr>
        <p:spPr>
          <a:xfrm>
            <a:off x="1145205" y="1605788"/>
            <a:ext cx="97961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7"/>
              </a:rPr>
              <a:t>https://www.w3schools.com/cssref/tryit.php?filename=trycss_text_background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>
            <p:custDataLst>
              <p:tags r:id="rId2"/>
            </p:custDataLst>
          </p:nvPr>
        </p:nvSpPr>
        <p:spPr>
          <a:xfrm>
            <a:off x="3935760" y="2636912"/>
            <a:ext cx="7595945" cy="1365597"/>
          </a:xfrm>
          <a:prstGeom prst="rect">
            <a:avLst/>
          </a:prstGeom>
          <a:noFill/>
        </p:spPr>
        <p:txBody>
          <a:bodyPr wrap="square" lIns="91475" tIns="45735" rIns="91475" bIns="45735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Lab 1.2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【HTML+CSS</a:t>
            </a: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综合练习</a:t>
            </a: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Ⅰ</a:t>
            </a:r>
            <a:r>
              <a:rPr lang="zh-CN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】许愿墙</a:t>
            </a:r>
            <a:endParaRPr lang="zh-CN" altLang="en-US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>
            <p:custDataLst>
              <p:tags r:id="rId3"/>
            </p:custDataLst>
          </p:nvPr>
        </p:nvSpPr>
        <p:spPr>
          <a:xfrm>
            <a:off x="1628560" y="2808379"/>
            <a:ext cx="1735453" cy="1106805"/>
          </a:xfrm>
          <a:prstGeom prst="rect">
            <a:avLst/>
          </a:prstGeom>
          <a:noFill/>
        </p:spPr>
        <p:txBody>
          <a:bodyPr wrap="square" lIns="91475" tIns="45735" rIns="91475" bIns="45735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509262" y="5604049"/>
            <a:ext cx="204663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许愿墙页面效果</a:t>
            </a:r>
          </a:p>
        </p:txBody>
      </p:sp>
      <p:sp>
        <p:nvSpPr>
          <p:cNvPr id="5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0025" y="1207719"/>
            <a:ext cx="1044496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许愿墙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>
            <p:custDataLst>
              <p:tags r:id="rId4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94" y="1930510"/>
            <a:ext cx="6982798" cy="367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"/>
          <p:cNvSpPr txBox="1"/>
          <p:nvPr>
            <p:custDataLst>
              <p:tags r:id="rId2"/>
            </p:custDataLst>
          </p:nvPr>
        </p:nvSpPr>
        <p:spPr>
          <a:xfrm>
            <a:off x="1084506" y="1176057"/>
            <a:ext cx="1942941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</a:t>
            </a:r>
            <a:r>
              <a:rPr lang="zh-CN" altLang="en-US" b="1" kern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分析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72613" y="1953620"/>
            <a:ext cx="3164617" cy="312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该页面由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等标签构成的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等标签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实现页面结构。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使用圆角边框、背景颜色渐变来实现页面的效果。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3021366" y="5776937"/>
            <a:ext cx="204663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页面结构示意图</a:t>
            </a:r>
          </a:p>
        </p:txBody>
      </p:sp>
      <p:sp>
        <p:nvSpPr>
          <p:cNvPr id="11" name="Title 1"/>
          <p:cNvSpPr txBox="1"/>
          <p:nvPr>
            <p:custDataLst>
              <p:tags r:id="rId5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C2112EB-A258-4823-AB85-891E53393499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50667082"/>
              </p:ext>
            </p:extLst>
          </p:nvPr>
        </p:nvGraphicFramePr>
        <p:xfrm>
          <a:off x="911424" y="2060848"/>
          <a:ext cx="6611874" cy="309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6324600" imgH="2959100" progId="Visio.Drawing.11">
                  <p:embed/>
                </p:oleObj>
              </mc:Choice>
              <mc:Fallback>
                <p:oleObj name="Visio" r:id="rId9" imgW="6324600" imgH="295910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060848"/>
                        <a:ext cx="6611874" cy="3093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>
            <p:custDataLst>
              <p:tags r:id="rId2"/>
            </p:custDataLst>
          </p:nvPr>
        </p:nvSpPr>
        <p:spPr>
          <a:xfrm>
            <a:off x="962838" y="1122630"/>
            <a:ext cx="1748580" cy="773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>
            <p:custDataLst>
              <p:tags r:id="rId3"/>
            </p:custDataLst>
          </p:nvPr>
        </p:nvSpPr>
        <p:spPr>
          <a:xfrm flipH="1">
            <a:off x="1051982" y="1258418"/>
            <a:ext cx="1625558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4"/>
            </p:custDataLst>
          </p:nvPr>
        </p:nvSpPr>
        <p:spPr>
          <a:xfrm>
            <a:off x="2927648" y="1196752"/>
            <a:ext cx="7213304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&lt;div&gt;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&lt;p&gt;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&lt;span&gt;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等标签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 bwMode="auto">
          <a:xfrm>
            <a:off x="3145121" y="2060509"/>
            <a:ext cx="6483084" cy="4033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 bwMode="auto">
          <a:xfrm>
            <a:off x="3867975" y="2111593"/>
            <a:ext cx="657608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stylesheet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/style.css"&gt;</a:t>
            </a: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&lt;div class="container"&gt;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&lt;div class="item" style="background: #E3E197;"&gt;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&lt;p&gt;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路漫漫其修远兮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...&lt;/p&gt;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  &lt;span&gt;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关闭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&lt;/span&gt;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&lt;/div&gt;</a:t>
            </a: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（此处省略多个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div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Title 1"/>
          <p:cNvSpPr txBox="1"/>
          <p:nvPr>
            <p:custDataLst>
              <p:tags r:id="rId7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许愿墙页面结构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>
            <p:custDataLst>
              <p:tags r:id="rId2"/>
            </p:custDataLst>
          </p:nvPr>
        </p:nvSpPr>
        <p:spPr>
          <a:xfrm>
            <a:off x="962838" y="1122630"/>
            <a:ext cx="1748580" cy="773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>
            <p:custDataLst>
              <p:tags r:id="rId3"/>
            </p:custDataLst>
          </p:nvPr>
        </p:nvSpPr>
        <p:spPr>
          <a:xfrm flipH="1">
            <a:off x="1051982" y="1258418"/>
            <a:ext cx="1625558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7" name="1"/>
          <p:cNvSpPr txBox="1"/>
          <p:nvPr>
            <p:custDataLst>
              <p:tags r:id="rId4"/>
            </p:custDataLst>
          </p:nvPr>
        </p:nvSpPr>
        <p:spPr>
          <a:xfrm>
            <a:off x="2927648" y="1225782"/>
            <a:ext cx="7213304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888737" y="5171843"/>
            <a:ext cx="222454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许愿墙页面结构</a:t>
            </a:r>
          </a:p>
        </p:txBody>
      </p:sp>
      <p:pic>
        <p:nvPicPr>
          <p:cNvPr id="14338" name="图片 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27" y="2338375"/>
            <a:ext cx="5790452" cy="27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/>
          <p:nvPr>
            <p:custDataLst>
              <p:tags r:id="rId7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许愿墙页面结构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>
            <p:custDataLst>
              <p:tags r:id="rId2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编写许愿墙页面样式</a:t>
            </a:r>
          </a:p>
        </p:txBody>
      </p:sp>
      <p:sp>
        <p:nvSpPr>
          <p:cNvPr id="15" name="圆角矩形 14"/>
          <p:cNvSpPr/>
          <p:nvPr>
            <p:custDataLst>
              <p:tags r:id="rId3"/>
            </p:custDataLst>
          </p:nvPr>
        </p:nvSpPr>
        <p:spPr>
          <a:xfrm>
            <a:off x="962838" y="1122630"/>
            <a:ext cx="1748580" cy="773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20"/>
          <p:cNvSpPr txBox="1"/>
          <p:nvPr>
            <p:custDataLst>
              <p:tags r:id="rId4"/>
            </p:custDataLst>
          </p:nvPr>
        </p:nvSpPr>
        <p:spPr>
          <a:xfrm flipH="1">
            <a:off x="1051982" y="1258418"/>
            <a:ext cx="1625558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7" name="1"/>
          <p:cNvSpPr txBox="1"/>
          <p:nvPr>
            <p:custDataLst>
              <p:tags r:id="rId5"/>
            </p:custDataLst>
          </p:nvPr>
        </p:nvSpPr>
        <p:spPr>
          <a:xfrm>
            <a:off x="2927648" y="1196335"/>
            <a:ext cx="7213304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&lt;body&gt;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&lt;html&gt;</a:t>
            </a:r>
            <a:r>
              <a:rPr lang="zh-CN" altLang="en-US" sz="2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等标签的样式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 bwMode="auto">
          <a:xfrm>
            <a:off x="3145121" y="2060509"/>
            <a:ext cx="7419529" cy="396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 bwMode="auto">
          <a:xfrm>
            <a:off x="3867975" y="2111593"/>
            <a:ext cx="657608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html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height: 100%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body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background: linear-gradient(to bottom, 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#CBEBDB 0%, #3794C0 120%);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height: 100%;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margin: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lvl="0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（省略部分样式代码）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962838" y="1122630"/>
            <a:ext cx="1748580" cy="773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20"/>
          <p:cNvSpPr txBox="1"/>
          <p:nvPr>
            <p:custDataLst>
              <p:tags r:id="rId3"/>
            </p:custDataLst>
          </p:nvPr>
        </p:nvSpPr>
        <p:spPr>
          <a:xfrm flipH="1">
            <a:off x="1051982" y="1258418"/>
            <a:ext cx="1625558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4" name="1"/>
          <p:cNvSpPr txBox="1"/>
          <p:nvPr>
            <p:custDataLst>
              <p:tags r:id="rId4"/>
            </p:custDataLst>
          </p:nvPr>
        </p:nvSpPr>
        <p:spPr>
          <a:xfrm>
            <a:off x="2954731" y="1220243"/>
            <a:ext cx="7213304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运行程序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4738394" y="5387946"/>
            <a:ext cx="222454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许愿墙页面效果</a:t>
            </a:r>
          </a:p>
        </p:txBody>
      </p:sp>
      <p:pic>
        <p:nvPicPr>
          <p:cNvPr id="13" name="图片 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31" y="2319376"/>
            <a:ext cx="5832519" cy="306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/>
          <p:nvPr>
            <p:custDataLst>
              <p:tags r:id="rId7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编写许愿墙页面样式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4094" y="1198424"/>
            <a:ext cx="10444968" cy="5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61" tIns="60978" rIns="121961" bIns="6097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chemeClr val="tx1"/>
              </a:buClr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018012" y="5879367"/>
            <a:ext cx="24491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DIV+CSS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布局页面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1"/>
          <p:cNvSpPr txBox="1"/>
          <p:nvPr>
            <p:custDataLst>
              <p:tags r:id="rId4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9E2B97B-4E3F-463C-AC15-CEE284CD957B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339319294"/>
              </p:ext>
            </p:extLst>
          </p:nvPr>
        </p:nvGraphicFramePr>
        <p:xfrm>
          <a:off x="3613343" y="1866065"/>
          <a:ext cx="5258501" cy="396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359400" imgH="4038600" progId="Visio.Drawing.11">
                  <p:embed/>
                </p:oleObj>
              </mc:Choice>
              <mc:Fallback>
                <p:oleObj name="Visio" r:id="rId8" imgW="5359400" imgH="4038600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343" y="1866065"/>
                        <a:ext cx="5258501" cy="396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1404" y="3013559"/>
            <a:ext cx="6731443" cy="903436"/>
          </a:xfrm>
          <a:prstGeom prst="rect">
            <a:avLst/>
          </a:prstGeom>
          <a:noFill/>
        </p:spPr>
        <p:txBody>
          <a:bodyPr wrap="square" lIns="91422" tIns="45709" rIns="91422" bIns="45709" rtlCol="0">
            <a:spAutoFit/>
          </a:bodyPr>
          <a:lstStyle/>
          <a:p>
            <a:pPr marL="0" lvl="1" algn="ctr">
              <a:lnSpc>
                <a:spcPct val="120000"/>
              </a:lnSpc>
              <a:defRPr/>
            </a:pPr>
            <a:r>
              <a:rPr lang="en-US" altLang="zh-CN" sz="4799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CSS3</a:t>
            </a:r>
            <a:r>
              <a:rPr lang="zh-CN" altLang="zh-CN" sz="4799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文本样式属性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8698" y="2808590"/>
            <a:ext cx="1734419" cy="1107845"/>
          </a:xfrm>
          <a:prstGeom prst="rect">
            <a:avLst/>
          </a:prstGeom>
          <a:noFill/>
        </p:spPr>
        <p:txBody>
          <a:bodyPr wrap="square" lIns="91422" tIns="45709" rIns="91422" bIns="45709" rtlCol="0">
            <a:spAutoFit/>
          </a:bodyPr>
          <a:lstStyle/>
          <a:p>
            <a:r>
              <a:rPr lang="en-US" altLang="zh-CN" sz="6599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5"/>
          <p:cNvSpPr txBox="1">
            <a:spLocks noChangeArrowheads="1"/>
          </p:cNvSpPr>
          <p:nvPr/>
        </p:nvSpPr>
        <p:spPr bwMode="auto">
          <a:xfrm>
            <a:off x="865010" y="1181015"/>
            <a:ext cx="10438744" cy="99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提供了丰富的文本样式属性，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字体、颜色、字号、阴影等效果。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字体样式属性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用于定义文本的样式，如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字体样式属性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386500" y="2565105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字体系列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86500" y="3500878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大小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411260" y="4436651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常用的字体样式属性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字体样式属性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11354" y="2205147"/>
          <a:ext cx="10440013" cy="323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5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918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628">
                <a:tc rowSpan="2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font-size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字号大小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1em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5em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表示相对于当前对象内文本的字体尺寸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8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5px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px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表示像素，最常用，推荐使用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91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font-family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字体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微软雅黑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网页中常用的字体有宋体、微软雅黑、黑体等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常用的字体样式属性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字体样式属性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11354" y="2205148"/>
          <a:ext cx="10440014" cy="3023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8442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21">
                <a:tc rowSpan="5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font-weight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字体粗细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normal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默认值，定义标准的字符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2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bold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定义粗体字符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0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bolder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定义更粗的字符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6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lighter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定义更细的字符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100~900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的整数倍）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定义由细到粗的字符，其中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等同于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normal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700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等同于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bold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，值越大字体越粗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5"/>
          <p:cNvSpPr txBox="1">
            <a:spLocks noChangeArrowheads="1"/>
          </p:cNvSpPr>
          <p:nvPr/>
        </p:nvSpPr>
        <p:spPr bwMode="auto">
          <a:xfrm>
            <a:off x="865010" y="1181014"/>
            <a:ext cx="10438744" cy="5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CSS3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文本外观属性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用于设置文本的外观样式，如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文本外观属性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808256" y="2746375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08256" y="3682148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字母间距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397715" y="4617921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阴影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33015" y="4617921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文本装饰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58989" y="2746375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字间距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58989" y="3682148"/>
            <a:ext cx="2962859" cy="630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58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水平对齐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常用的文本外观属性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文本外观属性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1354" y="2205148"/>
          <a:ext cx="10512005" cy="2770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9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918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752">
                <a:tc rowSpan="3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文本颜色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green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blue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预定义的颜色值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#FF0000, #FF6600, #29D794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十六进制颜色值，也是最常用的定义颜色的方式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rgba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(255,0,0,0.5)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rgba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(100%,0%,0%,0.5)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：红色值；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：绿色值；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：蓝色值，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rgb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的取值可以是正整数也可以是百分数。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：透明度，取值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常用的文本外观属性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文本外观属性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1354" y="2205147"/>
          <a:ext cx="10512004" cy="3815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918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582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letter-spacing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字间距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normal, 0.5em, 30px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用于定义字符与字符之间的空白，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normal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为默认值，其属性值可为不同单位的数值，允许使用负值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80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word-spacing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单词间距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normal, 0.5em, 30px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用于增加或减少单词间的空白（即字间隔）。默认值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normal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，其属性值可为不同单位的数值，允许使用负值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常用的文本外观属性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文本外观属性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11354" y="2205148"/>
          <a:ext cx="10512004" cy="3527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918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857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line-height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行间距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5px, 3em, 150%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用于定义行与行之间的距离，属性值单位有三种，分别为像素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px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，相对值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和百分比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，实际工作中使用最多的是像素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px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48">
                <a:tc rowSpan="4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text-transform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文本转换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不转换（默认值）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capitalize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首字母大写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uppercase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全部字符转换为大写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lowercase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全部字符转换为小写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常用的文本外观属性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文本外观属性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11354" y="2205148"/>
          <a:ext cx="10512004" cy="3146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9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918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64">
                <a:tc rowSpan="4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text-decoration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文本装饰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没有装饰（正常文本默认值）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underline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设置文本下划线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overline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设置文本上划线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6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line-through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设置文本删除线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4">
                <a:tc rowSpan="3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text-align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水平对齐方式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左对齐（默认值）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右对齐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居中对齐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常用的文本外观属性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文本外观属性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1354" y="2205148"/>
          <a:ext cx="10538560" cy="2885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9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5300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479">
                <a:tc rowSpan="2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text-overflow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标示对象内溢出文本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clip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修剪溢出文本，不显示省略标记“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6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ellipsis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用省略标记“…”标示被修剪文本，省略标记插入的位置是最后一个字符。需要结合overflow:hidden;使用</a:t>
                      </a:r>
                    </a:p>
                  </a:txBody>
                  <a:tcPr marL="67475" marR="6747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78751"/>
              </p:ext>
            </p:extLst>
          </p:nvPr>
        </p:nvGraphicFramePr>
        <p:xfrm>
          <a:off x="901111" y="2132662"/>
          <a:ext cx="10306275" cy="412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760"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797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341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标题标签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HTML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中，定义了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级标题，分别为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h2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h3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h4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h5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h6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，每级标题的字体大小依次递减，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级标题字号最大，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级标题字号最小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760"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段落标签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 defTabSz="1219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标签用于定义段落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074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br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br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标签可插入一个简单的换行符，用来输入空行，而不是分割段落。</a:t>
                      </a:r>
                    </a:p>
                  </a:txBody>
                  <a:tcPr marL="50613" marR="50613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76"/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常用文本标签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566FE-48A1-ACFB-7C7B-29806338FCC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链接属性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865010" y="1181014"/>
            <a:ext cx="10438744" cy="5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网页中的链接有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种状态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MH_SubTitle_1"/>
          <p:cNvSpPr txBox="1"/>
          <p:nvPr>
            <p:custDataLst>
              <p:tags r:id="rId1"/>
            </p:custDataLst>
          </p:nvPr>
        </p:nvSpPr>
        <p:spPr>
          <a:xfrm>
            <a:off x="2263551" y="2785101"/>
            <a:ext cx="2052163" cy="41106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algn="ctr" defTabSz="507898" eaLnBrk="0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a:link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2494" y="3202517"/>
            <a:ext cx="2331155" cy="84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lvl="0" algn="just"/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</a:rPr>
              <a:t>超级链接的初始状态</a:t>
            </a:r>
          </a:p>
        </p:txBody>
      </p:sp>
      <p:cxnSp>
        <p:nvCxnSpPr>
          <p:cNvPr id="31" name="MH_Other_1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10800000">
            <a:off x="2785720" y="4753146"/>
            <a:ext cx="2502908" cy="296794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014076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MH_Other_2"/>
          <p:cNvSpPr>
            <a:spLocks noEditPoints="1" noChangeArrowheads="1"/>
          </p:cNvSpPr>
          <p:nvPr>
            <p:custDataLst>
              <p:tags r:id="rId4"/>
            </p:custDataLst>
          </p:nvPr>
        </p:nvSpPr>
        <p:spPr bwMode="auto">
          <a:xfrm>
            <a:off x="5980617" y="2135965"/>
            <a:ext cx="1337953" cy="1641095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rgbClr val="FFFFFF"/>
            </a:solidFill>
            <a:miter lim="800000"/>
          </a:ln>
        </p:spPr>
        <p:txBody>
          <a:bodyPr/>
          <a:lstStyle/>
          <a:p>
            <a:pPr defTabSz="914217">
              <a:defRPr/>
            </a:pPr>
            <a:endParaRPr lang="zh-CN" altLang="en-US" sz="1800" kern="0">
              <a:solidFill>
                <a:prstClr val="black"/>
              </a:solidFill>
              <a:ea typeface="字魂59号-创粗黑" panose="00000500000000000000" charset="-122"/>
              <a:cs typeface="+mn-lt"/>
            </a:endParaRPr>
          </a:p>
        </p:txBody>
      </p:sp>
      <p:sp>
        <p:nvSpPr>
          <p:cNvPr id="33" name="MH_Other_3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5591770" y="3331075"/>
            <a:ext cx="2134693" cy="149507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rgbClr val="FFFFFF"/>
            </a:solidFill>
            <a:miter lim="800000"/>
          </a:ln>
        </p:spPr>
        <p:txBody>
          <a:bodyPr/>
          <a:lstStyle/>
          <a:p>
            <a:pPr defTabSz="914217">
              <a:defRPr/>
            </a:pPr>
            <a:endParaRPr lang="zh-CN" altLang="en-US" sz="1800" kern="0">
              <a:solidFill>
                <a:prstClr val="black"/>
              </a:solidFill>
              <a:ea typeface="字魂59号-创粗黑" panose="00000500000000000000" charset="-122"/>
              <a:cs typeface="+mn-lt"/>
            </a:endParaRPr>
          </a:p>
        </p:txBody>
      </p:sp>
      <p:sp>
        <p:nvSpPr>
          <p:cNvPr id="34" name="MH_Other_4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4764874" y="3313616"/>
            <a:ext cx="1287165" cy="1909320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rgbClr val="FFFFFF"/>
            </a:solidFill>
            <a:miter lim="800000"/>
          </a:ln>
        </p:spPr>
        <p:txBody>
          <a:bodyPr/>
          <a:lstStyle/>
          <a:p>
            <a:pPr defTabSz="914217">
              <a:defRPr/>
            </a:pPr>
            <a:endParaRPr lang="zh-CN" altLang="en-US" sz="1800" kern="0">
              <a:solidFill>
                <a:prstClr val="black"/>
              </a:solidFill>
              <a:ea typeface="字魂59号-创粗黑" panose="00000500000000000000" charset="-122"/>
              <a:cs typeface="+mn-lt"/>
            </a:endParaRPr>
          </a:p>
        </p:txBody>
      </p:sp>
      <p:sp>
        <p:nvSpPr>
          <p:cNvPr id="35" name="MH_Other_5"/>
          <p:cNvSpPr>
            <a:spLocks noEditPoints="1" noChangeArrowheads="1"/>
          </p:cNvSpPr>
          <p:nvPr>
            <p:custDataLst>
              <p:tags r:id="rId7"/>
            </p:custDataLst>
          </p:nvPr>
        </p:nvSpPr>
        <p:spPr bwMode="auto">
          <a:xfrm>
            <a:off x="4323649" y="2632735"/>
            <a:ext cx="2160088" cy="1137975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rgbClr val="FFFFFF"/>
            </a:solidFill>
            <a:miter lim="800000"/>
          </a:ln>
        </p:spPr>
        <p:txBody>
          <a:bodyPr/>
          <a:lstStyle/>
          <a:p>
            <a:pPr defTabSz="914217">
              <a:defRPr/>
            </a:pPr>
            <a:endParaRPr lang="zh-CN" altLang="en-US" sz="1800" kern="0">
              <a:solidFill>
                <a:prstClr val="black"/>
              </a:solidFill>
              <a:ea typeface="字魂59号-创粗黑" panose="00000500000000000000" charset="-122"/>
              <a:cs typeface="+mn-lt"/>
            </a:endParaRPr>
          </a:p>
        </p:txBody>
      </p:sp>
      <p:cxnSp>
        <p:nvCxnSpPr>
          <p:cNvPr id="36" name="MH_Other_6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6793229" y="2348639"/>
            <a:ext cx="2569568" cy="28409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014076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MH_SubTitle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99512" y="2215320"/>
            <a:ext cx="2248967" cy="41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507898" eaLnBrk="0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</a:rPr>
              <a:t>a:hover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38" name="MH_Text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93112" y="2648608"/>
            <a:ext cx="3026308" cy="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ts val="2500"/>
              </a:spcBef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</a:rPr>
              <a:t>把鼠标放上去时悬停的状态 </a:t>
            </a:r>
          </a:p>
        </p:txBody>
      </p:sp>
      <p:sp>
        <p:nvSpPr>
          <p:cNvPr id="39" name="MH_SubTitle_4"/>
          <p:cNvSpPr txBox="1"/>
          <p:nvPr>
            <p:custDataLst>
              <p:tags r:id="rId11"/>
            </p:custDataLst>
          </p:nvPr>
        </p:nvSpPr>
        <p:spPr>
          <a:xfrm>
            <a:off x="2377825" y="4340490"/>
            <a:ext cx="2052163" cy="412654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algn="ctr" defTabSz="507898" eaLnBrk="0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a:active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0" name="MH_Text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20502" y="4764255"/>
            <a:ext cx="2229922" cy="84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</a:rPr>
              <a:t>鼠标单击时的状态</a:t>
            </a:r>
          </a:p>
        </p:txBody>
      </p:sp>
      <p:sp>
        <p:nvSpPr>
          <p:cNvPr id="41" name="MH_SubTitle_3"/>
          <p:cNvSpPr txBox="1"/>
          <p:nvPr>
            <p:custDataLst>
              <p:tags r:id="rId13"/>
            </p:custDataLst>
          </p:nvPr>
        </p:nvSpPr>
        <p:spPr>
          <a:xfrm>
            <a:off x="7412210" y="3953231"/>
            <a:ext cx="2248967" cy="411068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algn="ctr" defTabSz="507898" eaLnBrk="0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a:visited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MH_Text_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05809" y="4383343"/>
            <a:ext cx="2797636" cy="84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</a:rPr>
              <a:t>访问过后的状态</a:t>
            </a:r>
          </a:p>
        </p:txBody>
      </p:sp>
      <p:cxnSp>
        <p:nvCxnSpPr>
          <p:cNvPr id="43" name="MH_Other_7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7726463" y="4383660"/>
            <a:ext cx="1420484" cy="0"/>
          </a:xfrm>
          <a:prstGeom prst="line">
            <a:avLst/>
          </a:prstGeom>
          <a:noFill/>
          <a:ln w="3175" algn="ctr">
            <a:solidFill>
              <a:srgbClr val="014076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MH_Other_8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2666684" y="3202516"/>
            <a:ext cx="1672838" cy="0"/>
          </a:xfrm>
          <a:prstGeom prst="line">
            <a:avLst/>
          </a:prstGeom>
          <a:noFill/>
          <a:ln w="3175" algn="ctr">
            <a:solidFill>
              <a:srgbClr val="014076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840632" y="1171066"/>
            <a:ext cx="10438744" cy="5302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1889" tIns="60944" rIns="121889" bIns="6094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LoVe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HAte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原则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的顺序进行设置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改变超链接样式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08583" y="2872075"/>
            <a:ext cx="6983383" cy="145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199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4804" y="3004272"/>
            <a:ext cx="6475736" cy="119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554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对全站有链接的文字颜色样式为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color:#333;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并无下画线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554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 { color: #333; text-decoration: none;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28554" fontAlgn="base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a:hover { color: #CC3300; text-decoration: underline;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9285" y="3831877"/>
            <a:ext cx="5327359" cy="326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5"/>
          <p:cNvCxnSpPr/>
          <p:nvPr/>
        </p:nvCxnSpPr>
        <p:spPr>
          <a:xfrm flipH="1">
            <a:off x="5948873" y="4158922"/>
            <a:ext cx="8888" cy="566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80243" y="4730925"/>
            <a:ext cx="3674737" cy="70468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defRPr/>
            </a:pP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鼠标放到超链接上文字颜色样式变为</a:t>
            </a:r>
            <a:r>
              <a:rPr kumimoji="1" lang="en-US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#CC3300 </a:t>
            </a:r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kumimoji="1" lang="zh-CN" altLang="zh-CN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给文字链接加下画线。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32455" y="2225092"/>
            <a:ext cx="5348258" cy="49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改变超链接样式</a:t>
            </a:r>
            <a:endParaRPr lang="en-US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链接属性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768641" y="1208884"/>
            <a:ext cx="10438744" cy="5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新西兰主要城市介绍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5630" y="266933"/>
            <a:ext cx="7326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Lab1.3 【HTML+CSS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综合练习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Ⅰ】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新西兰城市介绍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29A3BE-90D7-3756-BC6D-A709763C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56" y="1268759"/>
            <a:ext cx="2989365" cy="52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78C0D1A-6A67-9B9C-2579-DBC9F680F3D4}"/>
              </a:ext>
            </a:extLst>
          </p:cNvPr>
          <p:cNvSpPr txBox="1"/>
          <p:nvPr/>
        </p:nvSpPr>
        <p:spPr>
          <a:xfrm>
            <a:off x="878620" y="2209392"/>
            <a:ext cx="10823787" cy="12774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spc="-7" dirty="0">
                <a:solidFill>
                  <a:srgbClr val="4A86E7"/>
                </a:solidFill>
                <a:latin typeface="Courier New"/>
                <a:cs typeface="Courier New"/>
              </a:rPr>
              <a:t>p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&gt;&lt;</a:t>
            </a:r>
            <a:r>
              <a:rPr spc="-7" dirty="0">
                <a:solidFill>
                  <a:srgbClr val="6AA84F"/>
                </a:solidFill>
                <a:latin typeface="Courier New"/>
                <a:cs typeface="Courier New"/>
              </a:rPr>
              <a:t>em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&gt;Emphasis&lt;/</a:t>
            </a:r>
            <a:r>
              <a:rPr spc="-7" dirty="0">
                <a:solidFill>
                  <a:srgbClr val="6AA84F"/>
                </a:solidFill>
                <a:latin typeface="Courier New"/>
                <a:cs typeface="Courier New"/>
              </a:rPr>
              <a:t>em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&gt; and &lt;</a:t>
            </a:r>
            <a:r>
              <a:rPr spc="-7" dirty="0">
                <a:solidFill>
                  <a:srgbClr val="6AA84F"/>
                </a:solidFill>
                <a:latin typeface="Courier New"/>
                <a:cs typeface="Courier New"/>
              </a:rPr>
              <a:t>strong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&gt;Strong&lt;/</a:t>
            </a:r>
            <a:r>
              <a:rPr spc="-7" dirty="0">
                <a:solidFill>
                  <a:srgbClr val="6AA84F"/>
                </a:solidFill>
                <a:latin typeface="Courier New"/>
                <a:cs typeface="Courier New"/>
              </a:rPr>
              <a:t>strong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&gt; tags are  inline elements. They are written on the same line in HTML,  and also appear in the same line in the</a:t>
            </a:r>
            <a:r>
              <a:rPr spc="67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browser.&lt;/</a:t>
            </a:r>
            <a:r>
              <a:rPr spc="-7" dirty="0">
                <a:solidFill>
                  <a:srgbClr val="4A86E7"/>
                </a:solidFill>
                <a:latin typeface="Courier New"/>
                <a:cs typeface="Courier New"/>
              </a:rPr>
              <a:t>p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56B7846-6987-9BFB-FF80-0DAF31C37E35}"/>
              </a:ext>
            </a:extLst>
          </p:cNvPr>
          <p:cNvSpPr/>
          <p:nvPr/>
        </p:nvSpPr>
        <p:spPr>
          <a:xfrm>
            <a:off x="1487488" y="4149080"/>
            <a:ext cx="8940799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8180B1-FD8A-EB90-EA85-3E39165D76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370BC760-4F5F-D030-6C5F-52F3B594A71A}"/>
              </a:ext>
            </a:extLst>
          </p:cNvPr>
          <p:cNvSpPr txBox="1"/>
          <p:nvPr/>
        </p:nvSpPr>
        <p:spPr>
          <a:xfrm>
            <a:off x="878620" y="1484592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常用文本标签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4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>
            <a:extLst>
              <a:ext uri="{FF2B5EF4-FFF2-40B4-BE49-F238E27FC236}">
                <a16:creationId xmlns:a16="http://schemas.microsoft.com/office/drawing/2014/main" id="{B7954C68-F298-92FD-74C8-425638D05E5F}"/>
              </a:ext>
            </a:extLst>
          </p:cNvPr>
          <p:cNvSpPr txBox="1"/>
          <p:nvPr/>
        </p:nvSpPr>
        <p:spPr>
          <a:xfrm>
            <a:off x="911424" y="1268760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3E69072-3447-B356-EE91-4D36B00086CD}"/>
              </a:ext>
            </a:extLst>
          </p:cNvPr>
          <p:cNvSpPr txBox="1"/>
          <p:nvPr/>
        </p:nvSpPr>
        <p:spPr>
          <a:xfrm>
            <a:off x="695400" y="2132856"/>
            <a:ext cx="11008360" cy="33512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&lt;a&gt; </a:t>
            </a: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标签用于标记作为链接的内容。标签内的内容可以是文本，也可以是图像。</a:t>
            </a:r>
            <a:endParaRPr lang="en-US" altLang="zh-CN" spc="-7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marL="16933" marR="6773">
              <a:lnSpc>
                <a:spcPct val="114599"/>
              </a:lnSpc>
              <a:spcBef>
                <a:spcPts val="133"/>
              </a:spcBef>
            </a:pPr>
            <a:endParaRPr lang="en-US" altLang="zh-CN" spc="-7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&lt;a&gt; </a:t>
            </a: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标签有一个必需的属性 </a:t>
            </a:r>
            <a:r>
              <a:rPr lang="en-US" altLang="zh-CN" spc="-7" dirty="0" err="1">
                <a:solidFill>
                  <a:srgbClr val="595959"/>
                </a:solidFill>
                <a:latin typeface="Courier New"/>
                <a:cs typeface="Courier New"/>
              </a:rPr>
              <a:t>href</a:t>
            </a: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，它用于指示链接资源的地址。</a:t>
            </a:r>
            <a:endParaRPr lang="en-US" altLang="zh-CN" spc="-7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marL="16933" marR="6773">
              <a:lnSpc>
                <a:spcPct val="114599"/>
              </a:lnSpc>
              <a:spcBef>
                <a:spcPts val="133"/>
              </a:spcBef>
            </a:pPr>
            <a:endParaRPr lang="en-US" spc="-7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spc="-7" dirty="0">
                <a:solidFill>
                  <a:srgbClr val="4A86E7"/>
                </a:solidFill>
                <a:latin typeface="Courier New"/>
                <a:cs typeface="Courier New"/>
              </a:rPr>
              <a:t>a </a:t>
            </a:r>
            <a:r>
              <a:rPr spc="-7" dirty="0">
                <a:solidFill>
                  <a:srgbClr val="6AA84F"/>
                </a:solidFill>
                <a:latin typeface="Courier New"/>
                <a:cs typeface="Courier New"/>
              </a:rPr>
              <a:t>href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="</a:t>
            </a:r>
            <a:r>
              <a:rPr spc="-7" dirty="0">
                <a:solidFill>
                  <a:srgbClr val="E69137"/>
                </a:solidFill>
                <a:latin typeface="Courier New"/>
                <a:cs typeface="Courier New"/>
                <a:hlinkClick r:id="rId3"/>
              </a:rPr>
              <a:t>http://www.google.com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"&gt;Google&lt;/</a:t>
            </a:r>
            <a:r>
              <a:rPr spc="-7" dirty="0">
                <a:solidFill>
                  <a:srgbClr val="4A86E7"/>
                </a:solidFill>
                <a:latin typeface="Courier New"/>
                <a:cs typeface="Courier New"/>
              </a:rPr>
              <a:t>a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latin typeface="Courier New"/>
              <a:cs typeface="Courier New"/>
            </a:endParaRPr>
          </a:p>
          <a:p>
            <a:pPr>
              <a:spcBef>
                <a:spcPts val="7"/>
              </a:spcBef>
            </a:pPr>
            <a:endParaRPr lang="zh-CN" altLang="en-US" sz="2333" dirty="0">
              <a:latin typeface="Courier New"/>
              <a:cs typeface="Courier New"/>
            </a:endParaRPr>
          </a:p>
          <a:p>
            <a:pPr marL="3104649"/>
            <a:r>
              <a:rPr lang="en-US" u="heavy" spc="27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Google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EFEB0E-DE15-9E12-9521-B47E1752F32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</p:spTree>
    <p:extLst>
      <p:ext uri="{BB962C8B-B14F-4D97-AF65-F5344CB8AC3E}">
        <p14:creationId xmlns:p14="http://schemas.microsoft.com/office/powerpoint/2010/main" val="41556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6">
            <a:extLst>
              <a:ext uri="{FF2B5EF4-FFF2-40B4-BE49-F238E27FC236}">
                <a16:creationId xmlns:a16="http://schemas.microsoft.com/office/drawing/2014/main" id="{8AB17D93-4932-7939-84CC-C21631CBD655}"/>
              </a:ext>
            </a:extLst>
          </p:cNvPr>
          <p:cNvSpPr txBox="1"/>
          <p:nvPr/>
        </p:nvSpPr>
        <p:spPr>
          <a:xfrm>
            <a:off x="911424" y="1268760"/>
            <a:ext cx="3424523" cy="446779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lIns="76782" tIns="38391" rIns="76782" bIns="38391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A78A273-052A-941A-46A9-3AC6FD225C5D}"/>
              </a:ext>
            </a:extLst>
          </p:cNvPr>
          <p:cNvSpPr txBox="1"/>
          <p:nvPr/>
        </p:nvSpPr>
        <p:spPr>
          <a:xfrm>
            <a:off x="767408" y="2211397"/>
            <a:ext cx="10994812" cy="276400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lang="en-US" altLang="zh-CN" spc="-7" dirty="0" err="1">
                <a:solidFill>
                  <a:srgbClr val="595959"/>
                </a:solidFill>
                <a:latin typeface="Courier New"/>
                <a:cs typeface="Courier New"/>
              </a:rPr>
              <a:t>img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&gt; </a:t>
            </a: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标签用于显示图像。这个标签是自闭合的，不需要关闭。</a:t>
            </a:r>
            <a:endParaRPr lang="en-US" altLang="zh-CN" spc="-7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marL="16933">
              <a:spcBef>
                <a:spcPts val="133"/>
              </a:spcBef>
            </a:pPr>
            <a:endParaRPr lang="en-US" altLang="zh-CN" spc="-7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marL="16933">
              <a:spcBef>
                <a:spcPts val="133"/>
              </a:spcBef>
            </a:pP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图像标签有一个必需的属性 </a:t>
            </a:r>
            <a:r>
              <a:rPr lang="en-US" altLang="zh-CN" spc="-7" dirty="0" err="1">
                <a:solidFill>
                  <a:srgbClr val="595959"/>
                </a:solidFill>
                <a:latin typeface="Courier New"/>
                <a:cs typeface="Courier New"/>
              </a:rPr>
              <a:t>src</a:t>
            </a: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，它和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&lt;a&gt;</a:t>
            </a: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标签中的 </a:t>
            </a:r>
            <a:r>
              <a:rPr lang="en-US" altLang="zh-CN" spc="-7" dirty="0" err="1">
                <a:solidFill>
                  <a:srgbClr val="595959"/>
                </a:solidFill>
                <a:latin typeface="Courier New"/>
                <a:cs typeface="Courier New"/>
              </a:rPr>
              <a:t>href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属性类似，用于指示图像文件的地址。当图像文件无法显示时，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alt </a:t>
            </a:r>
            <a:r>
              <a:rPr lang="zh-CN" altLang="en-US" spc="-7" dirty="0">
                <a:solidFill>
                  <a:srgbClr val="595959"/>
                </a:solidFill>
                <a:latin typeface="Courier New"/>
                <a:cs typeface="Courier New"/>
              </a:rPr>
              <a:t>属性提供一段文本描述。</a:t>
            </a:r>
            <a:endParaRPr lang="en-US" altLang="zh-CN" spc="-7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marL="16933">
              <a:spcBef>
                <a:spcPts val="133"/>
              </a:spcBef>
            </a:pPr>
            <a:endParaRPr sz="3200" dirty="0">
              <a:latin typeface="Arial"/>
              <a:cs typeface="Arial"/>
            </a:endParaRPr>
          </a:p>
          <a:p>
            <a:pPr marL="16933"/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&lt;</a:t>
            </a:r>
            <a:r>
              <a:rPr spc="-7" dirty="0">
                <a:solidFill>
                  <a:srgbClr val="4A86E7"/>
                </a:solidFill>
                <a:latin typeface="Courier New"/>
                <a:cs typeface="Courier New"/>
              </a:rPr>
              <a:t>img </a:t>
            </a:r>
            <a:r>
              <a:rPr spc="-7" dirty="0" err="1">
                <a:solidFill>
                  <a:srgbClr val="6AA84F"/>
                </a:solidFill>
                <a:latin typeface="Courier New"/>
                <a:cs typeface="Courier New"/>
              </a:rPr>
              <a:t>src</a:t>
            </a:r>
            <a:r>
              <a:rPr spc="-7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lang="en-US" spc="-7" dirty="0">
                <a:solidFill>
                  <a:srgbClr val="E69137"/>
                </a:solidFill>
                <a:latin typeface="Courier New"/>
                <a:cs typeface="Courier New"/>
                <a:hlinkClick r:id="rId3"/>
              </a:rPr>
              <a:t>https://gradspace.org/assets/logo-icon.png</a:t>
            </a:r>
            <a:r>
              <a:rPr lang="en-US" spc="-7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zh-CN" spc="-7" dirty="0">
                <a:solidFill>
                  <a:srgbClr val="6AA84F"/>
                </a:solidFill>
                <a:latin typeface="Courier New"/>
                <a:cs typeface="Courier New"/>
              </a:rPr>
              <a:t>height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="</a:t>
            </a:r>
            <a:r>
              <a:rPr lang="en-US" altLang="zh-CN" spc="-7" dirty="0">
                <a:solidFill>
                  <a:srgbClr val="E69137"/>
                </a:solidFill>
                <a:latin typeface="Courier New"/>
                <a:cs typeface="Courier New"/>
              </a:rPr>
              <a:t>100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"</a:t>
            </a:r>
            <a:r>
              <a:rPr lang="en-US" altLang="zh-CN" spc="167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altLang="zh-CN" spc="-7" dirty="0">
                <a:solidFill>
                  <a:srgbClr val="6AA84F"/>
                </a:solidFill>
                <a:latin typeface="Courier New"/>
                <a:cs typeface="Courier New"/>
              </a:rPr>
              <a:t>width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="</a:t>
            </a:r>
            <a:r>
              <a:rPr lang="en-US" altLang="zh-CN" spc="-7" dirty="0">
                <a:solidFill>
                  <a:srgbClr val="E69137"/>
                </a:solidFill>
                <a:latin typeface="Courier New"/>
                <a:cs typeface="Courier New"/>
              </a:rPr>
              <a:t>100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“ </a:t>
            </a:r>
            <a:r>
              <a:rPr lang="pl-PL" altLang="zh-CN" spc="-7" dirty="0">
                <a:solidFill>
                  <a:srgbClr val="6AA84F"/>
                </a:solidFill>
                <a:latin typeface="Courier New"/>
                <a:cs typeface="Courier New"/>
              </a:rPr>
              <a:t>alt</a:t>
            </a:r>
            <a:r>
              <a:rPr lang="pl-PL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=“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GradSpace Logo</a:t>
            </a:r>
            <a:r>
              <a:rPr lang="pl-PL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"&gt; </a:t>
            </a:r>
            <a:r>
              <a:rPr lang="en-US" altLang="zh-CN" spc="-7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DE961-CFAB-D17C-AE5D-473F1286617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5205" y="265207"/>
            <a:ext cx="3896957" cy="506270"/>
          </a:xfrm>
          <a:prstGeom prst="rect">
            <a:avLst/>
          </a:prstGeom>
        </p:spPr>
        <p:txBody>
          <a:bodyPr lIns="0" tIns="60978" rIns="0" bIns="6097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 HTML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常用标签</a:t>
            </a:r>
          </a:p>
        </p:txBody>
      </p:sp>
    </p:spTree>
    <p:extLst>
      <p:ext uri="{BB962C8B-B14F-4D97-AF65-F5344CB8AC3E}">
        <p14:creationId xmlns:p14="http://schemas.microsoft.com/office/powerpoint/2010/main" val="20728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  <p:tag name="KSO_WM_UNIT_TABLE_BEAUTIFY" val="smartTable{5f2b7a3b-dae9-48eb-930f-2fd371a9e66a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6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7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72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8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8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8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8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8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4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4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50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50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  <p:tag name="KSO_WM_FULL_TEXT_BEAUTIFY_COPY_ID" val="1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4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  <p:tag name="KSO_WM_FULL_TEXT_BEAUTIFY_COPY_ID" val="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4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  <p:tag name="KSO_WM_FULL_TEXT_BEAUTIFY_COPY_ID" val="1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9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9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50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7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7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26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FULL_TEXT_BEAUTIFY_COPY_ID" val="1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51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  <p:tag name="KSO_WM_FULL_TEXT_BEAUTIFY_COPY_ID" val="1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8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  <p:tag name="KSO_WM_FULL_TEXT_BEAUTIFY_COPY_ID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33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  <p:tag name="KSO_WM_FULL_TEXT_BEAUTIFY_COPY_ID" val="1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8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  <p:tag name="KSO_WM_FULL_TEXT_BEAUTIFY_COPY_ID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277aa2-0393-4f16-92f8-c2bfc69eed5a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d754920-406c-451b-ab4b-9ffcc481d02c}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8903b50-2870-4a31-a5e2-0557ab2196ce}"/>
  <p:tag name="TABLE_ENDDRAG_ORIGIN_RECT" val="830*227"/>
  <p:tag name="TABLE_ENDDRAG_RECT" val="71*173*830*22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SubTitle"/>
  <p:tag name="MH_ORDER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Text"/>
  <p:tag name="MH_ORDER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Other"/>
  <p:tag name="MH_ORDER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8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Other"/>
  <p:tag name="MH_ORDER" val="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Other"/>
  <p:tag name="MH_ORDER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Other"/>
  <p:tag name="MH_ORDER" val="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Other"/>
  <p:tag name="MH_ORDER" val="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SubTitle"/>
  <p:tag name="MH_ORDER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Text"/>
  <p:tag name="MH_ORDER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SubTitle"/>
  <p:tag name="MH_ORDER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Text"/>
  <p:tag name="MH_ORDER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SubTitle"/>
  <p:tag name="MH_ORDER" val="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Text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Other"/>
  <p:tag name="MH_ORDER" val="7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55452"/>
  <p:tag name="MH_LIBRARY" val="GRAPHIC"/>
  <p:tag name="MH_TYPE" val="Other"/>
  <p:tag name="MH_ORDER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9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7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5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8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49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6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3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3494</Words>
  <Application>Microsoft Office PowerPoint</Application>
  <PresentationFormat>宽屏</PresentationFormat>
  <Paragraphs>603</Paragraphs>
  <Slides>62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微软雅黑</vt:lpstr>
      <vt:lpstr>字魂105号-简雅黑</vt:lpstr>
      <vt:lpstr>字魂59号-创粗黑</vt:lpstr>
      <vt:lpstr>Arial</vt:lpstr>
      <vt:lpstr>Calibri</vt:lpstr>
      <vt:lpstr>Courier New</vt:lpstr>
      <vt:lpstr>Impact</vt:lpstr>
      <vt:lpstr>Times New Roman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 positioning - Normal ﬂow</vt:lpstr>
      <vt:lpstr>CSS positioning - Relative</vt:lpstr>
      <vt:lpstr>CSS positioning - Absolute</vt:lpstr>
      <vt:lpstr>CSS positioning - Fixed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MateBook</cp:lastModifiedBy>
  <cp:revision>727</cp:revision>
  <dcterms:created xsi:type="dcterms:W3CDTF">2020-08-18T02:29:00Z</dcterms:created>
  <dcterms:modified xsi:type="dcterms:W3CDTF">2024-10-17T07:29:04Z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