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13"/>
  </p:notesMasterIdLst>
  <p:handoutMasterIdLst>
    <p:handoutMasterId r:id="rId14"/>
  </p:handoutMasterIdLst>
  <p:sldIdLst>
    <p:sldId id="325" r:id="rId3"/>
    <p:sldId id="257" r:id="rId4"/>
    <p:sldId id="1161" r:id="rId5"/>
    <p:sldId id="1806" r:id="rId6"/>
    <p:sldId id="260" r:id="rId7"/>
    <p:sldId id="261" r:id="rId8"/>
    <p:sldId id="1805" r:id="rId9"/>
    <p:sldId id="265" r:id="rId10"/>
    <p:sldId id="266" r:id="rId11"/>
    <p:sldId id="1804" r:id="rId12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zq" initials="lzq" lastIdx="3" clrIdx="0">
    <p:extLst>
      <p:ext uri="{19B8F6BF-5375-455C-9EA6-DF929625EA0E}">
        <p15:presenceInfo xmlns:p15="http://schemas.microsoft.com/office/powerpoint/2012/main" userId="f3b653b8ea518c22" providerId="Windows Live"/>
      </p:ext>
    </p:extLst>
  </p:cmAuthor>
  <p:cmAuthor id="2" name="zrd" initials="W用" lastIdx="6" clrIdx="1">
    <p:extLst>
      <p:ext uri="{19B8F6BF-5375-455C-9EA6-DF929625EA0E}">
        <p15:presenceInfo xmlns:p15="http://schemas.microsoft.com/office/powerpoint/2012/main" userId="f6599913dc903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FFFF"/>
    <a:srgbClr val="1369B3"/>
    <a:srgbClr val="71A5D1"/>
    <a:srgbClr val="F2F2F2"/>
    <a:srgbClr val="EBAD13"/>
    <a:srgbClr val="BBBBBB"/>
    <a:srgbClr val="FAFAFA"/>
    <a:srgbClr val="006B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18" autoAdjust="0"/>
    <p:restoredTop sz="95974" autoAdjust="0"/>
  </p:normalViewPr>
  <p:slideViewPr>
    <p:cSldViewPr>
      <p:cViewPr varScale="1">
        <p:scale>
          <a:sx n="67" d="100"/>
          <a:sy n="67" d="100"/>
        </p:scale>
        <p:origin x="696" y="60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07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E749E-2FBF-76B4-0B7C-D834584D2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376B37F-AF70-2AC8-1F96-19ED5F016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328C72-A13D-986A-F7DB-8969ADF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A9A124-621D-1CD5-6B91-D732CDD6E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749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4387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5904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8504F"/>
                </a:solidFill>
                <a:latin typeface="华文楷体"/>
                <a:cs typeface="华文楷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>
            <a:pPr marL="12699">
              <a:spcBef>
                <a:spcPts val="190"/>
              </a:spcBef>
            </a:pPr>
            <a:r>
              <a:rPr lang="zh-CN" altLang="en-US"/>
              <a:t>高级软件人才培训专</a:t>
            </a:r>
            <a:r>
              <a:rPr lang="zh-CN" altLang="en-US" spc="-5"/>
              <a:t>家</a:t>
            </a:r>
            <a:endParaRPr lang="zh-CN" altLang="en-US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408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0" r:id="rId12"/>
    <p:sldLayoutId id="2147483671" r:id="rId13"/>
    <p:sldLayoutId id="2147483672" r:id="rId14"/>
    <p:sldLayoutId id="2147483673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1846734" y="2637706"/>
            <a:ext cx="9073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10</a:t>
            </a:r>
            <a:r>
              <a:rPr lang="zh-CN" altLang="en-US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讲 </a:t>
            </a:r>
            <a:r>
              <a:rPr lang="en-US" altLang="zh-CN" sz="5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 Typescript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2566814" y="4005858"/>
            <a:ext cx="7416824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GradSpace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前端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React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教程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202" y="1066199"/>
            <a:ext cx="7643770" cy="91809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95" dirty="0">
                <a:solidFill>
                  <a:srgbClr val="AC2A25"/>
                </a:solidFill>
                <a:latin typeface="宋体"/>
                <a:cs typeface="宋体"/>
              </a:rPr>
              <a:t>props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与</a:t>
            </a:r>
            <a:r>
              <a:rPr sz="2000" spc="-10" dirty="0">
                <a:solidFill>
                  <a:srgbClr val="AC2A25"/>
                </a:solidFill>
                <a:latin typeface="宋体"/>
                <a:cs typeface="宋体"/>
              </a:rPr>
              <a:t>TypeScript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120" dirty="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sz="2000" spc="-49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为事件</a:t>
            </a:r>
            <a:r>
              <a:rPr sz="2000" spc="130" dirty="0">
                <a:solidFill>
                  <a:srgbClr val="AC2A25"/>
                </a:solidFill>
                <a:latin typeface="宋体"/>
                <a:cs typeface="宋体"/>
              </a:rPr>
              <a:t>prop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添加类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型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组件经常执行类型为函数的</a:t>
            </a:r>
            <a:r>
              <a:rPr sz="1600" spc="100" dirty="0">
                <a:solidFill>
                  <a:srgbClr val="404040"/>
                </a:solidFill>
                <a:latin typeface="宋体"/>
                <a:cs typeface="宋体"/>
              </a:rPr>
              <a:t>prop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实现子传父</a:t>
            </a:r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这类</a:t>
            </a:r>
            <a:r>
              <a:rPr sz="1600" spc="100" dirty="0">
                <a:solidFill>
                  <a:srgbClr val="404040"/>
                </a:solidFill>
                <a:latin typeface="宋体"/>
                <a:cs typeface="宋体"/>
              </a:rPr>
              <a:t>prop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重点在于函数参数类型的注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解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03" y="5027246"/>
            <a:ext cx="8481860" cy="10965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295245" indent="-230481">
              <a:spcBef>
                <a:spcPts val="1340"/>
              </a:spcBef>
              <a:buAutoNum type="arabicPeriod"/>
              <a:tabLst>
                <a:tab pos="29524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在组件内部调用时需要遵守类型的约束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参数传递需要满足要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求</a:t>
            </a:r>
            <a:endParaRPr sz="1600">
              <a:latin typeface="宋体"/>
              <a:cs typeface="宋体"/>
            </a:endParaRPr>
          </a:p>
          <a:p>
            <a:pPr marL="295245" indent="-230481">
              <a:spcBef>
                <a:spcPts val="1340"/>
              </a:spcBef>
              <a:buAutoNum type="arabicPeriod"/>
              <a:tabLst>
                <a:tab pos="29524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绑定</a:t>
            </a:r>
            <a:r>
              <a:rPr sz="1600" spc="100" dirty="0">
                <a:solidFill>
                  <a:srgbClr val="252525"/>
                </a:solidFill>
                <a:latin typeface="宋体"/>
                <a:cs typeface="宋体"/>
              </a:rPr>
              <a:t>prop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时如果绑定内联函数直接可以推断出参数类型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否则需要单独注解匹配的参数类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型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13710" y="2204658"/>
            <a:ext cx="4415977" cy="27154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60946" y="2721226"/>
            <a:ext cx="2522527" cy="254602"/>
          </a:xfrm>
          <a:custGeom>
            <a:avLst/>
            <a:gdLst/>
            <a:ahLst/>
            <a:cxnLst/>
            <a:rect l="l" t="t" r="r" b="b"/>
            <a:pathLst>
              <a:path w="2522854" h="254635">
                <a:moveTo>
                  <a:pt x="2510154" y="254635"/>
                </a:moveTo>
                <a:lnTo>
                  <a:pt x="12700" y="254635"/>
                </a:lnTo>
                <a:lnTo>
                  <a:pt x="10223" y="254393"/>
                </a:lnTo>
                <a:lnTo>
                  <a:pt x="0" y="241935"/>
                </a:lnTo>
                <a:lnTo>
                  <a:pt x="0" y="12700"/>
                </a:lnTo>
                <a:lnTo>
                  <a:pt x="12700" y="0"/>
                </a:lnTo>
                <a:lnTo>
                  <a:pt x="2510154" y="0"/>
                </a:lnTo>
                <a:lnTo>
                  <a:pt x="2522854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229235"/>
                </a:lnTo>
                <a:lnTo>
                  <a:pt x="12700" y="229235"/>
                </a:lnTo>
                <a:lnTo>
                  <a:pt x="25400" y="241935"/>
                </a:lnTo>
                <a:lnTo>
                  <a:pt x="2522854" y="241935"/>
                </a:lnTo>
                <a:lnTo>
                  <a:pt x="2522613" y="244411"/>
                </a:lnTo>
                <a:lnTo>
                  <a:pt x="2512631" y="254393"/>
                </a:lnTo>
                <a:lnTo>
                  <a:pt x="2510154" y="254635"/>
                </a:lnTo>
                <a:close/>
              </a:path>
              <a:path w="2522854" h="254635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2522854" h="254635">
                <a:moveTo>
                  <a:pt x="2497454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2497454" y="12700"/>
                </a:lnTo>
                <a:lnTo>
                  <a:pt x="2497454" y="25400"/>
                </a:lnTo>
                <a:close/>
              </a:path>
              <a:path w="2522854" h="254635">
                <a:moveTo>
                  <a:pt x="2497454" y="241935"/>
                </a:moveTo>
                <a:lnTo>
                  <a:pt x="2497454" y="12700"/>
                </a:lnTo>
                <a:lnTo>
                  <a:pt x="2510154" y="25400"/>
                </a:lnTo>
                <a:lnTo>
                  <a:pt x="2522854" y="25400"/>
                </a:lnTo>
                <a:lnTo>
                  <a:pt x="2522854" y="229235"/>
                </a:lnTo>
                <a:lnTo>
                  <a:pt x="2510154" y="229235"/>
                </a:lnTo>
                <a:lnTo>
                  <a:pt x="2497454" y="241935"/>
                </a:lnTo>
                <a:close/>
              </a:path>
              <a:path w="2522854" h="254635">
                <a:moveTo>
                  <a:pt x="2522854" y="25400"/>
                </a:moveTo>
                <a:lnTo>
                  <a:pt x="2510154" y="25400"/>
                </a:lnTo>
                <a:lnTo>
                  <a:pt x="2497454" y="12700"/>
                </a:lnTo>
                <a:lnTo>
                  <a:pt x="2522854" y="12700"/>
                </a:lnTo>
                <a:lnTo>
                  <a:pt x="2522854" y="25400"/>
                </a:lnTo>
                <a:close/>
              </a:path>
              <a:path w="2522854" h="254635">
                <a:moveTo>
                  <a:pt x="25400" y="241935"/>
                </a:moveTo>
                <a:lnTo>
                  <a:pt x="12700" y="229235"/>
                </a:lnTo>
                <a:lnTo>
                  <a:pt x="25400" y="229235"/>
                </a:lnTo>
                <a:lnTo>
                  <a:pt x="25400" y="241935"/>
                </a:lnTo>
                <a:close/>
              </a:path>
              <a:path w="2522854" h="254635">
                <a:moveTo>
                  <a:pt x="2497454" y="241935"/>
                </a:moveTo>
                <a:lnTo>
                  <a:pt x="25400" y="241935"/>
                </a:lnTo>
                <a:lnTo>
                  <a:pt x="25400" y="229235"/>
                </a:lnTo>
                <a:lnTo>
                  <a:pt x="2497454" y="229235"/>
                </a:lnTo>
                <a:lnTo>
                  <a:pt x="2497454" y="241935"/>
                </a:lnTo>
                <a:close/>
              </a:path>
              <a:path w="2522854" h="254635">
                <a:moveTo>
                  <a:pt x="2522854" y="241935"/>
                </a:moveTo>
                <a:lnTo>
                  <a:pt x="2497454" y="241935"/>
                </a:lnTo>
                <a:lnTo>
                  <a:pt x="2510154" y="229235"/>
                </a:lnTo>
                <a:lnTo>
                  <a:pt x="2522854" y="229235"/>
                </a:lnTo>
                <a:lnTo>
                  <a:pt x="2522854" y="241935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59674" y="4176456"/>
            <a:ext cx="1875545" cy="0"/>
          </a:xfrm>
          <a:custGeom>
            <a:avLst/>
            <a:gdLst/>
            <a:ahLst/>
            <a:cxnLst/>
            <a:rect l="l" t="t" r="r" b="b"/>
            <a:pathLst>
              <a:path w="1875789">
                <a:moveTo>
                  <a:pt x="0" y="0"/>
                </a:moveTo>
                <a:lnTo>
                  <a:pt x="1875789" y="0"/>
                </a:lnTo>
              </a:path>
            </a:pathLst>
          </a:custGeom>
          <a:ln w="9525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313110" y="2181801"/>
            <a:ext cx="3663219" cy="781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13110" y="3207318"/>
            <a:ext cx="4068549" cy="193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D9C1C3-A347-C4D8-C876-260F197F56CE}"/>
              </a:ext>
            </a:extLst>
          </p:cNvPr>
          <p:cNvSpPr txBox="1"/>
          <p:nvPr/>
        </p:nvSpPr>
        <p:spPr>
          <a:xfrm>
            <a:off x="1054646" y="274083"/>
            <a:ext cx="7272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10.2.3  props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TypeScript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为事件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prop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添加类型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1261B9-ECE5-E4D7-515E-9F7C326B1120}"/>
              </a:ext>
            </a:extLst>
          </p:cNvPr>
          <p:cNvSpPr txBox="1"/>
          <p:nvPr/>
        </p:nvSpPr>
        <p:spPr>
          <a:xfrm>
            <a:off x="1054646" y="274083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TypeScript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特性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A92E73-4DD6-B430-5834-715D699D3D68}"/>
              </a:ext>
            </a:extLst>
          </p:cNvPr>
          <p:cNvSpPr txBox="1"/>
          <p:nvPr/>
        </p:nvSpPr>
        <p:spPr>
          <a:xfrm>
            <a:off x="910630" y="1341562"/>
            <a:ext cx="10153128" cy="4597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静态类型检查：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在编译时就会检查代码的类型是否匹配，能够发现很多潜在的错误。即使是简单的错误（例如拼写错误或类型不一致），也可以在编写代码时被捕获到。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类型推断：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能够自动推断变量的类型。比如当你声明一个变量并赋值时，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会根据赋值来推断这个变量的类型，不需要每次都显式声明类型。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接口和类型定义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提供了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interface 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和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 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关键字，允许你定义复杂的数据结构。这对于项目中不同部分的代码协作和数据交互来说非常重要。</a:t>
            </a:r>
            <a:endParaRPr lang="en-US" altLang="zh-CN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类和模块支持：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TypeScript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支持面向对象编程中的类（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class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）概念，增加了构造函数、继承、访问控制修饰符（如 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private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protected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），并且支持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ES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模块化规范。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useState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TypeScript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270670" y="2875796"/>
            <a:ext cx="202006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.1</a:t>
            </a:r>
          </a:p>
        </p:txBody>
      </p:sp>
    </p:spTree>
    <p:extLst>
      <p:ext uri="{BB962C8B-B14F-4D97-AF65-F5344CB8AC3E}">
        <p14:creationId xmlns:p14="http://schemas.microsoft.com/office/powerpoint/2010/main" val="593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02189-D0D1-FE4C-B51E-179BEF79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>
            <a:extLst>
              <a:ext uri="{FF2B5EF4-FFF2-40B4-BE49-F238E27FC236}">
                <a16:creationId xmlns:a16="http://schemas.microsoft.com/office/drawing/2014/main" id="{975F411A-3795-C7F3-1A0C-DA18F2D94E88}"/>
              </a:ext>
            </a:extLst>
          </p:cNvPr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8FA71DE-3082-6795-8384-A608CF248615}"/>
              </a:ext>
            </a:extLst>
          </p:cNvPr>
          <p:cNvSpPr txBox="1"/>
          <p:nvPr/>
        </p:nvSpPr>
        <p:spPr>
          <a:xfrm>
            <a:off x="789519" y="1066199"/>
            <a:ext cx="10552326" cy="862414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sz="2000" spc="-5" dirty="0">
                <a:solidFill>
                  <a:srgbClr val="AC2A25"/>
                </a:solidFill>
                <a:latin typeface="微软雅黑"/>
                <a:cs typeface="微软雅黑"/>
              </a:rPr>
              <a:t>useState-</a:t>
            </a:r>
            <a:r>
              <a:rPr lang="zh-CN" altLang="en-US" sz="2000" spc="-5" dirty="0">
                <a:solidFill>
                  <a:srgbClr val="AC2A25"/>
                </a:solidFill>
                <a:latin typeface="微软雅黑"/>
                <a:cs typeface="微软雅黑"/>
              </a:rPr>
              <a:t>自动推导</a:t>
            </a:r>
          </a:p>
          <a:p>
            <a:pPr marL="12699" marR="5079">
              <a:lnSpc>
                <a:spcPct val="150000"/>
              </a:lnSpc>
              <a:spcBef>
                <a:spcPts val="1739"/>
              </a:spcBef>
            </a:pPr>
            <a:r>
              <a:rPr lang="zh-CN" altLang="en-US" sz="1600" spc="-5" dirty="0">
                <a:solidFill>
                  <a:srgbClr val="252525"/>
                </a:solidFill>
                <a:latin typeface="宋体"/>
                <a:cs typeface="宋体"/>
              </a:rPr>
              <a:t>通常</a:t>
            </a:r>
            <a:r>
              <a:rPr lang="en-US" altLang="zh-CN" sz="1600" spc="-5" dirty="0">
                <a:solidFill>
                  <a:srgbClr val="252525"/>
                </a:solidFill>
                <a:latin typeface="宋体"/>
                <a:cs typeface="宋体"/>
              </a:rPr>
              <a:t>React</a:t>
            </a:r>
            <a:r>
              <a:rPr lang="zh-CN" altLang="en-US" sz="1600" spc="-5" dirty="0">
                <a:solidFill>
                  <a:srgbClr val="252525"/>
                </a:solidFill>
                <a:latin typeface="宋体"/>
                <a:cs typeface="宋体"/>
              </a:rPr>
              <a:t>会根据传入</a:t>
            </a:r>
            <a:r>
              <a:rPr lang="en-US" altLang="zh-CN" sz="1600" spc="-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lang="zh-CN" altLang="en-US" sz="1600" spc="-5" dirty="0">
                <a:solidFill>
                  <a:srgbClr val="252525"/>
                </a:solidFill>
                <a:latin typeface="宋体"/>
                <a:cs typeface="宋体"/>
              </a:rPr>
              <a:t>的默认值来自动推导类型</a:t>
            </a:r>
            <a:r>
              <a:rPr lang="en-US" altLang="zh-CN" sz="1600" spc="-5" dirty="0">
                <a:solidFill>
                  <a:srgbClr val="252525"/>
                </a:solidFill>
                <a:latin typeface="宋体"/>
                <a:cs typeface="宋体"/>
              </a:rPr>
              <a:t>,</a:t>
            </a:r>
            <a:r>
              <a:rPr lang="zh-CN" altLang="en-US" sz="1600" spc="-5" dirty="0">
                <a:solidFill>
                  <a:srgbClr val="252525"/>
                </a:solidFill>
                <a:latin typeface="宋体"/>
                <a:cs typeface="宋体"/>
              </a:rPr>
              <a:t>不需要显式标注类型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22925F-8150-88D6-B2F8-C020EC8040B1}"/>
              </a:ext>
            </a:extLst>
          </p:cNvPr>
          <p:cNvSpPr txBox="1"/>
          <p:nvPr/>
        </p:nvSpPr>
        <p:spPr>
          <a:xfrm>
            <a:off x="1054646" y="274083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10.1.1  useState-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自动推导</a:t>
            </a:r>
          </a:p>
        </p:txBody>
      </p:sp>
      <p:sp>
        <p:nvSpPr>
          <p:cNvPr id="2" name="object 13">
            <a:extLst>
              <a:ext uri="{FF2B5EF4-FFF2-40B4-BE49-F238E27FC236}">
                <a16:creationId xmlns:a16="http://schemas.microsoft.com/office/drawing/2014/main" id="{0B41E5DF-D358-0B6D-A22E-0F94FDC62D0E}"/>
              </a:ext>
            </a:extLst>
          </p:cNvPr>
          <p:cNvSpPr/>
          <p:nvPr/>
        </p:nvSpPr>
        <p:spPr>
          <a:xfrm>
            <a:off x="840804" y="2259064"/>
            <a:ext cx="8186928" cy="16840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12">
            <a:extLst>
              <a:ext uri="{FF2B5EF4-FFF2-40B4-BE49-F238E27FC236}">
                <a16:creationId xmlns:a16="http://schemas.microsoft.com/office/drawing/2014/main" id="{D5A01A59-6D3D-248E-5C9D-83B50981C942}"/>
              </a:ext>
            </a:extLst>
          </p:cNvPr>
          <p:cNvSpPr txBox="1"/>
          <p:nvPr/>
        </p:nvSpPr>
        <p:spPr>
          <a:xfrm>
            <a:off x="840804" y="4485434"/>
            <a:ext cx="2992755" cy="1096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  <a:p>
            <a:pPr marL="399415" indent="-23114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39941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value:</a:t>
            </a:r>
            <a:r>
              <a:rPr sz="1600" spc="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类型为</a:t>
            </a:r>
            <a:r>
              <a:rPr sz="1600" spc="100" dirty="0">
                <a:solidFill>
                  <a:srgbClr val="252525"/>
                </a:solidFill>
                <a:latin typeface="宋体"/>
                <a:cs typeface="宋体"/>
              </a:rPr>
              <a:t>boolean</a:t>
            </a:r>
            <a:endParaRPr sz="1600" dirty="0">
              <a:latin typeface="宋体"/>
              <a:cs typeface="宋体"/>
            </a:endParaRPr>
          </a:p>
          <a:p>
            <a:pPr marL="399415" indent="-231140">
              <a:lnSpc>
                <a:spcPct val="100000"/>
              </a:lnSpc>
              <a:spcBef>
                <a:spcPts val="1340"/>
              </a:spcBef>
              <a:buAutoNum type="arabicPeriod"/>
              <a:tabLst>
                <a:tab pos="399415" algn="l"/>
              </a:tabLst>
            </a:pPr>
            <a:r>
              <a:rPr sz="1600" spc="-10" dirty="0">
                <a:solidFill>
                  <a:srgbClr val="252525"/>
                </a:solidFill>
                <a:latin typeface="宋体"/>
                <a:cs typeface="宋体"/>
              </a:rPr>
              <a:t>toggle:</a:t>
            </a:r>
            <a:r>
              <a:rPr sz="1600" spc="-42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参数类型为</a:t>
            </a:r>
            <a:r>
              <a:rPr sz="1600" spc="100" dirty="0">
                <a:solidFill>
                  <a:srgbClr val="252525"/>
                </a:solidFill>
                <a:latin typeface="宋体"/>
                <a:cs typeface="宋体"/>
              </a:rPr>
              <a:t>boolean</a:t>
            </a:r>
            <a:endParaRPr sz="1600" dirty="0"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45088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202" y="1066199"/>
            <a:ext cx="5321242" cy="91809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5" dirty="0">
                <a:solidFill>
                  <a:srgbClr val="AC2A25"/>
                </a:solidFill>
                <a:latin typeface="宋体"/>
                <a:cs typeface="宋体"/>
              </a:rPr>
              <a:t>useState-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传递泛型参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数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本身是一个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泛型函数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可以传入具体的自定义类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型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02" y="4613280"/>
            <a:ext cx="7151074" cy="1510468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>
              <a:latin typeface="宋体"/>
              <a:cs typeface="宋体"/>
            </a:endParaRPr>
          </a:p>
          <a:p>
            <a:pPr marL="399375" indent="-231117">
              <a:spcBef>
                <a:spcPts val="1340"/>
              </a:spcBef>
              <a:buAutoNum type="arabicPeriod"/>
              <a:tabLst>
                <a:tab pos="39937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限制</a:t>
            </a:r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函数参数的初始值必须满足类型为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2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09" dirty="0">
                <a:solidFill>
                  <a:srgbClr val="252525"/>
                </a:solidFill>
                <a:latin typeface="宋体"/>
                <a:cs typeface="宋体"/>
              </a:rPr>
              <a:t>|</a:t>
            </a:r>
            <a:r>
              <a:rPr sz="1600" spc="-39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宋体"/>
                <a:cs typeface="宋体"/>
              </a:rPr>
              <a:t>（）=&gt;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endParaRPr sz="1600">
              <a:latin typeface="宋体"/>
              <a:cs typeface="宋体"/>
            </a:endParaRPr>
          </a:p>
          <a:p>
            <a:pPr marL="399375" indent="-231117">
              <a:spcBef>
                <a:spcPts val="1340"/>
              </a:spcBef>
              <a:buAutoNum type="arabicPeriod"/>
              <a:tabLst>
                <a:tab pos="39937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限制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setUser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函数的参数必须满足类型为</a:t>
            </a:r>
            <a:r>
              <a:rPr sz="1600" spc="35" dirty="0">
                <a:solidFill>
                  <a:srgbClr val="252525"/>
                </a:solidFill>
                <a:latin typeface="宋体"/>
                <a:cs typeface="宋体"/>
              </a:rPr>
              <a:t>：User</a:t>
            </a:r>
            <a:r>
              <a:rPr sz="1600" spc="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09" dirty="0">
                <a:solidFill>
                  <a:srgbClr val="252525"/>
                </a:solidFill>
                <a:latin typeface="宋体"/>
                <a:cs typeface="宋体"/>
              </a:rPr>
              <a:t>|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25" dirty="0">
                <a:solidFill>
                  <a:srgbClr val="252525"/>
                </a:solidFill>
                <a:latin typeface="宋体"/>
                <a:cs typeface="宋体"/>
              </a:rPr>
              <a:t>（）=&gt;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3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09" dirty="0">
                <a:solidFill>
                  <a:srgbClr val="252525"/>
                </a:solidFill>
                <a:latin typeface="宋体"/>
                <a:cs typeface="宋体"/>
              </a:rPr>
              <a:t>|</a:t>
            </a:r>
            <a:r>
              <a:rPr sz="1600" spc="-26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65" dirty="0">
                <a:solidFill>
                  <a:srgbClr val="252525"/>
                </a:solidFill>
                <a:latin typeface="宋体"/>
                <a:cs typeface="宋体"/>
              </a:rPr>
              <a:t>undefined</a:t>
            </a:r>
            <a:endParaRPr sz="1600">
              <a:latin typeface="宋体"/>
              <a:cs typeface="宋体"/>
            </a:endParaRPr>
          </a:p>
          <a:p>
            <a:pPr marL="399375" indent="-231117">
              <a:spcBef>
                <a:spcPts val="1340"/>
              </a:spcBef>
              <a:buAutoNum type="arabicPeriod"/>
              <a:tabLst>
                <a:tab pos="399375" algn="l"/>
              </a:tabLst>
            </a:pPr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状态数据具备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类型相关的类型提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示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0090" y="2189420"/>
            <a:ext cx="4682642" cy="2171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B30E4FD-B8D9-46B9-A749-91458DA05BF3}"/>
              </a:ext>
            </a:extLst>
          </p:cNvPr>
          <p:cNvSpPr txBox="1"/>
          <p:nvPr/>
        </p:nvSpPr>
        <p:spPr>
          <a:xfrm>
            <a:off x="1054646" y="274083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10.1.2  useState-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传递泛型参数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202" y="1066199"/>
            <a:ext cx="10521850" cy="1212057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5" dirty="0">
                <a:solidFill>
                  <a:srgbClr val="AC2A25"/>
                </a:solidFill>
                <a:latin typeface="宋体"/>
                <a:cs typeface="宋体"/>
              </a:rPr>
              <a:t>useState-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初始值为</a:t>
            </a:r>
            <a:r>
              <a:rPr sz="2000" spc="-95" dirty="0">
                <a:solidFill>
                  <a:srgbClr val="AC2A25"/>
                </a:solidFill>
                <a:latin typeface="宋体"/>
                <a:cs typeface="宋体"/>
              </a:rPr>
              <a:t>null</a:t>
            </a:r>
            <a:endParaRPr sz="2000">
              <a:latin typeface="宋体"/>
              <a:cs typeface="宋体"/>
            </a:endParaRPr>
          </a:p>
          <a:p>
            <a:pPr marL="12699" marR="5079">
              <a:lnSpc>
                <a:spcPct val="150000"/>
              </a:lnSpc>
              <a:spcBef>
                <a:spcPts val="117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当我们不知道状态的初始值是什么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将</a:t>
            </a:r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的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初始值为</a:t>
            </a:r>
            <a:r>
              <a:rPr sz="1600" spc="-85" dirty="0">
                <a:solidFill>
                  <a:srgbClr val="C0504D"/>
                </a:solidFill>
                <a:latin typeface="宋体"/>
                <a:cs typeface="宋体"/>
              </a:rPr>
              <a:t>null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是一个常见的做法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可以通过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具体类型联合</a:t>
            </a:r>
            <a:r>
              <a:rPr sz="1600" spc="-85" dirty="0">
                <a:solidFill>
                  <a:srgbClr val="C0504D"/>
                </a:solidFill>
                <a:latin typeface="宋体"/>
                <a:cs typeface="宋体"/>
              </a:rPr>
              <a:t>null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来做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显 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式注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解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02" y="5321213"/>
            <a:ext cx="4932673" cy="1096502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1600" dirty="0">
              <a:latin typeface="宋体"/>
              <a:cs typeface="宋体"/>
            </a:endParaRPr>
          </a:p>
          <a:p>
            <a:pPr marL="399375" indent="-231117">
              <a:spcBef>
                <a:spcPts val="1340"/>
              </a:spcBef>
              <a:buAutoNum type="arabicPeriod"/>
              <a:tabLst>
                <a:tab pos="39937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限制</a:t>
            </a:r>
            <a:r>
              <a:rPr sz="1600" spc="15" dirty="0">
                <a:solidFill>
                  <a:srgbClr val="252525"/>
                </a:solidFill>
                <a:latin typeface="宋体"/>
                <a:cs typeface="宋体"/>
              </a:rPr>
              <a:t>useState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函数参数的初始值可以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是</a:t>
            </a:r>
            <a:r>
              <a:rPr sz="1600" spc="-36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-39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09" dirty="0">
                <a:solidFill>
                  <a:srgbClr val="252525"/>
                </a:solidFill>
                <a:latin typeface="宋体"/>
                <a:cs typeface="宋体"/>
              </a:rPr>
              <a:t>| </a:t>
            </a:r>
            <a:r>
              <a:rPr sz="1600" spc="-27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宋体"/>
                <a:cs typeface="宋体"/>
              </a:rPr>
              <a:t>null</a:t>
            </a:r>
            <a:endParaRPr sz="1600" dirty="0">
              <a:latin typeface="宋体"/>
              <a:cs typeface="宋体"/>
            </a:endParaRPr>
          </a:p>
          <a:p>
            <a:pPr marL="399375" indent="-231117">
              <a:spcBef>
                <a:spcPts val="1340"/>
              </a:spcBef>
              <a:buAutoNum type="arabicPeriod"/>
              <a:tabLst>
                <a:tab pos="399375" algn="l"/>
              </a:tabLst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限制</a:t>
            </a:r>
            <a:r>
              <a:rPr sz="1600" dirty="0">
                <a:solidFill>
                  <a:srgbClr val="252525"/>
                </a:solidFill>
                <a:latin typeface="宋体"/>
                <a:cs typeface="宋体"/>
              </a:rPr>
              <a:t>setUser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函数的参数类型可以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是</a:t>
            </a:r>
            <a:r>
              <a:rPr sz="1600" spc="-36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50" dirty="0">
                <a:solidFill>
                  <a:srgbClr val="252525"/>
                </a:solidFill>
                <a:latin typeface="宋体"/>
                <a:cs typeface="宋体"/>
              </a:rPr>
              <a:t>User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509" dirty="0">
                <a:solidFill>
                  <a:srgbClr val="252525"/>
                </a:solidFill>
                <a:latin typeface="宋体"/>
                <a:cs typeface="宋体"/>
              </a:rPr>
              <a:t>| </a:t>
            </a:r>
            <a:r>
              <a:rPr sz="1600" spc="-26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宋体"/>
                <a:cs typeface="宋体"/>
              </a:rPr>
              <a:t>null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567" y="2515513"/>
            <a:ext cx="6863202" cy="2588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BD918F9-C53D-A498-727C-EBEB6B09A310}"/>
              </a:ext>
            </a:extLst>
          </p:cNvPr>
          <p:cNvSpPr txBox="1"/>
          <p:nvPr/>
        </p:nvSpPr>
        <p:spPr>
          <a:xfrm>
            <a:off x="1054646" y="274083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10.1.2  useState-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初始值为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null</a:t>
            </a:r>
            <a:endParaRPr lang="zh-CN" altLang="en-US" b="1" spc="-35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E95B9-40A8-F8BB-7E30-75BC511C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9CA88E6-6003-3F2E-5543-C221C673AF5F}"/>
              </a:ext>
            </a:extLst>
          </p:cNvPr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Props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en-US" altLang="zh-CN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TypeScript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>
            <a:extLst>
              <a:ext uri="{FF2B5EF4-FFF2-40B4-BE49-F238E27FC236}">
                <a16:creationId xmlns:a16="http://schemas.microsoft.com/office/drawing/2014/main" id="{8A5F1657-0C31-9C5F-4FAB-EB058A518A1E}"/>
              </a:ext>
            </a:extLst>
          </p:cNvPr>
          <p:cNvSpPr txBox="1"/>
          <p:nvPr/>
        </p:nvSpPr>
        <p:spPr>
          <a:xfrm>
            <a:off x="1270670" y="2875796"/>
            <a:ext cx="2020064" cy="1107996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zh-CN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</a:t>
            </a:r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01332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6774944"/>
            <a:ext cx="10051376" cy="83809"/>
          </a:xfrm>
          <a:custGeom>
            <a:avLst/>
            <a:gdLst/>
            <a:ahLst/>
            <a:cxnLst/>
            <a:rect l="l" t="t" r="r" b="b"/>
            <a:pathLst>
              <a:path w="10052685" h="83820">
                <a:moveTo>
                  <a:pt x="10042588" y="9525"/>
                </a:moveTo>
                <a:lnTo>
                  <a:pt x="0" y="9525"/>
                </a:lnTo>
                <a:lnTo>
                  <a:pt x="0" y="0"/>
                </a:lnTo>
                <a:lnTo>
                  <a:pt x="10047351" y="0"/>
                </a:lnTo>
                <a:lnTo>
                  <a:pt x="10048824" y="228"/>
                </a:lnTo>
                <a:lnTo>
                  <a:pt x="10050157" y="901"/>
                </a:lnTo>
                <a:lnTo>
                  <a:pt x="10051199" y="1955"/>
                </a:lnTo>
                <a:lnTo>
                  <a:pt x="10051884" y="3289"/>
                </a:lnTo>
                <a:lnTo>
                  <a:pt x="10052113" y="4762"/>
                </a:lnTo>
                <a:lnTo>
                  <a:pt x="10042588" y="4762"/>
                </a:lnTo>
                <a:lnTo>
                  <a:pt x="10042588" y="9525"/>
                </a:lnTo>
                <a:close/>
              </a:path>
              <a:path w="10052685" h="83820">
                <a:moveTo>
                  <a:pt x="10052113" y="83413"/>
                </a:moveTo>
                <a:lnTo>
                  <a:pt x="10042588" y="83413"/>
                </a:lnTo>
                <a:lnTo>
                  <a:pt x="10042588" y="4762"/>
                </a:lnTo>
                <a:lnTo>
                  <a:pt x="10047351" y="9525"/>
                </a:lnTo>
                <a:lnTo>
                  <a:pt x="10052113" y="9525"/>
                </a:lnTo>
                <a:lnTo>
                  <a:pt x="10052113" y="83413"/>
                </a:lnTo>
                <a:close/>
              </a:path>
              <a:path w="10052685" h="83820">
                <a:moveTo>
                  <a:pt x="10052113" y="9525"/>
                </a:moveTo>
                <a:lnTo>
                  <a:pt x="10047351" y="9525"/>
                </a:lnTo>
                <a:lnTo>
                  <a:pt x="10042588" y="4762"/>
                </a:lnTo>
                <a:lnTo>
                  <a:pt x="10052113" y="4762"/>
                </a:lnTo>
                <a:lnTo>
                  <a:pt x="10052113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9202" y="1066199"/>
            <a:ext cx="9678680" cy="91809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95" dirty="0">
                <a:solidFill>
                  <a:srgbClr val="AC2A25"/>
                </a:solidFill>
                <a:latin typeface="宋体"/>
                <a:cs typeface="宋体"/>
              </a:rPr>
              <a:t>props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与</a:t>
            </a:r>
            <a:r>
              <a:rPr sz="2000" spc="-10" dirty="0">
                <a:solidFill>
                  <a:srgbClr val="AC2A25"/>
                </a:solidFill>
                <a:latin typeface="宋体"/>
                <a:cs typeface="宋体"/>
              </a:rPr>
              <a:t>TypeScript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120" dirty="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sz="2000" spc="-49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基础使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用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为组件</a:t>
            </a:r>
            <a:r>
              <a:rPr sz="1600" spc="100" dirty="0">
                <a:solidFill>
                  <a:srgbClr val="252525"/>
                </a:solidFill>
                <a:latin typeface="宋体"/>
                <a:cs typeface="宋体"/>
              </a:rPr>
              <a:t>prop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添加类型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本质是给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函数的参数做类型注解</a:t>
            </a:r>
            <a:r>
              <a:rPr sz="1600" spc="-30" dirty="0">
                <a:solidFill>
                  <a:srgbClr val="C0504D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可以使用</a:t>
            </a:r>
            <a:r>
              <a:rPr sz="1600" spc="25" dirty="0">
                <a:solidFill>
                  <a:srgbClr val="C0504D"/>
                </a:solidFill>
                <a:latin typeface="宋体"/>
                <a:cs typeface="宋体"/>
              </a:rPr>
              <a:t>type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对象类型或者</a:t>
            </a:r>
            <a:r>
              <a:rPr sz="1600" spc="-55" dirty="0">
                <a:solidFill>
                  <a:srgbClr val="C0504D"/>
                </a:solidFill>
                <a:latin typeface="宋体"/>
                <a:cs typeface="宋体"/>
              </a:rPr>
              <a:t>interface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接口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来做注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解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02" y="5441212"/>
            <a:ext cx="7510437" cy="268570"/>
          </a:xfrm>
          <a:prstGeom prst="rect">
            <a:avLst/>
          </a:prstGeom>
        </p:spPr>
        <p:txBody>
          <a:bodyPr vert="horz" wrap="square" lIns="0" tIns="12063" rIns="0" bIns="0" rtlCol="0">
            <a:spAutoFit/>
          </a:bodyPr>
          <a:lstStyle/>
          <a:p>
            <a:pPr marL="12699">
              <a:spcBef>
                <a:spcPts val="95"/>
              </a:spcBef>
            </a:pP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说明</a:t>
            </a:r>
            <a:r>
              <a:rPr sz="1600" spc="25" dirty="0">
                <a:solidFill>
                  <a:srgbClr val="404040"/>
                </a:solidFill>
                <a:latin typeface="宋体"/>
                <a:cs typeface="宋体"/>
              </a:rPr>
              <a:t>：Button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组件只能传入名称为</a:t>
            </a:r>
            <a:r>
              <a:rPr sz="1600" spc="120" dirty="0">
                <a:solidFill>
                  <a:srgbClr val="404040"/>
                </a:solidFill>
                <a:latin typeface="宋体"/>
                <a:cs typeface="宋体"/>
              </a:rPr>
              <a:t>className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的</a:t>
            </a:r>
            <a:r>
              <a:rPr sz="1600" spc="100" dirty="0">
                <a:solidFill>
                  <a:srgbClr val="404040"/>
                </a:solidFill>
                <a:latin typeface="宋体"/>
                <a:cs typeface="宋体"/>
              </a:rPr>
              <a:t>prop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参数</a:t>
            </a:r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类型为</a:t>
            </a:r>
            <a:r>
              <a:rPr sz="1600" spc="-114" dirty="0">
                <a:solidFill>
                  <a:srgbClr val="404040"/>
                </a:solidFill>
                <a:latin typeface="宋体"/>
                <a:cs typeface="宋体"/>
              </a:rPr>
              <a:t>string,</a:t>
            </a:r>
            <a:r>
              <a:rPr sz="1600" spc="-340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且为必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填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1329" y="2192466"/>
            <a:ext cx="6879963" cy="29333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D307A5-E551-2801-3B43-33964FA45A92}"/>
              </a:ext>
            </a:extLst>
          </p:cNvPr>
          <p:cNvSpPr txBox="1"/>
          <p:nvPr/>
        </p:nvSpPr>
        <p:spPr>
          <a:xfrm>
            <a:off x="1054646" y="274083"/>
            <a:ext cx="64705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10.2.1  props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TypeScript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基础使用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789203" y="1066199"/>
            <a:ext cx="9956138" cy="918090"/>
          </a:xfrm>
          <a:prstGeom prst="rect">
            <a:avLst/>
          </a:prstGeom>
        </p:spPr>
        <p:txBody>
          <a:bodyPr vert="horz" wrap="square" lIns="0" tIns="13333" rIns="0" bIns="0" rtlCol="0">
            <a:spAutoFit/>
          </a:bodyPr>
          <a:lstStyle/>
          <a:p>
            <a:pPr marL="12699">
              <a:spcBef>
                <a:spcPts val="105"/>
              </a:spcBef>
            </a:pPr>
            <a:r>
              <a:rPr sz="2000" spc="95" dirty="0">
                <a:solidFill>
                  <a:srgbClr val="AC2A25"/>
                </a:solidFill>
                <a:latin typeface="宋体"/>
                <a:cs typeface="宋体"/>
              </a:rPr>
              <a:t>props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与</a:t>
            </a:r>
            <a:r>
              <a:rPr sz="2000" spc="-10" dirty="0">
                <a:solidFill>
                  <a:srgbClr val="AC2A25"/>
                </a:solidFill>
                <a:latin typeface="宋体"/>
                <a:cs typeface="宋体"/>
              </a:rPr>
              <a:t>TypeScript</a:t>
            </a:r>
            <a:r>
              <a:rPr sz="2000" spc="-52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120" dirty="0">
                <a:solidFill>
                  <a:srgbClr val="AC2A25"/>
                </a:solidFill>
                <a:latin typeface="宋体"/>
                <a:cs typeface="宋体"/>
              </a:rPr>
              <a:t>-</a:t>
            </a:r>
            <a:r>
              <a:rPr sz="2000" spc="-490" dirty="0">
                <a:solidFill>
                  <a:srgbClr val="AC2A25"/>
                </a:solidFill>
                <a:latin typeface="宋体"/>
                <a:cs typeface="宋体"/>
              </a:rPr>
              <a:t> 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为</a:t>
            </a:r>
            <a:r>
              <a:rPr sz="2000" spc="-35" dirty="0">
                <a:solidFill>
                  <a:srgbClr val="AC2A25"/>
                </a:solidFill>
                <a:latin typeface="宋体"/>
                <a:cs typeface="宋体"/>
              </a:rPr>
              <a:t>children</a:t>
            </a:r>
            <a:r>
              <a:rPr sz="2000" spc="-5" dirty="0">
                <a:solidFill>
                  <a:srgbClr val="AC2A25"/>
                </a:solidFill>
                <a:latin typeface="宋体"/>
                <a:cs typeface="宋体"/>
              </a:rPr>
              <a:t>添加类</a:t>
            </a:r>
            <a:r>
              <a:rPr sz="2000" spc="-30" dirty="0">
                <a:solidFill>
                  <a:srgbClr val="AC2A25"/>
                </a:solidFill>
                <a:latin typeface="宋体"/>
                <a:cs typeface="宋体"/>
              </a:rPr>
              <a:t>型</a:t>
            </a:r>
            <a:endParaRPr sz="2000" dirty="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2100" dirty="0">
              <a:latin typeface="宋体"/>
              <a:cs typeface="宋体"/>
            </a:endParaRPr>
          </a:p>
          <a:p>
            <a:pPr marL="12699"/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children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是一个比较特殊的</a:t>
            </a:r>
            <a:r>
              <a:rPr sz="1600" spc="15" dirty="0">
                <a:solidFill>
                  <a:srgbClr val="404040"/>
                </a:solidFill>
                <a:latin typeface="宋体"/>
                <a:cs typeface="宋体"/>
              </a:rPr>
              <a:t>prop,</a:t>
            </a:r>
            <a:r>
              <a:rPr sz="1600" spc="-295" dirty="0">
                <a:solidFill>
                  <a:srgbClr val="404040"/>
                </a:solidFill>
                <a:latin typeface="宋体"/>
                <a:cs typeface="宋体"/>
              </a:rPr>
              <a:t> 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支持多种不同类型数据的传入</a:t>
            </a:r>
            <a:r>
              <a:rPr sz="1600" spc="-30" dirty="0">
                <a:solidFill>
                  <a:srgbClr val="404040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需要通过一个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内置的</a:t>
            </a:r>
            <a:r>
              <a:rPr sz="1600" spc="120" dirty="0">
                <a:solidFill>
                  <a:srgbClr val="C0504D"/>
                </a:solidFill>
                <a:latin typeface="宋体"/>
                <a:cs typeface="宋体"/>
              </a:rPr>
              <a:t>ReactNode</a:t>
            </a:r>
            <a:r>
              <a:rPr sz="1600" spc="-5" dirty="0">
                <a:solidFill>
                  <a:srgbClr val="C0504D"/>
                </a:solidFill>
                <a:latin typeface="宋体"/>
                <a:cs typeface="宋体"/>
              </a:rPr>
              <a:t>类型</a:t>
            </a:r>
            <a:r>
              <a:rPr sz="1600" spc="-5" dirty="0">
                <a:solidFill>
                  <a:srgbClr val="404040"/>
                </a:solidFill>
                <a:latin typeface="宋体"/>
                <a:cs typeface="宋体"/>
              </a:rPr>
              <a:t>来做注</a:t>
            </a:r>
            <a:r>
              <a:rPr sz="1600" spc="-35" dirty="0">
                <a:solidFill>
                  <a:srgbClr val="404040"/>
                </a:solidFill>
                <a:latin typeface="宋体"/>
                <a:cs typeface="宋体"/>
              </a:rPr>
              <a:t>解</a:t>
            </a:r>
            <a:endParaRPr sz="1600" dirty="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202" y="5318546"/>
            <a:ext cx="8547257" cy="705229"/>
          </a:xfrm>
          <a:prstGeom prst="rect">
            <a:avLst/>
          </a:prstGeom>
        </p:spPr>
        <p:txBody>
          <a:bodyPr vert="horz" wrap="square" lIns="0" tIns="12698" rIns="0" bIns="0" rtlCol="0">
            <a:spAutoFit/>
          </a:bodyPr>
          <a:lstStyle/>
          <a:p>
            <a:pPr marL="12699" marR="5079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说明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注解之后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，children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可以是多种类型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，</a:t>
            </a:r>
            <a:r>
              <a:rPr sz="1600" spc="-5" dirty="0">
                <a:solidFill>
                  <a:srgbClr val="252525"/>
                </a:solidFill>
                <a:latin typeface="宋体"/>
                <a:cs typeface="宋体"/>
              </a:rPr>
              <a:t>包括</a:t>
            </a:r>
            <a:r>
              <a:rPr sz="1600" spc="30" dirty="0">
                <a:solidFill>
                  <a:srgbClr val="252525"/>
                </a:solidFill>
                <a:latin typeface="宋体"/>
                <a:cs typeface="宋体"/>
              </a:rPr>
              <a:t>：React.ReactElement</a:t>
            </a:r>
            <a:r>
              <a:rPr sz="1600" spc="-29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80" dirty="0">
                <a:solidFill>
                  <a:srgbClr val="252525"/>
                </a:solidFill>
                <a:latin typeface="宋体"/>
                <a:cs typeface="宋体"/>
              </a:rPr>
              <a:t>string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195" dirty="0">
                <a:solidFill>
                  <a:srgbClr val="252525"/>
                </a:solidFill>
                <a:latin typeface="宋体"/>
                <a:cs typeface="宋体"/>
              </a:rPr>
              <a:t>number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、 </a:t>
            </a:r>
            <a:r>
              <a:rPr sz="1600" spc="55" dirty="0">
                <a:solidFill>
                  <a:srgbClr val="252525"/>
                </a:solidFill>
                <a:latin typeface="宋体"/>
                <a:cs typeface="宋体"/>
              </a:rPr>
              <a:t>React.ReactFragment</a:t>
            </a:r>
            <a:r>
              <a:rPr sz="1600" spc="-39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15" dirty="0">
                <a:solidFill>
                  <a:srgbClr val="252525"/>
                </a:solidFill>
                <a:latin typeface="宋体"/>
                <a:cs typeface="宋体"/>
              </a:rPr>
              <a:t>React.ReactPortal</a:t>
            </a:r>
            <a:r>
              <a:rPr sz="1600" spc="-390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100" dirty="0">
                <a:solidFill>
                  <a:srgbClr val="252525"/>
                </a:solidFill>
                <a:latin typeface="宋体"/>
                <a:cs typeface="宋体"/>
              </a:rPr>
              <a:t>boolean</a:t>
            </a:r>
            <a:r>
              <a:rPr sz="1600" spc="-35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85" dirty="0">
                <a:solidFill>
                  <a:srgbClr val="252525"/>
                </a:solidFill>
                <a:latin typeface="宋体"/>
                <a:cs typeface="宋体"/>
              </a:rPr>
              <a:t>null</a:t>
            </a:r>
            <a:r>
              <a:rPr sz="1600" spc="-385" dirty="0">
                <a:solidFill>
                  <a:srgbClr val="252525"/>
                </a:solidFill>
                <a:latin typeface="宋体"/>
                <a:cs typeface="宋体"/>
              </a:rPr>
              <a:t> </a:t>
            </a:r>
            <a:r>
              <a:rPr sz="1600" spc="-30" dirty="0">
                <a:solidFill>
                  <a:srgbClr val="252525"/>
                </a:solidFill>
                <a:latin typeface="宋体"/>
                <a:cs typeface="宋体"/>
              </a:rPr>
              <a:t>、</a:t>
            </a:r>
            <a:r>
              <a:rPr sz="1600" spc="65" dirty="0">
                <a:solidFill>
                  <a:srgbClr val="252525"/>
                </a:solidFill>
                <a:latin typeface="宋体"/>
                <a:cs typeface="宋体"/>
              </a:rPr>
              <a:t>undefined</a:t>
            </a:r>
            <a:endParaRPr sz="160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48756" y="2247325"/>
            <a:ext cx="6364919" cy="28693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EEADE46-3DC5-3EC0-C6B0-EBFEFE038121}"/>
              </a:ext>
            </a:extLst>
          </p:cNvPr>
          <p:cNvSpPr txBox="1"/>
          <p:nvPr/>
        </p:nvSpPr>
        <p:spPr>
          <a:xfrm>
            <a:off x="1054646" y="274083"/>
            <a:ext cx="7056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699">
              <a:spcBef>
                <a:spcPts val="105"/>
              </a:spcBef>
            </a:pP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10.2.2  props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与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TypeScript - 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为</a:t>
            </a:r>
            <a:r>
              <a:rPr lang="en-US" altLang="zh-CN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children</a:t>
            </a:r>
            <a:r>
              <a:rPr lang="zh-CN" altLang="en-US" b="1" spc="-35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/>
              </a:rPr>
              <a:t>添加类型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15986</TotalTime>
  <Words>420</Words>
  <Application>Microsoft Office PowerPoint</Application>
  <PresentationFormat>自定义</PresentationFormat>
  <Paragraphs>54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华文楷体</vt:lpstr>
      <vt:lpstr>宋体</vt:lpstr>
      <vt:lpstr>微软雅黑</vt:lpstr>
      <vt:lpstr>字魂105号-简雅黑</vt:lpstr>
      <vt:lpstr>Arial</vt:lpstr>
      <vt:lpstr>Calibri</vt:lpstr>
      <vt:lpstr>webwppDefTheme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MateBook</cp:lastModifiedBy>
  <cp:revision>5848</cp:revision>
  <dcterms:created xsi:type="dcterms:W3CDTF">2020-11-09T06:56:00Z</dcterms:created>
  <dcterms:modified xsi:type="dcterms:W3CDTF">2024-12-22T06:19:05Z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