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8"/>
  </p:handoutMasterIdLst>
  <p:sldIdLst>
    <p:sldId id="1490" r:id="rId4"/>
    <p:sldId id="2034" r:id="rId6"/>
    <p:sldId id="1802" r:id="rId7"/>
    <p:sldId id="1840" r:id="rId8"/>
    <p:sldId id="1839" r:id="rId9"/>
    <p:sldId id="1838" r:id="rId10"/>
    <p:sldId id="1841" r:id="rId11"/>
    <p:sldId id="2024" r:id="rId12"/>
    <p:sldId id="1842" r:id="rId13"/>
    <p:sldId id="1916" r:id="rId14"/>
    <p:sldId id="1917" r:id="rId15"/>
    <p:sldId id="1918" r:id="rId16"/>
    <p:sldId id="1844" r:id="rId17"/>
    <p:sldId id="2066" r:id="rId18"/>
    <p:sldId id="1845" r:id="rId19"/>
    <p:sldId id="1846" r:id="rId20"/>
    <p:sldId id="2042" r:id="rId21"/>
    <p:sldId id="1847" r:id="rId22"/>
    <p:sldId id="1848" r:id="rId23"/>
    <p:sldId id="1850" r:id="rId24"/>
    <p:sldId id="1849" r:id="rId25"/>
    <p:sldId id="1851" r:id="rId26"/>
    <p:sldId id="1852" r:id="rId27"/>
    <p:sldId id="1933" r:id="rId28"/>
    <p:sldId id="1934" r:id="rId29"/>
    <p:sldId id="1935" r:id="rId30"/>
    <p:sldId id="1936" r:id="rId31"/>
    <p:sldId id="1937" r:id="rId32"/>
    <p:sldId id="1938" r:id="rId33"/>
    <p:sldId id="2069" r:id="rId34"/>
    <p:sldId id="2070" r:id="rId35"/>
    <p:sldId id="1932" r:id="rId36"/>
    <p:sldId id="1995" r:id="rId37"/>
  </p:sldIdLst>
  <p:sldSz cx="12190095" cy="6859270"/>
  <p:notesSz cx="6858000" cy="9144000"/>
  <p:custDataLst>
    <p:tags r:id="rId43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91a868-085a-4e6e-bbf0-3e517cce4e69}">
          <p14:sldIdLst/>
        </p14:section>
        <p14:section name="无标题节" id="{5a4e0fce-b745-4e03-aeca-b6b1d80c02d7}">
          <p14:sldIdLst>
            <p14:sldId id="1490"/>
            <p14:sldId id="2034"/>
            <p14:sldId id="1802"/>
            <p14:sldId id="1840"/>
            <p14:sldId id="1839"/>
            <p14:sldId id="1838"/>
            <p14:sldId id="1841"/>
            <p14:sldId id="2024"/>
            <p14:sldId id="1842"/>
            <p14:sldId id="1916"/>
            <p14:sldId id="1917"/>
            <p14:sldId id="1918"/>
            <p14:sldId id="1844"/>
            <p14:sldId id="2066"/>
            <p14:sldId id="1845"/>
            <p14:sldId id="1846"/>
            <p14:sldId id="2042"/>
            <p14:sldId id="1847"/>
            <p14:sldId id="1848"/>
            <p14:sldId id="1850"/>
            <p14:sldId id="1849"/>
            <p14:sldId id="1851"/>
            <p14:sldId id="1852"/>
            <p14:sldId id="1933"/>
            <p14:sldId id="1934"/>
            <p14:sldId id="1935"/>
            <p14:sldId id="1936"/>
            <p14:sldId id="1937"/>
            <p14:sldId id="1938"/>
            <p14:sldId id="2069"/>
            <p14:sldId id="2070"/>
            <p14:sldId id="1932"/>
            <p14:sldId id="19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13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 autoAdjust="0"/>
    <p:restoredTop sz="95974" autoAdjust="0"/>
  </p:normalViewPr>
  <p:slideViewPr>
    <p:cSldViewPr showGuides="1">
      <p:cViewPr varScale="1">
        <p:scale>
          <a:sx n="67" d="100"/>
          <a:sy n="67" d="100"/>
        </p:scale>
        <p:origin x="356" y="60"/>
      </p:cViewPr>
      <p:guideLst>
        <p:guide orient="horz" pos="4321"/>
        <p:guide pos="313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gs" Target="tags/tag3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660297" y="2038033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60297" y="2665130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042923" y="2052858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055621" y="2668676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4351610" y="2049312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64308" y="2665130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Hexagon 2"/>
          <p:cNvSpPr/>
          <p:nvPr userDrawn="1"/>
        </p:nvSpPr>
        <p:spPr>
          <a:xfrm>
            <a:off x="10698454" y="788669"/>
            <a:ext cx="1155725" cy="99665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/>
          <p:cNvSpPr/>
          <p:nvPr userDrawn="1"/>
        </p:nvSpPr>
        <p:spPr>
          <a:xfrm>
            <a:off x="11386648" y="1859480"/>
            <a:ext cx="315156" cy="27177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/>
          <p:cNvSpPr/>
          <p:nvPr userDrawn="1"/>
        </p:nvSpPr>
        <p:spPr>
          <a:xfrm>
            <a:off x="9012747" y="740426"/>
            <a:ext cx="379001" cy="326837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60297" y="805362"/>
            <a:ext cx="4274470" cy="831151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9391770" y="2"/>
            <a:ext cx="2798325" cy="1355112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4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8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9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990750" y="2565698"/>
            <a:ext cx="88347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数据库基本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SQL 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018642" y="3933850"/>
            <a:ext cx="1015312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数据库教程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违反第一范式（</a:t>
            </a:r>
            <a:r>
              <a:rPr lang="en-US" altLang="zh-CN"/>
              <a:t>1NF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8155" y="1845310"/>
            <a:ext cx="11113770" cy="232219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055" y="4581525"/>
            <a:ext cx="10923905" cy="2014220"/>
          </a:xfrm>
        </p:spPr>
        <p:txBody>
          <a:bodyPr/>
          <a:p>
            <a:r>
              <a:rPr lang="zh-CN" altLang="en-US" sz="2800">
                <a:sym typeface="+mn-ea"/>
              </a:rPr>
              <a:t>字段值不是原子值</a:t>
            </a:r>
            <a:endParaRPr lang="zh-CN" altLang="en-US" sz="2800"/>
          </a:p>
          <a:p>
            <a:pPr lvl="1"/>
            <a:r>
              <a:rPr lang="en-US" altLang="zh-CN" sz="2420"/>
              <a:t>ContactInfo </a:t>
            </a:r>
            <a:r>
              <a:rPr lang="zh-CN" altLang="en-US" sz="2420"/>
              <a:t>字段包含多个电话号码，应该拆分为单独的字段或记录。</a:t>
            </a:r>
            <a:endParaRPr lang="zh-CN" altLang="en-US" sz="2420"/>
          </a:p>
          <a:p>
            <a:pPr lvl="1"/>
            <a:r>
              <a:rPr lang="en-US" altLang="zh-CN" sz="2420"/>
              <a:t>Courses </a:t>
            </a:r>
            <a:r>
              <a:rPr lang="zh-CN" altLang="en-US" sz="2420"/>
              <a:t>字段中列出了多个课程，应该拆分为独立的记录。</a:t>
            </a:r>
            <a:endParaRPr lang="zh-CN" altLang="en-US" sz="242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违反（</a:t>
            </a:r>
            <a:r>
              <a:rPr lang="en-US" altLang="zh-CN"/>
              <a:t>2NF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9910" y="1587500"/>
            <a:ext cx="5101590" cy="177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1557020"/>
            <a:ext cx="5508625" cy="2684145"/>
          </a:xfrm>
          <a:prstGeom prst="rect">
            <a:avLst/>
          </a:prstGeom>
        </p:spPr>
      </p:pic>
      <p:sp>
        <p:nvSpPr>
          <p:cNvPr id="9" name="内容占位符 3"/>
          <p:cNvSpPr>
            <a:spLocks noGrp="1"/>
          </p:cNvSpPr>
          <p:nvPr/>
        </p:nvSpPr>
        <p:spPr>
          <a:xfrm>
            <a:off x="533400" y="4060190"/>
            <a:ext cx="5521325" cy="3150870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CourseName </a:t>
            </a:r>
            <a:r>
              <a:rPr lang="zh-CN" altLang="en-US" sz="2000"/>
              <a:t>和</a:t>
            </a:r>
            <a:r>
              <a:rPr lang="en-US" altLang="zh-CN" sz="2000"/>
              <a:t> Instructor </a:t>
            </a:r>
            <a:r>
              <a:rPr lang="zh-CN" altLang="en-US" sz="2000"/>
              <a:t>字段仅依赖于</a:t>
            </a:r>
            <a:r>
              <a:rPr lang="en-US" altLang="zh-CN" sz="2000"/>
              <a:t> CourseID</a:t>
            </a:r>
            <a:r>
              <a:rPr lang="zh-CN" altLang="en-US" sz="2000"/>
              <a:t>，与</a:t>
            </a:r>
            <a:r>
              <a:rPr lang="en-US" altLang="zh-CN" sz="2000"/>
              <a:t> StudentID </a:t>
            </a:r>
            <a:r>
              <a:rPr lang="zh-CN" altLang="en-US" sz="2000"/>
              <a:t>无关。这意味着它们并不完全依赖于整个复合主键。</a:t>
            </a:r>
            <a:endParaRPr lang="zh-CN" altLang="en-US" sz="2000"/>
          </a:p>
        </p:txBody>
      </p:sp>
      <p:sp>
        <p:nvSpPr>
          <p:cNvPr id="10" name="内容占位符 9"/>
          <p:cNvSpPr/>
          <p:nvPr>
            <p:ph sz="half" idx="2"/>
          </p:nvPr>
        </p:nvSpPr>
        <p:spPr>
          <a:xfrm>
            <a:off x="6310630" y="4380230"/>
            <a:ext cx="5384165" cy="107696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fontScale="50000"/>
          </a:bodyPr>
          <a:p>
            <a:r>
              <a:rPr lang="zh-CN" altLang="en-US"/>
              <a:t>将部分依赖的字段移到单独的表中。</a:t>
            </a:r>
            <a:endParaRPr lang="zh-CN" altLang="en-US"/>
          </a:p>
          <a:p>
            <a:r>
              <a:rPr lang="zh-CN" altLang="en-US"/>
              <a:t>确保每个非主键字段完全依赖于主键或单一主键字段。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违反</a:t>
            </a:r>
            <a:r>
              <a:rPr lang="en-US" altLang="zh-CN"/>
              <a:t>3NF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8155" y="1629410"/>
            <a:ext cx="5618480" cy="249174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9865" y="4332605"/>
            <a:ext cx="5547360" cy="4526915"/>
          </a:xfrm>
        </p:spPr>
        <p:txBody>
          <a:bodyPr/>
          <a:p>
            <a:r>
              <a:rPr lang="en-US" altLang="zh-CN" sz="2000"/>
              <a:t>StudentID </a:t>
            </a:r>
            <a:r>
              <a:rPr lang="zh-CN" altLang="en-US" sz="2000"/>
              <a:t>是主键。</a:t>
            </a:r>
            <a:endParaRPr lang="zh-CN" altLang="en-US" sz="2000"/>
          </a:p>
          <a:p>
            <a:r>
              <a:rPr lang="en-US" altLang="zh-CN" sz="2000"/>
              <a:t>MajorID </a:t>
            </a:r>
            <a:r>
              <a:rPr lang="zh-CN" altLang="en-US" sz="2000"/>
              <a:t>和</a:t>
            </a:r>
            <a:r>
              <a:rPr lang="en-US" altLang="zh-CN" sz="2000"/>
              <a:t> MajorName </a:t>
            </a:r>
            <a:r>
              <a:rPr lang="zh-CN" altLang="en-US" sz="2000"/>
              <a:t>之间存在传递依赖：</a:t>
            </a:r>
            <a:r>
              <a:rPr lang="en-US" altLang="zh-CN" sz="2000"/>
              <a:t>MajorName </a:t>
            </a:r>
            <a:r>
              <a:rPr lang="zh-CN" altLang="en-US" sz="2000"/>
              <a:t>依赖于</a:t>
            </a:r>
            <a:r>
              <a:rPr lang="en-US" altLang="zh-CN" sz="2000"/>
              <a:t> MajorID</a:t>
            </a:r>
            <a:r>
              <a:rPr lang="zh-CN" altLang="en-US" sz="2000"/>
              <a:t>，而</a:t>
            </a:r>
            <a:r>
              <a:rPr lang="en-US" altLang="zh-CN" sz="2000"/>
              <a:t> MajorID </a:t>
            </a:r>
            <a:r>
              <a:rPr lang="zh-CN" altLang="en-US" sz="2000"/>
              <a:t>又依赖于主键</a:t>
            </a:r>
            <a:r>
              <a:rPr lang="en-US" altLang="zh-CN" sz="2000"/>
              <a:t> StudentID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20" y="1701165"/>
            <a:ext cx="5067300" cy="2225040"/>
          </a:xfrm>
          <a:prstGeom prst="rect">
            <a:avLst/>
          </a:prstGeom>
        </p:spPr>
      </p:pic>
      <p:sp>
        <p:nvSpPr>
          <p:cNvPr id="7" name="内容占位符 3"/>
          <p:cNvSpPr>
            <a:spLocks noGrp="1"/>
          </p:cNvSpPr>
          <p:nvPr/>
        </p:nvSpPr>
        <p:spPr>
          <a:xfrm>
            <a:off x="6454775" y="4209415"/>
            <a:ext cx="5547360" cy="452691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/>
              <a:t>MajorName </a:t>
            </a:r>
            <a:r>
              <a:rPr lang="zh-CN" altLang="en-US" sz="2000"/>
              <a:t>只依赖于</a:t>
            </a:r>
            <a:r>
              <a:rPr lang="en-US" altLang="zh-CN" sz="2000"/>
              <a:t> MajorID</a:t>
            </a:r>
            <a:r>
              <a:rPr lang="zh-CN" altLang="en-US" sz="2000"/>
              <a:t>，消除了传递依赖，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实际系统数据</a:t>
            </a:r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8880" y="1341120"/>
            <a:ext cx="8050530" cy="4718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OLAP</a:t>
            </a:r>
            <a:r>
              <a:rPr lang="zh-CN" altLang="en-US"/>
              <a:t>分析雪花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70065" y="1600835"/>
            <a:ext cx="4711065" cy="4526915"/>
          </a:xfrm>
        </p:spPr>
        <p:txBody>
          <a:bodyPr>
            <a:normAutofit lnSpcReduction="10000"/>
          </a:bodyPr>
          <a:p>
            <a:r>
              <a:rPr lang="zh-CN" altLang="en-US" sz="2400"/>
              <a:t>可以分析的</a:t>
            </a:r>
            <a:r>
              <a:rPr lang="zh-CN" altLang="en-US" sz="2400"/>
              <a:t>方向</a:t>
            </a:r>
            <a:endParaRPr lang="zh-CN" altLang="en-US" sz="2400"/>
          </a:p>
          <a:p>
            <a:pPr lvl="1"/>
            <a:r>
              <a:rPr lang="zh-CN" altLang="en-US" sz="2075"/>
              <a:t>学生成绩分析</a:t>
            </a:r>
            <a:endParaRPr lang="zh-CN" altLang="en-US" sz="2075"/>
          </a:p>
          <a:p>
            <a:pPr lvl="1"/>
            <a:r>
              <a:rPr lang="zh-CN" altLang="en-US" sz="2075"/>
              <a:t>学分获取与课程分析</a:t>
            </a:r>
            <a:endParaRPr lang="zh-CN" altLang="en-US" sz="2075"/>
          </a:p>
          <a:p>
            <a:pPr lvl="1"/>
            <a:r>
              <a:rPr lang="zh-CN" altLang="en-US" sz="2075"/>
              <a:t>时间维度分析</a:t>
            </a:r>
            <a:endParaRPr lang="zh-CN" altLang="en-US" sz="2075"/>
          </a:p>
          <a:p>
            <a:pPr lvl="1"/>
            <a:r>
              <a:rPr lang="zh-CN" altLang="en-US" sz="2075"/>
              <a:t>院系和专业维度分析</a:t>
            </a:r>
            <a:endParaRPr lang="zh-CN" altLang="en-US" sz="2075"/>
          </a:p>
          <a:p>
            <a:pPr lvl="1"/>
            <a:r>
              <a:rPr lang="zh-CN" altLang="en-US" sz="2075"/>
              <a:t>课程绩效分析</a:t>
            </a:r>
            <a:endParaRPr lang="zh-CN" altLang="en-US" sz="2075"/>
          </a:p>
          <a:p>
            <a:r>
              <a:rPr lang="zh-CN" altLang="en-US" sz="2400"/>
              <a:t>具体分析举例</a:t>
            </a:r>
            <a:endParaRPr lang="en-US" altLang="zh-CN" sz="2400"/>
          </a:p>
          <a:p>
            <a:pPr lvl="1"/>
            <a:r>
              <a:rPr lang="zh-CN" altLang="en-US" sz="2075"/>
              <a:t>不同学期</a:t>
            </a:r>
            <a:r>
              <a:rPr lang="en-US" altLang="zh-CN" sz="2075"/>
              <a:t>/</a:t>
            </a:r>
            <a:r>
              <a:rPr lang="zh-CN" altLang="en-US" sz="2075"/>
              <a:t>学年的学生表现</a:t>
            </a:r>
            <a:endParaRPr lang="zh-CN" altLang="en-US"/>
          </a:p>
          <a:p>
            <a:pPr lvl="1"/>
            <a:r>
              <a:rPr lang="zh-CN" altLang="en-US" sz="2000"/>
              <a:t>不同难度课程的学分获取率</a:t>
            </a:r>
            <a:endParaRPr lang="zh-CN" altLang="en-US" sz="2000"/>
          </a:p>
          <a:p>
            <a:pPr lvl="1"/>
            <a:r>
              <a:rPr lang="zh-CN" altLang="en-US" sz="2000"/>
              <a:t>不同入学类型学生的学业表现比较</a:t>
            </a:r>
            <a:endParaRPr lang="zh-CN" altLang="en-US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12595"/>
            <a:ext cx="6063615" cy="4845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45" y="117475"/>
            <a:ext cx="4505325" cy="9715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DBeaver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4690" y="1125220"/>
            <a:ext cx="10060305" cy="5117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413365" cy="4526915"/>
          </a:xfrm>
        </p:spPr>
        <p:txBody>
          <a:bodyPr>
            <a:normAutofit fontScale="50000"/>
          </a:bodyPr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SELECT [ALL | DISTINCT]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输出列表达式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...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[FROM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 [ 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2] …]	         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/*FROM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[WHERE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条件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                                   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/*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WHERE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[GROUP BY {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列名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表达式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列编号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           [ASC | DESC], ...	        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/* GROUP BY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[HAVING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条件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]  		        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/* HAVING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[ORDER BY {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列名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表达式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列编号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           [ASC | DESC] , ...]                     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	 /*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ORDER BY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buClr>
                <a:srgbClr val="92D050"/>
              </a:buClr>
              <a:buSzPct val="100000"/>
              <a:buNone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       [LIMIT {[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偏移量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,]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行数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|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行数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OFFSET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偏移量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}]	 /*LIMIT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子句*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/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9865" y="1485265"/>
            <a:ext cx="3304540" cy="4526915"/>
          </a:xfrm>
        </p:spPr>
        <p:txBody>
          <a:bodyPr>
            <a:normAutofit/>
          </a:bodyPr>
          <a:p>
            <a:r>
              <a:rPr lang="zh-CN" altLang="en-US"/>
              <a:t>聚合函数</a:t>
            </a:r>
            <a:endParaRPr lang="en-US" altLang="zh-CN"/>
          </a:p>
          <a:p>
            <a:pPr lvl="1"/>
            <a:r>
              <a:rPr lang="en-US" altLang="zh-CN"/>
              <a:t>COUNT()</a:t>
            </a:r>
            <a:endParaRPr lang="en-US" altLang="zh-CN"/>
          </a:p>
          <a:p>
            <a:pPr lvl="1"/>
            <a:r>
              <a:rPr lang="en-US" altLang="zh-CN"/>
              <a:t>SUM()</a:t>
            </a:r>
            <a:endParaRPr lang="en-US" altLang="zh-CN"/>
          </a:p>
          <a:p>
            <a:pPr lvl="1"/>
            <a:r>
              <a:rPr lang="en-US" altLang="zh-CN"/>
              <a:t>AVG()</a:t>
            </a:r>
            <a:endParaRPr lang="en-US" altLang="zh-CN"/>
          </a:p>
          <a:p>
            <a:pPr lvl="1"/>
            <a:r>
              <a:rPr lang="en-US" altLang="zh-CN"/>
              <a:t>MAX()</a:t>
            </a:r>
            <a:endParaRPr lang="en-US" altLang="zh-CN"/>
          </a:p>
          <a:p>
            <a:pPr lvl="1"/>
            <a:r>
              <a:rPr lang="en-US" altLang="zh-CN"/>
              <a:t>MIN()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82570" y="1557020"/>
            <a:ext cx="3526790" cy="4526915"/>
          </a:xfrm>
        </p:spPr>
        <p:txBody>
          <a:bodyPr>
            <a:normAutofit fontScale="90000"/>
          </a:bodyPr>
          <a:p>
            <a:r>
              <a:rPr lang="zh-CN" altLang="en-US"/>
              <a:t>字符串函数</a:t>
            </a:r>
            <a:endParaRPr lang="zh-CN" altLang="en-US"/>
          </a:p>
          <a:p>
            <a:pPr lvl="1"/>
            <a:r>
              <a:rPr lang="en-US" altLang="zh-CN"/>
              <a:t>CONCAT()</a:t>
            </a:r>
            <a:endParaRPr lang="en-US" altLang="zh-CN"/>
          </a:p>
          <a:p>
            <a:pPr lvl="1"/>
            <a:r>
              <a:rPr lang="en-US" altLang="zh-CN"/>
              <a:t>SUBSTRING()</a:t>
            </a:r>
            <a:endParaRPr lang="en-US" altLang="zh-CN"/>
          </a:p>
          <a:p>
            <a:pPr lvl="1"/>
            <a:r>
              <a:rPr lang="en-US" altLang="zh-CN"/>
              <a:t>LENGTH()</a:t>
            </a:r>
            <a:endParaRPr lang="en-US" altLang="zh-CN"/>
          </a:p>
          <a:p>
            <a:pPr lvl="1"/>
            <a:r>
              <a:rPr lang="en-US" altLang="zh-CN"/>
              <a:t>REPLACE()</a:t>
            </a:r>
            <a:endParaRPr lang="en-US" altLang="zh-CN"/>
          </a:p>
          <a:p>
            <a:pPr lvl="1"/>
            <a:r>
              <a:rPr lang="en-US" altLang="zh-CN"/>
              <a:t>TRIM()</a:t>
            </a:r>
            <a:endParaRPr lang="en-US" altLang="zh-CN"/>
          </a:p>
          <a:p>
            <a:pPr lvl="1"/>
            <a:r>
              <a:rPr lang="en-US" altLang="zh-CN"/>
              <a:t>UPPER()</a:t>
            </a:r>
            <a:endParaRPr lang="en-US" altLang="zh-CN"/>
          </a:p>
          <a:p>
            <a:pPr lvl="1"/>
            <a:r>
              <a:rPr lang="en-US" altLang="zh-CN"/>
              <a:t>LOWER()</a:t>
            </a:r>
            <a:endParaRPr lang="en-US" altLang="zh-CN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5878830" y="1557020"/>
            <a:ext cx="3526790" cy="4526915"/>
          </a:xfrm>
          <a:prstGeom prst="rect">
            <a:avLst/>
          </a:prstGeom>
        </p:spPr>
        <p:txBody>
          <a:bodyPr vert="horz" lIns="121917" tIns="60958" rIns="121917" bIns="60958" rtlCol="0">
            <a:normAutofit fontScale="90000"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日期函数</a:t>
            </a:r>
            <a:endParaRPr lang="zh-CN" altLang="en-US"/>
          </a:p>
          <a:p>
            <a:pPr lvl="1"/>
            <a:r>
              <a:rPr lang="en-US" altLang="zh-CN"/>
              <a:t>NOW()</a:t>
            </a:r>
            <a:endParaRPr lang="en-US" altLang="zh-CN"/>
          </a:p>
          <a:p>
            <a:pPr lvl="1"/>
            <a:r>
              <a:rPr lang="en-US" altLang="zh-CN"/>
              <a:t>CURDATE()</a:t>
            </a:r>
            <a:endParaRPr lang="en-US" altLang="zh-CN"/>
          </a:p>
          <a:p>
            <a:pPr lvl="1"/>
            <a:r>
              <a:rPr lang="en-US" altLang="zh-CN"/>
              <a:t>DATE_FORMAT()</a:t>
            </a:r>
            <a:endParaRPr lang="en-US" altLang="zh-CN"/>
          </a:p>
          <a:p>
            <a:pPr lvl="1"/>
            <a:r>
              <a:rPr lang="en-US" altLang="zh-CN"/>
              <a:t>DATEDIFF()</a:t>
            </a:r>
            <a:endParaRPr lang="en-US" altLang="zh-CN"/>
          </a:p>
          <a:p>
            <a:pPr lvl="1"/>
            <a:r>
              <a:rPr lang="en-US" altLang="zh-CN"/>
              <a:t>YEAR()</a:t>
            </a:r>
            <a:endParaRPr lang="en-US" altLang="zh-CN"/>
          </a:p>
          <a:p>
            <a:pPr lvl="1"/>
            <a:r>
              <a:rPr lang="en-US" altLang="zh-CN"/>
              <a:t>MONTH()</a:t>
            </a:r>
            <a:endParaRPr lang="en-US" altLang="zh-CN"/>
          </a:p>
          <a:p>
            <a:pPr lvl="1"/>
            <a:r>
              <a:rPr lang="en-US" altLang="zh-CN"/>
              <a:t>DAY()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648190" y="1485265"/>
            <a:ext cx="4126865" cy="396938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buNone/>
            </a:pPr>
            <a:r>
              <a:rPr lang="zh-CN" altLang="en-US" sz="3600"/>
              <a:t>数学函数</a:t>
            </a:r>
            <a:endParaRPr lang="zh-CN" altLang="en-US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ROUND()</a:t>
            </a:r>
            <a:endParaRPr lang="en-US" altLang="zh-CN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CEILING()</a:t>
            </a:r>
            <a:endParaRPr lang="en-US" altLang="zh-CN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FLOOR()</a:t>
            </a:r>
            <a:endParaRPr lang="en-US" altLang="zh-CN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ABS()</a:t>
            </a:r>
            <a:endParaRPr lang="en-US" altLang="zh-CN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RAND()</a:t>
            </a:r>
            <a:endParaRPr lang="en-US" altLang="zh-CN" sz="3600"/>
          </a:p>
          <a:p>
            <a:pPr lvl="0">
              <a:buFont typeface="Arial" panose="020B0604020202020204"/>
              <a:buChar char="•"/>
            </a:pPr>
            <a:r>
              <a:rPr lang="en-US" altLang="zh-CN" sz="3600"/>
              <a:t>POWER()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数据准备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>
                <a:sym typeface="+mn-ea"/>
              </a:rPr>
              <a:t>Drop table c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ourses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Drop table 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tudent_Courses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Drop table </a:t>
            </a:r>
            <a:r>
              <a:rPr lang="zh-CN" altLang="en-US" sz="1800">
                <a:sym typeface="+mn-ea"/>
              </a:rPr>
              <a:t>students 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CREATE TABLE students (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student_id INT PRIMARY KEY,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name VARCHAR(50),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age INT,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grade CHAR(1),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enrollment_date DATE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);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591175" y="1485265"/>
            <a:ext cx="6362065" cy="4526915"/>
          </a:xfrm>
          <a:prstGeom prst="rect">
            <a:avLst/>
          </a:prstGeom>
        </p:spPr>
        <p:txBody>
          <a:bodyPr vert="horz" lIns="121917" tIns="60958" rIns="121917" bIns="60958" rtlCol="0"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INSERT INTO students (student_id, name, age, grade, enrollment_date) VALUES</a:t>
            </a:r>
            <a:endParaRPr lang="zh-CN" altLang="en-US" sz="1800"/>
          </a:p>
          <a:p>
            <a:r>
              <a:rPr lang="zh-CN" altLang="en-US" sz="1800"/>
              <a:t>(1, '张三', 18, 'A', '2022-09-01'),</a:t>
            </a:r>
            <a:endParaRPr lang="zh-CN" altLang="en-US" sz="1800"/>
          </a:p>
          <a:p>
            <a:r>
              <a:rPr lang="zh-CN" altLang="en-US" sz="1800"/>
              <a:t>(2, '李四', 19, 'B', '2021-09-01'),</a:t>
            </a:r>
            <a:endParaRPr lang="zh-CN" altLang="en-US" sz="1800"/>
          </a:p>
          <a:p>
            <a:r>
              <a:rPr lang="zh-CN" altLang="en-US" sz="1800"/>
              <a:t>(3, '王五', 17, 'A', '2023-09-01'),</a:t>
            </a:r>
            <a:endParaRPr lang="zh-CN" altLang="en-US" sz="1800"/>
          </a:p>
          <a:p>
            <a:r>
              <a:rPr lang="zh-CN" altLang="en-US" sz="1800"/>
              <a:t>(4, '赵六', 20, 'C', '2020-09-01'),</a:t>
            </a:r>
            <a:endParaRPr lang="zh-CN" altLang="en-US" sz="1800"/>
          </a:p>
          <a:p>
            <a:r>
              <a:rPr lang="zh-CN" altLang="en-US" sz="1800"/>
              <a:t>(5, '钱七', 18, 'A', '2022-09-15');</a:t>
            </a:r>
            <a:endParaRPr lang="zh-CN" altLang="en-US" sz="18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66895" y="3933825"/>
            <a:ext cx="7242175" cy="2122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SQL查询</a:t>
            </a:r>
            <a:r>
              <a:rPr lang="en-US" altLang="zh-CN" sz="4800"/>
              <a:t>--</a:t>
            </a:r>
            <a:r>
              <a:rPr lang="zh-CN" altLang="en-US" sz="4800"/>
              <a:t>排序，字符函数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获取年级为A的学生姓名和年龄，并按年龄升序排列：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SELECT name, age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students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WHERE grade = 'A'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ORDER BY age ASC;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排序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连接学生姓名并加上“同学”后缀显示，且将姓名转换为大写：</a:t>
            </a:r>
            <a:endParaRPr lang="zh-CN" altLang="en-US" sz="2400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2400"/>
              <a:t>SELECT CONCAT(name, ' 同学') AS greeting, UPPER(name) AS uppercase_name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students;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字符串函数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662" y="1813877"/>
            <a:ext cx="5080000" cy="2958465"/>
          </a:xfrm>
          <a:prstGeom prst="rect">
            <a:avLst/>
          </a:prstGeom>
        </p:spPr>
        <p:txBody>
          <a:bodyPr>
            <a:spAutoFit/>
          </a:bodyPr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r>
              <a:rPr lang="en-US" altLang="zh-CN" sz="1600">
                <a:solidFill>
                  <a:srgbClr val="C678DD"/>
                </a:solidFill>
                <a:latin typeface="Fira Code"/>
                <a:ea typeface="Fira Code"/>
              </a:rPr>
              <a:t>SELECT</a:t>
            </a:r>
            <a:r>
              <a:rPr lang="en-US" altLang="zh-CN" sz="1600">
                <a:solidFill>
                  <a:srgbClr val="ABB2BF"/>
                </a:solidFill>
                <a:latin typeface="Fira Code"/>
                <a:ea typeface="Fira Code"/>
              </a:rPr>
              <a:t> UUID();  </a:t>
            </a:r>
            <a:r>
              <a:rPr lang="en-US" altLang="zh-CN" sz="1600" i="1">
                <a:solidFill>
                  <a:srgbClr val="5C6370"/>
                </a:solidFill>
                <a:latin typeface="Fira Code"/>
                <a:ea typeface="Fira Code"/>
              </a:rPr>
              <a:t>-- </a:t>
            </a:r>
            <a:r>
              <a:rPr lang="zh-CN" altLang="en-US" sz="1600" i="1">
                <a:solidFill>
                  <a:srgbClr val="5C6370"/>
                </a:solidFill>
                <a:latin typeface="Fira Code"/>
                <a:ea typeface="Fira Code"/>
              </a:rPr>
              <a:t>随机唯一ID</a:t>
            </a: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r>
              <a:rPr lang="zh-CN" altLang="en-US" sz="1600" i="1">
                <a:solidFill>
                  <a:srgbClr val="5C6370"/>
                </a:solidFill>
                <a:latin typeface="Fira Code"/>
                <a:ea typeface="Fira Code"/>
              </a:rPr>
              <a:t>关键特点：</a:t>
            </a: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endParaRPr lang="en-US" altLang="zh-CN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r>
              <a:rPr lang="zh-CN" altLang="en-US" sz="1600" i="1">
                <a:solidFill>
                  <a:srgbClr val="5C6370"/>
                </a:solidFill>
                <a:latin typeface="Fira Code"/>
                <a:ea typeface="Fira Code"/>
              </a:rPr>
              <a:t>全局唯一</a:t>
            </a: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  <a:p>
            <a:pPr marL="0" indent="0" algn="l" latinLnBrk="0">
              <a:spcBef>
                <a:spcPts val="500"/>
              </a:spcBef>
              <a:spcAft>
                <a:spcPts val="500"/>
              </a:spcAft>
            </a:pPr>
            <a:r>
              <a:rPr lang="en-US" altLang="zh-CN" sz="1600" i="1">
                <a:solidFill>
                  <a:srgbClr val="5C6370"/>
                </a:solidFill>
                <a:latin typeface="Fira Code"/>
                <a:ea typeface="Fira Code"/>
              </a:rPr>
              <a:t>36</a:t>
            </a:r>
            <a:r>
              <a:rPr lang="zh-CN" altLang="en-US" sz="1600" i="1">
                <a:solidFill>
                  <a:srgbClr val="5C6370"/>
                </a:solidFill>
                <a:latin typeface="Fira Code"/>
                <a:ea typeface="Fira Code"/>
              </a:rPr>
              <a:t>个字符</a:t>
            </a:r>
            <a:endParaRPr lang="zh-CN" altLang="en-US" sz="1600" i="1">
              <a:solidFill>
                <a:srgbClr val="5C6370"/>
              </a:solidFill>
              <a:latin typeface="Fira Code"/>
              <a:ea typeface="Fira Code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0110" y="237490"/>
            <a:ext cx="5215255" cy="61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ym typeface="+mn-ea"/>
              </a:rPr>
              <a:t>UUID</a:t>
            </a:r>
            <a:r>
              <a:rPr lang="zh-CN" altLang="en-US" sz="3200">
                <a:sym typeface="+mn-ea"/>
              </a:rPr>
              <a:t>补充</a:t>
            </a:r>
            <a:endParaRPr lang="zh-CN" altLang="en-US" sz="3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/>
              <a:t>SQL 查询</a:t>
            </a:r>
            <a:r>
              <a:rPr lang="en-US" altLang="zh-CN" sz="4800">
                <a:sym typeface="+mn-ea"/>
              </a:rPr>
              <a:t>--</a:t>
            </a:r>
            <a:r>
              <a:rPr lang="zh-CN" altLang="en-US" sz="4800">
                <a:sym typeface="+mn-ea"/>
              </a:rPr>
              <a:t>日期函数，数字函数</a:t>
            </a:r>
            <a:endParaRPr lang="zh-CN" altLang="en-US" sz="4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计算每位学生从入学到当前的天数：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SELECT name, DATEDIFF(CURDATE(), enrollment_date) AS days_since_enrollment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students;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使用日期函数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计算课程的学分，然后四舍五入到一位小数（假设学分按课程名长度乘以0.5计算）：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SELECT course_name, ROUND(CHAR_LENGTH(course_name) * 0.5, 1) AS credits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courses;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 查询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分组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400"/>
              <a:t>按 grade 分组，统计每个年级的学生人数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SELECT grade, COUNT(student_id) AS student_count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students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GROUP BY grade;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按 grade 分组，计算每个年级学生的平均年龄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SELECT grade, AVG(age) AS average_age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FROM students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GROUP BY grade;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SQL </a:t>
            </a:r>
            <a:r>
              <a:rPr lang="en-US"/>
              <a:t>--delete</a:t>
            </a:r>
            <a:r>
              <a:rPr lang="zh-CN" altLang="en-US"/>
              <a:t>，</a:t>
            </a:r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5332730" cy="4526915"/>
          </a:xfrm>
        </p:spPr>
        <p:txBody>
          <a:bodyPr/>
          <a:p>
            <a:r>
              <a:rPr lang="zh-CN" altLang="en-US" sz="2400"/>
              <a:t>假设要删除 student_id 为 2 的学生：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DELETE FROM students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WHERE student_id = 2;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zh-CN" altLang="en-US" sz="2400"/>
              <a:t>要将 student_id 为 1 的学生年龄更新为 19：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UPDATE students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SET age = 19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WHERE student_id = 1;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SQL </a:t>
            </a:r>
            <a:r>
              <a:rPr lang="en-US">
                <a:sym typeface="+mn-ea"/>
              </a:rPr>
              <a:t>--Insert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INSERT INTO students (student_id, name, age, grade, enrollment_date)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VALUES (1, '张三', 18, 'A', '2022-09-01');</a:t>
            </a:r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INSERT INTO </a:t>
            </a:r>
            <a:r>
              <a:rPr lang="en-US" altLang="zh-CN" sz="1800"/>
              <a:t>new_</a:t>
            </a:r>
            <a:r>
              <a:rPr lang="zh-CN" altLang="en-US" sz="1800"/>
              <a:t>students(student_id, name, age, grade, enrollment_date)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SELECT student_id, name, age, grade, enrollment_date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FROM students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WHERE age &gt; 18;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-26670"/>
            <a:ext cx="6067425" cy="1143000"/>
          </a:xfrm>
        </p:spPr>
        <p:txBody>
          <a:bodyPr/>
          <a:p>
            <a:r>
              <a:rPr lang="zh-CN" altLang="en-US" sz="4400"/>
              <a:t>数据</a:t>
            </a:r>
            <a:r>
              <a:rPr lang="zh-CN" altLang="en-US" sz="4400"/>
              <a:t>准备</a:t>
            </a:r>
            <a:endParaRPr lang="zh-CN" altLang="en-US" sz="4400"/>
          </a:p>
        </p:txBody>
      </p:sp>
      <p:sp>
        <p:nvSpPr>
          <p:cNvPr id="3" name="文本框 2"/>
          <p:cNvSpPr txBox="1"/>
          <p:nvPr/>
        </p:nvSpPr>
        <p:spPr>
          <a:xfrm>
            <a:off x="478790" y="1116330"/>
            <a:ext cx="4608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students (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student_id INT PRIMARY KEY,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VARCHAR(50),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 INT,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grade VARCHAR(2),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class_id INT,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enrollment_date DATE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545" y="2781300"/>
            <a:ext cx="6096000" cy="1331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courses (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course_id INT PRIMARY KEY,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course_name VARCHAR(50),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credits INT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790" y="5085715"/>
            <a:ext cx="6096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enrollments (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enrollment_id INT PRIMARY KEY,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student_id INT,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course_id INT,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enrollment_date DATE,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FOREIGN KEY (student_id) REFERENCES students(student_id),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FOREIGN KEY (course_id) REFERENCES courses(course_id)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545" y="3933825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teachers (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teacher_id INT PRIMARY KEY,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VARCHAR(50),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subject VARCHAR(50)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2975" y="981075"/>
            <a:ext cx="493776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students (student_id, name, age, grade, class_id, enrollment_date) VALUES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'张三', 18, 'A', 101, '2022-09-01'),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 '李四', 19, 'B', 102, '2021-09-01'),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 '王五', 17, 'A', 101, '2023-09-01'),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 '赵六', 20, 'C', 103, '2020-09-01'),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 '钱七', 18, 'A', 101, '2022-09-15'),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(6, '孙八', 21, 'B', 102, '2021-08-01');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courses (course_id, course_name, credits) VALUES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'数学', 3),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 '物理', 4),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 '化学', 3),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 '英语', 2),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 '计算机', 4);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enrollments (enrollment_id, student_id, course_id, enrollment_date) VALUES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1, 1, '2022-09-01'),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 1, 2, '2022-09-01'),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 2, 1, '2021-09-01'),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 2, 3, '2021-09-01'),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 3, 4, '2023-09-01'),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(6, 4, 5, '2020-09-01'),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(7, 5, 2, '2022-09-15'),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(8, 5, 3, '2022-09-15'),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(9, 6, 1, '2021-08-01');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teachers (teacher_id, name, subject) VALUES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 '李老师', '数学'),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 '王老师', '物理'),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 '张老师', '化学'),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 '赵老师', '英语'),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 '钱老师', '计算机');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数据准备</a:t>
            </a:r>
            <a:r>
              <a:rPr lang="en-US" altLang="zh-CN">
                <a:sym typeface="+mn-ea"/>
              </a:rPr>
              <a:t>ER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8880" y="1125220"/>
            <a:ext cx="9083675" cy="526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340857"/>
            <a:ext cx="10971372" cy="4527011"/>
          </a:xfrm>
        </p:spPr>
        <p:txBody>
          <a:bodyPr>
            <a:normAutofit fontScale="90000" lnSpcReduction="10000"/>
          </a:bodyPr>
          <a:p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JOIN 作用：用于从多个表中组合数据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类型：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INNER JOIN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LEFT JOIN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OUTER JOIN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应用场景：适合有关系的数据，学生和课程等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5052" y="261302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800"/>
              <a:t>JOIN </a:t>
            </a:r>
            <a:r>
              <a:rPr lang="zh-CN" altLang="en-US" sz="2800"/>
              <a:t>类型概览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735" y="-99060"/>
            <a:ext cx="6067425" cy="1143000"/>
          </a:xfrm>
        </p:spPr>
        <p:txBody>
          <a:bodyPr/>
          <a:p>
            <a:r>
              <a:rPr sz="4400"/>
              <a:t>INNER JOIN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定义：</a:t>
            </a:r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返回两个表中满足连接条件的匹配记录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查询返回学生的姓名和他们选修的课程，忽略无匹配的记录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SELECT s.name, c.course_name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FROM students s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INNER JOIN enrollments e ON s.student_id = e.student_id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INNER JOIN courses c ON e.course_id = c.course_id;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735" y="-99060"/>
            <a:ext cx="6067425" cy="1143000"/>
          </a:xfrm>
        </p:spPr>
        <p:txBody>
          <a:bodyPr/>
          <a:p>
            <a:r>
              <a:rPr sz="4400"/>
              <a:t>LEFT JOIN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定义：</a:t>
            </a:r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返回左表的所有记录，以及右表中匹配的记录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查询返回学生的姓名和他们选修的课程，忽略无匹配的记录</a:t>
            </a:r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SELECT s.name, c.course_name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FROM students s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LEFT JOIN enrollments e ON s.student_id = e.student_id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02060"/>
                </a:solidFill>
                <a:ea typeface="宋体" panose="02010600030101010101" pitchFamily="2" charset="-122"/>
                <a:sym typeface="+mn-ea"/>
              </a:rPr>
              <a:t>LEFT JOIN courses c ON e.course_id = c.course_id;</a:t>
            </a:r>
            <a:endParaRPr lang="zh-CN" altLang="zh-CN" dirty="0">
              <a:solidFill>
                <a:srgbClr val="002060"/>
              </a:solidFill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Understanding Joins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4690" y="1422400"/>
            <a:ext cx="5906770" cy="5002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0110" y="237490"/>
            <a:ext cx="5215255" cy="61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一对多关系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790" y="1053465"/>
            <a:ext cx="632079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“一个班级有多个学生，但一个学生只能属于一个班级”。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055" y="2349500"/>
            <a:ext cx="51161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Classes (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class_id INT PRIMARY KEY,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class_name VARCHAR(50) NOT NULL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Students (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student_id INT PRIMARY KEY,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student_name VARCHAR(50) NOT NULL,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class_id INT,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FOREIGN KEY (class_id) REFERENCES Classes(class_id)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8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03745" y="327660"/>
            <a:ext cx="3528695" cy="6166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数据库的主要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1" name="内容占位符 30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9" name="内容占位符 2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98550" y="1208405"/>
            <a:ext cx="7908290" cy="5524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CREATE VIEW student_course_view AS</a:t>
            </a:r>
            <a:endParaRPr lang="zh-CN" altLang="en-US"/>
          </a:p>
          <a:p>
            <a:r>
              <a:rPr lang="zh-CN" altLang="en-US"/>
              <a:t>SELECT </a:t>
            </a:r>
            <a:endParaRPr lang="zh-CN" altLang="en-US"/>
          </a:p>
          <a:p>
            <a:r>
              <a:rPr lang="zh-CN" altLang="en-US"/>
              <a:t>    s.name AS student_name,</a:t>
            </a:r>
            <a:endParaRPr lang="zh-CN" altLang="en-US"/>
          </a:p>
          <a:p>
            <a:r>
              <a:rPr lang="zh-CN" altLang="en-US"/>
              <a:t>    s.age,</a:t>
            </a:r>
            <a:endParaRPr lang="zh-CN" altLang="en-US"/>
          </a:p>
          <a:p>
            <a:r>
              <a:rPr lang="zh-CN" altLang="en-US"/>
              <a:t>    s.grade,</a:t>
            </a:r>
            <a:endParaRPr lang="zh-CN" altLang="en-US"/>
          </a:p>
          <a:p>
            <a:r>
              <a:rPr lang="zh-CN" altLang="en-US"/>
              <a:t>    c.course_name,</a:t>
            </a:r>
            <a:endParaRPr lang="zh-CN" altLang="en-US"/>
          </a:p>
          <a:p>
            <a:r>
              <a:rPr lang="zh-CN" altLang="en-US"/>
              <a:t>    c.credits</a:t>
            </a:r>
            <a:endParaRPr lang="zh-CN" altLang="en-US"/>
          </a:p>
          <a:p>
            <a:r>
              <a:rPr lang="zh-CN" altLang="en-US"/>
              <a:t>FROM </a:t>
            </a:r>
            <a:endParaRPr lang="zh-CN" altLang="en-US"/>
          </a:p>
          <a:p>
            <a:r>
              <a:rPr lang="zh-CN" altLang="en-US"/>
              <a:t>    students s</a:t>
            </a:r>
            <a:endParaRPr lang="zh-CN" altLang="en-US"/>
          </a:p>
          <a:p>
            <a:r>
              <a:rPr lang="zh-CN" altLang="en-US"/>
              <a:t>JOIN </a:t>
            </a:r>
            <a:endParaRPr lang="zh-CN" altLang="en-US"/>
          </a:p>
          <a:p>
            <a:r>
              <a:rPr lang="zh-CN" altLang="en-US"/>
              <a:t>    enrollments e ON s.student_id = e.student_id</a:t>
            </a:r>
            <a:endParaRPr lang="zh-CN" altLang="en-US"/>
          </a:p>
          <a:p>
            <a:r>
              <a:rPr lang="zh-CN" altLang="en-US"/>
              <a:t>JOIN </a:t>
            </a:r>
            <a:endParaRPr lang="zh-CN" altLang="en-US"/>
          </a:p>
          <a:p>
            <a:r>
              <a:rPr lang="zh-CN" altLang="en-US"/>
              <a:t>    courses c ON e.course_id = c.course_id;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>
            <a:normAutofit/>
          </a:bodyPr>
          <a:p>
            <a:r>
              <a:rPr lang="zh-CN" altLang="en-US"/>
              <a:t>视图（View）是一个虚拟表，其内容由查询定义。视图可以简化复杂的查询，提供数据的安全性，并且可以像表一样进行查询。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2811" y="404867"/>
            <a:ext cx="5384099" cy="4527011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/>
              <a:t> 创建学生表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students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id         CHAR(5)     NOT NULL, -- 学生编号使用固定长度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name       VARCHAR(50) NOT NULL, -- 学生姓名长度适当增加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birth_date DATE        NOT NULL, -- 字段名更直观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gender     ENUM('男', '女') NOT NULL, -- 使用 ENUM 限定性别值范围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PRIMARY KEY(id)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-- 创建教师表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teachers 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id         CHAR(5)     NOT NULL, -- 教师编号使用固定长度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name       VARCHAR(50) NOT NULL, -- 教师姓名长度适当增加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PRIMARY KEY(id)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);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-- 创建课程表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CREATE TABLE courses (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id         CHAR(5)     NOT NULL, -- 课程编号使用固定长度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name       VARCHAR(100) NOT NULL, -- 课程名称长度适当增加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teacher_id CHAR(5)     NOT NULL, -- 教师编号引用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FOREIGN KEY(teacher_id) REFERENCES teachers(id),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PRIMARY KEY(id)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-- 创建成绩表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CREATE TABLE scores (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student_id CHAR(5) NOT NULL, -- 学生编号引用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course_id  CHAR(5) NOT NULL, -- 课程编号引用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score      DECIMAL(5,2) NOT NULL CHECK (score BETWEEN 0 AND 100), -- 成绩限定范围为 0~100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FOREIGN KEY(student_id) REFERENCES students(id),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FOREIGN KEY(course_id)  REFERENCES courses(id),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PRIMARY KEY(student_id, course_id) -- 联合主键，确保一名学生一门课程只有一条成绩记录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6940" y="333375"/>
            <a:ext cx="3764915" cy="4526915"/>
          </a:xfrm>
        </p:spPr>
        <p:txBody>
          <a:bodyPr>
            <a:normAutofit fontScale="30000"/>
          </a:bodyPr>
          <a:p>
            <a:pPr marL="0" indent="0">
              <a:buNone/>
            </a:pPr>
            <a:r>
              <a:rPr lang="zh-CN" altLang="en-US"/>
              <a:t>-- 插入学生表测试数据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INSERT INTO students 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'赵雷', '1990-01-01', '男'),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'钱电', '1990-12-21', '男'),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'孙风', '1990-05-20', '男'),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('04', '李云', '1990-08-06', '男'),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('05', '周梅', '1991-12-01', '女'),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('06', '吴兰', '1992-03-01', '女'),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('07', '郑竹', '1989-07-01', '女'),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('08', '王菊', '1990-01-20', '女');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-- 插入教师表测试数据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INSERT INTO teachers 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'张三'),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'李四'),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'王五');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-- 插入课程表测试数据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INSERT INTO courses 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'语文', '02'),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'数学', '01'),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'英语', '03');</a:t>
            </a:r>
            <a:endParaRPr lang="zh-CN" altLang="en-US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7751445" y="460375"/>
            <a:ext cx="3764915" cy="4526915"/>
          </a:xfrm>
          <a:prstGeom prst="rect">
            <a:avLst/>
          </a:prstGeom>
        </p:spPr>
        <p:txBody>
          <a:bodyPr vert="horz" lIns="121917" tIns="60958" rIns="121917" bIns="60958" rtlCol="0">
            <a:normAutofit fontScale="30000"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-- 插入成绩表测试数据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INSERT INTO scores VALUES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'01', 80),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'02', 90),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('01', '03', 99),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'01', 70),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'02', 60),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('02', '03', 80),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'01', 80),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'02', 80),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('03', '03', 80),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('04', '01', 50),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('04', '02', 30),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('04', '03', 20),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('05', '01', 76),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('05', '02', 87),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('06', '01', 31),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('06', '03', 34),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('07', '02', 89),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('07', '03', 98);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练习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4800">
                <a:sym typeface="+mn-ea"/>
              </a:rPr>
              <a:t>整理出</a:t>
            </a:r>
            <a:r>
              <a:rPr lang="en-US" altLang="zh-CN" sz="4800">
                <a:sym typeface="+mn-ea"/>
              </a:rPr>
              <a:t>ER</a:t>
            </a:r>
            <a:r>
              <a:rPr lang="zh-CN" altLang="en-US" sz="4800">
                <a:sym typeface="+mn-ea"/>
              </a:rPr>
              <a:t>图</a:t>
            </a:r>
            <a:endParaRPr lang="zh-CN" altLang="en-US" sz="4800">
              <a:sym typeface="+mn-ea"/>
            </a:endParaRPr>
          </a:p>
          <a:p>
            <a:pPr marL="0" indent="0">
              <a:buNone/>
            </a:pPr>
            <a:r>
              <a:rPr lang="zh-CN" altLang="en-US" sz="4800"/>
              <a:t>查询"01"课程比"02"课程成绩高的学生的信息及课程分数</a:t>
            </a:r>
            <a:endParaRPr lang="zh-CN" altLang="en-US" sz="4800"/>
          </a:p>
          <a:p>
            <a:pPr marL="609600" lvl="1" indent="0">
              <a:buNone/>
            </a:pPr>
            <a:r>
              <a:rPr lang="zh-CN" altLang="en-US" sz="4000"/>
              <a:t>查询同时存在"01"课程和"02"课程的情况</a:t>
            </a:r>
            <a:endParaRPr lang="zh-CN" altLang="en-US" sz="4000"/>
          </a:p>
          <a:p>
            <a:pPr marL="609600" lvl="1" indent="0">
              <a:buNone/>
            </a:pPr>
            <a:r>
              <a:rPr lang="zh-CN" altLang="en-US" sz="4000"/>
              <a:t>查询存在"01"课程但可能不存在"02"课程的情况（不存在时显示为null）</a:t>
            </a:r>
            <a:endParaRPr lang="zh-CN" altLang="en-US" sz="4000"/>
          </a:p>
          <a:p>
            <a:pPr marL="609600" lvl="1" indent="0">
              <a:buNone/>
            </a:pPr>
            <a:r>
              <a:rPr lang="zh-CN" altLang="en-US" sz="4000"/>
              <a:t>查询不存在"01"课程但存在"02"课程的情况</a:t>
            </a:r>
            <a:endParaRPr lang="zh-CN" altLang="en-US" sz="4000"/>
          </a:p>
          <a:p>
            <a:pPr marL="609600" lvl="1" indent="0">
              <a:buNone/>
            </a:pPr>
            <a:r>
              <a:rPr lang="zh-CN" altLang="en-US" sz="4000"/>
              <a:t>查询平均成绩大于等于60分的同学的学生编号和学生姓名和平均成绩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800"/>
              <a:t>查询在scores表存在成绩的学生信息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查询所有同学的学生编号、学生姓名、选课总数、所有课程的总成绩（没成绩的显示为null）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查询「李」姓老师的数量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查询学过「张三」老师授课的同学的信息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查询没有学全所有课程的同学的信息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查询至少有一门课与学号为"01"的同学所学相同的同学的信息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查询和"01"号的同学学习的课程完全相同的其他同学的信息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查询没学过"张三"老师讲授的任一门课程的学生姓名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查询两门及其以上不及格课程的同学的学号，姓名及其平均成绩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检索"01"课程分数小于60，按分数降序排列的学生信息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按平均成绩从高到低显示所有学生的所有课程的成绩以及平均成绩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查询各科成绩最高分、最低分和平均分</a:t>
            </a:r>
            <a:endParaRPr lang="zh-CN" altLang="en-US" sz="4800"/>
          </a:p>
          <a:p>
            <a:pPr marL="0" indent="0">
              <a:buNone/>
            </a:pPr>
            <a:r>
              <a:rPr lang="zh-CN" altLang="en-US" sz="4800"/>
              <a:t>查询各科成绩前三名的记录</a:t>
            </a:r>
            <a:endParaRPr lang="zh-CN" altLang="en-US" sz="4800"/>
          </a:p>
          <a:p>
            <a:r>
              <a:rPr lang="zh-CN" altLang="en-US"/>
              <a:t>查询每门课程被选修的学生数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200">
                <a:sym typeface="+mn-ea"/>
              </a:rPr>
              <a:t>查询出只选修两门课程的学生学号和姓名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查询男生、女生人数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查询名字中含有「风」字的学生信息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查询同名同性学生名单，并统计同名人数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查询1990年出生的学生名单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查询每门课程的平均成绩，结果按平均成绩降序排列，平均成绩相同时，按课程编号升序排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查询平均成绩大于等于85的所有学生的学号、姓名和平均成绩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查询课程名称为「数学」，且分数低于60的学生姓名和分数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查询所有学生的课程及分数情况（存在学生没成绩，没选课的情况）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查询不及格的课程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查询课程编号为01且课程成绩在80分以上的学生的学号和姓名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求每门课程的学生人数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查询选修了全部课程的学生信息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查询各学生的年龄，只按年份来算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查询各学生的年龄，按照出生日期来算，当前月日&lt;出生年月的月日则，年龄减一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查询本周过生日的学生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查询下周过生日的学生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查询本月过生日的学生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查询下月过生日的学生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一对多关系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979150" cy="4526915"/>
          </a:xfrm>
        </p:spPr>
        <p:txBody>
          <a:bodyPr>
            <a:normAutofit lnSpcReduction="10000"/>
          </a:bodyPr>
          <a:p>
            <a:r>
              <a:rPr lang="zh-CN" altLang="en-US" sz="1600"/>
              <a:t>-- 插入班级数据</a:t>
            </a:r>
            <a:endParaRPr lang="zh-CN" altLang="en-US" sz="1600"/>
          </a:p>
          <a:p>
            <a:r>
              <a:rPr lang="zh-CN" altLang="en-US" sz="1600">
                <a:solidFill>
                  <a:schemeClr val="accent1"/>
                </a:solidFill>
              </a:rPr>
              <a:t>INSERT INTO Classes (class_id, class_name) VALUES (1, 'Class A');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Classes (class_id, class_name) VALUES (2, 'Class B');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r>
              <a:rPr lang="zh-CN" altLang="en-US" sz="1600"/>
              <a:t>-- 插入学生数据</a:t>
            </a:r>
            <a:endParaRPr lang="zh-CN" altLang="en-US" sz="1600"/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student_name, class_id) VALUES (101, 'Alice', 1);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student_name, class_id) VALUES (102, 'Bob', 1);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student_name, class_id) VALUES (103, 'Charlie', 2);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查询 Class A 中的所有学生：</a:t>
            </a:r>
            <a:endParaRPr lang="zh-CN" altLang="en-US" sz="1600"/>
          </a:p>
          <a:p>
            <a:pPr lvl="1"/>
            <a:r>
              <a:rPr lang="zh-CN" altLang="en-US" sz="1380">
                <a:solidFill>
                  <a:schemeClr val="tx2"/>
                </a:solidFill>
              </a:rPr>
              <a:t>SELECT student_name</a:t>
            </a:r>
            <a:r>
              <a:rPr lang="en-US" altLang="zh-CN" sz="1380">
                <a:solidFill>
                  <a:schemeClr val="tx2"/>
                </a:solidFill>
              </a:rPr>
              <a:t> </a:t>
            </a:r>
            <a:r>
              <a:rPr lang="zh-CN" altLang="en-US" sz="1380">
                <a:solidFill>
                  <a:schemeClr val="tx2"/>
                </a:solidFill>
              </a:rPr>
              <a:t>FROM Students</a:t>
            </a:r>
            <a:r>
              <a:rPr lang="en-US" altLang="zh-CN" sz="1380">
                <a:solidFill>
                  <a:schemeClr val="tx2"/>
                </a:solidFill>
              </a:rPr>
              <a:t> </a:t>
            </a:r>
            <a:r>
              <a:rPr lang="zh-CN" altLang="en-US" sz="1380">
                <a:solidFill>
                  <a:schemeClr val="tx2"/>
                </a:solidFill>
              </a:rPr>
              <a:t>WHERE class_id = 1;</a:t>
            </a:r>
            <a:endParaRPr lang="zh-CN" altLang="en-US" sz="1380">
              <a:solidFill>
                <a:schemeClr val="tx2"/>
              </a:solidFill>
            </a:endParaRPr>
          </a:p>
          <a:p>
            <a:r>
              <a:rPr lang="zh-CN" altLang="en-US" sz="1600"/>
              <a:t>查询 Charlie 所属的班级：</a:t>
            </a:r>
            <a:endParaRPr lang="zh-CN" altLang="en-US" sz="1600"/>
          </a:p>
          <a:p>
            <a:pPr lvl="1"/>
            <a:r>
              <a:rPr lang="zh-CN" altLang="en-US" sz="1380">
                <a:solidFill>
                  <a:schemeClr val="accent1"/>
                </a:solidFill>
              </a:rPr>
              <a:t>SELECT class_name</a:t>
            </a:r>
            <a:r>
              <a:rPr lang="en-US" altLang="zh-CN" sz="1380">
                <a:solidFill>
                  <a:schemeClr val="accent1"/>
                </a:solidFill>
              </a:rPr>
              <a:t> </a:t>
            </a:r>
            <a:r>
              <a:rPr lang="zh-CN" altLang="en-US" sz="1380">
                <a:solidFill>
                  <a:schemeClr val="accent1"/>
                </a:solidFill>
              </a:rPr>
              <a:t>FROM Classes</a:t>
            </a:r>
            <a:endParaRPr lang="zh-CN" altLang="en-US" sz="1380">
              <a:solidFill>
                <a:schemeClr val="accent1"/>
              </a:solidFill>
            </a:endParaRPr>
          </a:p>
          <a:p>
            <a:pPr lvl="1"/>
            <a:r>
              <a:rPr lang="zh-CN" altLang="en-US" sz="1380">
                <a:solidFill>
                  <a:schemeClr val="accent1"/>
                </a:solidFill>
              </a:rPr>
              <a:t>JOIN Students ON Classes.class_id = Students.class_id</a:t>
            </a:r>
            <a:endParaRPr lang="zh-CN" altLang="en-US" sz="1380">
              <a:solidFill>
                <a:schemeClr val="accent1"/>
              </a:solidFill>
            </a:endParaRPr>
          </a:p>
          <a:p>
            <a:pPr lvl="1"/>
            <a:r>
              <a:rPr lang="zh-CN" altLang="en-US" sz="1380">
                <a:solidFill>
                  <a:schemeClr val="accent1"/>
                </a:solidFill>
              </a:rPr>
              <a:t>WHERE Students.student_name = 'Charlie';</a:t>
            </a:r>
            <a:endParaRPr lang="zh-CN" altLang="en-US" sz="1380">
              <a:solidFill>
                <a:schemeClr val="accent1"/>
              </a:solidFill>
            </a:endParaRPr>
          </a:p>
          <a:p>
            <a:endParaRPr lang="zh-CN" altLang="en-US" sz="138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0110" y="237490"/>
            <a:ext cx="5215255" cy="61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sym typeface="+mn-ea"/>
              </a:rPr>
              <a:t>多对多关系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955" y="1334770"/>
            <a:ext cx="1024445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>
                <a:sym typeface="+mn-ea"/>
              </a:rPr>
              <a:t>学生与课程：一个学生可以选修多门课程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一个课程可以被多个学生</a:t>
            </a:r>
            <a:r>
              <a:rPr lang="zh-CN" altLang="en-US" sz="1600">
                <a:sym typeface="+mn-ea"/>
              </a:rPr>
              <a:t>选修</a:t>
            </a:r>
            <a:endParaRPr lang="zh-CN" altLang="en-US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055" y="2349500"/>
            <a:ext cx="511619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Students (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student_id INT PRIMARY KEY,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student_name VARCHAR(50)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Courses (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course_id INT PRIMARY KEY,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course_name VARCHAR(50)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Student_Courses (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student_id INT,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course_id INT,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PRIMARY KEY (student_id, course_id),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FOREIGN KEY (student_id) REFERENCES Students(student_id),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FOREIGN KEY (course_id) REFERENCES Courses(course_id)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63565" y="2205355"/>
            <a:ext cx="5871845" cy="3750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3231515" cy="627380"/>
          </a:xfrm>
        </p:spPr>
        <p:txBody>
          <a:bodyPr>
            <a:normAutofit fontScale="90000"/>
          </a:bodyPr>
          <a:p>
            <a:r>
              <a:rPr lang="zh-CN" altLang="en-US" sz="4000">
                <a:sym typeface="+mn-ea"/>
              </a:rPr>
              <a:t>多对多关系</a:t>
            </a:r>
            <a:endParaRPr lang="zh-CN" altLang="en-US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97610"/>
            <a:ext cx="10828020" cy="5138420"/>
          </a:xfrm>
        </p:spPr>
        <p:txBody>
          <a:bodyPr>
            <a:normAutofit lnSpcReduction="10000"/>
          </a:bodyPr>
          <a:p>
            <a:endParaRPr lang="zh-CN" altLang="en-US" sz="1600"/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student_name) VALUES (1, 'Alice');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student_name) VALUES (2, 'Bob');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Students (student_id, student_name) VALUES (3, 'Charlie');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Courses (course_id, course_name) VALUES (101, 'Mathematics');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Courses (course_id, course_name) VALUES (102, 'History');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Courses (course_id, course_name) VALUES (103, 'Physics');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Student_Courses (student_id, course_id) VALUES (1, 101); -- Alice 选修 Mathematics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Student_Courses (student_id, course_id) VALUES (1, 102); -- Alice 选修 History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Student_Courses (student_id, course_id) VALUES (2, 101); -- Bob 选修 Mathematics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Student_Courses (student_id, course_id) VALUES (3, 103); -- Charlie 选修 Physics</a:t>
            </a:r>
            <a:endParaRPr lang="zh-CN" altLang="en-US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INSERT INTO Student_Courses (student_id, course_id) VALUES (3, 101); -- Charlie 选修 Mathematics</a:t>
            </a:r>
            <a:endParaRPr lang="zh-CN" altLang="en-US" sz="1600">
              <a:solidFill>
                <a:schemeClr val="accent1"/>
              </a:solidFill>
            </a:endParaRPr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1. 查询所有学生及其选修的课程：</a:t>
            </a:r>
            <a:endParaRPr lang="zh-CN" altLang="en-US" sz="1600"/>
          </a:p>
          <a:p>
            <a:r>
              <a:rPr lang="zh-CN" altLang="en-US" sz="1600"/>
              <a:t>2. 查询选修 “Mathematics” 课程的学生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</a:t>
            </a:r>
            <a:r>
              <a:rPr lang="en-US" altLang="zh-CN"/>
              <a:t>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5018405" cy="452691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SELECT Students.student_name, Courses.course_name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FROM Students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JOIN Student_Courses ON Students.student_id = Student_Courses.student_id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JOIN Courses ON Student_Courses.course_id = Courses.course_id;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33210" y="1600835"/>
            <a:ext cx="4947920" cy="452691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SELECT Students.student_name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FROM Students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JOIN Student_Courses ON Students.student_id = Student_Courses.student_id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JOIN Courses ON Student_Courses.course_id = Courses.course_id</a:t>
            </a:r>
            <a:endParaRPr lang="zh-CN" alt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1"/>
                </a:solidFill>
              </a:rPr>
              <a:t>WHERE Courses.course_name = 'Mathematics';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一对一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0000"/>
          </a:bodyPr>
          <a:p>
            <a:r>
              <a:rPr lang="en-US" altLang="zh-CN"/>
              <a:t>CREATE TABLE Person (</a:t>
            </a:r>
            <a:endParaRPr lang="en-US" altLang="zh-CN"/>
          </a:p>
          <a:p>
            <a:r>
              <a:rPr lang="en-US" altLang="zh-CN"/>
              <a:t>    PersonID INT PRIMARY KEY,</a:t>
            </a:r>
            <a:endParaRPr lang="en-US" altLang="zh-CN"/>
          </a:p>
          <a:p>
            <a:r>
              <a:rPr lang="en-US" altLang="zh-CN"/>
              <a:t>    Name VARCHAR(50)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CREATE TABLE IDCard (</a:t>
            </a:r>
            <a:endParaRPr lang="en-US" altLang="zh-CN"/>
          </a:p>
          <a:p>
            <a:r>
              <a:rPr lang="en-US" altLang="zh-CN"/>
              <a:t>    CardID INT PRIMARY KEY,</a:t>
            </a:r>
            <a:endParaRPr lang="en-US" altLang="zh-CN"/>
          </a:p>
          <a:p>
            <a:r>
              <a:rPr lang="en-US" altLang="zh-CN"/>
              <a:t>    PersonID INT UNIQUE,</a:t>
            </a:r>
            <a:endParaRPr lang="en-US" altLang="zh-CN"/>
          </a:p>
          <a:p>
            <a:r>
              <a:rPr lang="en-US" altLang="zh-CN"/>
              <a:t>    CardNumber VARCHAR(20),</a:t>
            </a:r>
            <a:endParaRPr lang="en-US" altLang="zh-CN"/>
          </a:p>
          <a:p>
            <a:r>
              <a:rPr lang="en-US" altLang="zh-CN"/>
              <a:t>    FOREIGN KEY (PersonID) REFERENCES Person(PersonID)</a:t>
            </a:r>
            <a:endParaRPr lang="en-US" altLang="zh-CN"/>
          </a:p>
          <a:p>
            <a:r>
              <a:rPr lang="en-US" altLang="zh-CN"/>
              <a:t>);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个人与身份证表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范式化（Normalization）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99140" cy="4526915"/>
          </a:xfrm>
        </p:spPr>
        <p:txBody>
          <a:bodyPr>
            <a:normAutofit/>
          </a:bodyPr>
          <a:p>
            <a:r>
              <a:rPr lang="zh-CN" altLang="en-US" sz="2800"/>
              <a:t>范式化（Normalization）是数据库设计中的一种方法，旨在组织数据表结构，以</a:t>
            </a:r>
            <a:r>
              <a:rPr lang="zh-CN" altLang="en-US" sz="2800">
                <a:solidFill>
                  <a:srgbClr val="FF0000"/>
                </a:solidFill>
              </a:rPr>
              <a:t>减少数据冗余</a:t>
            </a:r>
            <a:r>
              <a:rPr lang="zh-CN" altLang="en-US" sz="2800"/>
              <a:t>并确保数据的完整性。通过规范化过程，数据库被</a:t>
            </a:r>
            <a:r>
              <a:rPr lang="zh-CN" altLang="en-US" sz="2800">
                <a:solidFill>
                  <a:srgbClr val="FF0000"/>
                </a:solidFill>
              </a:rPr>
              <a:t>分解成多个表</a:t>
            </a:r>
            <a:endParaRPr lang="zh-CN" altLang="en-US" sz="2800"/>
          </a:p>
          <a:p>
            <a:pPr lvl="1"/>
            <a:r>
              <a:rPr lang="zh-CN" altLang="en-US" sz="2420"/>
              <a:t>第一范式（1NF）：每个字段都应该是不可分割的原子值。表中的每一列都只有一个值，不能有重复的列。</a:t>
            </a:r>
            <a:endParaRPr lang="zh-CN" altLang="en-US" sz="2420"/>
          </a:p>
          <a:p>
            <a:pPr lvl="1"/>
            <a:r>
              <a:rPr lang="zh-CN" altLang="en-US" sz="2420"/>
              <a:t>第二范式（2NF）：符合1NF，并且所有非主键字段都完全依赖于主键。适用于有复合主键的表，避免部分依赖。</a:t>
            </a:r>
            <a:endParaRPr lang="zh-CN" altLang="en-US" sz="2420"/>
          </a:p>
          <a:p>
            <a:pPr lvl="1"/>
            <a:r>
              <a:rPr lang="zh-CN" altLang="en-US" sz="2420"/>
              <a:t>第三范式（3NF）：符合2NF，且所有非主键字段都仅依赖于主键，避免传递依赖。</a:t>
            </a:r>
            <a:endParaRPr lang="zh-CN" altLang="en-US" sz="242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commondata" val="eyJoZGlkIjoiZDBiNGY0MTMzY2IxZTk5ZWUwOGI4MzNmMjZjOTRiNWMifQ==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10819</Words>
  <Application>WPS 演示</Application>
  <PresentationFormat>自定义</PresentationFormat>
  <Paragraphs>569</Paragraphs>
  <Slides>33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Biome Light</vt:lpstr>
      <vt:lpstr>Yu Gothic UI Light</vt:lpstr>
      <vt:lpstr>思源黑体 CN Medium</vt:lpstr>
      <vt:lpstr>黑体</vt:lpstr>
      <vt:lpstr>Fira Code</vt:lpstr>
      <vt:lpstr>Segoe Print</vt:lpstr>
      <vt:lpstr>字魂105号-简雅黑</vt:lpstr>
      <vt:lpstr>Arial Unicode MS</vt:lpstr>
      <vt:lpstr>Calibri</vt:lpstr>
      <vt:lpstr>Arial</vt:lpstr>
      <vt:lpstr>webwppDefTheme</vt:lpstr>
      <vt:lpstr>Office 主题</vt:lpstr>
      <vt:lpstr>PowerPoint 演示文稿</vt:lpstr>
      <vt:lpstr>PowerPoint 演示文稿</vt:lpstr>
      <vt:lpstr>PowerPoint 演示文稿</vt:lpstr>
      <vt:lpstr>一对多关系</vt:lpstr>
      <vt:lpstr>PowerPoint 演示文稿</vt:lpstr>
      <vt:lpstr>多对多关系</vt:lpstr>
      <vt:lpstr>查询SQL</vt:lpstr>
      <vt:lpstr>一对一关系</vt:lpstr>
      <vt:lpstr>范式化（Normalization）</vt:lpstr>
      <vt:lpstr>违反第一范式（1NF）</vt:lpstr>
      <vt:lpstr>违反（2NF）</vt:lpstr>
      <vt:lpstr>违反3NF</vt:lpstr>
      <vt:lpstr>实际系统数据er图</vt:lpstr>
      <vt:lpstr> OLAP分析雪花模型</vt:lpstr>
      <vt:lpstr>DBeaver</vt:lpstr>
      <vt:lpstr>基本SQL</vt:lpstr>
      <vt:lpstr>常用函数</vt:lpstr>
      <vt:lpstr>数据准备</vt:lpstr>
      <vt:lpstr>SQL查询--排序，字符函数</vt:lpstr>
      <vt:lpstr>SQL 查询--日期函数，数字函数</vt:lpstr>
      <vt:lpstr>SQL 查询--分组</vt:lpstr>
      <vt:lpstr>SQL --delete，update</vt:lpstr>
      <vt:lpstr>SQL --Insert</vt:lpstr>
      <vt:lpstr>数据准备</vt:lpstr>
      <vt:lpstr>数据准备ER</vt:lpstr>
      <vt:lpstr>PowerPoint 演示文稿</vt:lpstr>
      <vt:lpstr>INNER JOIN</vt:lpstr>
      <vt:lpstr>LEFT JOIN</vt:lpstr>
      <vt:lpstr>Understanding Joins</vt:lpstr>
      <vt:lpstr>数据库的主要对象</vt:lpstr>
      <vt:lpstr>视图</vt:lpstr>
      <vt:lpstr>PowerPoint 演示文稿</vt:lpstr>
      <vt:lpstr>SQL练习作业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朱颖辉</cp:lastModifiedBy>
  <cp:revision>5523</cp:revision>
  <dcterms:created xsi:type="dcterms:W3CDTF">2020-11-09T06:56:00Z</dcterms:created>
  <dcterms:modified xsi:type="dcterms:W3CDTF">2024-12-11T11:30:20Z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A819298EE77E4246A65D71426ECAD799_13</vt:lpwstr>
  </property>
</Properties>
</file>