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4.xml" ContentType="application/vnd.openxmlformats-officedocument.presentationml.notesSlide+xml"/>
  <Override PartName="/ppt/tags/tag44.xml" ContentType="application/vnd.openxmlformats-officedocument.presentationml.tags+xml"/>
  <Override PartName="/ppt/notesSlides/notesSlide35.xml" ContentType="application/vnd.openxmlformats-officedocument.presentationml.notesSlide+xml"/>
  <Override PartName="/ppt/tags/tag45.xml" ContentType="application/vnd.openxmlformats-officedocument.presentationml.tags+xml"/>
  <Override PartName="/ppt/notesSlides/notesSlide36.xml" ContentType="application/vnd.openxmlformats-officedocument.presentationml.notesSlide+xml"/>
  <Override PartName="/ppt/tags/tag46.xml" ContentType="application/vnd.openxmlformats-officedocument.presentationml.tags+xml"/>
  <Override PartName="/ppt/notesSlides/notesSlide3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8.xml" ContentType="application/vnd.openxmlformats-officedocument.presentationml.notesSlide+xml"/>
  <Override PartName="/ppt/tags/tag49.xml" ContentType="application/vnd.openxmlformats-officedocument.presentationml.tags+xml"/>
  <Override PartName="/ppt/notesSlides/notesSlide39.xml" ContentType="application/vnd.openxmlformats-officedocument.presentationml.notesSlide+xml"/>
  <Override PartName="/ppt/tags/tag50.xml" ContentType="application/vnd.openxmlformats-officedocument.presentationml.tags+xml"/>
  <Override PartName="/ppt/notesSlides/notesSlide40.xml" ContentType="application/vnd.openxmlformats-officedocument.presentationml.notesSlide+xml"/>
  <Override PartName="/ppt/tags/tag51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42.xml" ContentType="application/vnd.openxmlformats-officedocument.presentationml.notesSlide+xml"/>
  <Override PartName="/ppt/tags/tag53.xml" ContentType="application/vnd.openxmlformats-officedocument.presentationml.tags+xml"/>
  <Override PartName="/ppt/notesSlides/notesSlide43.xml" ContentType="application/vnd.openxmlformats-officedocument.presentationml.notesSlide+xml"/>
  <Override PartName="/ppt/tags/tag54.xml" ContentType="application/vnd.openxmlformats-officedocument.presentationml.tags+xml"/>
  <Override PartName="/ppt/notesSlides/notesSlide44.xml" ContentType="application/vnd.openxmlformats-officedocument.presentationml.notesSlide+xml"/>
  <Override PartName="/ppt/tags/tag55.xml" ContentType="application/vnd.openxmlformats-officedocument.presentationml.tags+xml"/>
  <Override PartName="/ppt/notesSlides/notesSlide45.xml" ContentType="application/vnd.openxmlformats-officedocument.presentationml.notesSlide+xml"/>
  <Override PartName="/ppt/tags/tag56.xml" ContentType="application/vnd.openxmlformats-officedocument.presentationml.tags+xml"/>
  <Override PartName="/ppt/notesSlides/notesSlide46.xml" ContentType="application/vnd.openxmlformats-officedocument.presentationml.notesSlide+xml"/>
  <Override PartName="/ppt/tags/tag57.xml" ContentType="application/vnd.openxmlformats-officedocument.presentationml.tags+xml"/>
  <Override PartName="/ppt/notesSlides/notesSlide47.xml" ContentType="application/vnd.openxmlformats-officedocument.presentationml.notesSlide+xml"/>
  <Override PartName="/ppt/tags/tag58.xml" ContentType="application/vnd.openxmlformats-officedocument.presentationml.tags+xml"/>
  <Override PartName="/ppt/notesSlides/notesSlide48.xml" ContentType="application/vnd.openxmlformats-officedocument.presentationml.notesSlide+xml"/>
  <Override PartName="/ppt/tags/tag59.xml" ContentType="application/vnd.openxmlformats-officedocument.presentationml.tags+xml"/>
  <Override PartName="/ppt/notesSlides/notesSlide49.xml" ContentType="application/vnd.openxmlformats-officedocument.presentationml.notesSlide+xml"/>
  <Override PartName="/ppt/tags/tag60.xml" ContentType="application/vnd.openxmlformats-officedocument.presentationml.tags+xml"/>
  <Override PartName="/ppt/notesSlides/notesSlide50.xml" ContentType="application/vnd.openxmlformats-officedocument.presentationml.notesSlide+xml"/>
  <Override PartName="/ppt/tags/tag61.xml" ContentType="application/vnd.openxmlformats-officedocument.presentationml.tags+xml"/>
  <Override PartName="/ppt/notesSlides/notesSlide51.xml" ContentType="application/vnd.openxmlformats-officedocument.presentationml.notesSlide+xml"/>
  <Override PartName="/ppt/tags/tag62.xml" ContentType="application/vnd.openxmlformats-officedocument.presentationml.tags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3"/>
  </p:notesMasterIdLst>
  <p:handoutMasterIdLst>
    <p:handoutMasterId r:id="rId74"/>
  </p:handoutMasterIdLst>
  <p:sldIdLst>
    <p:sldId id="325" r:id="rId3"/>
    <p:sldId id="327" r:id="rId4"/>
    <p:sldId id="309" r:id="rId5"/>
    <p:sldId id="372" r:id="rId6"/>
    <p:sldId id="412" r:id="rId7"/>
    <p:sldId id="517" r:id="rId8"/>
    <p:sldId id="409" r:id="rId9"/>
    <p:sldId id="435" r:id="rId10"/>
    <p:sldId id="436" r:id="rId11"/>
    <p:sldId id="437" r:id="rId12"/>
    <p:sldId id="522" r:id="rId13"/>
    <p:sldId id="521" r:id="rId14"/>
    <p:sldId id="416" r:id="rId15"/>
    <p:sldId id="526" r:id="rId16"/>
    <p:sldId id="531" r:id="rId17"/>
    <p:sldId id="536" r:id="rId18"/>
    <p:sldId id="489" r:id="rId19"/>
    <p:sldId id="492" r:id="rId20"/>
    <p:sldId id="493" r:id="rId21"/>
    <p:sldId id="546" r:id="rId22"/>
    <p:sldId id="495" r:id="rId23"/>
    <p:sldId id="549" r:id="rId24"/>
    <p:sldId id="551" r:id="rId25"/>
    <p:sldId id="553" r:id="rId26"/>
    <p:sldId id="554" r:id="rId27"/>
    <p:sldId id="556" r:id="rId28"/>
    <p:sldId id="557" r:id="rId29"/>
    <p:sldId id="559" r:id="rId30"/>
    <p:sldId id="560" r:id="rId31"/>
    <p:sldId id="891" r:id="rId32"/>
    <p:sldId id="328" r:id="rId33"/>
    <p:sldId id="575" r:id="rId34"/>
    <p:sldId id="847" r:id="rId35"/>
    <p:sldId id="848" r:id="rId36"/>
    <p:sldId id="849" r:id="rId37"/>
    <p:sldId id="837" r:id="rId38"/>
    <p:sldId id="838" r:id="rId39"/>
    <p:sldId id="839" r:id="rId40"/>
    <p:sldId id="840" r:id="rId41"/>
    <p:sldId id="718" r:id="rId42"/>
    <p:sldId id="719" r:id="rId43"/>
    <p:sldId id="720" r:id="rId44"/>
    <p:sldId id="830" r:id="rId45"/>
    <p:sldId id="855" r:id="rId46"/>
    <p:sldId id="824" r:id="rId47"/>
    <p:sldId id="856" r:id="rId48"/>
    <p:sldId id="826" r:id="rId49"/>
    <p:sldId id="883" r:id="rId50"/>
    <p:sldId id="878" r:id="rId51"/>
    <p:sldId id="880" r:id="rId52"/>
    <p:sldId id="793" r:id="rId53"/>
    <p:sldId id="661" r:id="rId54"/>
    <p:sldId id="749" r:id="rId55"/>
    <p:sldId id="750" r:id="rId56"/>
    <p:sldId id="787" r:id="rId57"/>
    <p:sldId id="751" r:id="rId58"/>
    <p:sldId id="786" r:id="rId59"/>
    <p:sldId id="752" r:id="rId60"/>
    <p:sldId id="753" r:id="rId61"/>
    <p:sldId id="754" r:id="rId62"/>
    <p:sldId id="948" r:id="rId63"/>
    <p:sldId id="949" r:id="rId64"/>
    <p:sldId id="755" r:id="rId65"/>
    <p:sldId id="756" r:id="rId66"/>
    <p:sldId id="757" r:id="rId67"/>
    <p:sldId id="950" r:id="rId68"/>
    <p:sldId id="951" r:id="rId69"/>
    <p:sldId id="762" r:id="rId70"/>
    <p:sldId id="781" r:id="rId71"/>
    <p:sldId id="782" r:id="rId72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6">
          <p15:clr>
            <a:srgbClr val="A4A3A4"/>
          </p15:clr>
        </p15:guide>
        <p15:guide id="2" pos="256">
          <p15:clr>
            <a:srgbClr val="A4A3A4"/>
          </p15:clr>
        </p15:guide>
        <p15:guide id="3" pos="6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8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薛蒙蒙" initials="xmm" lastIdx="1" clrIdx="0"/>
  <p:cmAuthor id="1" name="Lv0593" initials="L" lastIdx="32" clrIdx="0"/>
  <p:cmAuthor id="2" name="df" initials="df1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F2F2F2"/>
    <a:srgbClr val="FAFAFA"/>
    <a:srgbClr val="595959"/>
    <a:srgbClr val="1369B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77527" autoAdjust="0"/>
  </p:normalViewPr>
  <p:slideViewPr>
    <p:cSldViewPr>
      <p:cViewPr varScale="1">
        <p:scale>
          <a:sx n="74" d="100"/>
          <a:sy n="74" d="100"/>
        </p:scale>
        <p:origin x="248" y="52"/>
      </p:cViewPr>
      <p:guideLst>
        <p:guide orient="horz" pos="2046"/>
        <p:guide pos="256"/>
        <p:guide pos="6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258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28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5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5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5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4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6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7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7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18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65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0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5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46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86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37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68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11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0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7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5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74762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74761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justify-content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align-items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align-self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8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9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5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65698"/>
            <a:ext cx="883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  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2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  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CSS3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响应式开发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0E0AA13-7EC2-24F9-88D6-6A8DFA4255B4}"/>
              </a:ext>
            </a:extLst>
          </p:cNvPr>
          <p:cNvSpPr txBox="1">
            <a:spLocks noChangeArrowheads="1"/>
          </p:cNvSpPr>
          <p:nvPr/>
        </p:nvSpPr>
        <p:spPr>
          <a:xfrm>
            <a:off x="1775520" y="4005064"/>
            <a:ext cx="1015312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前端响应式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开发教程（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HTML5+CSS3+Bootstrap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75025" y="5950074"/>
            <a:ext cx="2592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浏览器窗口大于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575px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6854" y="1224981"/>
            <a:ext cx="627457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媒体查询实现响应式布局</a:t>
            </a:r>
          </a:p>
        </p:txBody>
      </p:sp>
      <p:pic>
        <p:nvPicPr>
          <p:cNvPr id="4096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2139785"/>
            <a:ext cx="4248472" cy="381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5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49930" y="6044691"/>
            <a:ext cx="468052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移动端设备（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 6/7/8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）显示效果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829079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的开发者工具，模拟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 6/7/8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设备，浏览器窗口宽度为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375px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媒体查询实现响应式布局</a:t>
            </a:r>
          </a:p>
        </p:txBody>
      </p:sp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1701602"/>
            <a:ext cx="3390368" cy="42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弹性盒布局</a:t>
            </a: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67197" y="1184439"/>
            <a:ext cx="1044116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既不使用浮动，也不会合并弹性盒容器与其内容之间的外边距，是一种非常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的布局方法，它可以轻松地创建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响应式网页布局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82838" y="2421682"/>
          <a:ext cx="5904656" cy="302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6150" imgH="1661142" progId="Visio.Drawing.11">
                  <p:embed/>
                </p:oleObj>
              </mc:Choice>
              <mc:Fallback>
                <p:oleObj name="Visio" r:id="rId2" imgW="3246150" imgH="1661142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38" y="2421682"/>
                        <a:ext cx="5904656" cy="3029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15086" y="5452101"/>
            <a:ext cx="144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弹性盒结构</a:t>
            </a:r>
          </a:p>
        </p:txBody>
      </p:sp>
    </p:spTree>
    <p:extLst>
      <p:ext uri="{BB962C8B-B14F-4D97-AF65-F5344CB8AC3E}">
        <p14:creationId xmlns:p14="http://schemas.microsoft.com/office/powerpoint/2010/main" val="4194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6"/>
          <p:cNvSpPr txBox="1"/>
          <p:nvPr/>
        </p:nvSpPr>
        <p:spPr>
          <a:xfrm>
            <a:off x="1168673" y="105353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display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弹性盒常用属性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1168673" y="1917626"/>
            <a:ext cx="10441160" cy="224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属性取值：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，用于指定元素容器的类型，此元素会被显示为一个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，在元素前后没有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，则表示用于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，则表示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该元素。</a:t>
            </a:r>
          </a:p>
        </p:txBody>
      </p:sp>
    </p:spTree>
    <p:extLst>
      <p:ext uri="{BB962C8B-B14F-4D97-AF65-F5344CB8AC3E}">
        <p14:creationId xmlns:p14="http://schemas.microsoft.com/office/powerpoint/2010/main" val="1851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90750" y="1989634"/>
          <a:ext cx="8451664" cy="304332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6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921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57015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2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flex-start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弹性盒子元素将向行起始位置对齐（默认值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79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flex-end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弹性盒子元素将向行结束位置对齐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6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弹性盒子元素将向行中间位置对齐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space-between 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弹性盒子元素会平均地分布在行里，第一个元素的边界与行的起始位置边界对齐，最后一个元素的边界与行结束位置的边距对齐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space-around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弹性盒子元素会平均地分布在行里，两端保留子元素与子元素之间间距大小的一半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96634"/>
                  </a:ext>
                </a:extLst>
              </a:tr>
            </a:tbl>
          </a:graphicData>
        </a:graphic>
      </p:graphicFrame>
      <p:sp>
        <p:nvSpPr>
          <p:cNvPr id="6" name="TextBox 76"/>
          <p:cNvSpPr txBox="1"/>
          <p:nvPr/>
        </p:nvSpPr>
        <p:spPr>
          <a:xfrm>
            <a:off x="1168672" y="1053530"/>
            <a:ext cx="435047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justify-content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属性的取值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弹性盒常用属性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40BC72-0DC1-754F-C562-190B82D7B6C0}"/>
              </a:ext>
            </a:extLst>
          </p:cNvPr>
          <p:cNvSpPr txBox="1"/>
          <p:nvPr/>
        </p:nvSpPr>
        <p:spPr>
          <a:xfrm>
            <a:off x="1918742" y="5353351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CSS justify-content property (w3schools.com)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7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74726" y="1989634"/>
          <a:ext cx="9243752" cy="353100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4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57015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2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flex-start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弹性盒子元素向交叉轴的起始位置对齐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79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flex-end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弹性盒子元素向交叉轴的结束位置对齐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6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弹性盒子元素向交叉轴的中间位置对齐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space-between 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果弹性盒子元素的行内轴与侧轴为同一条，则该值与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flex-start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等效。其他情况下，该值将参与子元素的第一行文字的基线对齐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stretch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默认值，将元素拉伸以适合伸缩容器。可用空间在所有元素之间平均分配。</a:t>
                      </a:r>
                    </a:p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子元素如果没有设置高度或者高度为“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auto”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，则将会占满整个容器的高度，但同时会遵照“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min/max-width/height”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属性的限制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96634"/>
                  </a:ext>
                </a:extLst>
              </a:tr>
            </a:tbl>
          </a:graphicData>
        </a:graphic>
      </p:graphicFrame>
      <p:sp>
        <p:nvSpPr>
          <p:cNvPr id="6" name="TextBox 76"/>
          <p:cNvSpPr txBox="1"/>
          <p:nvPr/>
        </p:nvSpPr>
        <p:spPr>
          <a:xfrm>
            <a:off x="1168672" y="1053530"/>
            <a:ext cx="3870555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align-items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属性的取值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弹性盒常用属性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DC92E1-9F35-5DF9-B2FC-A38EA7A80CCA}"/>
              </a:ext>
            </a:extLst>
          </p:cNvPr>
          <p:cNvSpPr txBox="1"/>
          <p:nvPr/>
        </p:nvSpPr>
        <p:spPr>
          <a:xfrm>
            <a:off x="1774726" y="5819428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CSS align-items property (w3schools.com)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6"/>
          <p:cNvSpPr txBox="1"/>
          <p:nvPr/>
        </p:nvSpPr>
        <p:spPr>
          <a:xfrm>
            <a:off x="1168673" y="1053530"/>
            <a:ext cx="247826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align-self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弹性盒常用属性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1130302" y="1989634"/>
            <a:ext cx="9213376" cy="40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align-self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：能够覆盖容器中的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align-items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属性，它允许设置单独的子元素的对齐排列方式。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align-self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的每个值的意义与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align-items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属性的取值类似，取值如下：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flex-start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stretch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504D2A-B085-A1A9-B1F4-803DAE5F8CB6}"/>
              </a:ext>
            </a:extLst>
          </p:cNvPr>
          <p:cNvSpPr txBox="1"/>
          <p:nvPr/>
        </p:nvSpPr>
        <p:spPr>
          <a:xfrm>
            <a:off x="1143691" y="6003499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CSS align-self property (w3schools.com)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644964"/>
            <a:ext cx="6733001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【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响应式开发小项目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】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环保网站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79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8827" y="6021343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环保网站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版页面效果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pic>
        <p:nvPicPr>
          <p:cNvPr id="55298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9" y="1124189"/>
            <a:ext cx="4279771" cy="484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 descr="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977" y="1028121"/>
            <a:ext cx="2420938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743278" y="6021343"/>
            <a:ext cx="302433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环保网站移动版页面效果</a:t>
            </a:r>
          </a:p>
        </p:txBody>
      </p:sp>
    </p:spTree>
    <p:extLst>
      <p:ext uri="{BB962C8B-B14F-4D97-AF65-F5344CB8AC3E}">
        <p14:creationId xmlns:p14="http://schemas.microsoft.com/office/powerpoint/2010/main" val="5129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1054646" y="1177513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项目结构</a:t>
            </a:r>
            <a:r>
              <a:rPr lang="zh-CN" altLang="en-US" b="1" kern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示意图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6341" y="5085978"/>
            <a:ext cx="1601117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591150" y="1648176"/>
            <a:ext cx="5688632" cy="473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页面结构组成：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响应式页面由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mission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四大部分构成。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响应式页面各部分的宽度用百分比表示。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header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里面包括导航菜单和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左右两部分，其中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部分使用绝对定位；在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中嵌套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列表制作导航菜单。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当屏幕缩小到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575px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时，出现汉堡菜单按钮。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banner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部分是给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div.banner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设置背景图，当浏览器窗口缩小时，需要对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div.banner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设置媒体查询。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端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div.mission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-left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div.mission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-right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两部分横向排列，在移动端需要使用媒体查询将其纵向排列。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3691" y="2271927"/>
          <a:ext cx="4195432" cy="275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429555" imgH="4229185" progId="Visio.Drawing.15">
                  <p:embed/>
                </p:oleObj>
              </mc:Choice>
              <mc:Fallback>
                <p:oleObj name="Visio" r:id="rId4" imgW="6429555" imgH="4229185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91" y="2271927"/>
                        <a:ext cx="4195432" cy="2759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7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>
            <p:custDataLst>
              <p:tags r:id="rId2"/>
            </p:custDataLst>
          </p:nvPr>
        </p:nvSpPr>
        <p:spPr>
          <a:xfrm>
            <a:off x="839156" y="572248"/>
            <a:ext cx="3008693" cy="662688"/>
          </a:xfrm>
          <a:prstGeom prst="rect">
            <a:avLst/>
          </a:prstGeom>
        </p:spPr>
        <p:txBody>
          <a:bodyPr lIns="121945" tIns="60970" rIns="121945" bIns="6097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21092" y="1933007"/>
            <a:ext cx="1192469" cy="613206"/>
            <a:chOff x="2215144" y="982844"/>
            <a:chExt cx="1244730" cy="842780"/>
          </a:xfrm>
        </p:grpSpPr>
        <p:sp>
          <p:nvSpPr>
            <p:cNvPr id="46" name="平行四边形 45"/>
            <p:cNvSpPr/>
            <p:nvPr>
              <p:custDataLst>
                <p:tags r:id="rId17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>
              <p:custDataLst>
                <p:tags r:id="rId18"/>
              </p:custDataLst>
            </p:nvPr>
          </p:nvSpPr>
          <p:spPr>
            <a:xfrm>
              <a:off x="2393075" y="1005670"/>
              <a:ext cx="1066799" cy="80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21092" y="2853621"/>
            <a:ext cx="1192469" cy="618551"/>
            <a:chOff x="2215144" y="2026500"/>
            <a:chExt cx="1244730" cy="850129"/>
          </a:xfrm>
        </p:grpSpPr>
        <p:sp>
          <p:nvSpPr>
            <p:cNvPr id="49" name="平行四边形 48"/>
            <p:cNvSpPr/>
            <p:nvPr>
              <p:custDataLst>
                <p:tags r:id="rId15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>
              <p:custDataLst>
                <p:tags r:id="rId16"/>
              </p:custDataLst>
            </p:nvPr>
          </p:nvSpPr>
          <p:spPr>
            <a:xfrm>
              <a:off x="2393075" y="2026500"/>
              <a:ext cx="1066799" cy="8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21092" y="3784417"/>
            <a:ext cx="1192469" cy="613246"/>
            <a:chOff x="2215144" y="3084852"/>
            <a:chExt cx="1244730" cy="842838"/>
          </a:xfrm>
        </p:grpSpPr>
        <p:sp>
          <p:nvSpPr>
            <p:cNvPr id="52" name="平行四边形 51"/>
            <p:cNvSpPr/>
            <p:nvPr>
              <p:custDataLst>
                <p:tags r:id="rId1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>
              <p:custDataLst>
                <p:tags r:id="rId14"/>
              </p:custDataLst>
            </p:nvPr>
          </p:nvSpPr>
          <p:spPr>
            <a:xfrm>
              <a:off x="2393075" y="3125750"/>
              <a:ext cx="1066799" cy="8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21092" y="4710908"/>
            <a:ext cx="1192469" cy="613205"/>
            <a:chOff x="2215144" y="4135856"/>
            <a:chExt cx="1244730" cy="842781"/>
          </a:xfrm>
        </p:grpSpPr>
        <p:sp>
          <p:nvSpPr>
            <p:cNvPr id="55" name="平行四边形 54"/>
            <p:cNvSpPr/>
            <p:nvPr>
              <p:custDataLst>
                <p:tags r:id="rId11"/>
              </p:custDataLst>
            </p:nvPr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12"/>
            <p:cNvSpPr txBox="1"/>
            <p:nvPr>
              <p:custDataLst>
                <p:tags r:id="rId12"/>
              </p:custDataLst>
            </p:nvPr>
          </p:nvSpPr>
          <p:spPr>
            <a:xfrm>
              <a:off x="2393075" y="4169273"/>
              <a:ext cx="1066799" cy="8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5" name="平行四边形 64"/>
          <p:cNvSpPr/>
          <p:nvPr>
            <p:custDataLst>
              <p:tags r:id="rId3"/>
            </p:custDataLst>
          </p:nvPr>
        </p:nvSpPr>
        <p:spPr>
          <a:xfrm>
            <a:off x="4026858" y="1989456"/>
            <a:ext cx="5143537" cy="613206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endParaRPr lang="zh-CN" altLang="en-US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26858" y="3762759"/>
            <a:ext cx="5143537" cy="613206"/>
            <a:chOff x="4315150" y="2341731"/>
            <a:chExt cx="3857250" cy="540057"/>
          </a:xfrm>
        </p:grpSpPr>
        <p:sp>
          <p:nvSpPr>
            <p:cNvPr id="67" name="矩形 66"/>
            <p:cNvSpPr/>
            <p:nvPr>
              <p:custDataLst>
                <p:tags r:id="rId9"/>
              </p:custDataLst>
            </p:nvPr>
          </p:nvSpPr>
          <p:spPr>
            <a:xfrm>
              <a:off x="4841197" y="2424395"/>
              <a:ext cx="2827146" cy="373528"/>
            </a:xfrm>
            <a:prstGeom prst="rect">
              <a:avLst/>
            </a:prstGeom>
            <a:ln w="15875">
              <a:noFill/>
            </a:ln>
          </p:spPr>
          <p:txBody>
            <a:bodyPr wrap="square" lIns="68594" tIns="34297" rIns="68594" bIns="34297">
              <a:spAutoFit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HTML</a:t>
              </a:r>
              <a:r>
                <a:rPr lang="zh-CN" altLang="en-US" sz="21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表单</a:t>
              </a:r>
              <a:endParaRPr lang="en-GB" altLang="zh-CN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>
              <p:custDataLst>
                <p:tags r:id="rId10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94" tIns="34297" rIns="68594" bIns="34297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26858" y="4688727"/>
            <a:ext cx="5143537" cy="613206"/>
            <a:chOff x="4315150" y="3035884"/>
            <a:chExt cx="3857250" cy="540057"/>
          </a:xfrm>
        </p:grpSpPr>
        <p:sp>
          <p:nvSpPr>
            <p:cNvPr id="70" name="矩形 69"/>
            <p:cNvSpPr/>
            <p:nvPr>
              <p:custDataLst>
                <p:tags r:id="rId7"/>
              </p:custDataLst>
            </p:nvPr>
          </p:nvSpPr>
          <p:spPr>
            <a:xfrm>
              <a:off x="4732390" y="3119148"/>
              <a:ext cx="3331204" cy="373529"/>
            </a:xfrm>
            <a:prstGeom prst="rect">
              <a:avLst/>
            </a:prstGeom>
            <a:ln w="15875">
              <a:noFill/>
            </a:ln>
          </p:spPr>
          <p:txBody>
            <a:bodyPr wrap="square" lIns="68594" tIns="34297" rIns="68594" bIns="34297">
              <a:spAutoFit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 表单小项目</a:t>
              </a:r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-</a:t>
              </a:r>
              <a:r>
                <a:rPr lang="zh-CN" altLang="en-US" sz="21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注册登录模块</a:t>
              </a:r>
              <a:endPara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71" name="平行四边形 70"/>
            <p:cNvSpPr/>
            <p:nvPr>
              <p:custDataLst>
                <p:tags r:id="rId8"/>
              </p:custDataLst>
            </p:nvPr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94" tIns="34297" rIns="68594" bIns="34297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26858" y="2836790"/>
            <a:ext cx="5143537" cy="613206"/>
            <a:chOff x="4315150" y="1647579"/>
            <a:chExt cx="3857250" cy="540057"/>
          </a:xfrm>
        </p:grpSpPr>
        <p:sp>
          <p:nvSpPr>
            <p:cNvPr id="28" name="矩形 27"/>
            <p:cNvSpPr/>
            <p:nvPr>
              <p:custDataLst>
                <p:tags r:id="rId5"/>
              </p:custDataLst>
            </p:nvPr>
          </p:nvSpPr>
          <p:spPr>
            <a:xfrm>
              <a:off x="4841196" y="1730243"/>
              <a:ext cx="2827147" cy="345617"/>
            </a:xfrm>
            <a:prstGeom prst="rect">
              <a:avLst/>
            </a:prstGeom>
            <a:ln w="15875">
              <a:noFill/>
            </a:ln>
          </p:spPr>
          <p:txBody>
            <a:bodyPr wrap="square" lIns="68594" tIns="34297" rIns="68594" bIns="34297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响应式开发小项目</a:t>
              </a:r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-</a:t>
              </a:r>
              <a:r>
                <a:rPr lang="zh-CN" altLang="en-US" sz="21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环保网站</a:t>
              </a:r>
              <a:endParaRPr lang="en-GB" altLang="zh-CN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>
              <p:custDataLst>
                <p:tags r:id="rId6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94" tIns="34297" rIns="68594" bIns="34297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991D3F7-67A4-9FED-3F97-4843162A92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02206" y="2080117"/>
            <a:ext cx="3769923" cy="391109"/>
          </a:xfrm>
          <a:prstGeom prst="rect">
            <a:avLst/>
          </a:prstGeom>
          <a:ln w="15875">
            <a:noFill/>
          </a:ln>
        </p:spPr>
        <p:txBody>
          <a:bodyPr wrap="square" lIns="68594" tIns="34297" rIns="68594" bIns="34297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响应式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Web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设计基础</a:t>
            </a:r>
            <a:endParaRPr lang="en-GB" altLang="zh-CN" sz="2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1054646" y="1177513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项目结构</a:t>
            </a:r>
            <a:r>
              <a:rPr lang="zh-CN" altLang="en-US" b="1" kern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示意图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0790" y="4941962"/>
            <a:ext cx="1601117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项目目录结构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519142" y="2514604"/>
            <a:ext cx="4968552" cy="26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项目目录结构中的各个目录及文件说明。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项目目录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里面包含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images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等文件，以及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index.html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项目入口文件。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css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文件目录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里存放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index.css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media.css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style.css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文件，用于设置自定义样式。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images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文件目录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里存放项目中用到的图片。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pic>
        <p:nvPicPr>
          <p:cNvPr id="6656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82" y="2448779"/>
            <a:ext cx="1852245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6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206774" y="2061644"/>
            <a:ext cx="7128792" cy="4154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41440" y="2061642"/>
            <a:ext cx="68221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*:before,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*:after {	/*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规定应从父元素继承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box-sizing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属性的值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box-sizing: inherit;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 {	/*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去除所有元素默认的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margin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padding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border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值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margin: 0;  padding: 0; border: 0;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, li {	/*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去除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li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元素标记的类型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list-style-type: none;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 省略部分代码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721067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设置项目公共样式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文件中编写网站公共样式。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style.css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公共样式代码</a:t>
            </a:r>
          </a:p>
        </p:txBody>
      </p:sp>
    </p:spTree>
    <p:extLst>
      <p:ext uri="{BB962C8B-B14F-4D97-AF65-F5344CB8AC3E}">
        <p14:creationId xmlns:p14="http://schemas.microsoft.com/office/powerpoint/2010/main" val="24267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278782" y="1992533"/>
            <a:ext cx="7128792" cy="4774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513448" y="1992531"/>
            <a:ext cx="68221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 header 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.container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margin: 0 auto;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padding: 0 15px;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width: 100%;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.header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width: 100%;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background: white;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padding: 33px 0;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position: relative;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 省略部分代码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721067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header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文件中，编写样式代码实现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区域效果。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header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响应式效果</a:t>
            </a:r>
          </a:p>
        </p:txBody>
      </p:sp>
    </p:spTree>
    <p:extLst>
      <p:ext uri="{BB962C8B-B14F-4D97-AF65-F5344CB8AC3E}">
        <p14:creationId xmlns:p14="http://schemas.microsoft.com/office/powerpoint/2010/main" val="890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422798" y="2113617"/>
            <a:ext cx="7128792" cy="4196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729472" y="2155130"/>
            <a:ext cx="68221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 header 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超小屏幕（小于等于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575px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(max-width: 575px)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小屏幕（大于等于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576px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576px)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中等屏幕（大于等于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768px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768px)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大屏幕（大于等于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992px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992px)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超大屏幕（大于等于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1200px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1200px)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86508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header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文件中，编写媒体查询样式代码实现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区域在不同屏幕下的效果。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header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响应式效果</a:t>
            </a:r>
          </a:p>
        </p:txBody>
      </p:sp>
    </p:spTree>
    <p:extLst>
      <p:ext uri="{BB962C8B-B14F-4D97-AF65-F5344CB8AC3E}">
        <p14:creationId xmlns:p14="http://schemas.microsoft.com/office/powerpoint/2010/main" val="2694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422798" y="2113617"/>
            <a:ext cx="7128792" cy="2828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729472" y="2155130"/>
            <a:ext cx="6822118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 banner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样式代码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.banner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width: 100%;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background: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(../images/banner.png) no-repeat center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center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background-size: cover;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min-height: 540px;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86508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banner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样式代码。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banner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响应式效果</a:t>
            </a:r>
          </a:p>
        </p:txBody>
      </p:sp>
    </p:spTree>
    <p:extLst>
      <p:ext uri="{BB962C8B-B14F-4D97-AF65-F5344CB8AC3E}">
        <p14:creationId xmlns:p14="http://schemas.microsoft.com/office/powerpoint/2010/main" val="22492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422798" y="2113617"/>
            <a:ext cx="7128792" cy="4196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729472" y="2155130"/>
            <a:ext cx="68221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 banner 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超小屏幕（小于等于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575px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(max-width: 575px)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小屏幕（大于等于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576px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576px)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中等屏幕（大于等于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768px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768px)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大屏幕（大于等于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992px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992px)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超大屏幕（大于等于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1200px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1200px)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86508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banner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文件中，编写媒体查询代码实现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图在不同屏幕下的效果。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banner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响应式效果</a:t>
            </a:r>
          </a:p>
        </p:txBody>
      </p:sp>
    </p:spTree>
    <p:extLst>
      <p:ext uri="{BB962C8B-B14F-4D97-AF65-F5344CB8AC3E}">
        <p14:creationId xmlns:p14="http://schemas.microsoft.com/office/powerpoint/2010/main" val="24491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422798" y="2113617"/>
            <a:ext cx="7128792" cy="4196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729472" y="2155130"/>
            <a:ext cx="68221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.mission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background: 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fbffec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padding: 60px 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.mission-header h3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font-family: "Droid Serif", serif;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font-size: 2em;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color: #159400;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text-align: center;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 省略部分代码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86508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实现中间区域效果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文件中，编写中间区域样式代码。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实现中间区域效果</a:t>
            </a:r>
          </a:p>
        </p:txBody>
      </p:sp>
    </p:spTree>
    <p:extLst>
      <p:ext uri="{BB962C8B-B14F-4D97-AF65-F5344CB8AC3E}">
        <p14:creationId xmlns:p14="http://schemas.microsoft.com/office/powerpoint/2010/main" val="23558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86508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实现中间区域效果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文件中，编写媒体查询代码实现中间区域在不同屏幕下的效果。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实现中间区域效果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422798" y="2113617"/>
            <a:ext cx="7128792" cy="2612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9472" y="2155130"/>
            <a:ext cx="6822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超小屏幕（小于等于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575px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(max-width: 575px)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中等屏幕（大于等于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768px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768px)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大屏幕（大于等于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992px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 (min-width: 992px) {}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08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86508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实现底部区域效果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文件中，编写底部区域样式代码。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实现底部区域效果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422798" y="2113617"/>
            <a:ext cx="7128792" cy="4412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29472" y="2336314"/>
            <a:ext cx="68221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.footer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padding: 18px 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background: #000;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.footer p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margin: 9px 0 0 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font-size: 0.875em;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color: 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fff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text-align: center;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* 省略部分代码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1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09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981522"/>
            <a:ext cx="86508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实现底部区域效果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media.css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文件中，编写媒体查询代码实现底部区域在不同屏幕下的效果。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实现底部区域效果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422798" y="2113617"/>
            <a:ext cx="7128792" cy="2828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29472" y="2336314"/>
            <a:ext cx="6822118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小屏幕（小于等于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575px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）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 (max-width: 575px)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.footer p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margin: 0px 0 20px 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0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响应式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Web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设计基础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89252" y="3015073"/>
            <a:ext cx="7706875" cy="903745"/>
          </a:xfrm>
          <a:prstGeom prst="rect">
            <a:avLst/>
          </a:prstGeom>
          <a:noFill/>
        </p:spPr>
        <p:txBody>
          <a:bodyPr wrap="square" lIns="91438" tIns="45717" rIns="91438" bIns="45717" rtlCol="0">
            <a:spAutoFit/>
          </a:bodyPr>
          <a:lstStyle/>
          <a:p>
            <a:pPr marL="0" lvl="1" algn="ctr">
              <a:lnSpc>
                <a:spcPct val="120000"/>
              </a:lnSpc>
              <a:defRPr/>
            </a:pP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733" y="2809434"/>
            <a:ext cx="1734725" cy="1105679"/>
          </a:xfrm>
          <a:prstGeom prst="rect">
            <a:avLst/>
          </a:prstGeom>
          <a:noFill/>
        </p:spPr>
        <p:txBody>
          <a:bodyPr wrap="square" lIns="91438" tIns="45717" rIns="91438" bIns="45717" rtlCol="0">
            <a:spAutoFit/>
          </a:bodyPr>
          <a:lstStyle/>
          <a:p>
            <a:r>
              <a:rPr lang="en-US" altLang="en-GB" sz="6601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1017102" y="693490"/>
            <a:ext cx="4990881" cy="662495"/>
          </a:xfrm>
          <a:prstGeom prst="rect">
            <a:avLst/>
          </a:prstGeom>
        </p:spPr>
        <p:txBody>
          <a:bodyPr lIns="121910" tIns="60954" rIns="121910" bIns="60954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表单概述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7102" y="1734174"/>
            <a:ext cx="10150575" cy="196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在进行前端页面开发时，我们可以通过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语义化标签来实现页面结构，如导航栏、标题和内容等。在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中，如果用户需要填写用户信息时，需要使用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表单元素来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实现，如用户登录注册页面。此外，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表单验证功能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，使用起来非常方便。本章主要讲解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表单元素的使用方法。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5"/>
          <p:cNvSpPr txBox="1">
            <a:spLocks noChangeArrowheads="1"/>
          </p:cNvSpPr>
          <p:nvPr/>
        </p:nvSpPr>
        <p:spPr bwMode="auto">
          <a:xfrm>
            <a:off x="863979" y="1181570"/>
            <a:ext cx="10440587" cy="99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主要由文本域、复选框、单选框、菜单、文件地址域和按钮等表单元素组成。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用户登录页面和用户注册页面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form&gt;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04" y="2474807"/>
            <a:ext cx="3134188" cy="362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44" y="2453218"/>
            <a:ext cx="4200294" cy="364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463048" y="6166107"/>
            <a:ext cx="2487880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</a:t>
            </a:r>
          </a:p>
        </p:txBody>
      </p:sp>
      <p:sp>
        <p:nvSpPr>
          <p:cNvPr id="9" name="矩形 8"/>
          <p:cNvSpPr/>
          <p:nvPr/>
        </p:nvSpPr>
        <p:spPr>
          <a:xfrm>
            <a:off x="6909774" y="6166107"/>
            <a:ext cx="2487880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用户注册页面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5"/>
          <p:cNvSpPr txBox="1">
            <a:spLocks noChangeArrowheads="1"/>
          </p:cNvSpPr>
          <p:nvPr/>
        </p:nvSpPr>
        <p:spPr bwMode="auto">
          <a:xfrm>
            <a:off x="863979" y="1181571"/>
            <a:ext cx="10440587" cy="5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用于创建一个表单。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form&gt;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349122" y="3016432"/>
            <a:ext cx="4933678" cy="2262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5344" y="3148505"/>
            <a:ext cx="4440946" cy="193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27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&lt;form action="URL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地址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66727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method="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提交方式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name="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表单名称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66727" fontAlgn="base"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enctype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="multipart/form-data"&gt;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66727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各种表单控件</a:t>
            </a:r>
          </a:p>
          <a:p>
            <a:pPr indent="266727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9952" y="3968596"/>
            <a:ext cx="3168178" cy="326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5"/>
          <p:cNvCxnSpPr/>
          <p:nvPr/>
        </p:nvCxnSpPr>
        <p:spPr>
          <a:xfrm>
            <a:off x="6238284" y="4132066"/>
            <a:ext cx="1511852" cy="19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53946" y="4006977"/>
            <a:ext cx="2404613" cy="4317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设置表单数据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编码格式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73017" y="2369334"/>
            <a:ext cx="5349203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9952" y="3247291"/>
            <a:ext cx="2607065" cy="326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5"/>
          <p:cNvCxnSpPr>
            <a:endCxn id="13" idx="1"/>
          </p:cNvCxnSpPr>
          <p:nvPr/>
        </p:nvCxnSpPr>
        <p:spPr>
          <a:xfrm>
            <a:off x="5676975" y="3399316"/>
            <a:ext cx="2076970" cy="30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53947" y="3069770"/>
            <a:ext cx="2403978" cy="7200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设置表单数据的服务器</a:t>
            </a:r>
            <a:r>
              <a:rPr kumimoji="1"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839598" y="1171620"/>
            <a:ext cx="10440587" cy="5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表单的3个核心元素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表单标签（form）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表单域（input）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表单按钮（button）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form&gt;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</a:p>
        </p:txBody>
      </p:sp>
      <p:sp>
        <p:nvSpPr>
          <p:cNvPr id="7" name="矩形 6"/>
          <p:cNvSpPr/>
          <p:nvPr/>
        </p:nvSpPr>
        <p:spPr>
          <a:xfrm>
            <a:off x="3218584" y="2147453"/>
            <a:ext cx="5611587" cy="922819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50352" y="1929928"/>
            <a:ext cx="3865748" cy="36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/>
            <a:r>
              <a:rPr lang="zh-CN" altLang="zh-CN" sz="2000" b="1" dirty="0">
                <a:solidFill>
                  <a:schemeClr val="tx1"/>
                </a:solidFill>
                <a:cs typeface="+mn-ea"/>
              </a:rPr>
              <a:t>表单标签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2617" y="2273979"/>
            <a:ext cx="4989575" cy="701421"/>
          </a:xfrm>
          <a:prstGeom prst="rect">
            <a:avLst/>
          </a:prstGeom>
          <a:noFill/>
        </p:spPr>
        <p:txBody>
          <a:bodyPr wrap="square" lIns="91440" tIns="45718" rIns="91440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包含处理表单数据所用的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CGI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以及数据提交到服务器的方法。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18584" y="3711796"/>
            <a:ext cx="5611587" cy="922819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50352" y="3504513"/>
            <a:ext cx="3865748" cy="36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18" rIns="91440" bIns="45718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sz="2000" b="1" dirty="0">
                <a:solidFill>
                  <a:schemeClr val="tx1"/>
                </a:solidFill>
                <a:cs typeface="+mn-ea"/>
                <a:sym typeface="+mn-ea"/>
              </a:rPr>
              <a:t>表单域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12617" y="3858068"/>
            <a:ext cx="4989575" cy="701421"/>
          </a:xfrm>
          <a:prstGeom prst="rect">
            <a:avLst/>
          </a:prstGeom>
          <a:noFill/>
        </p:spPr>
        <p:txBody>
          <a:bodyPr wrap="square" lIns="91440" tIns="45718" rIns="91440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包含文本框、密码框、隐藏域、多行文本框、复选框、单选框、下拉选择框和文件上传框等。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18584" y="5304058"/>
            <a:ext cx="5611587" cy="922819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50352" y="5096775"/>
            <a:ext cx="3865748" cy="36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18" rIns="91440" bIns="45718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sz="2000" b="1" dirty="0">
                <a:solidFill>
                  <a:schemeClr val="tx1"/>
                </a:solidFill>
                <a:cs typeface="+mn-ea"/>
                <a:sym typeface="+mn-ea"/>
              </a:rPr>
              <a:t>表单按钮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2617" y="5442156"/>
            <a:ext cx="4989575" cy="701421"/>
          </a:xfrm>
          <a:prstGeom prst="rect">
            <a:avLst/>
          </a:prstGeom>
          <a:noFill/>
        </p:spPr>
        <p:txBody>
          <a:bodyPr wrap="square" lIns="91440" tIns="45718" rIns="91440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包括提交按钮、重置按钮和一般按钮；用于将数据传送到服务器上的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CGI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脚本或者取消输入。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9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9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9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90"/>
                                </p:stCondLst>
                                <p:childTnLst>
                                  <p:par>
                                    <p:cTn id="4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39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15" grpId="0"/>
          <p:bldP spid="15" grpId="1"/>
          <p:bldP spid="16" grpId="0" bldLvl="0" animBg="1"/>
          <p:bldP spid="17" grpId="0" bldLvl="0" animBg="1"/>
          <p:bldP spid="18" grpId="0"/>
          <p:bldP spid="18" grpId="1"/>
          <p:bldP spid="19" grpId="0" bldLvl="0" animBg="1"/>
          <p:bldP spid="20" grpId="0" bldLvl="0" animBg="1"/>
          <p:bldP spid="21" grpId="0"/>
          <p:bldP spid="2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9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9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9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90"/>
                                </p:stCondLst>
                                <p:childTnLst>
                                  <p:par>
                                    <p:cTn id="4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39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15" grpId="0"/>
          <p:bldP spid="15" grpId="1"/>
          <p:bldP spid="16" grpId="0" bldLvl="0" animBg="1"/>
          <p:bldP spid="17" grpId="0" bldLvl="0" animBg="1"/>
          <p:bldP spid="18" grpId="0"/>
          <p:bldP spid="18" grpId="1"/>
          <p:bldP spid="19" grpId="0" bldLvl="0" animBg="1"/>
          <p:bldP spid="20" grpId="0" bldLvl="0" animBg="1"/>
          <p:bldP spid="21" grpId="0"/>
          <p:bldP spid="21" grpId="1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839598" y="1171620"/>
            <a:ext cx="10440587" cy="99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表单中最为核心的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标签可以在表单中定义文本输入框、单选按钮、复选框、重置按钮等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142493" y="3285759"/>
            <a:ext cx="6264566" cy="64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8151" y="3318291"/>
            <a:ext cx="5783192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23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&lt;input type="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控件类型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85747" y="2538972"/>
            <a:ext cx="5349203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02723" y="3424564"/>
            <a:ext cx="1656093" cy="319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5"/>
          <p:cNvCxnSpPr/>
          <p:nvPr/>
        </p:nvCxnSpPr>
        <p:spPr>
          <a:xfrm>
            <a:off x="5369315" y="3744204"/>
            <a:ext cx="0" cy="791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42494" y="4546166"/>
            <a:ext cx="3849793" cy="4095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属性用来指定不同的控件类型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6"/>
          <p:cNvSpPr txBox="1"/>
          <p:nvPr/>
        </p:nvSpPr>
        <p:spPr>
          <a:xfrm>
            <a:off x="877592" y="1486034"/>
            <a:ext cx="3425128" cy="445193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95" tIns="38397" rIns="76795" bIns="38397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标签相关属性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0332" y="2205884"/>
          <a:ext cx="10369630" cy="409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84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47">
                <a:tc rowSpan="6"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单行文本输入框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8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password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密码输入框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8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radio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单选框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7491" marR="6749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checkbox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复选框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25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button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普通按钮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5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submit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提交按钮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6"/>
          <p:cNvSpPr txBox="1"/>
          <p:nvPr/>
        </p:nvSpPr>
        <p:spPr>
          <a:xfrm>
            <a:off x="877592" y="1486034"/>
            <a:ext cx="3425128" cy="445193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95" tIns="38397" rIns="76795" bIns="38397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标签相关属性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0332" y="2205884"/>
          <a:ext cx="10441395" cy="409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84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47">
                <a:tc rowSpan="6"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reset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重置按钮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8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图像形式的提交按钮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8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hidden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隐藏域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7491" marR="6749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文件域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25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email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e-mail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地址的输入域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5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地址的输入域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6"/>
          <p:cNvSpPr txBox="1"/>
          <p:nvPr/>
        </p:nvSpPr>
        <p:spPr>
          <a:xfrm>
            <a:off x="877592" y="1486034"/>
            <a:ext cx="3425128" cy="445193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95" tIns="38397" rIns="76795" bIns="38397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标签相关属性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0332" y="2205885"/>
          <a:ext cx="10513794" cy="4108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84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82">
                <a:tc rowSpan="6"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数值的输入域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8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range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一定范围内数字值的输入域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4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 pickers (date, month, week, time,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datetime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datetime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-local)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日期和时间的输入类型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7491" marR="6749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搜索域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颜色输入类型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5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电话号码输入类型</a:t>
                      </a:r>
                    </a:p>
                  </a:txBody>
                  <a:tcPr marL="68576" marR="68576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6"/>
          <p:cNvSpPr txBox="1"/>
          <p:nvPr/>
        </p:nvSpPr>
        <p:spPr>
          <a:xfrm>
            <a:off x="877592" y="1486034"/>
            <a:ext cx="3425128" cy="445193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95" tIns="38397" rIns="76795" bIns="38397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标签相关属性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0331" y="2205885"/>
          <a:ext cx="10765922" cy="3957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184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7687" marR="776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7687" marR="776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7687" marR="77687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50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由用户自定义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控件的名称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7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由用户自定义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控件中的默认文本值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readonly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readonly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该控件内容为只读（不能编辑修改）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42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disabled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disabled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第一次加载页面时禁用该控件（显示为灰色）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81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checked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checked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定义选择控件默认被选中的项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47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maxlength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正整数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控件允许输入的最多字符数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正整数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控件在页面中的显示宽度</a:t>
                      </a:r>
                    </a:p>
                  </a:txBody>
                  <a:tcPr marL="78941" marR="78941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设计基础</a:t>
            </a:r>
          </a:p>
        </p:txBody>
      </p:sp>
      <p:sp>
        <p:nvSpPr>
          <p:cNvPr id="27" name="TextBox 35"/>
          <p:cNvSpPr txBox="1">
            <a:spLocks noChangeArrowheads="1"/>
          </p:cNvSpPr>
          <p:nvPr/>
        </p:nvSpPr>
        <p:spPr bwMode="auto">
          <a:xfrm>
            <a:off x="2710831" y="1309681"/>
            <a:ext cx="806489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需要考虑页面在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端和移动端设备上的呈现效果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118"/>
          <p:cNvSpPr>
            <a:spLocks noEditPoints="1"/>
          </p:cNvSpPr>
          <p:nvPr/>
        </p:nvSpPr>
        <p:spPr bwMode="auto">
          <a:xfrm>
            <a:off x="1414686" y="120800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8F37D1-673D-1D8D-71F6-ADD09D83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98" y="2493690"/>
            <a:ext cx="3587934" cy="3238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1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20" name="1"/>
          <p:cNvSpPr txBox="1"/>
          <p:nvPr>
            <p:custDataLst>
              <p:tags r:id="rId1"/>
            </p:custDataLst>
          </p:nvPr>
        </p:nvSpPr>
        <p:spPr>
          <a:xfrm>
            <a:off x="2926854" y="1179667"/>
            <a:ext cx="7498294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&lt;form&gt; 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&lt;input&gt;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02191" y="2085573"/>
            <a:ext cx="6480454" cy="4000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66278" y="2112940"/>
            <a:ext cx="5169011" cy="3742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&lt;form action="#" method="post"&gt;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用户名：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&lt;input class="right" type="text" 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“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maxlength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="6"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密码：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&lt;input class="right" type="password"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4650" y="267328"/>
            <a:ext cx="4590516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(lab 2.3)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3143463" y="2062079"/>
            <a:ext cx="4273951" cy="426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866278" y="2112940"/>
            <a:ext cx="2762783" cy="4112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&lt;style&gt;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  form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  width: 260px;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  margin: 0 auto;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   border: 1px solid #ccc;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  padding: 20px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  .right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  float: right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&lt;/style&gt;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6274225" cy="9206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&lt;form&gt;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标签的样式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demo02.html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文件中，编写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代码。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4" name="矩形 13"/>
          <p:cNvSpPr/>
          <p:nvPr/>
        </p:nvSpPr>
        <p:spPr>
          <a:xfrm>
            <a:off x="4118771" y="4803859"/>
            <a:ext cx="1473119" cy="100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5"/>
          <p:cNvCxnSpPr/>
          <p:nvPr/>
        </p:nvCxnSpPr>
        <p:spPr>
          <a:xfrm>
            <a:off x="5591890" y="5302306"/>
            <a:ext cx="29519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519000" y="4942160"/>
            <a:ext cx="1931287" cy="7927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.right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右浮动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85" y="2625293"/>
            <a:ext cx="6440451" cy="274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6274225" cy="9206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demo02.html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文件运行结果。</a:t>
            </a:r>
          </a:p>
        </p:txBody>
      </p:sp>
      <p:sp>
        <p:nvSpPr>
          <p:cNvPr id="10" name="文本框 6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矩形 11"/>
          <p:cNvSpPr/>
          <p:nvPr/>
        </p:nvSpPr>
        <p:spPr>
          <a:xfrm>
            <a:off x="3973230" y="5563541"/>
            <a:ext cx="3084981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demo02.html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页面效果</a:t>
            </a:r>
          </a:p>
        </p:txBody>
      </p:sp>
      <p:sp>
        <p:nvSpPr>
          <p:cNvPr id="15" name="矩形 14"/>
          <p:cNvSpPr/>
          <p:nvPr/>
        </p:nvSpPr>
        <p:spPr>
          <a:xfrm>
            <a:off x="4873744" y="4005708"/>
            <a:ext cx="2381119" cy="36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5"/>
          <p:cNvCxnSpPr/>
          <p:nvPr/>
        </p:nvCxnSpPr>
        <p:spPr>
          <a:xfrm>
            <a:off x="7247878" y="4221985"/>
            <a:ext cx="18001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48639" y="3726302"/>
            <a:ext cx="1057852" cy="107182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用户名为“张三”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839598" y="1171620"/>
            <a:ext cx="10440587" cy="53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可创建单选或多选菜单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1907535" y="2781638"/>
            <a:ext cx="6264873" cy="2473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3007" y="2813884"/>
            <a:ext cx="5783192" cy="230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23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23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&lt;option value="1"&gt;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选项一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23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&lt;option value="2"&gt;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选项二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23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&lt;option value="3"&gt;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选项三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23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&lt;option value="3"&gt;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选项四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23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50602" y="2034564"/>
            <a:ext cx="5349203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1545" y="3280176"/>
            <a:ext cx="1656093" cy="319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5"/>
          <p:cNvCxnSpPr/>
          <p:nvPr/>
        </p:nvCxnSpPr>
        <p:spPr>
          <a:xfrm flipV="1">
            <a:off x="4347639" y="3439821"/>
            <a:ext cx="4179718" cy="15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527357" y="2879423"/>
            <a:ext cx="2300646" cy="11801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标签中的</a:t>
            </a:r>
            <a:r>
              <a:rPr kumimoji="1"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&lt;option&gt;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标签用于定义列表中的可用选项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0332" y="2205885"/>
          <a:ext cx="10441395" cy="3008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84">
                <a:tc>
                  <a:txBody>
                    <a:bodyPr/>
                    <a:lstStyle/>
                    <a:p>
                      <a:pPr marL="0" marR="0" lvl="0" indent="26797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标签名</a:t>
                      </a: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797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常用属性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797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849">
                <a:tc rowSpan="2"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&lt;select&gt;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指定下拉菜单的可见选项数（取值为正整数）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4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multiple="multiple"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时，下拉菜单将具有多项选择的功能，多选方法为，按住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键选择多项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43"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&lt;option&gt;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selected="selected"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时，当前项即为默认选中</a:t>
                      </a:r>
                    </a:p>
                  </a:txBody>
                  <a:tcPr marL="68576" marR="68576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76"/>
          <p:cNvSpPr txBox="1"/>
          <p:nvPr/>
        </p:nvSpPr>
        <p:spPr>
          <a:xfrm>
            <a:off x="877592" y="1486035"/>
            <a:ext cx="4714273" cy="445193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95" tIns="38397" rIns="76795" bIns="38397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标签常用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5E80C-F646-2D0C-124E-FAA6EF55B8A2}"/>
              </a:ext>
            </a:extLst>
          </p:cNvPr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文本框 11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2868266" y="1171675"/>
            <a:ext cx="7210278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&lt;select&gt;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单选标签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5711" y="2202273"/>
            <a:ext cx="5366043" cy="381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15731" y="2328891"/>
            <a:ext cx="6515348" cy="341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所在城市（单选）：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&lt;option&gt;-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请选择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-&lt;/option&gt;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&lt;option selected="selected"&gt;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&lt;option&gt;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上海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&lt;option&gt;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广州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&lt;/select&gt;&lt;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3647" y="3862796"/>
            <a:ext cx="2939758" cy="335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5"/>
          <p:cNvCxnSpPr/>
          <p:nvPr/>
        </p:nvCxnSpPr>
        <p:spPr>
          <a:xfrm>
            <a:off x="6522981" y="4005985"/>
            <a:ext cx="20245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547515" y="3473878"/>
            <a:ext cx="1940626" cy="11801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单选下拉菜单，可设置默认选中项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95532-5075-0D2D-59F7-CF515785AA99}"/>
              </a:ext>
            </a:extLst>
          </p:cNvPr>
          <p:cNvSpPr txBox="1"/>
          <p:nvPr/>
        </p:nvSpPr>
        <p:spPr>
          <a:xfrm>
            <a:off x="1144650" y="267328"/>
            <a:ext cx="4662524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(lab 2.4)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文本框 11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2868266" y="1186200"/>
            <a:ext cx="7210278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&lt;select&gt;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多选标签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5711" y="2202273"/>
            <a:ext cx="5616315" cy="381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15731" y="2349892"/>
            <a:ext cx="6515348" cy="341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兴趣爱好（多选）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&lt;select multiple="multiple" size="4"&gt;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&lt;option&gt;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读书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&lt;option selected="selected"&gt;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旅行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&lt;option selected="selected"&gt;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听音乐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&lt;option&gt;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运动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1743" y="3141937"/>
            <a:ext cx="3744211" cy="36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5"/>
          <p:cNvCxnSpPr/>
          <p:nvPr/>
        </p:nvCxnSpPr>
        <p:spPr>
          <a:xfrm>
            <a:off x="7175954" y="3357949"/>
            <a:ext cx="18721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48059" y="2681834"/>
            <a:ext cx="1940626" cy="137579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多选下拉菜单，可设置可见选项数，默认选中可以设置多个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09D74-8B50-3C5C-5F5F-12903B95DC57}"/>
              </a:ext>
            </a:extLst>
          </p:cNvPr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文本框 11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2926854" y="1177354"/>
            <a:ext cx="6813237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9277" y="5014177"/>
            <a:ext cx="2487880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demo05.html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</a:t>
            </a:r>
          </a:p>
        </p:txBody>
      </p:sp>
      <p:pic>
        <p:nvPicPr>
          <p:cNvPr id="1136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28" y="2258054"/>
            <a:ext cx="5013377" cy="25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DDDA5D-88EE-ADC5-7FC2-E100AF6EEE5F}"/>
              </a:ext>
            </a:extLst>
          </p:cNvPr>
          <p:cNvSpPr txBox="1"/>
          <p:nvPr/>
        </p:nvSpPr>
        <p:spPr>
          <a:xfrm>
            <a:off x="1144650" y="267328"/>
            <a:ext cx="3895322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839598" y="1171620"/>
            <a:ext cx="10440587" cy="99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表单验证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是一套系统，它为终端用户检测无效的数据并标记这些错误，让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应用更快的抛出错误，优化了用户体验，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相关正则表达式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74" y="2346979"/>
            <a:ext cx="3590758" cy="414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288694" y="4299936"/>
            <a:ext cx="2345488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5634182" y="4510298"/>
            <a:ext cx="211876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61346" y="3929604"/>
            <a:ext cx="2052587" cy="122634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当没有输入密码时，那表单将通不过验证，无法提交。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 defTabSz="914491">
              <a:spcBef>
                <a:spcPct val="0"/>
              </a:spcBef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表单验证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1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354286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&lt;form&gt;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&lt;input&gt;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代码 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10723" y="2133591"/>
            <a:ext cx="6263821" cy="432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02835" y="2246954"/>
            <a:ext cx="5538071" cy="4112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&lt;form action="#" method="get"&gt;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请输入您的邮箱：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&lt;input type="email" 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formmail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required /&gt;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输入个人网址：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&lt;input type="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user_url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required /&gt;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&lt;input type="submit" 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提交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2947" y="3429794"/>
            <a:ext cx="1296204" cy="367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5"/>
          <p:cNvCxnSpPr/>
          <p:nvPr/>
        </p:nvCxnSpPr>
        <p:spPr>
          <a:xfrm>
            <a:off x="5386136" y="3626681"/>
            <a:ext cx="3449026" cy="20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43527" y="3286901"/>
            <a:ext cx="2076843" cy="71954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表示验证邮箱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kumimoji="1" lang="zh-CN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 defTabSz="914491">
              <a:spcBef>
                <a:spcPct val="0"/>
              </a:spcBef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表单验证 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 2.5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4066435" y="4518961"/>
            <a:ext cx="1101233" cy="39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5"/>
          <p:cNvCxnSpPr>
            <a:endCxn id="5" idx="1"/>
          </p:cNvCxnSpPr>
          <p:nvPr/>
        </p:nvCxnSpPr>
        <p:spPr>
          <a:xfrm>
            <a:off x="5167668" y="4706310"/>
            <a:ext cx="3659347" cy="2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827015" y="4346854"/>
            <a:ext cx="2135638" cy="762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0000"/>
              </a:lnSpc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表示验证</a:t>
            </a:r>
            <a:r>
              <a:rPr kumimoji="1" lang="en-US" altLang="zh-CN" sz="16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kumimoji="1" lang="zh-CN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媒体查询实现响应式布局</a:t>
            </a: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82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媒体查询实现响应式布局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当浏览器屏幕宽度小于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576px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时，将某些模块按照不同的方式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：在特定的屏幕尺寸下编写限定条件的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代码，如果满足这些限定条件，则应用相应的样式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（使用这种方式）</a:t>
            </a:r>
          </a:p>
        </p:txBody>
      </p:sp>
    </p:spTree>
    <p:extLst>
      <p:ext uri="{BB962C8B-B14F-4D97-AF65-F5344CB8AC3E}">
        <p14:creationId xmlns:p14="http://schemas.microsoft.com/office/powerpoint/2010/main" val="3128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58093" y="1197546"/>
            <a:ext cx="6274225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文本框 6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4" name="矩形 13"/>
          <p:cNvSpPr/>
          <p:nvPr/>
        </p:nvSpPr>
        <p:spPr>
          <a:xfrm>
            <a:off x="4510824" y="5158212"/>
            <a:ext cx="2592825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邮箱书写格式错误</a:t>
            </a:r>
          </a:p>
        </p:txBody>
      </p:sp>
      <p:pic>
        <p:nvPicPr>
          <p:cNvPr id="9216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46" y="2304415"/>
            <a:ext cx="6400059" cy="271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 defTabSz="914491">
              <a:spcBef>
                <a:spcPct val="0"/>
              </a:spcBef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表单验证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2002787"/>
              </p:ext>
            </p:extLst>
          </p:nvPr>
        </p:nvGraphicFramePr>
        <p:xfrm>
          <a:off x="877592" y="1845618"/>
          <a:ext cx="10441395" cy="4543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619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87" marR="67487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00"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指定表单输入框是否可以选择多个文件，是一个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921"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规定输入框所允许的最小值，如数字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921"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规定输入框所允许的最大值，如数字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2800"/>
                  </a:ext>
                </a:extLst>
              </a:tr>
              <a:tr h="560143"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placeholder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类型的输入框提供一种提示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778"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规定输入框填写的内容不能为空，是一个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0633" marR="6063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76"/>
          <p:cNvSpPr txBox="1"/>
          <p:nvPr/>
        </p:nvSpPr>
        <p:spPr>
          <a:xfrm>
            <a:off x="877592" y="1187694"/>
            <a:ext cx="4714273" cy="446876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95" tIns="38397" rIns="76795" bIns="38397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 defTabSz="914491">
              <a:spcBef>
                <a:spcPct val="0"/>
              </a:spcBef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2.3.4  &lt;input&gt;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常用属性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862958" y="2809434"/>
            <a:ext cx="7381266" cy="1224112"/>
          </a:xfrm>
          <a:prstGeom prst="rect">
            <a:avLst/>
          </a:prstGeom>
          <a:noFill/>
        </p:spPr>
        <p:txBody>
          <a:bodyPr wrap="square" lIns="91438" tIns="45717" rIns="91438" bIns="45717" rtlCol="0">
            <a:spAutoFit/>
          </a:bodyPr>
          <a:lstStyle/>
          <a:p>
            <a:pPr marL="0" lvl="1" algn="ctr">
              <a:lnSpc>
                <a:spcPct val="120000"/>
              </a:lnSpc>
              <a:defRPr/>
            </a:pPr>
            <a:r>
              <a:rPr lang="zh-CN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表单小项目</a:t>
            </a:r>
            <a:r>
              <a:rPr lang="zh-CN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endParaRPr lang="en-US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algn="ctr">
              <a:lnSpc>
                <a:spcPct val="120000"/>
              </a:lnSpc>
              <a:defRPr/>
            </a:pPr>
            <a:r>
              <a:rPr lang="zh-CN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登录注册页面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7803" y="2809434"/>
            <a:ext cx="1734725" cy="1105679"/>
          </a:xfrm>
          <a:prstGeom prst="rect">
            <a:avLst/>
          </a:prstGeom>
          <a:noFill/>
        </p:spPr>
        <p:txBody>
          <a:bodyPr wrap="square" lIns="91438" tIns="45717" rIns="91438" bIns="45717" rtlCol="0">
            <a:spAutoFit/>
          </a:bodyPr>
          <a:lstStyle/>
          <a:p>
            <a:r>
              <a:rPr lang="en-US" altLang="en-GB" sz="6601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1055610" y="1177796"/>
            <a:ext cx="1942125" cy="460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项目展示</a:t>
            </a:r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2566354" y="2042640"/>
            <a:ext cx="8278260" cy="19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我们知道网站可以为用户展示丰富的内容资源，例如，图片、文字和视频等。当用户访问网站时，需要用户在登录页面填写正确的信息来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，如果用户还没有注册账号，就需要用户首先通过注册页面完成用户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。本项目将带领读者实现一个用户登录注册页面。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(lab 2.6)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18"/>
          <p:cNvSpPr>
            <a:spLocks noEditPoints="1"/>
          </p:cNvSpPr>
          <p:nvPr/>
        </p:nvSpPr>
        <p:spPr bwMode="auto">
          <a:xfrm>
            <a:off x="1349812" y="2533471"/>
            <a:ext cx="1063024" cy="720041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/>
          </a:p>
        </p:txBody>
      </p:sp>
      <p:sp>
        <p:nvSpPr>
          <p:cNvPr id="6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726877" y="5189709"/>
            <a:ext cx="2045775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</a:t>
            </a: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839598" y="1209445"/>
            <a:ext cx="10440587" cy="5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08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98" y="1699816"/>
            <a:ext cx="4626055" cy="336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453254" y="6241113"/>
            <a:ext cx="2045775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用户注册页面</a:t>
            </a: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839598" y="1209445"/>
            <a:ext cx="10440587" cy="5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用户注册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39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6" y="935189"/>
            <a:ext cx="5484574" cy="537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1055610" y="1177796"/>
            <a:ext cx="1942125" cy="460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结构分析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6744283" y="2064078"/>
            <a:ext cx="4968279" cy="381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该页面的实现细节，具体分析如下：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元素设置背景图片。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设置用户名输入框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标签类型为“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设置密码输入框的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标签类型为“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设置提交按钮的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标签类型为“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placeholder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属性来设置输入提示信息。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当鼠标悬停在“登录”按钮时，鼠标指针变成小手的形状。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077327" y="6138124"/>
            <a:ext cx="2045775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7850" y="2018512"/>
          <a:ext cx="5857021" cy="385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88970" imgH="2094865" progId="Visio.Drawing.11">
                  <p:embed/>
                </p:oleObj>
              </mc:Choice>
              <mc:Fallback>
                <p:oleObj name="Visio" r:id="rId4" imgW="3188970" imgH="2094865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50" y="2018512"/>
                        <a:ext cx="5857021" cy="3859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线箭头连接符 5"/>
          <p:cNvCxnSpPr/>
          <p:nvPr/>
        </p:nvCxnSpPr>
        <p:spPr>
          <a:xfrm>
            <a:off x="6239241" y="3789881"/>
            <a:ext cx="5786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1055610" y="909186"/>
            <a:ext cx="1942125" cy="460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结构分析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6096126" y="1304669"/>
            <a:ext cx="4968279" cy="529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该页面的实现细节，具体分析如下：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标签，实现多个表单控件的列表结构。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标签中嵌套表单控件，标注使用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标签包裹。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标签包裹标注，保证单击文字时选择按钮可被选中。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设置表单控件的样式效果，如表单阴影和颜色渐变效果等。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设置未填写信息的提示样式“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设置填写错误信息的提示样式“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设置填写正确信息的提示样式“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设置“提交”按钮的样式，如字体颜色和背景颜色等。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350303" y="6238472"/>
            <a:ext cx="2045775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用户注册页面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98024" y="1365729"/>
          <a:ext cx="4175262" cy="49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010660" imgH="4693285" progId="Visio.Drawing.11">
                  <p:embed/>
                </p:oleObj>
              </mc:Choice>
              <mc:Fallback>
                <p:oleObj name="Visio" r:id="rId4" imgW="4010660" imgH="4693285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24" y="1365729"/>
                        <a:ext cx="4175262" cy="490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线箭头连接符 5"/>
          <p:cNvCxnSpPr/>
          <p:nvPr/>
        </p:nvCxnSpPr>
        <p:spPr>
          <a:xfrm>
            <a:off x="5375032" y="3789881"/>
            <a:ext cx="866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1055609" y="1177796"/>
            <a:ext cx="2957072" cy="460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项目目录结构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3184933" y="6073382"/>
            <a:ext cx="1601029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项目目录结构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7033764" y="2349892"/>
            <a:ext cx="3670555" cy="381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0" tIns="60954" rIns="121910" bIns="6095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项目目录里面包含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css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images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文件夹，以及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index.html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register.html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项目入口文件。</a:t>
            </a: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x-none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</a:t>
            </a:r>
            <a:r>
              <a:rPr lang="x-none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login.css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x-none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register.css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文件，分别用来实现用户登录和用户注册页面的样式。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79" indent="-2857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x-none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x-none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分别用来实现用户登录和用户注册页面的结构；</a:t>
            </a:r>
            <a:r>
              <a:rPr lang="x-none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中存放页面中使用的图片。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线箭头连接符 5"/>
          <p:cNvCxnSpPr/>
          <p:nvPr/>
        </p:nvCxnSpPr>
        <p:spPr>
          <a:xfrm>
            <a:off x="5665688" y="3933916"/>
            <a:ext cx="1368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lvl="0"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71" y="2503337"/>
            <a:ext cx="4718403" cy="317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8631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&lt;form&gt;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&lt;input&gt;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标签和引入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login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.css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207548" y="2350154"/>
            <a:ext cx="8352608" cy="3995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4331" y="2493901"/>
            <a:ext cx="7858933" cy="378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stylesheet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/login.css" type="text/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&lt;div class="user"&gt;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&lt;input type="text" name="name" placeholder="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用户名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&lt;input type="password" name="password" placeholder="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密码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&lt;div class="footer"&gt;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此处省略底部提交按钮代码）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媒体查询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1168673" y="1477940"/>
            <a:ext cx="38705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响应式布局容器尺寸划分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86694" y="2277666"/>
          <a:ext cx="9001000" cy="393384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150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1071511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设备划分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尺寸区间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宽度设置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超小屏幕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575px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小屏幕（次小屏）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576px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540px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中等屏幕（窄屏）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768px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720px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大屏幕（桌面显示器）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992px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960px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535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超大屏幕（大桌面显示器）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1200px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1140px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6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1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8631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定义背景图片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207548" y="2349533"/>
            <a:ext cx="8352608" cy="2704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4331" y="2493282"/>
            <a:ext cx="7858933" cy="230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body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设置背景图片不平铺、水平垂直居中、固定不动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background: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(../images/1.jpg) no-repeat center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center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fixed;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保持图像本身的宽高比例，将图片缩放到正好完全覆盖定义背景的区域。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background-size: cover;padding-top: 20px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8631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&lt;form&gt;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&lt;input&gt;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标签的样式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134251" y="2271249"/>
            <a:ext cx="8352469" cy="4255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4331" y="2493901"/>
            <a:ext cx="7858933" cy="378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form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width: 343px;height: 200px;margin: 0 auto;border: 1px solid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rgba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(0, 0, 0, 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border-radius: 5px;overflow: hidden;text-align: center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width: 300px;height: 30px;border: 1px solid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rgba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(255, 255, 255, 0.5);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border-radius: 4px;margin-bottom: 10px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.user {padding-top: 40px;}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.footer input {width: 50px;height: 34px}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8631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设置背景颜色以及鼠标变成小手效果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207548" y="2277516"/>
            <a:ext cx="8352608" cy="3104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4331" y="2411738"/>
            <a:ext cx="7858933" cy="2676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当光标放到按钮上时，鼠标指针为一只小手形状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input[type=submit] {cursor: pointer}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元素获得焦点时，设置背景颜色及盒阴影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input:focus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{background-color: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rgba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(0, 0, 0, 0.2);overflow: hidden}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{border-radius: 4px;border-radius: 6px}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当鼠标悬浮在该元素时，设置背景颜色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btn:hover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{background: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rgba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(0, 0, 0, 0.2)}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2" y="1031470"/>
            <a:ext cx="7210278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文件运行结果。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695331" y="5944806"/>
            <a:ext cx="2223610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28" y="2160125"/>
            <a:ext cx="5041216" cy="36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570298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&lt;form&gt;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&lt;input&gt;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标签和引入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register.css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207548" y="2134860"/>
            <a:ext cx="8352608" cy="4298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14331" y="2278608"/>
            <a:ext cx="7858933" cy="415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&lt;link type="text/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stylesheet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/register.css"&gt;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&lt;form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action="#" method="post" 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&lt;li class="usually"&gt;&lt;h2&gt;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用户注册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&lt;/h2&gt;&lt;/li&gt;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  ...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（此处省略多个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结构代码）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注册基本页面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0219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&lt;ul&gt;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&lt;li&gt;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标签的样式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709616" y="2276848"/>
            <a:ext cx="8916561" cy="3623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57298" y="2276848"/>
            <a:ext cx="8668879" cy="341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{width: 70%;margin: 0 auto}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{width: 750px;list-style: none;margin: 0px;padding: 0px}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li {padding: 12px;border-bottom: 1px solid 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eee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给类名为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的元素的第一个子元素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和最后一个子元素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加底部边框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li:first-child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li:last-child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{border-bottom: 1px solid #777}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span {width: 150px;display: inline-block}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给类名为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usually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的元素下的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标签定义宽高和内边距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.usually input {height: 20px;width: 220px;padding: 5px 8px}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*:focus {outline: none}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注册基本页面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0219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&lt;input&gt;、&lt;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textarea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样式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918198" y="2424833"/>
            <a:ext cx="8916561" cy="2676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65880" y="2634904"/>
            <a:ext cx="8668879" cy="230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给类名为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usually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的元素下的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textarea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标签设置背景图片、内阴影和边框圆角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.usually input, .usually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textarea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background: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(../images/attention.png) no-repeat 98% center;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box-shadow:  0 10px 15px 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eee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inset;border-radius: 2px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contact_form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textarea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{padding: 8px;width: 300px}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注册基本页面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09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0219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实现背景颜色、鼠标变成小手的效果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931792" y="2349737"/>
            <a:ext cx="8916561" cy="3672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79474" y="2493885"/>
            <a:ext cx="8668879" cy="341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当该元素获得焦点时，设置背景颜色为白色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.usually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input:focus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.usually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textarea:focus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{background: 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fff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设置按钮的样式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input[type=submit]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margin-left: 156px;background-color: #68b12f;border: 1px solid #509111;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border-radius: 3px;color: white;padding: 6px 20px;text-align: center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当鼠标悬停在提交按钮时，该按钮背景颜色透明度为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0.85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，光标变成小手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input[type=submit]:hover {opacity: .85;cursor: pointer}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注册基本页面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10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2" y="1031470"/>
            <a:ext cx="7210278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单击“注册”按钮跳转到注册页面，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056396" y="6242868"/>
            <a:ext cx="2223610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用户注册页面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注册基本页面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61" y="2047220"/>
            <a:ext cx="4417000" cy="433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11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2" y="1031470"/>
            <a:ext cx="7210278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实现用户信息验证效果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207548" y="2063096"/>
            <a:ext cx="8352608" cy="4667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14331" y="2206844"/>
            <a:ext cx="7858933" cy="452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当该元素获得焦点填写内容无效时，设置警告背景图片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.usually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input:focus:invalid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.usually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textarea:focus:invalid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background: 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(../images/warn.png) no-repeat 98% center;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box-shadow: 0 0 5px #d45252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当该元素获取有效的填写内容时，设置正确背景图片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.usually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input:required:valid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.usually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textarea:required:valid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background: 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(../images/right.png) no-repeat 98% center;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box-shadow: 0 0 5px #5cd053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注册信息验证页面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媒体查询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1168672" y="1477940"/>
            <a:ext cx="5718621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媒体查询由媒体类型和条件表达式组成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21756" y="3026312"/>
            <a:ext cx="6913810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781796" y="3210046"/>
            <a:ext cx="6515706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&lt;style&gt;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@media screen and (max-width: 960px)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/*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样式设置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&lt;/style&gt;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4980404" y="2400272"/>
            <a:ext cx="1796514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示例语法</a:t>
            </a:r>
          </a:p>
        </p:txBody>
      </p:sp>
    </p:spTree>
    <p:extLst>
      <p:ext uri="{BB962C8B-B14F-4D97-AF65-F5344CB8AC3E}">
        <p14:creationId xmlns:p14="http://schemas.microsoft.com/office/powerpoint/2010/main" val="20184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62359" y="1124391"/>
            <a:ext cx="1747847" cy="773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051466" y="1260122"/>
            <a:ext cx="1624876" cy="5220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12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2917841" y="1031470"/>
            <a:ext cx="7786310" cy="961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46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46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刷新浏览器页面，在浏览器中体验表单元素的验证效果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4648" y="267328"/>
            <a:ext cx="5023248" cy="506058"/>
          </a:xfrm>
          <a:prstGeom prst="rect">
            <a:avLst/>
          </a:prstGeom>
        </p:spPr>
        <p:txBody>
          <a:bodyPr lIns="0" tIns="60954" rIns="0" bIns="6095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注册信息验证页面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33" y="2046584"/>
            <a:ext cx="4678654" cy="432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5232563" y="6337296"/>
            <a:ext cx="2223610" cy="4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媒体查询实现响应式布局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8722842" cy="9612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使用媒体查询实现当浏览器屏幕宽度小于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576px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时，将某些模块按照不同的方式排列或者隐藏（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 2.1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00905" y="2423709"/>
            <a:ext cx="10487088" cy="421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6135" y="2498981"/>
            <a:ext cx="104158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&lt;meta name="viewport" content="user-scalable=no, width=device-width, initial-scale=1.0, maximum-scale=1.0"&gt;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&lt;header&gt;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头部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&lt;/header&gt;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导航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&lt;section&gt;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&lt;aside&gt;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侧边栏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&lt;/aside&gt;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&lt;article&gt;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文章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&lt;/article&gt;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&lt;/section&gt;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&lt;footer&gt;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页脚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&lt;/footer&gt;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1439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媒体查询实现响应式布局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998862" y="2133650"/>
            <a:ext cx="619373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286894" y="2133650"/>
            <a:ext cx="59777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原代码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*/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/*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浏览器屏幕宽度小于等于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575px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时 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@media screen and (max-width: 575px)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aside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display: none;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article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width: 100%;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margin-left: 0px;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}</a:t>
            </a:r>
          </a:p>
        </p:txBody>
      </p:sp>
      <p:sp>
        <p:nvSpPr>
          <p:cNvPr id="15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1916" y="1203553"/>
            <a:ext cx="7498706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媒体查询样式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8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bebbd20-d320-484f-93a0-faa2f903b01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3703dc-448a-4df9-83af-24ec52fd8d92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acc3562-b931-4e7d-93c3-a2f0b6c2183d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91cfbc1-3f95-457e-8655-dd848317bfd0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c43192-f6fe-44dc-859d-bd4346e38bf5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7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5131</Words>
  <Application>Microsoft Office PowerPoint</Application>
  <PresentationFormat>自定义</PresentationFormat>
  <Paragraphs>744</Paragraphs>
  <Slides>70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9" baseType="lpstr">
      <vt:lpstr>微软雅黑</vt:lpstr>
      <vt:lpstr>字魂105号-简雅黑</vt:lpstr>
      <vt:lpstr>Arial</vt:lpstr>
      <vt:lpstr>Calibri</vt:lpstr>
      <vt:lpstr>Impact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800</cp:revision>
  <dcterms:created xsi:type="dcterms:W3CDTF">2020-08-18T02:29:00Z</dcterms:created>
  <dcterms:modified xsi:type="dcterms:W3CDTF">2024-10-12T11:02:41Z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