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7.xml" ContentType="application/vnd.openxmlformats-officedocument.presentationml.tags+xml"/>
  <Override PartName="/ppt/notesSlides/notesSlide26.xml" ContentType="application/vnd.openxmlformats-officedocument.presentationml.notesSlide+xml"/>
  <Override PartName="/ppt/tags/tag8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49"/>
  </p:notesMasterIdLst>
  <p:handoutMasterIdLst>
    <p:handoutMasterId r:id="rId50"/>
  </p:handoutMasterIdLst>
  <p:sldIdLst>
    <p:sldId id="325" r:id="rId3"/>
    <p:sldId id="328" r:id="rId4"/>
    <p:sldId id="327" r:id="rId5"/>
    <p:sldId id="561" r:id="rId6"/>
    <p:sldId id="309" r:id="rId7"/>
    <p:sldId id="512" r:id="rId8"/>
    <p:sldId id="513" r:id="rId9"/>
    <p:sldId id="340" r:id="rId10"/>
    <p:sldId id="570" r:id="rId11"/>
    <p:sldId id="573" r:id="rId12"/>
    <p:sldId id="572" r:id="rId13"/>
    <p:sldId id="623" r:id="rId14"/>
    <p:sldId id="574" r:id="rId15"/>
    <p:sldId id="437" r:id="rId16"/>
    <p:sldId id="436" r:id="rId17"/>
    <p:sldId id="521" r:id="rId18"/>
    <p:sldId id="576" r:id="rId19"/>
    <p:sldId id="577" r:id="rId20"/>
    <p:sldId id="579" r:id="rId21"/>
    <p:sldId id="580" r:id="rId22"/>
    <p:sldId id="586" r:id="rId23"/>
    <p:sldId id="587" r:id="rId24"/>
    <p:sldId id="443" r:id="rId25"/>
    <p:sldId id="591" r:id="rId26"/>
    <p:sldId id="599" r:id="rId27"/>
    <p:sldId id="524" r:id="rId28"/>
    <p:sldId id="420" r:id="rId29"/>
    <p:sldId id="444" r:id="rId30"/>
    <p:sldId id="525" r:id="rId31"/>
    <p:sldId id="600" r:id="rId32"/>
    <p:sldId id="601" r:id="rId33"/>
    <p:sldId id="531" r:id="rId34"/>
    <p:sldId id="602" r:id="rId35"/>
    <p:sldId id="495" r:id="rId36"/>
    <p:sldId id="603" r:id="rId37"/>
    <p:sldId id="604" r:id="rId38"/>
    <p:sldId id="605" r:id="rId39"/>
    <p:sldId id="758" r:id="rId40"/>
    <p:sldId id="668" r:id="rId41"/>
    <p:sldId id="669" r:id="rId42"/>
    <p:sldId id="670" r:id="rId43"/>
    <p:sldId id="672" r:id="rId44"/>
    <p:sldId id="673" r:id="rId45"/>
    <p:sldId id="675" r:id="rId46"/>
    <p:sldId id="624" r:id="rId47"/>
    <p:sldId id="759" r:id="rId48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6">
          <p15:clr>
            <a:srgbClr val="A4A3A4"/>
          </p15:clr>
        </p15:guide>
        <p15:guide id="3" pos="65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" initials="s" lastIdx="2" clrIdx="0">
    <p:extLst>
      <p:ext uri="{19B8F6BF-5375-455C-9EA6-DF929625EA0E}">
        <p15:presenceInfo xmlns:p15="http://schemas.microsoft.com/office/powerpoint/2012/main" userId="s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EBAD13"/>
    <a:srgbClr val="FFFFFF"/>
    <a:srgbClr val="BBBBBB"/>
    <a:srgbClr val="1369B3"/>
    <a:srgbClr val="FAFAFA"/>
    <a:srgbClr val="F2F2F2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 autoAdjust="0"/>
  </p:normalViewPr>
  <p:slideViewPr>
    <p:cSldViewPr>
      <p:cViewPr varScale="1">
        <p:scale>
          <a:sx n="72" d="100"/>
          <a:sy n="72" d="100"/>
        </p:scale>
        <p:origin x="372" y="44"/>
      </p:cViewPr>
      <p:guideLst>
        <p:guide orient="horz" pos="216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5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01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1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45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8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6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97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44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17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2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24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06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03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54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69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77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83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83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8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05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57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6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3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8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03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3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Relationship Id="rId4" Type="http://schemas.openxmlformats.org/officeDocument/2006/relationships/hyperlink" Target="https://www.microsoft.com/en-nz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278782" y="2565698"/>
            <a:ext cx="883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  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3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讲  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Bootstrap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0E0AA13-7EC2-24F9-88D6-6A8DFA4255B4}"/>
              </a:ext>
            </a:extLst>
          </p:cNvPr>
          <p:cNvSpPr txBox="1">
            <a:spLocks noChangeArrowheads="1"/>
          </p:cNvSpPr>
          <p:nvPr/>
        </p:nvSpPr>
        <p:spPr>
          <a:xfrm>
            <a:off x="1775520" y="4005064"/>
            <a:ext cx="1015312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GradSpace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前端响应式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开发教程（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HTML5+CSS3+Bootstrap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574926" y="3085048"/>
            <a:ext cx="831777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Bootstrap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布局容器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190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初识布局容器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2782838" y="2133650"/>
            <a:ext cx="8064896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布局容器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中最基本的布局元素，在使用默认网格系统时，布局容器是必需的。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：它用于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容纳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，以及有时需要使内容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布局容器包含：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.container-ﬂuid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0085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初识布局容器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1109351" y="1413570"/>
            <a:ext cx="9090312" cy="270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.container-ﬂuid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类布局容器区别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：这两种容器类最大的不同之处在于宽度的设定。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可以根据屏幕宽度的不同，利用媒体查询设定固定的宽度，当浏览器窗口大小改变时，页面效果也会随之发生改变。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.container-ﬂuid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在不同设备下始终保持宽度为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，如果一个元素需要占据全部视口时可以使用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.container-ﬂuid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</a:p>
        </p:txBody>
      </p:sp>
    </p:spTree>
    <p:extLst>
      <p:ext uri="{BB962C8B-B14F-4D97-AF65-F5344CB8AC3E}">
        <p14:creationId xmlns:p14="http://schemas.microsoft.com/office/powerpoint/2010/main" val="106111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初识布局容器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00393" y="1208671"/>
            <a:ext cx="8722842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.container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类和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.container-fluid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类在不同设备宽度下页面元素的显示效果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84255" y="2018891"/>
            <a:ext cx="9702813" cy="477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99485" y="2000675"/>
            <a:ext cx="9343567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&lt;!DOCTYPE 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charset="UTF-8"&gt;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name="viewport" content="width=device-width, initial-scale=1.0,  shrink-to-fit=no"&gt;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="bootstrap-4.5.0-dist/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&lt;title&gt;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布局容器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&lt;/title&gt;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class="container-fluid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-dark text-light mb-1"&gt;.container-fluid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设置布局容器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class="container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-dark text-light"&gt;.container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设置布局容器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295006" y="4440722"/>
            <a:ext cx="2592289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布局容器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57921" y="1197546"/>
            <a:ext cx="627457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初识布局容器</a:t>
            </a:r>
          </a:p>
        </p:txBody>
      </p:sp>
      <p:pic>
        <p:nvPicPr>
          <p:cNvPr id="6451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08" y="2510607"/>
            <a:ext cx="6814742" cy="183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56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栅格系统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2782838" y="1341562"/>
            <a:ext cx="8280920" cy="33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列的布局，它具有的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种响应尺寸分别对应不同的屏幕大小。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栅格系统作用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：通过一系列的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）的组合来创建页面布局。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：开发者可以将内容放入这些创建好的布局中，并且会根据父元素盒子（布局容器）尺寸的大小进行适当地调节，从而达到响应式页面布局的效果。</a:t>
            </a:r>
          </a:p>
        </p:txBody>
      </p:sp>
      <p:sp>
        <p:nvSpPr>
          <p:cNvPr id="9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4984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栅格系统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63483"/>
              </p:ext>
            </p:extLst>
          </p:nvPr>
        </p:nvGraphicFramePr>
        <p:xfrm>
          <a:off x="1414686" y="2349674"/>
          <a:ext cx="9751070" cy="163104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59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356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  <a:gridCol w="1731552">
                  <a:extLst>
                    <a:ext uri="{9D8B030D-6E8A-4147-A177-3AD203B41FA5}">
                      <a16:colId xmlns:a16="http://schemas.microsoft.com/office/drawing/2014/main" val="2528797257"/>
                    </a:ext>
                  </a:extLst>
                </a:gridCol>
                <a:gridCol w="1598356">
                  <a:extLst>
                    <a:ext uri="{9D8B030D-6E8A-4147-A177-3AD203B41FA5}">
                      <a16:colId xmlns:a16="http://schemas.microsoft.com/office/drawing/2014/main" val="2107646236"/>
                    </a:ext>
                  </a:extLst>
                </a:gridCol>
                <a:gridCol w="1531759">
                  <a:extLst>
                    <a:ext uri="{9D8B030D-6E8A-4147-A177-3AD203B41FA5}">
                      <a16:colId xmlns:a16="http://schemas.microsoft.com/office/drawing/2014/main" val="75440242"/>
                    </a:ext>
                  </a:extLst>
                </a:gridCol>
              </a:tblGrid>
              <a:tr h="707253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超小屏幕</a:t>
                      </a:r>
                      <a:endParaRPr lang="en-US" alt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(&lt;576px)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小屏幕</a:t>
                      </a:r>
                    </a:p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(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≥</a:t>
                      </a: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576px)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中等屏幕</a:t>
                      </a:r>
                    </a:p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(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≥</a:t>
                      </a: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768px)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大屏幕</a:t>
                      </a:r>
                    </a:p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(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≥</a:t>
                      </a: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992px)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超大屏幕</a:t>
                      </a:r>
                    </a:p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(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≥</a:t>
                      </a: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1200px)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1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.container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最大容器宽度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自动（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540px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720px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960px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1140px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1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类前缀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.col-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.col-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sm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.col-md-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.col-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lg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.col-xl-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08880"/>
                  </a:ext>
                </a:extLst>
              </a:tr>
            </a:tbl>
          </a:graphicData>
        </a:graphic>
      </p:graphicFrame>
      <p:sp>
        <p:nvSpPr>
          <p:cNvPr id="11" name="TextBox 76"/>
          <p:cNvSpPr txBox="1"/>
          <p:nvPr/>
        </p:nvSpPr>
        <p:spPr>
          <a:xfrm>
            <a:off x="1168673" y="1053530"/>
            <a:ext cx="291031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栅格系统的类前缀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1168672" y="1477940"/>
            <a:ext cx="3558382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栅格系统基本使用步骤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1126654" y="2061642"/>
            <a:ext cx="9865096" cy="349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栅格系统基本使用步骤：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为不同屏幕宽度定义了不同的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，使用非常方便，直接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为元素添加类名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）必须包含在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布局容器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类或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.container-ﬂuid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类中，这样方便为其自动设置外边距（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）和内边距（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通过行可以创建水平方向的列组，并且只有列（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）可以作为行（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）的直接子元素。例如，可以使用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.col-xs-4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来创建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个等宽的列。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内容只能放置于列内，列大于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时，将会另起一行排列。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栅格基本使用</a:t>
            </a:r>
          </a:p>
        </p:txBody>
      </p:sp>
    </p:spTree>
    <p:extLst>
      <p:ext uri="{BB962C8B-B14F-4D97-AF65-F5344CB8AC3E}">
        <p14:creationId xmlns:p14="http://schemas.microsoft.com/office/powerpoint/2010/main" val="22154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1168672" y="1477940"/>
            <a:ext cx="406243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通过类前缀设置每列的宽度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栅格基本使用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710830" y="2493690"/>
            <a:ext cx="6193730" cy="2254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70870" y="2659865"/>
            <a:ext cx="5977706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col-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栅格的数量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设置超小设备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col-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栅格的数量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设置平板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col-md-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栅格的数量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设置桌面显示器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col-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lg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栅格的数量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设置大桌面显示器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col-xl-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栅格的数量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设置超大桌面显示器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5234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响应式布局工具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33807"/>
              </p:ext>
            </p:extLst>
          </p:nvPr>
        </p:nvGraphicFramePr>
        <p:xfrm>
          <a:off x="1143690" y="2277666"/>
          <a:ext cx="8479908" cy="310905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151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886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.d-none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在所有屏幕下都隐藏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.d-none .d-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sm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-none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仅在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上隐藏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59824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sm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-none .d-md-block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sm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上隐藏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7694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.d-md-none .d-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lg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-block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md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上隐藏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04282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lg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-none .d-xl-block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上隐藏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906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.d-xl-none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上隐藏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08880"/>
                  </a:ext>
                </a:extLst>
              </a:tr>
            </a:tbl>
          </a:graphicData>
        </a:graphic>
      </p:graphicFrame>
      <p:sp>
        <p:nvSpPr>
          <p:cNvPr id="11" name="TextBox 76"/>
          <p:cNvSpPr txBox="1"/>
          <p:nvPr/>
        </p:nvSpPr>
        <p:spPr>
          <a:xfrm>
            <a:off x="1173904" y="1341562"/>
            <a:ext cx="3193109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元素隐藏的具体方式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714674"/>
            <a:ext cx="10151132" cy="19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在本章将会使用一个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来让响应式变得容易实现，它就是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为大多数标准的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设计场景提供了用户友好、跨浏览器的解决方案，提高了前端开发的工作效率。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本章将针对如何使用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进行响应式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设计进行详细讲解。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响应式布局工具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39740"/>
              </p:ext>
            </p:extLst>
          </p:nvPr>
        </p:nvGraphicFramePr>
        <p:xfrm>
          <a:off x="1143690" y="2277666"/>
          <a:ext cx="8479908" cy="310905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79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886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.d-block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在所有屏幕上可见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.d-block .d-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sm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-none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xs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上显示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59824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.d-none .d-sm-block .d-md-none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sm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上显示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7694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.d-none .d-md-block .d-lg-none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md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上显示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04282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.d-none .d-lg-block .d-xl-none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上显示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906"/>
                  </a:ext>
                </a:extLst>
              </a:tr>
              <a:tr h="4451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.d-none .d-xl-block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上显示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08880"/>
                  </a:ext>
                </a:extLst>
              </a:tr>
            </a:tbl>
          </a:graphicData>
        </a:graphic>
      </p:graphicFrame>
      <p:sp>
        <p:nvSpPr>
          <p:cNvPr id="11" name="TextBox 76"/>
          <p:cNvSpPr txBox="1"/>
          <p:nvPr/>
        </p:nvSpPr>
        <p:spPr>
          <a:xfrm>
            <a:off x="1173904" y="1341562"/>
            <a:ext cx="3193109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元素显示的具体方式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574926" y="3085048"/>
            <a:ext cx="831777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SVG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矢量图的使用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6435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1143690" y="1274334"/>
            <a:ext cx="50955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直接复制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SVG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图标代码进行使用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6451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03" y="2853729"/>
            <a:ext cx="5065319" cy="332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>
            <a:cxnSpLocks/>
          </p:cNvCxnSpPr>
          <p:nvPr/>
        </p:nvCxnSpPr>
        <p:spPr>
          <a:xfrm>
            <a:off x="2775477" y="3413039"/>
            <a:ext cx="435210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88EF95B-1D99-6E4A-A0B1-259D86B8B6AB}"/>
              </a:ext>
            </a:extLst>
          </p:cNvPr>
          <p:cNvSpPr/>
          <p:nvPr/>
        </p:nvSpPr>
        <p:spPr>
          <a:xfrm>
            <a:off x="6260008" y="2582042"/>
            <a:ext cx="976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单击进入</a:t>
            </a:r>
            <a:endParaRPr lang="zh-CN" altLang="en-US" dirty="0"/>
          </a:p>
        </p:txBody>
      </p:sp>
      <p:pic>
        <p:nvPicPr>
          <p:cNvPr id="64515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86" y="2516671"/>
            <a:ext cx="45720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878470" y="6283806"/>
            <a:ext cx="165618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sp>
        <p:nvSpPr>
          <p:cNvPr id="14" name="矩形 13"/>
          <p:cNvSpPr/>
          <p:nvPr/>
        </p:nvSpPr>
        <p:spPr>
          <a:xfrm>
            <a:off x="8354474" y="6283806"/>
            <a:ext cx="2118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Alarm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图标为例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 SVG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矢量图的使用</a:t>
            </a:r>
          </a:p>
        </p:txBody>
      </p:sp>
    </p:spTree>
    <p:extLst>
      <p:ext uri="{BB962C8B-B14F-4D97-AF65-F5344CB8AC3E}">
        <p14:creationId xmlns:p14="http://schemas.microsoft.com/office/powerpoint/2010/main" val="118892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1054646" y="1177513"/>
            <a:ext cx="7128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示例：</a:t>
            </a:r>
            <a:r>
              <a:rPr lang="zh-CN" altLang="en-US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单击“</a:t>
            </a:r>
            <a:r>
              <a:rPr lang="en-US" altLang="zh-CN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Alarm”</a:t>
            </a:r>
            <a:r>
              <a:rPr lang="zh-CN" altLang="en-US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图标，就会跳转到新页面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6553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1" y="2133650"/>
            <a:ext cx="5976664" cy="320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2916405" y="5363041"/>
            <a:ext cx="243123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复制代码</a:t>
            </a:r>
          </a:p>
        </p:txBody>
      </p:sp>
      <p:cxnSp>
        <p:nvCxnSpPr>
          <p:cNvPr id="18" name="直接箭头连接符 17"/>
          <p:cNvCxnSpPr>
            <a:cxnSpLocks/>
          </p:cNvCxnSpPr>
          <p:nvPr/>
        </p:nvCxnSpPr>
        <p:spPr>
          <a:xfrm flipV="1">
            <a:off x="6211075" y="4350830"/>
            <a:ext cx="2188387" cy="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8EF95B-1D99-6E4A-A0B1-259D86B8B6AB}"/>
              </a:ext>
            </a:extLst>
          </p:cNvPr>
          <p:cNvSpPr/>
          <p:nvPr/>
        </p:nvSpPr>
        <p:spPr>
          <a:xfrm>
            <a:off x="8399462" y="3535222"/>
            <a:ext cx="2522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代码，然后整体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粘贴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到项目中用到的地方，即可在浏览器中查看到该图标样式。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 SVG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矢量图的使用</a:t>
            </a:r>
          </a:p>
        </p:txBody>
      </p:sp>
    </p:spTree>
    <p:extLst>
      <p:ext uri="{BB962C8B-B14F-4D97-AF65-F5344CB8AC3E}">
        <p14:creationId xmlns:p14="http://schemas.microsoft.com/office/powerpoint/2010/main" val="1302924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Bootstrap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常用组件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0078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14886" y="1947687"/>
            <a:ext cx="8064896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提供了大量的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图标按钮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多种按钮风格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，可以快速实现优雅的界面设计。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例如，导航条中的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下拉式按钮组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，表单中的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提交按钮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登录和注册按钮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6437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35155"/>
              </p:ext>
            </p:extLst>
          </p:nvPr>
        </p:nvGraphicFramePr>
        <p:xfrm>
          <a:off x="1774726" y="1763314"/>
          <a:ext cx="9963832" cy="444135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49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9818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519606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33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btn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基类，也就是按钮的基本样式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4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.btn-primary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主要的按钮样式，蓝色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2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btn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-success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表示成功的按钮，绿色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649937"/>
                  </a:ext>
                </a:extLst>
              </a:tr>
              <a:tr h="38392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.btn-secondary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次要的按钮样式，灰色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2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btn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-info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一般提示信息的按钮，青色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86926"/>
                  </a:ext>
                </a:extLst>
              </a:tr>
              <a:tr h="38392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.btn-warning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警告信息按钮，黄色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723270"/>
                  </a:ext>
                </a:extLst>
              </a:tr>
              <a:tr h="38392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btn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-danger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危险提示按钮操作，红色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45448"/>
                  </a:ext>
                </a:extLst>
              </a:tr>
              <a:tr h="38392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.btn-link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让按钮看起来像个链接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仍然保留按钮行为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31879"/>
                  </a:ext>
                </a:extLst>
              </a:tr>
              <a:tr h="38392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btn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-light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浅灰色按钮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947513"/>
                  </a:ext>
                </a:extLst>
              </a:tr>
              <a:tr h="38392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.btn-dark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暗黑色按钮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19219"/>
                  </a:ext>
                </a:extLst>
              </a:tr>
            </a:tbl>
          </a:graphicData>
        </a:graphic>
      </p:graphicFrame>
      <p:sp>
        <p:nvSpPr>
          <p:cNvPr id="9" name="TextBox 76"/>
          <p:cNvSpPr txBox="1"/>
          <p:nvPr/>
        </p:nvSpPr>
        <p:spPr>
          <a:xfrm>
            <a:off x="1168673" y="1053530"/>
            <a:ext cx="1614166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按钮样式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FCDA3B-2952-49AC-C98F-7411C4642BF1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26032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470"/>
              </p:ext>
            </p:extLst>
          </p:nvPr>
        </p:nvGraphicFramePr>
        <p:xfrm>
          <a:off x="2638822" y="1917626"/>
          <a:ext cx="8280920" cy="265815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90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052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1080336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995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btn-lg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大按钮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82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btn-sm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小按钮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6"/>
          <p:cNvSpPr txBox="1"/>
          <p:nvPr/>
        </p:nvSpPr>
        <p:spPr>
          <a:xfrm>
            <a:off x="1168673" y="1053530"/>
            <a:ext cx="1614166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按钮大小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D9E61-EA9A-72AE-C931-30D78057E50B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143353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1822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0" name="TextBox 76"/>
          <p:cNvSpPr txBox="1"/>
          <p:nvPr/>
        </p:nvSpPr>
        <p:spPr>
          <a:xfrm>
            <a:off x="1168673" y="1053530"/>
            <a:ext cx="1614166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按钮组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1168672" y="2232501"/>
            <a:ext cx="9679061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按钮组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：是将多个按钮集合成一个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中只需要在类名为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btn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-group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的父元素中添加多个按钮即可创建按钮组。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使用建议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：在按钮组中不要混合使用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&lt;a&gt;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&lt;input&gt;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&lt;button&gt;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标签，而是尽量使用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同一个标签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3E230F-7D7F-A5EE-A755-D0E77E140C2D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290750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5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54846" y="1259844"/>
            <a:ext cx="843481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编写按钮组结构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998863" y="2247510"/>
            <a:ext cx="6552728" cy="4490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214886" y="2331082"/>
            <a:ext cx="60120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-toolbar"&gt;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-group mr-2"&gt;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&lt;button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上一页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&lt;/button&gt;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-group mr-2"&gt;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&lt;button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-primary"&gt;1&lt;/button&gt;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  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省略部分代码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-group"&gt;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&lt;button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下一页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&lt;/button&gt;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E3971-A1D3-4E38-D32E-69C617F32CE3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85459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193319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853597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78417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191102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Bootstrap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简介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836771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Bootstrap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的下载和环境安装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76252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Bootstrap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布局容器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1659" y="4688940"/>
            <a:ext cx="1192190" cy="613062"/>
            <a:chOff x="2215144" y="982844"/>
            <a:chExt cx="1244730" cy="842780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7211" y="4666761"/>
            <a:ext cx="5142331" cy="613062"/>
            <a:chOff x="4315150" y="953426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SVG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矢量图的使用</a:t>
              </a:r>
              <a:endParaRPr lang="zh-CN" altLang="en-GB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09372" y="4509914"/>
            <a:ext cx="3051037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按钮组分页导航栏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5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57921" y="1259844"/>
            <a:ext cx="627457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270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2358392"/>
            <a:ext cx="5295995" cy="195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A1C2E-0983-82CD-1A0E-19108A268697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3766277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辅助样式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564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35081"/>
              </p:ext>
            </p:extLst>
          </p:nvPr>
        </p:nvGraphicFramePr>
        <p:xfrm>
          <a:off x="1171934" y="1917626"/>
          <a:ext cx="10395880" cy="410445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9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646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  <a:gridCol w="2936649">
                  <a:extLst>
                    <a:ext uri="{9D8B030D-6E8A-4147-A177-3AD203B41FA5}">
                      <a16:colId xmlns:a16="http://schemas.microsoft.com/office/drawing/2014/main" val="2423625051"/>
                    </a:ext>
                  </a:extLst>
                </a:gridCol>
                <a:gridCol w="2936649">
                  <a:extLst>
                    <a:ext uri="{9D8B030D-6E8A-4147-A177-3AD203B41FA5}">
                      <a16:colId xmlns:a16="http://schemas.microsoft.com/office/drawing/2014/main" val="992682791"/>
                    </a:ext>
                  </a:extLst>
                </a:gridCol>
              </a:tblGrid>
              <a:tr h="767189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21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.text-primary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首选文本颜色，重要的文本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.text-warning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警告信息文本颜色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216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.text-secondary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副标题颜色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.text-dark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深灰色文本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853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.text-success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成功文本颜色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.text-body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body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.text-muted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柔和颜色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.text-light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浅灰色文本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.text-danger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危险提示文本颜色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.text-white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白色文本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96634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.text-info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一般提示信息文本颜色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.text-black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黑色文本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28627"/>
                  </a:ext>
                </a:extLst>
              </a:tr>
            </a:tbl>
          </a:graphicData>
        </a:graphic>
      </p:graphicFrame>
      <p:sp>
        <p:nvSpPr>
          <p:cNvPr id="6" name="TextBox 76"/>
          <p:cNvSpPr txBox="1"/>
          <p:nvPr/>
        </p:nvSpPr>
        <p:spPr>
          <a:xfrm>
            <a:off x="1168673" y="1053530"/>
            <a:ext cx="291031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常用的文本颜色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文本颜色</a:t>
            </a:r>
          </a:p>
        </p:txBody>
      </p:sp>
    </p:spTree>
    <p:extLst>
      <p:ext uri="{BB962C8B-B14F-4D97-AF65-F5344CB8AC3E}">
        <p14:creationId xmlns:p14="http://schemas.microsoft.com/office/powerpoint/2010/main" val="29711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44112"/>
              </p:ext>
            </p:extLst>
          </p:nvPr>
        </p:nvGraphicFramePr>
        <p:xfrm>
          <a:off x="1171934" y="1917626"/>
          <a:ext cx="10395880" cy="410445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9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646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  <a:gridCol w="2936649">
                  <a:extLst>
                    <a:ext uri="{9D8B030D-6E8A-4147-A177-3AD203B41FA5}">
                      <a16:colId xmlns:a16="http://schemas.microsoft.com/office/drawing/2014/main" val="2423625051"/>
                    </a:ext>
                  </a:extLst>
                </a:gridCol>
                <a:gridCol w="2936649">
                  <a:extLst>
                    <a:ext uri="{9D8B030D-6E8A-4147-A177-3AD203B41FA5}">
                      <a16:colId xmlns:a16="http://schemas.microsoft.com/office/drawing/2014/main" val="992682791"/>
                    </a:ext>
                  </a:extLst>
                </a:gridCol>
              </a:tblGrid>
              <a:tr h="767189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216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-primary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重要的背景颜色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.bg-dark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深灰色背景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216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.bg-secondary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副标题背景颜色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.bg-light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浅灰色背景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853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.bg-success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成功背景颜色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.bg-white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白色背景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.bg-danger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危险提示背景颜色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.bg-transparent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透明背景色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.bg-info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一般提示信息背景颜色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96634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.bg-warning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警告信息背景颜色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28627"/>
                  </a:ext>
                </a:extLst>
              </a:tr>
            </a:tbl>
          </a:graphicData>
        </a:graphic>
      </p:graphicFrame>
      <p:sp>
        <p:nvSpPr>
          <p:cNvPr id="6" name="TextBox 76"/>
          <p:cNvSpPr txBox="1"/>
          <p:nvPr/>
        </p:nvSpPr>
        <p:spPr>
          <a:xfrm>
            <a:off x="1168673" y="1053530"/>
            <a:ext cx="291031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文本背景色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背景颜色</a:t>
            </a:r>
          </a:p>
        </p:txBody>
      </p:sp>
    </p:spTree>
    <p:extLst>
      <p:ext uri="{BB962C8B-B14F-4D97-AF65-F5344CB8AC3E}">
        <p14:creationId xmlns:p14="http://schemas.microsoft.com/office/powerpoint/2010/main" val="60485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97482" y="-476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1149172" y="2010226"/>
            <a:ext cx="9554546" cy="4533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383838" y="2010225"/>
            <a:ext cx="9967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name="viewport" content="width=device-width, initial-scale=1.0, shrink-to-fit=no"&gt;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="bootstrap-4.5.0-dist/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 style="background-color: #f3f3f3;"&gt;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&lt;p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-secondary"&gt;.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-secondary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效果（灰色背景）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&lt;p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-danger"&gt;.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-danger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效果（红色背景）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&lt;p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-dark text-light"&gt;.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-dark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效果（深灰色背景）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&lt;p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-light"&gt;.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-light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效果（浅灰色背景）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&lt;p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-white"&gt;.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-white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效果（白色背景）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&lt;p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-transparent"&gt;.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-transparent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效果（透明背景色）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26854" y="1214072"/>
            <a:ext cx="7210674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结构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背景颜色</a:t>
            </a:r>
          </a:p>
        </p:txBody>
      </p:sp>
    </p:spTree>
    <p:extLst>
      <p:ext uri="{BB962C8B-B14F-4D97-AF65-F5344CB8AC3E}">
        <p14:creationId xmlns:p14="http://schemas.microsoft.com/office/powerpoint/2010/main" val="2426792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03118" y="5589022"/>
            <a:ext cx="177976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元素背景颜色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5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57920" y="1211406"/>
            <a:ext cx="627457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背景颜色</a:t>
            </a:r>
          </a:p>
        </p:txBody>
      </p:sp>
      <p:pic>
        <p:nvPicPr>
          <p:cNvPr id="7475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50" y="2211579"/>
            <a:ext cx="5079111" cy="320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613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25809"/>
              </p:ext>
            </p:extLst>
          </p:nvPr>
        </p:nvGraphicFramePr>
        <p:xfrm>
          <a:off x="1168673" y="1795644"/>
          <a:ext cx="10035840" cy="459045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213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004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767189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216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.m-0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.p-0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设置边距为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216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.m-1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.p-1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0.25rem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853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.m-2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.p-2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0.5rem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.m-3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.p-3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1rem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.m-4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.p-4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1.5rem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96634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.m-5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.p-5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3rem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28627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.m-auto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.p-auto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300629"/>
                  </a:ext>
                </a:extLst>
              </a:tr>
            </a:tbl>
          </a:graphicData>
        </a:graphic>
      </p:graphicFrame>
      <p:sp>
        <p:nvSpPr>
          <p:cNvPr id="6" name="TextBox 76"/>
          <p:cNvSpPr txBox="1"/>
          <p:nvPr/>
        </p:nvSpPr>
        <p:spPr>
          <a:xfrm>
            <a:off x="1168673" y="1053530"/>
            <a:ext cx="291031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设置内外边距值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设置元素间距</a:t>
            </a:r>
          </a:p>
        </p:txBody>
      </p:sp>
    </p:spTree>
    <p:extLst>
      <p:ext uri="{BB962C8B-B14F-4D97-AF65-F5344CB8AC3E}">
        <p14:creationId xmlns:p14="http://schemas.microsoft.com/office/powerpoint/2010/main" val="329829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57764"/>
              </p:ext>
            </p:extLst>
          </p:nvPr>
        </p:nvGraphicFramePr>
        <p:xfrm>
          <a:off x="1168673" y="1795644"/>
          <a:ext cx="10035840" cy="36681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622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3563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767189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92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.pt-5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 padding-top: 3rem !important; }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.pb-5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 padding-bottom: 3rem !important; }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.pl-5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 padding-left: 3rem !important; }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.pr-5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 padding-right: 3rem !important; }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.px-5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 padding-left: 3rem !important; padding-right: 3rem !important; }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96634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.py-5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 padding-top: 3rem !important; padding-bottom: 3rem !important; }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28627"/>
                  </a:ext>
                </a:extLst>
              </a:tr>
            </a:tbl>
          </a:graphicData>
        </a:graphic>
      </p:graphicFrame>
      <p:sp>
        <p:nvSpPr>
          <p:cNvPr id="6" name="TextBox 76"/>
          <p:cNvSpPr txBox="1"/>
          <p:nvPr/>
        </p:nvSpPr>
        <p:spPr>
          <a:xfrm>
            <a:off x="1168672" y="1053530"/>
            <a:ext cx="3342357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设置某侧的内边距值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设置元素间距</a:t>
            </a:r>
          </a:p>
        </p:txBody>
      </p:sp>
    </p:spTree>
    <p:extLst>
      <p:ext uri="{BB962C8B-B14F-4D97-AF65-F5344CB8AC3E}">
        <p14:creationId xmlns:p14="http://schemas.microsoft.com/office/powerpoint/2010/main" val="32382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卡片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卡片结构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49455B-1262-498A-9F2D-3FC4FE92C3EA}"/>
              </a:ext>
            </a:extLst>
          </p:cNvPr>
          <p:cNvSpPr txBox="1"/>
          <p:nvPr/>
        </p:nvSpPr>
        <p:spPr>
          <a:xfrm>
            <a:off x="2621140" y="2302776"/>
            <a:ext cx="6948131" cy="1907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&lt;div class="card"&gt;</a:t>
            </a:r>
            <a:endParaRPr lang="zh-CN" altLang="zh-CN" dirty="0"/>
          </a:p>
          <a:p>
            <a:r>
              <a:rPr lang="en-US" altLang="zh-CN" dirty="0"/>
              <a:t>  &lt;div class="card-header"&gt;</a:t>
            </a:r>
            <a:r>
              <a:rPr lang="zh-CN" altLang="zh-CN" dirty="0"/>
              <a:t>卡片头部</a:t>
            </a:r>
            <a:r>
              <a:rPr lang="en-US" altLang="zh-CN" dirty="0"/>
              <a:t>&lt;/div&gt;</a:t>
            </a:r>
            <a:endParaRPr lang="zh-CN" altLang="zh-CN" dirty="0"/>
          </a:p>
          <a:p>
            <a:r>
              <a:rPr lang="en-US" altLang="zh-CN" dirty="0"/>
              <a:t>  &lt;div class="card-body"&gt;</a:t>
            </a:r>
            <a:r>
              <a:rPr lang="zh-CN" altLang="zh-CN" dirty="0"/>
              <a:t>卡片内容</a:t>
            </a:r>
            <a:r>
              <a:rPr lang="en-US" altLang="zh-CN" dirty="0"/>
              <a:t>&lt;/div&gt;</a:t>
            </a:r>
            <a:endParaRPr lang="zh-CN" altLang="zh-CN" dirty="0"/>
          </a:p>
          <a:p>
            <a:r>
              <a:rPr lang="en-US" altLang="zh-CN" dirty="0"/>
              <a:t>  &lt;div class="card-footer"&gt;</a:t>
            </a:r>
            <a:r>
              <a:rPr lang="zh-CN" altLang="zh-CN" dirty="0"/>
              <a:t>卡片底部</a:t>
            </a:r>
            <a:r>
              <a:rPr lang="en-US" altLang="zh-CN" dirty="0"/>
              <a:t>&lt;/div&gt;</a:t>
            </a:r>
            <a:endParaRPr lang="zh-CN" altLang="zh-CN" dirty="0"/>
          </a:p>
          <a:p>
            <a:r>
              <a:rPr lang="en-US" altLang="zh-CN" dirty="0"/>
              <a:t>&lt;/div&gt;</a:t>
            </a:r>
            <a:endParaRPr lang="zh-CN" altLang="zh-CN" dirty="0"/>
          </a:p>
        </p:txBody>
      </p:sp>
      <p:sp>
        <p:nvSpPr>
          <p:cNvPr id="4" name="圆角矩形 14">
            <a:extLst>
              <a:ext uri="{FF2B5EF4-FFF2-40B4-BE49-F238E27FC236}">
                <a16:creationId xmlns:a16="http://schemas.microsoft.com/office/drawing/2014/main" id="{4005C59A-5EAD-4E09-94FA-0445AEBFD192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09D3F2-DB2D-4AF2-AF2B-A7B24FDC68FC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8" name="1">
            <a:extLst>
              <a:ext uri="{FF2B5EF4-FFF2-40B4-BE49-F238E27FC236}">
                <a16:creationId xmlns:a16="http://schemas.microsoft.com/office/drawing/2014/main" id="{0F796D51-217D-4489-A729-FA45C288139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26854" y="1224337"/>
            <a:ext cx="8722842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实现卡片结构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61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193319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853597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78417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07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191102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Bootstrap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常用组件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836771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辅助样式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76252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卡片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1659" y="4688940"/>
            <a:ext cx="1192190" cy="613062"/>
            <a:chOff x="2215144" y="982844"/>
            <a:chExt cx="1244730" cy="842780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08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7211" y="4666761"/>
            <a:ext cx="5142331" cy="613062"/>
            <a:chOff x="4315150" y="953426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786915" y="1057390"/>
              <a:ext cx="300712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实战项目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模拟微软首页</a:t>
              </a: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551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卡片结构</a:t>
            </a:r>
          </a:p>
        </p:txBody>
      </p:sp>
      <p:pic>
        <p:nvPicPr>
          <p:cNvPr id="75778" name="图片 1">
            <a:extLst>
              <a:ext uri="{FF2B5EF4-FFF2-40B4-BE49-F238E27FC236}">
                <a16:creationId xmlns:a16="http://schemas.microsoft.com/office/drawing/2014/main" id="{EFE65013-BED1-457A-82F3-3F158A1E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6" y="2205658"/>
            <a:ext cx="5760640" cy="312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4">
            <a:extLst>
              <a:ext uri="{FF2B5EF4-FFF2-40B4-BE49-F238E27FC236}">
                <a16:creationId xmlns:a16="http://schemas.microsoft.com/office/drawing/2014/main" id="{7D6C768F-0EBF-46E0-AD7B-1E9D6B6F363A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05118-CC54-4DDE-80B9-F4F764FABD8E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7" name="1">
            <a:extLst>
              <a:ext uri="{FF2B5EF4-FFF2-40B4-BE49-F238E27FC236}">
                <a16:creationId xmlns:a16="http://schemas.microsoft.com/office/drawing/2014/main" id="{2BCC30CB-11B6-4C86-B179-01A85E6C070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85914" y="1239557"/>
            <a:ext cx="8722842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运行结果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FC99D-17F6-42C4-B675-5A915BD83785}"/>
              </a:ext>
            </a:extLst>
          </p:cNvPr>
          <p:cNvSpPr/>
          <p:nvPr/>
        </p:nvSpPr>
        <p:spPr>
          <a:xfrm>
            <a:off x="4655046" y="5446018"/>
            <a:ext cx="2592289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卡片结构</a:t>
            </a:r>
          </a:p>
        </p:txBody>
      </p:sp>
    </p:spTree>
    <p:extLst>
      <p:ext uri="{BB962C8B-B14F-4D97-AF65-F5344CB8AC3E}">
        <p14:creationId xmlns:p14="http://schemas.microsoft.com/office/powerpoint/2010/main" val="2910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卡片主体内容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7B3D45-E74A-482D-8085-476C1F1047D3}"/>
              </a:ext>
            </a:extLst>
          </p:cNvPr>
          <p:cNvSpPr txBox="1"/>
          <p:nvPr/>
        </p:nvSpPr>
        <p:spPr>
          <a:xfrm>
            <a:off x="2494057" y="2251143"/>
            <a:ext cx="7202297" cy="375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&lt;div class="card"&gt;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  &lt;div class="card-header"&gt;</a:t>
            </a:r>
            <a:r>
              <a:rPr lang="zh-CN" altLang="zh-CN" dirty="0"/>
              <a:t>卡片头部</a:t>
            </a:r>
            <a:r>
              <a:rPr lang="en-US" altLang="zh-CN" dirty="0"/>
              <a:t>&lt;/div&gt;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  &lt;div class="card-body"&gt;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    &lt;!-- </a:t>
            </a:r>
            <a:r>
              <a:rPr lang="zh-CN" altLang="zh-CN" dirty="0"/>
              <a:t>卡片内容</a:t>
            </a:r>
            <a:r>
              <a:rPr lang="en-US" altLang="zh-CN" dirty="0"/>
              <a:t> --&gt;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    &lt;h4 class="card-title"&gt;</a:t>
            </a:r>
            <a:r>
              <a:rPr lang="zh-CN" altLang="zh-CN" dirty="0"/>
              <a:t>标题</a:t>
            </a:r>
            <a:r>
              <a:rPr lang="en-US" altLang="zh-CN" dirty="0"/>
              <a:t>&lt;/h4&gt;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    &lt;h4 class="card-subtitle mb-2 text-muted"&gt;</a:t>
            </a:r>
            <a:r>
              <a:rPr lang="zh-CN" altLang="zh-CN" dirty="0"/>
              <a:t>副标题</a:t>
            </a:r>
            <a:r>
              <a:rPr lang="en-US" altLang="zh-CN" dirty="0"/>
              <a:t>&lt;/h4&gt;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    &lt;p class="card-text"&gt;</a:t>
            </a:r>
            <a:r>
              <a:rPr lang="zh-CN" altLang="zh-CN" dirty="0"/>
              <a:t>卡片的文本内容区域</a:t>
            </a:r>
            <a:r>
              <a:rPr lang="en-US" altLang="zh-CN" dirty="0"/>
              <a:t>...&lt;/p&gt;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    &lt;a </a:t>
            </a:r>
            <a:r>
              <a:rPr lang="en-US" altLang="zh-CN" dirty="0" err="1"/>
              <a:t>href</a:t>
            </a:r>
            <a:r>
              <a:rPr lang="en-US" altLang="zh-CN" dirty="0"/>
              <a:t>="#" class="card-link"&gt;</a:t>
            </a:r>
            <a:r>
              <a:rPr lang="zh-CN" altLang="zh-CN" dirty="0"/>
              <a:t>链接</a:t>
            </a:r>
            <a:r>
              <a:rPr lang="en-US" altLang="zh-CN" dirty="0"/>
              <a:t>&lt;/a&gt;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&lt;a </a:t>
            </a:r>
            <a:r>
              <a:rPr lang="en-US" altLang="zh-CN" dirty="0" err="1"/>
              <a:t>href</a:t>
            </a:r>
            <a:r>
              <a:rPr lang="en-US" altLang="zh-CN" dirty="0"/>
              <a:t>="#" class="card-link"&gt;</a:t>
            </a:r>
            <a:r>
              <a:rPr lang="zh-CN" altLang="zh-CN" dirty="0"/>
              <a:t>链接</a:t>
            </a:r>
            <a:r>
              <a:rPr lang="en-US" altLang="zh-CN" dirty="0"/>
              <a:t>&lt;/a&gt;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  &lt;/div&gt;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  &lt;div class="card-footer"&gt;</a:t>
            </a:r>
            <a:r>
              <a:rPr lang="zh-CN" altLang="zh-CN" dirty="0"/>
              <a:t>卡片底部</a:t>
            </a:r>
            <a:r>
              <a:rPr lang="en-US" altLang="zh-CN" dirty="0"/>
              <a:t>&lt;/div&gt;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&lt;/div&gt;</a:t>
            </a:r>
            <a:endParaRPr lang="zh-CN" altLang="zh-CN" dirty="0"/>
          </a:p>
        </p:txBody>
      </p:sp>
      <p:sp>
        <p:nvSpPr>
          <p:cNvPr id="8" name="圆角矩形 14">
            <a:extLst>
              <a:ext uri="{FF2B5EF4-FFF2-40B4-BE49-F238E27FC236}">
                <a16:creationId xmlns:a16="http://schemas.microsoft.com/office/drawing/2014/main" id="{728421A1-D759-4FC5-9F69-72DA1D822D7D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992363-EB49-4866-AE94-4023F93484DA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0" name="1">
            <a:extLst>
              <a:ext uri="{FF2B5EF4-FFF2-40B4-BE49-F238E27FC236}">
                <a16:creationId xmlns:a16="http://schemas.microsoft.com/office/drawing/2014/main" id="{DB84D07F-C945-48D1-9317-71E5BAF2E8F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26854" y="1259844"/>
            <a:ext cx="8722842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实现卡片结构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681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卡片主体内容</a:t>
            </a:r>
          </a:p>
        </p:txBody>
      </p:sp>
      <p:pic>
        <p:nvPicPr>
          <p:cNvPr id="76802" name="图片 1">
            <a:extLst>
              <a:ext uri="{FF2B5EF4-FFF2-40B4-BE49-F238E27FC236}">
                <a16:creationId xmlns:a16="http://schemas.microsoft.com/office/drawing/2014/main" id="{2C090877-EED8-4896-B965-93DDA6A1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36" y="2209850"/>
            <a:ext cx="5321939" cy="40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4">
            <a:extLst>
              <a:ext uri="{FF2B5EF4-FFF2-40B4-BE49-F238E27FC236}">
                <a16:creationId xmlns:a16="http://schemas.microsoft.com/office/drawing/2014/main" id="{C426CE0F-7E57-465A-86D8-37B36BB2131C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2FA76B-38C9-426B-AC47-591243F24E44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7" name="1">
            <a:extLst>
              <a:ext uri="{FF2B5EF4-FFF2-40B4-BE49-F238E27FC236}">
                <a16:creationId xmlns:a16="http://schemas.microsoft.com/office/drawing/2014/main" id="{0F0925B2-40D7-4ED1-AC2B-91B541AD022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26854" y="1241653"/>
            <a:ext cx="8722842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运行结果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6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设置带有图片的卡片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E97588-1E8A-461B-860B-690BF2F81E92}"/>
              </a:ext>
            </a:extLst>
          </p:cNvPr>
          <p:cNvSpPr txBox="1"/>
          <p:nvPr/>
        </p:nvSpPr>
        <p:spPr>
          <a:xfrm>
            <a:off x="1846734" y="2302776"/>
            <a:ext cx="7376912" cy="2764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&lt;div class="card" style="width: 20rem"&gt;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&lt;!-- &lt;div class="card-header"&gt;</a:t>
            </a:r>
            <a:r>
              <a:rPr lang="zh-CN" altLang="zh-CN" dirty="0"/>
              <a:t>卡片头部</a:t>
            </a:r>
            <a:r>
              <a:rPr lang="en-US" altLang="zh-CN" dirty="0"/>
              <a:t>&lt;/div&gt; --&gt;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&lt;</a:t>
            </a:r>
            <a:r>
              <a:rPr lang="en-US" altLang="zh-CN" dirty="0" err="1"/>
              <a:t>img</a:t>
            </a:r>
            <a:r>
              <a:rPr lang="en-US" altLang="zh-CN" dirty="0"/>
              <a:t> class="card-</a:t>
            </a:r>
            <a:r>
              <a:rPr lang="en-US" altLang="zh-CN" dirty="0" err="1"/>
              <a:t>img</a:t>
            </a:r>
            <a:r>
              <a:rPr lang="en-US" altLang="zh-CN" dirty="0"/>
              <a:t>-top" </a:t>
            </a:r>
            <a:r>
              <a:rPr lang="en-US" altLang="zh-CN" dirty="0" err="1"/>
              <a:t>src</a:t>
            </a:r>
            <a:r>
              <a:rPr lang="en-US" altLang="zh-CN" dirty="0"/>
              <a:t>="images/avatar.jpg" alt="image"&gt;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&lt;!-- </a:t>
            </a:r>
            <a:r>
              <a:rPr lang="zh-CN" altLang="zh-CN" dirty="0"/>
              <a:t>原代码</a:t>
            </a:r>
            <a:r>
              <a:rPr lang="en-US" altLang="zh-CN" dirty="0"/>
              <a:t> --&gt;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&lt;!-- &lt;div class="card-footer"&gt;</a:t>
            </a:r>
            <a:r>
              <a:rPr lang="zh-CN" altLang="zh-CN" dirty="0"/>
              <a:t>卡片底部</a:t>
            </a:r>
            <a:r>
              <a:rPr lang="en-US" altLang="zh-CN" dirty="0"/>
              <a:t>&lt;/div&gt; --&gt;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&lt;/div&gt;</a:t>
            </a:r>
            <a:endParaRPr lang="zh-CN" altLang="zh-CN" dirty="0"/>
          </a:p>
        </p:txBody>
      </p:sp>
      <p:sp>
        <p:nvSpPr>
          <p:cNvPr id="8" name="圆角矩形 14">
            <a:extLst>
              <a:ext uri="{FF2B5EF4-FFF2-40B4-BE49-F238E27FC236}">
                <a16:creationId xmlns:a16="http://schemas.microsoft.com/office/drawing/2014/main" id="{433CE1D3-A8EE-4D0A-AC49-BEC5F35799DE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1D9BBB-91D6-4946-A419-F209C116CE6D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0" name="1">
            <a:extLst>
              <a:ext uri="{FF2B5EF4-FFF2-40B4-BE49-F238E27FC236}">
                <a16:creationId xmlns:a16="http://schemas.microsoft.com/office/drawing/2014/main" id="{92140790-4B78-4C97-AAD4-29E12C3946E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26854" y="1196894"/>
            <a:ext cx="8722842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实现卡片结构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设置带有图片的卡片</a:t>
            </a:r>
          </a:p>
        </p:txBody>
      </p:sp>
      <p:pic>
        <p:nvPicPr>
          <p:cNvPr id="77826" name="图片 1">
            <a:extLst>
              <a:ext uri="{FF2B5EF4-FFF2-40B4-BE49-F238E27FC236}">
                <a16:creationId xmlns:a16="http://schemas.microsoft.com/office/drawing/2014/main" id="{7568BF08-DD30-4846-9C38-0BBBA1DC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26" y="2209850"/>
            <a:ext cx="3523159" cy="420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4">
            <a:extLst>
              <a:ext uri="{FF2B5EF4-FFF2-40B4-BE49-F238E27FC236}">
                <a16:creationId xmlns:a16="http://schemas.microsoft.com/office/drawing/2014/main" id="{037E2C23-8584-45DB-AD33-B30115129CC3}"/>
              </a:ext>
            </a:extLst>
          </p:cNvPr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C51AD1-EAA0-4EBC-A014-E727962314C8}"/>
              </a:ext>
            </a:extLst>
          </p:cNvPr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7" name="1">
            <a:extLst>
              <a:ext uri="{FF2B5EF4-FFF2-40B4-BE49-F238E27FC236}">
                <a16:creationId xmlns:a16="http://schemas.microsoft.com/office/drawing/2014/main" id="{EA495328-D45B-4319-86C0-3C75368E174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26854" y="1260902"/>
            <a:ext cx="8722842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运行结果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7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644964"/>
            <a:ext cx="6733001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【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实战项目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】</a:t>
            </a:r>
          </a:p>
          <a:p>
            <a:pPr algn="ctr"/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模拟微软首页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3.8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BB8C52-8FC6-5B05-73AC-90E5EB7C9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46" y="1125538"/>
            <a:ext cx="7366551" cy="53731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378570-74B6-0F1F-9A89-482BC71EB17D}"/>
              </a:ext>
            </a:extLst>
          </p:cNvPr>
          <p:cNvSpPr txBox="1"/>
          <p:nvPr/>
        </p:nvSpPr>
        <p:spPr>
          <a:xfrm>
            <a:off x="1143690" y="266995"/>
            <a:ext cx="4303443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3.8【</a:t>
            </a:r>
            <a:r>
              <a:rPr lang="zh-CN" altLang="zh-CN" sz="2400" b="1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实战项目</a:t>
            </a:r>
            <a:r>
              <a:rPr lang="en-US" altLang="zh-CN" sz="2400" b="1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】</a:t>
            </a:r>
            <a:r>
              <a:rPr lang="zh-CN" altLang="zh-CN" sz="2400" b="1" kern="1200" dirty="0">
                <a:solidFill>
                  <a:srgbClr val="1369B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模拟微软首页</a:t>
            </a:r>
            <a:endParaRPr lang="zh-CN" altLang="zh-CN" sz="1800" dirty="0">
              <a:effectLst/>
            </a:endParaRP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9F21F647-48AF-D82B-3E53-386F6FF5E0E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955262" y="3141762"/>
            <a:ext cx="3888432" cy="19769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1600" dirty="0"/>
              <a:t>请使用 </a:t>
            </a:r>
            <a:r>
              <a:rPr lang="en-US" altLang="zh-CN" sz="1600" dirty="0"/>
              <a:t>Bootstrap </a:t>
            </a:r>
            <a:r>
              <a:rPr lang="zh-CN" altLang="en-US" sz="1600" dirty="0"/>
              <a:t>框架重现微软首页左侧图片部分的布局，确保该部分在各种尺寸的设备上（如桌面端、平板端和手机端）能够自适应地显示。</a:t>
            </a:r>
            <a:endParaRPr lang="en-US" altLang="zh-CN" sz="1600" dirty="0"/>
          </a:p>
          <a:p>
            <a:pPr lvl="0" defTabSz="457200">
              <a:lnSpc>
                <a:spcPct val="150000"/>
              </a:lnSpc>
              <a:defRPr/>
            </a:pP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337511-06FD-98BB-8DA7-74828E008582}"/>
              </a:ext>
            </a:extLst>
          </p:cNvPr>
          <p:cNvSpPr txBox="1"/>
          <p:nvPr/>
        </p:nvSpPr>
        <p:spPr>
          <a:xfrm>
            <a:off x="7955262" y="1557586"/>
            <a:ext cx="3456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Microsoft – AI, Cloud, Productivity, Computing, Gaming &amp; Apps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1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Bootstrap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简介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838622" y="1341562"/>
            <a:ext cx="10441160" cy="390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框架中提供的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提供了一个带有网格系统、链接样式、背景的基本结构。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自带全局的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设置、定义基本的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元素样式、可扩展的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，以及一个先进的栅格系统。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布局组件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：创建图像、下拉菜单、导航、警告框、弹出框的组件等等。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：开源的图标库，格式为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，能够轻松快捷地进行缩放，并可以通过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设置样式。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：例如，模态框（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）插件、下拉菜单插件、滚动监听插件等。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：开发人员可以自由定制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的组件、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插件来得到一套自定义的版本，提高了开发的灵活性。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Bootstrap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80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76"/>
          <p:cNvSpPr txBox="1"/>
          <p:nvPr/>
        </p:nvSpPr>
        <p:spPr>
          <a:xfrm>
            <a:off x="1168672" y="1477940"/>
            <a:ext cx="2910309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Bootstrap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的优势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Bootstrap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的优势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982638" y="2205658"/>
            <a:ext cx="10441160" cy="30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移动设备优先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：移动设备优先的样式贯穿于整个库。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：主流浏览器都支持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学习成本低，容易上手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：具备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框架的栅格系统，能够自适应于台式机、平板电脑和手机的屏幕大小。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良好的代码规范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为开发人员创建接口提供了一个简洁统一的解决方案，减少了测试的工作量，使开发人员站在巨人的肩膀上，不重复造轮子。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包含了功能强大的内置组件。</a:t>
            </a:r>
          </a:p>
        </p:txBody>
      </p:sp>
    </p:spTree>
    <p:extLst>
      <p:ext uri="{BB962C8B-B14F-4D97-AF65-F5344CB8AC3E}">
        <p14:creationId xmlns:p14="http://schemas.microsoft.com/office/powerpoint/2010/main" val="20585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574926" y="3085048"/>
            <a:ext cx="831777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Bootstrap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的下载和环境安装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CDN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加载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Bootstrap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23398" y="1845618"/>
            <a:ext cx="8916224" cy="421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67414" y="1845618"/>
            <a:ext cx="90144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 Bootstrap 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核心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="https://cdn.jsdelivr.net/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npm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/bootstrap@4.5.0/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 integrity="sha384-9aIt2nRpC12Uk9gS9baDl411NQApFmC26EwAOH8WgZl5MYYxFfc+NcPb1dKGj7Sk"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crossorigin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="anonymous"&gt;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 Bootstrap 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核心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JavaScript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&lt;script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="https://cdn.jsdelivr.net/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npm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/bootstrap@4.5.0/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js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/bootstrap.min.js" integrity="sha384-OgVRvuATP1z7JjHLkuOU7Xw704+h835Lr+6QL9UvYjZE3Ipu6Tp75j7Bh/kR0JKI"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crossorigin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="anonymous"&gt;&lt;/script&gt;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18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2634</Words>
  <Application>Microsoft Office PowerPoint</Application>
  <PresentationFormat>自定义</PresentationFormat>
  <Paragraphs>417</Paragraphs>
  <Slides>46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微软雅黑</vt:lpstr>
      <vt:lpstr>字魂105号-简雅黑</vt:lpstr>
      <vt:lpstr>Arial</vt:lpstr>
      <vt:lpstr>Calibri</vt:lpstr>
      <vt:lpstr>Impact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MateBook</cp:lastModifiedBy>
  <cp:revision>1991</cp:revision>
  <dcterms:created xsi:type="dcterms:W3CDTF">2020-11-09T06:56:00Z</dcterms:created>
  <dcterms:modified xsi:type="dcterms:W3CDTF">2024-10-11T02:49:33Z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