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68"/>
  </p:notesMasterIdLst>
  <p:handoutMasterIdLst>
    <p:handoutMasterId r:id="rId69"/>
  </p:handoutMasterIdLst>
  <p:sldIdLst>
    <p:sldId id="325" r:id="rId3"/>
    <p:sldId id="1161" r:id="rId4"/>
    <p:sldId id="1503" r:id="rId5"/>
    <p:sldId id="1504" r:id="rId6"/>
    <p:sldId id="1507" r:id="rId7"/>
    <p:sldId id="1508" r:id="rId8"/>
    <p:sldId id="1652" r:id="rId9"/>
    <p:sldId id="1653" r:id="rId10"/>
    <p:sldId id="1701" r:id="rId11"/>
    <p:sldId id="1510" r:id="rId12"/>
    <p:sldId id="1519" r:id="rId13"/>
    <p:sldId id="1481" r:id="rId14"/>
    <p:sldId id="1520" r:id="rId15"/>
    <p:sldId id="1670" r:id="rId16"/>
    <p:sldId id="1671" r:id="rId17"/>
    <p:sldId id="1770" r:id="rId18"/>
    <p:sldId id="1459" r:id="rId19"/>
    <p:sldId id="1432" r:id="rId20"/>
    <p:sldId id="1307" r:id="rId21"/>
    <p:sldId id="1521" r:id="rId22"/>
    <p:sldId id="1522" r:id="rId23"/>
    <p:sldId id="1523" r:id="rId24"/>
    <p:sldId id="1458" r:id="rId25"/>
    <p:sldId id="1524" r:id="rId26"/>
    <p:sldId id="1525" r:id="rId27"/>
    <p:sldId id="1763" r:id="rId28"/>
    <p:sldId id="1658" r:id="rId29"/>
    <p:sldId id="1659" r:id="rId30"/>
    <p:sldId id="1660" r:id="rId31"/>
    <p:sldId id="1771" r:id="rId32"/>
    <p:sldId id="1549" r:id="rId33"/>
    <p:sldId id="1550" r:id="rId34"/>
    <p:sldId id="1551" r:id="rId35"/>
    <p:sldId id="1552" r:id="rId36"/>
    <p:sldId id="1553" r:id="rId37"/>
    <p:sldId id="1554" r:id="rId38"/>
    <p:sldId id="1571" r:id="rId39"/>
    <p:sldId id="1572" r:id="rId40"/>
    <p:sldId id="1573" r:id="rId41"/>
    <p:sldId id="1299" r:id="rId42"/>
    <p:sldId id="1578" r:id="rId43"/>
    <p:sldId id="1579" r:id="rId44"/>
    <p:sldId id="1580" r:id="rId45"/>
    <p:sldId id="1581" r:id="rId46"/>
    <p:sldId id="1642" r:id="rId47"/>
    <p:sldId id="1685" r:id="rId48"/>
    <p:sldId id="1686" r:id="rId49"/>
    <p:sldId id="1764" r:id="rId50"/>
    <p:sldId id="1593" r:id="rId51"/>
    <p:sldId id="1634" r:id="rId52"/>
    <p:sldId id="1635" r:id="rId53"/>
    <p:sldId id="1636" r:id="rId54"/>
    <p:sldId id="1639" r:id="rId55"/>
    <p:sldId id="1765" r:id="rId56"/>
    <p:sldId id="1766" r:id="rId57"/>
    <p:sldId id="1768" r:id="rId58"/>
    <p:sldId id="1767" r:id="rId59"/>
    <p:sldId id="1769" r:id="rId60"/>
    <p:sldId id="1163" r:id="rId61"/>
    <p:sldId id="1689" r:id="rId62"/>
    <p:sldId id="1750" r:id="rId63"/>
    <p:sldId id="1751" r:id="rId64"/>
    <p:sldId id="1752" r:id="rId65"/>
    <p:sldId id="1753" r:id="rId66"/>
    <p:sldId id="1761" r:id="rId67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zq" initials="lzq" lastIdx="3" clrIdx="0">
    <p:extLst>
      <p:ext uri="{19B8F6BF-5375-455C-9EA6-DF929625EA0E}">
        <p15:presenceInfo xmlns:p15="http://schemas.microsoft.com/office/powerpoint/2012/main" userId="f3b653b8ea518c22" providerId="Windows Live"/>
      </p:ext>
    </p:extLst>
  </p:cmAuthor>
  <p:cmAuthor id="2" name="zrd" initials="W用" lastIdx="6" clrIdx="1">
    <p:extLst>
      <p:ext uri="{19B8F6BF-5375-455C-9EA6-DF929625EA0E}">
        <p15:presenceInfo xmlns:p15="http://schemas.microsoft.com/office/powerpoint/2012/main" userId="f6599913dc903e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69B2"/>
    <a:srgbClr val="FFFFFF"/>
    <a:srgbClr val="1369B3"/>
    <a:srgbClr val="71A5D1"/>
    <a:srgbClr val="F2F2F2"/>
    <a:srgbClr val="EBAD13"/>
    <a:srgbClr val="BBBBBB"/>
    <a:srgbClr val="FAFAFA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8" autoAdjust="0"/>
    <p:restoredTop sz="95974" autoAdjust="0"/>
  </p:normalViewPr>
  <p:slideViewPr>
    <p:cSldViewPr>
      <p:cViewPr varScale="1">
        <p:scale>
          <a:sx n="70" d="100"/>
          <a:sy n="70" d="100"/>
        </p:scale>
        <p:origin x="588" y="52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A167D-2EAA-9B73-13B7-3D92ADE7D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92DCF9-335E-E349-1BD5-9C9A4911B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33B3A7-52BC-0D2C-E488-BFD6FE9EF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7C798-2B59-E747-CA79-773CBC057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73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37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04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77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05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76286-249C-0F2C-4909-22B7D0D52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80C4EC-AE8E-CB52-C84D-38204D6C2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1C850D-3552-4E3E-6708-4AF3D7BC4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9BF3D-3A4A-D9D2-5DC4-4240E1802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27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76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4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75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95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15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15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3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7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0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6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7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92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5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846734" y="2637706"/>
            <a:ext cx="907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6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讲 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JavaScript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基础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Ⅲ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66814" y="4005858"/>
            <a:ext cx="7416824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GradSpace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JavaScript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8" y="1007884"/>
            <a:ext cx="10297144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在实际开发中，经常会遇到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筛选数组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的情况。通过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实现筛选数组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。例如，将班级中所有学生的数学成绩保存到数组中，教师需要筛选所有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大于或等于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80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的学生成绩，并将筛选出来的成绩保存到一个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新的数组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中，示例代码如下。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948218" y="2565698"/>
            <a:ext cx="8611484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[92, 83, 69, 78, 95, 88, 75, 64, 90, 81];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newArr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[];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0;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arr.length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++) {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if 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&gt;= 80) {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 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newArr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newArr.length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   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新数组的索引从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开始依次递增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}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newArr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    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(6) [92, 83, 95, 88, 90, 81]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筛选数组元素</a:t>
            </a:r>
          </a:p>
        </p:txBody>
      </p:sp>
    </p:spTree>
    <p:extLst>
      <p:ext uri="{BB962C8B-B14F-4D97-AF65-F5344CB8AC3E}">
        <p14:creationId xmlns:p14="http://schemas.microsoft.com/office/powerpoint/2010/main" val="38058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1773610"/>
            <a:ext cx="10441160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在班级管理中，数学老师为了能够更好地帮助到班级中的学生，经常会在考试后邀请分数最高的学生为大家分享学习经验，并且为分数最低的学生分析原因。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查找班级数学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考试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最高分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最低分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进行讲解。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把所有学生的分数保存到数组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中，然后通过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查找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数组中最大值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最小值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找到班级中分数最高和分数最低的学生。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711175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	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查找班级最高分和最低分（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lab 6.1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84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8" y="1413570"/>
            <a:ext cx="10297144" cy="33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实现本案例的具体思路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假设数组中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第一个元素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从数组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的元素开始遍历到最后一个元素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预先设置的最大值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如果当前元素比最大值大，则将当前元素设置为最大值，再继续比较下一个元素，遍历完成后即可找到最大值。查找最小值的方法与查找最大值的方法类似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559958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	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查找班级最高分和最低分</a:t>
            </a:r>
          </a:p>
        </p:txBody>
      </p:sp>
    </p:spTree>
    <p:extLst>
      <p:ext uri="{BB962C8B-B14F-4D97-AF65-F5344CB8AC3E}">
        <p14:creationId xmlns:p14="http://schemas.microsoft.com/office/powerpoint/2010/main" val="377326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9958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	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查找班级最高分和最低分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03" y="1845618"/>
            <a:ext cx="6286215" cy="348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22" descr="讲故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12" y="1352729"/>
            <a:ext cx="1015842" cy="101584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50110" y="1607820"/>
            <a:ext cx="275353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86349" y="1746206"/>
            <a:ext cx="266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数组对象的其他方法</a:t>
            </a:r>
          </a:p>
        </p:txBody>
      </p:sp>
      <p:sp>
        <p:nvSpPr>
          <p:cNvPr id="14" name="矩形 13"/>
          <p:cNvSpPr/>
          <p:nvPr/>
        </p:nvSpPr>
        <p:spPr>
          <a:xfrm>
            <a:off x="5006905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81904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1054646" y="2349674"/>
            <a:ext cx="85721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中还提供了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数组对象的其他常用方法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具体如下表所示。</a:t>
            </a:r>
            <a:endParaRPr lang="zh-CN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495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数组拼接和截取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2D9E032-3ACE-4053-B5BF-09A503F761E0}"/>
              </a:ext>
            </a:extLst>
          </p:cNvPr>
          <p:cNvGraphicFramePr>
            <a:graphicFrameLocks noGrp="1"/>
          </p:cNvGraphicFramePr>
          <p:nvPr/>
        </p:nvGraphicFramePr>
        <p:xfrm>
          <a:off x="766615" y="2997746"/>
          <a:ext cx="10873208" cy="318359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40359">
                  <a:extLst>
                    <a:ext uri="{9D8B030D-6E8A-4147-A177-3AD203B41FA5}">
                      <a16:colId xmlns:a16="http://schemas.microsoft.com/office/drawing/2014/main" val="1296770823"/>
                    </a:ext>
                  </a:extLst>
                </a:gridCol>
                <a:gridCol w="7632849">
                  <a:extLst>
                    <a:ext uri="{9D8B030D-6E8A-4147-A177-3AD203B41FA5}">
                      <a16:colId xmlns:a16="http://schemas.microsoft.com/office/drawing/2014/main" val="1978645940"/>
                    </a:ext>
                  </a:extLst>
                </a:gridCol>
              </a:tblGrid>
              <a:tr h="448589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sz="1800" b="1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作用</a:t>
                      </a:r>
                      <a:endParaRPr lang="zh-CN" altLang="zh-CN" sz="1800" b="1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89">
                <a:tc>
                  <a:txBody>
                    <a:bodyPr/>
                    <a:lstStyle/>
                    <a:p>
                      <a:pPr marL="0" indent="1270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fill(value[, start][, end])</a:t>
                      </a:r>
                      <a:endParaRPr lang="zh-CN" sz="1800" b="0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用一个固定值填充数组中从起始索引到终止索引内的全部元素，不包括终止索引</a:t>
                      </a:r>
                      <a:r>
                        <a:rPr lang="zh-CN" alt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的值</a:t>
                      </a: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。返回填充后的数组。</a:t>
                      </a: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value</a:t>
                      </a: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表示要填充的数组元素值，</a:t>
                      </a: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start</a:t>
                      </a: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end</a:t>
                      </a: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为可选参数，分别表示填充的起始索引和终止索引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145492"/>
                  </a:ext>
                </a:extLst>
              </a:tr>
              <a:tr h="448589"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slice([begin][,end])</a:t>
                      </a:r>
                      <a:endParaRPr lang="zh-CN" sz="1800" b="0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截取数组元素，返回被截取元素组成的新数组。</a:t>
                      </a: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begin</a:t>
                      </a: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end</a:t>
                      </a: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为可选参数，表示截取的起始索引和终止索引，截取的结果不包含终止索引的值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97001"/>
                  </a:ext>
                </a:extLst>
              </a:tr>
              <a:tr h="448589">
                <a:tc>
                  <a:txBody>
                    <a:bodyPr/>
                    <a:lstStyle/>
                    <a:p>
                      <a:pPr marL="0" indent="1270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concat(value1[, value2][, …][, valueN])</a:t>
                      </a:r>
                      <a:endParaRPr lang="zh-CN" sz="18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连接两个或多个数组，或者将值添加到数组中，不影响原数组，返回一个新数组，</a:t>
                      </a:r>
                      <a:r>
                        <a:rPr lang="en-US" alt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value1, </a:t>
                      </a: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value2</a:t>
                      </a:r>
                      <a:r>
                        <a:rPr lang="en-US" alt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, …, </a:t>
                      </a:r>
                      <a:r>
                        <a:rPr lang="en-US" altLang="zh-CN" sz="1800" b="0" kern="12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valueN</a:t>
                      </a: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为数组或值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0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9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1563367" y="1360373"/>
            <a:ext cx="90730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下面通过代码演示</a:t>
            </a:r>
            <a:r>
              <a:rPr lang="en-US" altLang="zh-CN" sz="200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fill()</a:t>
            </a:r>
            <a:r>
              <a:rPr lang="zh-CN" altLang="zh-CN" sz="200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方法、</a:t>
            </a:r>
            <a:r>
              <a:rPr lang="en-US" altLang="zh-CN" sz="200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slice()</a:t>
            </a:r>
            <a:r>
              <a:rPr lang="zh-CN" altLang="zh-CN" sz="200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concat()</a:t>
            </a:r>
            <a:r>
              <a:rPr lang="zh-CN" altLang="zh-CN" sz="200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的使用。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702718" y="1914371"/>
            <a:ext cx="8933657" cy="466281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fill()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方法填充数组元素</a:t>
            </a:r>
          </a:p>
          <a:p>
            <a:pPr lvl="1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console.log([0, 1, 2].fill(4));	         // 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(3) [4, 4, 4]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console.log([0, 1, 2].fill(4, 1));        // 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(3) [0, 4, 4]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console.log([0, 1, 2].fill(4, 1, 2));     // 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(3) [0, 4, 2]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slice()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方法截取数组元素</a:t>
            </a:r>
          </a:p>
          <a:p>
            <a:pPr lvl="1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console.log([0, 1, 2].slice());            // 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(3) [0, 1, 2]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console.log([0, 1, 2].slice(1));          // 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 [1, 2]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console.log([0, 1, 2].slice(1, 2));       // 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[1]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concat()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方法将元素添加到数组中并连接两个数组</a:t>
            </a:r>
          </a:p>
          <a:p>
            <a:pPr lvl="1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console.log([0, 1, 2].concat(3));        // 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 [0, 1, 2, 3]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console.log([0, 1, 2].concat([3, 4]));   // 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(5) [0, 1, 2, 3, 4]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BEE37B-F7B7-311D-F8BF-F3EE3E8055DD}"/>
              </a:ext>
            </a:extLst>
          </p:cNvPr>
          <p:cNvSpPr txBox="1"/>
          <p:nvPr/>
        </p:nvSpPr>
        <p:spPr>
          <a:xfrm>
            <a:off x="1143690" y="266995"/>
            <a:ext cx="495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数组拼接和截取</a:t>
            </a:r>
          </a:p>
        </p:txBody>
      </p:sp>
    </p:spTree>
    <p:extLst>
      <p:ext uri="{BB962C8B-B14F-4D97-AF65-F5344CB8AC3E}">
        <p14:creationId xmlns:p14="http://schemas.microsoft.com/office/powerpoint/2010/main" val="3510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43EC-23E4-B45C-F647-5681F1B9B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5660566-0BF6-6398-8824-8E5D16CE451D}"/>
              </a:ext>
            </a:extLst>
          </p:cNvPr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排序</a:t>
            </a:r>
            <a:endParaRPr lang="zh-CN" altLang="en-US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0FD802FC-9C3E-F41D-397C-CB09C23BB76B}"/>
              </a:ext>
            </a:extLst>
          </p:cNvPr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03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总结小人">
            <a:extLst>
              <a:ext uri="{FF2B5EF4-FFF2-40B4-BE49-F238E27FC236}">
                <a16:creationId xmlns:a16="http://schemas.microsoft.com/office/drawing/2014/main" id="{B6DA8452-0BB1-4A92-968E-A043641C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773081"/>
            <a:ext cx="4077405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899447" y="1985402"/>
            <a:ext cx="6452343" cy="3316601"/>
            <a:chOff x="4899446" y="1985401"/>
            <a:chExt cx="6740375" cy="3778931"/>
          </a:xfrm>
        </p:grpSpPr>
        <p:sp>
          <p:nvSpPr>
            <p:cNvPr id="9" name="圆角矩形标注 11">
              <a:extLst>
                <a:ext uri="{FF2B5EF4-FFF2-40B4-BE49-F238E27FC236}">
                  <a16:creationId xmlns:a16="http://schemas.microsoft.com/office/drawing/2014/main" id="{06575A5B-724F-4573-9E80-68A788A2FC82}"/>
                </a:ext>
              </a:extLst>
            </p:cNvPr>
            <p:cNvSpPr/>
            <p:nvPr/>
          </p:nvSpPr>
          <p:spPr bwMode="auto">
            <a:xfrm rot="5400000">
              <a:off x="6380168" y="504679"/>
              <a:ext cx="3778931" cy="6740375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矩形 5">
              <a:extLst>
                <a:ext uri="{FF2B5EF4-FFF2-40B4-BE49-F238E27FC236}">
                  <a16:creationId xmlns:a16="http://schemas.microsoft.com/office/drawing/2014/main" id="{8C22BF7A-4BC1-4144-9B36-68D1715B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357" y="2244203"/>
              <a:ext cx="6090552" cy="326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冒泡排序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是计算机科学领域中较简单的排序算法。冒泡排序是通过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不断比较数组中相邻两个元素的值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，将较小或较大的元素前移，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从而实现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将数组中的元素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从小到大排序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从大到小排序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。由于冒泡排序的过程类似于水杯中气泡上浮的过程，所以称为冒泡排序。</a:t>
              </a:r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1" y="266995"/>
            <a:ext cx="322332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131444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2638" y="1197546"/>
            <a:ext cx="1015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下面演示对一组数字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78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冒泡排序按照从小到大的顺序进行排序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，具体排序过程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如下图所示。</a:t>
            </a:r>
            <a:endParaRPr lang="zh-CN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22332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冒泡排序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61" y="2277666"/>
            <a:ext cx="8145081" cy="38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910630" y="1242565"/>
            <a:ext cx="10297144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由冒泡排序的过程可知，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排序前待排序数组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中共有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元素，使用冒泡排序算法经过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排序实现了数组元素按照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从小到大的顺序排序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轮排序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的具体过程如下。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22332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冒泡排序</a:t>
            </a:r>
          </a:p>
        </p:txBody>
      </p:sp>
      <p:sp>
        <p:nvSpPr>
          <p:cNvPr id="2" name="矩形 1"/>
          <p:cNvSpPr/>
          <p:nvPr/>
        </p:nvSpPr>
        <p:spPr>
          <a:xfrm>
            <a:off x="1944352" y="3189377"/>
            <a:ext cx="832731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98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31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98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31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，进行顺序交换。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98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98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，进行顺序交换。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98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27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98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27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，进行顺序交换。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98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98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，进行顺序交换。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98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78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98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78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，进行顺序交换。</a:t>
            </a:r>
          </a:p>
        </p:txBody>
      </p:sp>
    </p:spTree>
    <p:extLst>
      <p:ext uri="{BB962C8B-B14F-4D97-AF65-F5344CB8AC3E}">
        <p14:creationId xmlns:p14="http://schemas.microsoft.com/office/powerpoint/2010/main" val="41774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高级应用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3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1773610"/>
            <a:ext cx="100640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通过分析冒泡排序过程可知，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冒泡排序比较的轮数是数组长度减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，每轮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比较的次数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等于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数组的长度减当前的轮数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了解冒泡排序的原理后，下面通过代码演示冒泡排序的实现。创建一个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无序数组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实现数组元素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按照从小到大的顺序排序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22332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29182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0" y="266995"/>
            <a:ext cx="3943403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冒泡排序（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lab 6.2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3" y="1629594"/>
            <a:ext cx="673376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>
            <a:extLst>
              <a:ext uri="{FF2B5EF4-FFF2-40B4-BE49-F238E27FC236}">
                <a16:creationId xmlns:a16="http://schemas.microsoft.com/office/drawing/2014/main" id="{8C22BF7A-4BC1-4144-9B36-68D1715B1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076" y="1413570"/>
            <a:ext cx="1009569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是一种直观的简单排序算法，实现原理是把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个待排序的元素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看成一个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第一个元素为有序数组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，开始排序时，有序数组中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只包含一个元素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，无序数组中包含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，在排序过程中，首先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从无序数组中取出第一个元素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，然后依次与有序数组中的元素进行比较，最后将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无序数组中的元素插入有序数组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合适位置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相比冒泡排序，如果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在一定程度上是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减少比较和交换的次数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提高效率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22332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插入排序</a:t>
            </a:r>
          </a:p>
        </p:txBody>
      </p:sp>
    </p:spTree>
    <p:extLst>
      <p:ext uri="{BB962C8B-B14F-4D97-AF65-F5344CB8AC3E}">
        <p14:creationId xmlns:p14="http://schemas.microsoft.com/office/powerpoint/2010/main" val="31683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622" y="1100320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下面演示如何对一组数字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插入排序按照从小到大的顺序进行排序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，具体排序过程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如下图所示。</a:t>
            </a:r>
            <a:endParaRPr lang="zh-CN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22332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插入排序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34" y="2277666"/>
            <a:ext cx="4827159" cy="37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0630" y="1269570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下面分析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插入排序的过程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，首先将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看作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有序数组中的一个元素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，剩余元素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组成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无序数组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，具体排序过程如下。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22332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插入排序</a:t>
            </a:r>
          </a:p>
        </p:txBody>
      </p:sp>
      <p:sp>
        <p:nvSpPr>
          <p:cNvPr id="5" name="矩形 4"/>
          <p:cNvSpPr/>
          <p:nvPr/>
        </p:nvSpPr>
        <p:spPr>
          <a:xfrm>
            <a:off x="910630" y="2421682"/>
            <a:ext cx="102048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轮：比较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大于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，将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插入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前面，插入后进入第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轮排序。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轮：首先比较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大于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，进行位置交换；然后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小于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插入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，进入第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轮排序。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轮：首先比较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大于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，进行位置交换；然后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大于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进行位置交换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；最后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小于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插入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，进入第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轮排序。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轮、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轮的比较方式与前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类似，最终完成数组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排序。</a:t>
            </a:r>
          </a:p>
        </p:txBody>
      </p:sp>
    </p:spTree>
    <p:extLst>
      <p:ext uri="{BB962C8B-B14F-4D97-AF65-F5344CB8AC3E}">
        <p14:creationId xmlns:p14="http://schemas.microsoft.com/office/powerpoint/2010/main" val="18738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1197546"/>
            <a:ext cx="97760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了解插入排序的具体过程后，下面通过代码演示插入排序的实现。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创建一个无序数组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插入排序实现数组元素按照从小到大的顺序排序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38713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插入排序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(lab 6.3)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53" y="2421682"/>
            <a:ext cx="692610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7" y="1146171"/>
            <a:ext cx="10297144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在实际开发中，有时候需要对数组元素进行排序。数组对象提供了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数组元素排序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的方法，可以实现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数组元素排序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或者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颠倒数组元素的顺序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数组元素排序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如下表所示。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45998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数组元素排序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2D9E032-3ACE-4053-B5BF-09A503F761E0}"/>
              </a:ext>
            </a:extLst>
          </p:cNvPr>
          <p:cNvGraphicFramePr>
            <a:graphicFrameLocks noGrp="1"/>
          </p:cNvGraphicFramePr>
          <p:nvPr/>
        </p:nvGraphicFramePr>
        <p:xfrm>
          <a:off x="1306672" y="2493690"/>
          <a:ext cx="9973109" cy="3024337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492389">
                  <a:extLst>
                    <a:ext uri="{9D8B030D-6E8A-4147-A177-3AD203B41FA5}">
                      <a16:colId xmlns:a16="http://schemas.microsoft.com/office/drawing/2014/main" val="1296770823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1978645940"/>
                    </a:ext>
                  </a:extLst>
                </a:gridCol>
              </a:tblGrid>
              <a:tr h="62086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sz="2000" b="1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作用</a:t>
                      </a:r>
                      <a:endParaRPr lang="zh-CN" altLang="zh-CN" sz="2000" b="1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486">
                <a:tc>
                  <a:txBody>
                    <a:bodyPr/>
                    <a:lstStyle/>
                    <a:p>
                      <a:pPr marL="0" indent="1270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reverse()</a:t>
                      </a:r>
                      <a:endParaRPr lang="zh-CN" sz="2000" b="0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颠倒数组中元素的</a:t>
                      </a:r>
                      <a:r>
                        <a:rPr lang="zh-CN" altLang="en-US" sz="20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顺序</a:t>
                      </a:r>
                      <a:r>
                        <a:rPr lang="zh-CN" sz="20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，该方法会改变原数组，返回新数组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8534"/>
                  </a:ext>
                </a:extLst>
              </a:tr>
              <a:tr h="1509990">
                <a:tc>
                  <a:txBody>
                    <a:bodyPr/>
                    <a:lstStyle/>
                    <a:p>
                      <a:pPr marL="0" indent="1270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sort([compareFunction])</a:t>
                      </a:r>
                      <a:endParaRPr lang="zh-CN" sz="20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对数组的元素进行排序，返回新数组。</a:t>
                      </a:r>
                      <a:r>
                        <a:rPr lang="en-US" sz="2000" b="0" kern="12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compareFunction</a:t>
                      </a:r>
                      <a:r>
                        <a:rPr lang="zh-CN" sz="20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为可选参数，它是一个用于指定按某种顺序排列元素的函数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2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7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6" y="1607165"/>
            <a:ext cx="3715858" cy="4006159"/>
          </a:xfrm>
          <a:prstGeom prst="rect">
            <a:avLst/>
          </a:prstGeom>
        </p:spPr>
      </p:pic>
      <p:sp>
        <p:nvSpPr>
          <p:cNvPr id="11" name="Shape 2015"/>
          <p:cNvSpPr/>
          <p:nvPr/>
        </p:nvSpPr>
        <p:spPr>
          <a:xfrm>
            <a:off x="4583038" y="2061643"/>
            <a:ext cx="6768752" cy="3096344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1070" y="2179083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sort()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没有传入参数时，会先将元素转换为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，然后根据字符的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Unicode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代码点进行排序。如果让元素按某种顺序进行排序，可以在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sort()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方法中传入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compareFunction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参数，该参数是一个函数，会被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sort()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多次调用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，每次调用时选取数组中的两个元素进行排序，直到整个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数组元素排序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45998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数组元素排序</a:t>
            </a:r>
          </a:p>
        </p:txBody>
      </p:sp>
    </p:spTree>
    <p:extLst>
      <p:ext uri="{BB962C8B-B14F-4D97-AF65-F5344CB8AC3E}">
        <p14:creationId xmlns:p14="http://schemas.microsoft.com/office/powerpoint/2010/main" val="36255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4646" y="1101929"/>
            <a:ext cx="9210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compareFunction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参数传入函数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的语法格式如下。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3443633" y="1925690"/>
            <a:ext cx="5048969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(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2) {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return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45998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数组元素排序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1054646" y="3621425"/>
            <a:ext cx="100091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在上述语法格式中，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sort()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传入，表示数组中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待排序的两个元素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，函数的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决定了两个元素的排列顺序，具体规则如下。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返回值是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正数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个元素会被排列到第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个元素之前。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返回值是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，两个元素的顺序不变。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返回值是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负数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个元素会被排列到第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个元素之前。</a:t>
            </a:r>
          </a:p>
        </p:txBody>
      </p:sp>
    </p:spTree>
    <p:extLst>
      <p:ext uri="{BB962C8B-B14F-4D97-AF65-F5344CB8AC3E}">
        <p14:creationId xmlns:p14="http://schemas.microsoft.com/office/powerpoint/2010/main" val="12155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115" y="946973"/>
            <a:ext cx="8280920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下面通过代码演示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数组元素排序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方法的使用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45998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数组元素排序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846735" y="1519637"/>
            <a:ext cx="7992888" cy="486248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反转数组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['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苹果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香蕉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芒果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雪梨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arr.reverse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          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 ['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雪梨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芒果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香蕉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苹果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升序排序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arr01 = [23, 3, 43, 33, 13]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arr01.sort(function (a, b)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return a - b;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console.log(arr01);       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(5) [3, 13, 23, 33, 43]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降序排序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arr01.sort(function (a, b)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return b - a;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console.log(arr01);     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(5) [43, 33, 23, 13, 3]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4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691" y="1400525"/>
            <a:ext cx="6440324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en-US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添加和修改数组元素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的语法格式如下。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2854846" y="2546025"/>
            <a:ext cx="538473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数组名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= 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690" y="3501802"/>
            <a:ext cx="8191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在上述语法格式中，若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索引大于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等于数组长度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则表示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添加数组元素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，否则表示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修改数组元素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添加和修改数组元素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31278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2A92C-28D1-84AE-7726-FB98CC52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FE1EDB7-9EC1-4EA0-40E0-152105406319}"/>
              </a:ext>
            </a:extLst>
          </p:cNvPr>
          <p:cNvSpPr txBox="1"/>
          <p:nvPr/>
        </p:nvSpPr>
        <p:spPr>
          <a:xfrm>
            <a:off x="3970118" y="3014256"/>
            <a:ext cx="493340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高级应用</a:t>
            </a: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54A55815-A8E7-FBE5-AA82-871596ED9021}"/>
              </a:ext>
            </a:extLst>
          </p:cNvPr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</a:t>
            </a:r>
          </a:p>
        </p:txBody>
      </p:sp>
    </p:spTree>
    <p:extLst>
      <p:ext uri="{BB962C8B-B14F-4D97-AF65-F5344CB8AC3E}">
        <p14:creationId xmlns:p14="http://schemas.microsoft.com/office/powerpoint/2010/main" val="9597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总结小人">
            <a:extLst>
              <a:ext uri="{FF2B5EF4-FFF2-40B4-BE49-F238E27FC236}">
                <a16:creationId xmlns:a16="http://schemas.microsoft.com/office/drawing/2014/main" id="{B6DA8452-0BB1-4A92-968E-A043641C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773081"/>
            <a:ext cx="4077405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899447" y="1985403"/>
            <a:ext cx="6380335" cy="2020455"/>
            <a:chOff x="4899446" y="1985402"/>
            <a:chExt cx="6740375" cy="3417567"/>
          </a:xfrm>
        </p:grpSpPr>
        <p:sp>
          <p:nvSpPr>
            <p:cNvPr id="9" name="圆角矩形标注 11">
              <a:extLst>
                <a:ext uri="{FF2B5EF4-FFF2-40B4-BE49-F238E27FC236}">
                  <a16:creationId xmlns:a16="http://schemas.microsoft.com/office/drawing/2014/main" id="{06575A5B-724F-4573-9E80-68A788A2FC82}"/>
                </a:ext>
              </a:extLst>
            </p:cNvPr>
            <p:cNvSpPr/>
            <p:nvPr/>
          </p:nvSpPr>
          <p:spPr bwMode="auto">
            <a:xfrm rot="5400000">
              <a:off x="6560850" y="323998"/>
              <a:ext cx="3417567" cy="6740375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矩形 5">
              <a:extLst>
                <a:ext uri="{FF2B5EF4-FFF2-40B4-BE49-F238E27FC236}">
                  <a16:creationId xmlns:a16="http://schemas.microsoft.com/office/drawing/2014/main" id="{8C22BF7A-4BC1-4144-9B36-68D1715B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004" y="2418124"/>
              <a:ext cx="5841460" cy="2498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在函数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中，当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某些值不能确定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时，可以通过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函数的参数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从外部接收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相应的值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，函数可以通过传入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不同参数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不同的操作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函数的参数</a:t>
            </a:r>
          </a:p>
        </p:txBody>
      </p:sp>
    </p:spTree>
    <p:extLst>
      <p:ext uri="{BB962C8B-B14F-4D97-AF65-F5344CB8AC3E}">
        <p14:creationId xmlns:p14="http://schemas.microsoft.com/office/powerpoint/2010/main" val="17359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6" y="1607165"/>
            <a:ext cx="3715858" cy="4006159"/>
          </a:xfrm>
          <a:prstGeom prst="rect">
            <a:avLst/>
          </a:prstGeom>
        </p:spPr>
      </p:pic>
      <p:sp>
        <p:nvSpPr>
          <p:cNvPr id="11" name="Shape 2015"/>
          <p:cNvSpPr/>
          <p:nvPr/>
        </p:nvSpPr>
        <p:spPr>
          <a:xfrm>
            <a:off x="4583038" y="2133650"/>
            <a:ext cx="6768752" cy="2376264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9062" y="2358673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函数的参数分为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形参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实参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定义函数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时，可以在函数名后面的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小括号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添加参数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，这些参数被称为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形参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调用函数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时，也需要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传递相应的参数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，这些参数被称为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实参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函数的参数</a:t>
            </a:r>
          </a:p>
        </p:txBody>
      </p:sp>
    </p:spTree>
    <p:extLst>
      <p:ext uri="{BB962C8B-B14F-4D97-AF65-F5344CB8AC3E}">
        <p14:creationId xmlns:p14="http://schemas.microsoft.com/office/powerpoint/2010/main" val="195155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1148940" y="1989634"/>
            <a:ext cx="69677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形参是形式上的参数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，由于在定义函数时，函数还没有被调用，所以无法确定具体会传递什么样的值。而函数的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实参是实际上的参数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，当函数被调用时，实参的值就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确定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7" name="Picture 2" descr="C:\Users\admin\Desktop\QQ截图20201109163646.png">
            <a:extLst>
              <a:ext uri="{FF2B5EF4-FFF2-40B4-BE49-F238E27FC236}">
                <a16:creationId xmlns:a16="http://schemas.microsoft.com/office/drawing/2014/main" id="{65FF40EC-B1D1-D144-84F0-26C0514AF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6"/>
          <a:stretch/>
        </p:blipFill>
        <p:spPr bwMode="auto">
          <a:xfrm flipH="1">
            <a:off x="8410575" y="2103928"/>
            <a:ext cx="2946548" cy="348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2015"/>
          <p:cNvSpPr/>
          <p:nvPr/>
        </p:nvSpPr>
        <p:spPr>
          <a:xfrm>
            <a:off x="1016000" y="1750881"/>
            <a:ext cx="7233620" cy="239899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函数的参数</a:t>
            </a:r>
          </a:p>
        </p:txBody>
      </p:sp>
    </p:spTree>
    <p:extLst>
      <p:ext uri="{BB962C8B-B14F-4D97-AF65-F5344CB8AC3E}">
        <p14:creationId xmlns:p14="http://schemas.microsoft.com/office/powerpoint/2010/main" val="2697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8" y="1197546"/>
            <a:ext cx="843360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形参和实参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的语法格式如下。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839747" y="2061642"/>
            <a:ext cx="843360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(parameter1, parameter2, …) {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函数体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(argument1, argument2, …)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函数的参数</a:t>
            </a:r>
          </a:p>
        </p:txBody>
      </p:sp>
      <p:sp>
        <p:nvSpPr>
          <p:cNvPr id="2" name="矩形 1"/>
          <p:cNvSpPr/>
          <p:nvPr/>
        </p:nvSpPr>
        <p:spPr>
          <a:xfrm>
            <a:off x="1143691" y="4279959"/>
            <a:ext cx="94880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上述语法格式中，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parameter1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parameter2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形参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argument1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argument2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实参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。形参和实参可以有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，各参数之间使用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逗号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分隔。需要说明的是，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在定义函数时可以不传递参数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08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8" y="1155333"/>
            <a:ext cx="842661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下面通过代码演示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函数的参数的使用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839747" y="2139959"/>
            <a:ext cx="843360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fruit(arg) {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console.log(arg);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fruit ('apple'); 		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apple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函数的参数</a:t>
            </a:r>
          </a:p>
        </p:txBody>
      </p:sp>
      <p:sp>
        <p:nvSpPr>
          <p:cNvPr id="3" name="矩形 2"/>
          <p:cNvSpPr/>
          <p:nvPr/>
        </p:nvSpPr>
        <p:spPr>
          <a:xfrm>
            <a:off x="1143691" y="4365898"/>
            <a:ext cx="99200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在上述示例代码中，定义了一个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fruit()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是该函数的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，类似于一个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fruit()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函数被调用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形参的值就是调用函数时传入的值，即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21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1269554"/>
            <a:ext cx="8498621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下面通过代码演示如何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使用函数求任意两个数的乘积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846734" y="2133650"/>
            <a:ext cx="8433600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getProduct(num01, num02) {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console.log(num01 * num02);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getProduct(3, 4);	  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getProduct(6, 7);	  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42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函数的参数</a:t>
            </a:r>
          </a:p>
        </p:txBody>
      </p:sp>
    </p:spTree>
    <p:extLst>
      <p:ext uri="{BB962C8B-B14F-4D97-AF65-F5344CB8AC3E}">
        <p14:creationId xmlns:p14="http://schemas.microsoft.com/office/powerpoint/2010/main" val="13421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 descr="总结小人">
            <a:extLst>
              <a:ext uri="{FF2B5EF4-FFF2-40B4-BE49-F238E27FC236}">
                <a16:creationId xmlns:a16="http://schemas.microsoft.com/office/drawing/2014/main" id="{B6DA8452-0BB1-4A92-968E-A043641C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773081"/>
            <a:ext cx="4077405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4899447" y="1985403"/>
            <a:ext cx="6092303" cy="2380495"/>
            <a:chOff x="4899446" y="1985402"/>
            <a:chExt cx="6740375" cy="3417567"/>
          </a:xfrm>
        </p:grpSpPr>
        <p:sp>
          <p:nvSpPr>
            <p:cNvPr id="24" name="圆角矩形标注 11">
              <a:extLst>
                <a:ext uri="{FF2B5EF4-FFF2-40B4-BE49-F238E27FC236}">
                  <a16:creationId xmlns:a16="http://schemas.microsoft.com/office/drawing/2014/main" id="{06575A5B-724F-4573-9E80-68A788A2FC82}"/>
                </a:ext>
              </a:extLst>
            </p:cNvPr>
            <p:cNvSpPr/>
            <p:nvPr/>
          </p:nvSpPr>
          <p:spPr bwMode="auto">
            <a:xfrm rot="5400000">
              <a:off x="6560850" y="323998"/>
              <a:ext cx="3417567" cy="6740375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5" name="矩形 5">
              <a:extLst>
                <a:ext uri="{FF2B5EF4-FFF2-40B4-BE49-F238E27FC236}">
                  <a16:creationId xmlns:a16="http://schemas.microsoft.com/office/drawing/2014/main" id="{8C22BF7A-4BC1-4144-9B36-68D1715B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263" y="2306695"/>
              <a:ext cx="6150739" cy="213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假设有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，当把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作为参数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传给函数</a:t>
              </a:r>
              <a:r>
                <a:rPr lang="en-US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，然后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在函数</a:t>
              </a:r>
              <a:r>
                <a:rPr lang="en-US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中调用函数</a:t>
              </a:r>
              <a:r>
                <a:rPr lang="en-US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就被称为</a:t>
              </a:r>
              <a:r>
                <a:rPr lang="zh-CN" altLang="zh-CN" sz="200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回调函数</a:t>
              </a:r>
              <a:r>
                <a:rPr lang="zh-CN" altLang="zh-CN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。在开发中，如果想要函数体中某部分功能由调用者决定，则可以使用回调函数。</a:t>
              </a:r>
            </a:p>
          </p:txBody>
        </p:sp>
      </p:grp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回调函数</a:t>
            </a:r>
          </a:p>
        </p:txBody>
      </p:sp>
    </p:spTree>
    <p:extLst>
      <p:ext uri="{BB962C8B-B14F-4D97-AF65-F5344CB8AC3E}">
        <p14:creationId xmlns:p14="http://schemas.microsoft.com/office/powerpoint/2010/main" val="21601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6" y="1607165"/>
            <a:ext cx="3715858" cy="4006159"/>
          </a:xfrm>
          <a:prstGeom prst="rect">
            <a:avLst/>
          </a:prstGeom>
        </p:spPr>
      </p:pic>
      <p:sp>
        <p:nvSpPr>
          <p:cNvPr id="11" name="Shape 2015"/>
          <p:cNvSpPr/>
          <p:nvPr/>
        </p:nvSpPr>
        <p:spPr>
          <a:xfrm>
            <a:off x="4583038" y="2133650"/>
            <a:ext cx="6768752" cy="244827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9062" y="2358673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假设有一个饭店，为了满足顾客的需求，该饭店允许顾客自行选择调味料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，然后将调味料交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给厨师进行加工。当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顾客“调用”厨师做菜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后，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厨师又“调用”顾客选择调味料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，厨师“调用”顾客的过程可以称为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“回调”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回调函数</a:t>
            </a:r>
          </a:p>
        </p:txBody>
      </p:sp>
    </p:spTree>
    <p:extLst>
      <p:ext uri="{BB962C8B-B14F-4D97-AF65-F5344CB8AC3E}">
        <p14:creationId xmlns:p14="http://schemas.microsoft.com/office/powerpoint/2010/main" val="3840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回调函数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910630" y="895911"/>
            <a:ext cx="10657183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下面通过代码演示如何使用回调函数。首先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定义一个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cooking()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厨师做菜，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将菜作为参数传递给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flavour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flavour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函数用于为菜添加调味料，示例代码如下。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2022421" y="2034404"/>
            <a:ext cx="8433600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cooking(flavour) {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var food =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香辣土豆丝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food = flavour(food);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return food;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 food = cooking(function (food) {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return food +=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微辣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console.log(food);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8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755" y="1332182"/>
            <a:ext cx="8514392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下面通过代码演示如何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添加和修改数组元素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982638" y="2421682"/>
            <a:ext cx="10631711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180000"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department = ['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80000"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department[2] =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80000"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department[4] =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80000"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department[0] =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小丽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80000"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console.log(department);       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(5) ['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小丽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empty,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添加和修改数组元素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1092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22" descr="讲故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12" y="1352729"/>
            <a:ext cx="1015842" cy="101584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50110" y="1607820"/>
            <a:ext cx="1712848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07335" y="1743045"/>
            <a:ext cx="123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箭头函数</a:t>
            </a:r>
          </a:p>
        </p:txBody>
      </p:sp>
      <p:sp>
        <p:nvSpPr>
          <p:cNvPr id="14" name="矩形 13"/>
          <p:cNvSpPr/>
          <p:nvPr/>
        </p:nvSpPr>
        <p:spPr>
          <a:xfrm>
            <a:off x="3960018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35191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1143690" y="2729738"/>
            <a:ext cx="100640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箭头函数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ECMAScript 6.0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中新增的函数，该函数是一个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匿名函数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简化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定义函数的语法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。箭头函数以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小括号开头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，在小括号中可以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放置参数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，小括号后面跟着箭头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，箭头后面跟着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函数体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。箭头函数的语法格式如下。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4076303" y="4568233"/>
            <a:ext cx="4198855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=&gt; {};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箭头函数</a:t>
            </a:r>
          </a:p>
        </p:txBody>
      </p:sp>
    </p:spTree>
    <p:extLst>
      <p:ext uri="{BB962C8B-B14F-4D97-AF65-F5344CB8AC3E}">
        <p14:creationId xmlns:p14="http://schemas.microsoft.com/office/powerpoint/2010/main" val="183441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1075014" y="1663189"/>
            <a:ext cx="984472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将箭头函数赋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给一个变量后，可以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通过变量名实现箭头函数的调用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。箭头函数的示例代码如下。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980442" y="2925738"/>
            <a:ext cx="7931188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 fn = (num01, num02) =&gt; {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return num01 * num02;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箭头函数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1143692" y="4731642"/>
            <a:ext cx="99920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在上述示例代码中，定义了箭头函数并将箭头函数值赋给变量</a:t>
            </a:r>
            <a:r>
              <a:rPr lang="en-US" altLang="zh-CN" sz="20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fn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，其中小括号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num01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num02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是箭头函数的参数，大括号“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{}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”中的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num01 * num02;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函数体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</a:t>
            </a:r>
            <a:r>
              <a:rPr lang="en-US" altLang="zh-CN" sz="20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fn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可以实现箭头函数的调用。</a:t>
            </a:r>
          </a:p>
        </p:txBody>
      </p:sp>
    </p:spTree>
    <p:extLst>
      <p:ext uri="{BB962C8B-B14F-4D97-AF65-F5344CB8AC3E}">
        <p14:creationId xmlns:p14="http://schemas.microsoft.com/office/powerpoint/2010/main" val="143760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5039227" y="2421682"/>
            <a:ext cx="5952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箭头函数有两种特殊写法，第</a:t>
            </a:r>
            <a:r>
              <a:rPr lang="en-US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种特殊写法是</a:t>
            </a:r>
            <a:r>
              <a:rPr lang="zh-CN" altLang="zh-CN" sz="200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省略大括号</a:t>
            </a:r>
            <a:r>
              <a:rPr lang="zh-CN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zh-CN" sz="200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r>
              <a:rPr lang="zh-CN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，第</a:t>
            </a:r>
            <a:r>
              <a:rPr lang="en-US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种特殊写法是</a:t>
            </a:r>
            <a:r>
              <a:rPr lang="zh-CN" altLang="zh-CN" sz="200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省略参数外部的小括号</a:t>
            </a:r>
            <a:r>
              <a:rPr lang="zh-CN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箭头函数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6" y="1607165"/>
            <a:ext cx="3715858" cy="4006159"/>
          </a:xfrm>
          <a:prstGeom prst="rect">
            <a:avLst/>
          </a:prstGeom>
        </p:spPr>
      </p:pic>
      <p:sp>
        <p:nvSpPr>
          <p:cNvPr id="8" name="Shape 2015"/>
          <p:cNvSpPr/>
          <p:nvPr/>
        </p:nvSpPr>
        <p:spPr>
          <a:xfrm>
            <a:off x="4583038" y="2133650"/>
            <a:ext cx="6768752" cy="2016224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9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982980" y="2630155"/>
            <a:ext cx="99367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在箭头函数中，当函数体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只有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一条语句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，且该语句的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运行结果就是函数的返回值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时，可以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省略函数体的大括号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，示例代码如下。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箭头函数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982980" y="1629594"/>
            <a:ext cx="345604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省略大括号和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872932" y="4070315"/>
            <a:ext cx="8140599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 fn = (num01, num02) =&gt; num01 * num02;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692" y="4934411"/>
            <a:ext cx="9776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上述示例代码中，定义了一个箭头函数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接收两个参数，计算两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个参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相乘的结果并返回。</a:t>
            </a:r>
          </a:p>
        </p:txBody>
      </p:sp>
    </p:spTree>
    <p:extLst>
      <p:ext uri="{BB962C8B-B14F-4D97-AF65-F5344CB8AC3E}">
        <p14:creationId xmlns:p14="http://schemas.microsoft.com/office/powerpoint/2010/main" val="216524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982980" y="2349674"/>
            <a:ext cx="93606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在箭头函数中，当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只有一个参数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时，可以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省略参数外部的小括号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，示例代码如下。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箭头函数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982980" y="1629594"/>
            <a:ext cx="302399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省略参数外部的小括号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2203079" y="3349445"/>
            <a:ext cx="8140599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 fn = age =&gt; {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console.log(age);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691" y="5157986"/>
            <a:ext cx="9776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上述示例代码中，定义了一个箭头函数并且只接收一个参数，因此省略了参数外部的小括号。</a:t>
            </a:r>
          </a:p>
        </p:txBody>
      </p:sp>
    </p:spTree>
    <p:extLst>
      <p:ext uri="{BB962C8B-B14F-4D97-AF65-F5344CB8AC3E}">
        <p14:creationId xmlns:p14="http://schemas.microsoft.com/office/powerpoint/2010/main" val="6519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493340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高级应用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493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82638" y="981522"/>
            <a:ext cx="97930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字符串对象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提供了一些用于字符串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替换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大小写转换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，具体如下表所示。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2D9E032-3ACE-4053-B5BF-09A503F761E0}"/>
              </a:ext>
            </a:extLst>
          </p:cNvPr>
          <p:cNvGraphicFramePr>
            <a:graphicFrameLocks noGrp="1"/>
          </p:cNvGraphicFramePr>
          <p:nvPr/>
        </p:nvGraphicFramePr>
        <p:xfrm>
          <a:off x="982638" y="1701602"/>
          <a:ext cx="10441160" cy="410732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1296770823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1978645940"/>
                    </a:ext>
                  </a:extLst>
                </a:gridCol>
              </a:tblGrid>
              <a:tr h="37574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sz="1800" b="1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作用</a:t>
                      </a:r>
                      <a:endParaRPr lang="zh-CN" altLang="zh-CN" sz="1800" b="1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pPr marL="0" indent="1270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concat(str1[, str2, str3, …])</a:t>
                      </a:r>
                      <a:endParaRPr lang="zh-CN" sz="16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连接一个或多个字符串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8534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pPr marL="0" indent="1270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slice(start[,end])</a:t>
                      </a:r>
                      <a:endParaRPr lang="zh-CN" sz="16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截取从起始索引</a:t>
                      </a: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start</a:t>
                      </a: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到终止索引</a:t>
                      </a: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end</a:t>
                      </a: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之间的</a:t>
                      </a: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个子字符串，若省略</a:t>
                      </a: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end</a:t>
                      </a: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则表示从起始索引</a:t>
                      </a: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start</a:t>
                      </a: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开始截取到字符串末尾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29868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pPr marL="0" indent="1270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substring(start[, end])</a:t>
                      </a:r>
                      <a:endParaRPr lang="zh-CN" sz="16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截取从起始索引</a:t>
                      </a:r>
                      <a:r>
                        <a:rPr lang="en-US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start</a:t>
                      </a:r>
                      <a:r>
                        <a:rPr lang="zh-CN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到终止索引</a:t>
                      </a:r>
                      <a:r>
                        <a:rPr lang="en-US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end</a:t>
                      </a:r>
                      <a:r>
                        <a:rPr lang="zh-CN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之间的</a:t>
                      </a:r>
                      <a:r>
                        <a:rPr lang="en-US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个子字符串，和</a:t>
                      </a:r>
                      <a:r>
                        <a:rPr lang="en-US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slice()</a:t>
                      </a:r>
                      <a:r>
                        <a:rPr lang="zh-CN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的作用</a:t>
                      </a:r>
                      <a:r>
                        <a:rPr lang="zh-CN" altLang="en-US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相似</a:t>
                      </a:r>
                      <a:r>
                        <a:rPr lang="zh-CN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，但是</a:t>
                      </a:r>
                      <a:r>
                        <a:rPr lang="zh-CN" altLang="zh-CN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参数为负数时会被视为</a:t>
                      </a:r>
                      <a:r>
                        <a:rPr lang="en-US" altLang="zh-CN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altLang="zh-CN" sz="1600" b="0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70362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pPr marL="0" indent="1270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substr(start[, length])</a:t>
                      </a:r>
                      <a:endParaRPr lang="zh-CN" sz="16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截取从起始索引</a:t>
                      </a: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start</a:t>
                      </a: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开始的长度为</a:t>
                      </a: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length</a:t>
                      </a: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的子字符串，若省略</a:t>
                      </a: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length</a:t>
                      </a: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则表示从起始索引</a:t>
                      </a: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start</a:t>
                      </a: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开始截取到字符串末尾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09021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pPr marL="0" indent="1270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toLowerCase()</a:t>
                      </a:r>
                      <a:endParaRPr lang="zh-CN" sz="16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获取字符串的小写形式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52939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pPr marL="0" indent="1270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toUpperCase()</a:t>
                      </a:r>
                      <a:endParaRPr lang="zh-CN" sz="16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获取字符串的大写形式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55931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pPr marL="0" indent="1270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split([separator[, limit]])</a:t>
                      </a:r>
                      <a:endParaRPr lang="zh-CN" sz="16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使用分隔符</a:t>
                      </a: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separator</a:t>
                      </a: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将字符串分割成数组，</a:t>
                      </a: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limit</a:t>
                      </a:r>
                      <a:r>
                        <a:rPr lang="zh-CN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用于限制数量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69427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pPr marL="0" indent="1270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replace(str1, str2)</a:t>
                      </a:r>
                      <a:endParaRPr lang="zh-CN" sz="16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lang="en-US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str2</a:t>
                      </a:r>
                      <a:r>
                        <a:rPr lang="zh-CN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替换字符串中的</a:t>
                      </a:r>
                      <a:r>
                        <a:rPr lang="en-US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str1</a:t>
                      </a:r>
                      <a:r>
                        <a:rPr lang="zh-CN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，返回替换结果，只会替换第一次出现的</a:t>
                      </a:r>
                      <a:r>
                        <a:rPr lang="en-US" sz="16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str1</a:t>
                      </a:r>
                      <a:endParaRPr lang="zh-CN" sz="1600" b="0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8212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3690" y="266995"/>
            <a:ext cx="711175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字符串操作方法</a:t>
            </a:r>
          </a:p>
        </p:txBody>
      </p:sp>
    </p:spTree>
    <p:extLst>
      <p:ext uri="{BB962C8B-B14F-4D97-AF65-F5344CB8AC3E}">
        <p14:creationId xmlns:p14="http://schemas.microsoft.com/office/powerpoint/2010/main" val="3318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923330" y="927965"/>
            <a:ext cx="83529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下面通过代码演示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字符串截取、连接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替换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大小写转换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711175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字符串操作方法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774726" y="1541841"/>
            <a:ext cx="9506929" cy="502939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'HelloWorld';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str.concat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('!'); 	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在字符串末尾拼接字符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str.slice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(1, 6); 	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的内容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str.substring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(7); 	                 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开始到最后的内容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str.substring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(6, 8); 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str.substr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(3); 	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开始到字符串结尾的内容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str.substring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(5, 7); 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的内容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str.toLowerCase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将字符串转换为小写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str.toUpperCase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将字符串转换为大写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str.split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('l'); 	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'l'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切割字符串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str.split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('l', 3); 	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限制最多切割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份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str.replace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('World', '!'); 	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替换字符串</a:t>
            </a:r>
          </a:p>
        </p:txBody>
      </p:sp>
    </p:spTree>
    <p:extLst>
      <p:ext uri="{BB962C8B-B14F-4D97-AF65-F5344CB8AC3E}">
        <p14:creationId xmlns:p14="http://schemas.microsoft.com/office/powerpoint/2010/main" val="229631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349324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同步</a:t>
            </a:r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48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异步</a:t>
            </a:r>
            <a:endParaRPr lang="zh-CN" altLang="en-US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.5</a:t>
            </a:r>
          </a:p>
        </p:txBody>
      </p:sp>
    </p:spTree>
    <p:extLst>
      <p:ext uri="{BB962C8B-B14F-4D97-AF65-F5344CB8AC3E}">
        <p14:creationId xmlns:p14="http://schemas.microsoft.com/office/powerpoint/2010/main" val="12296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 descr="总结小人">
            <a:extLst>
              <a:ext uri="{FF2B5EF4-FFF2-40B4-BE49-F238E27FC236}">
                <a16:creationId xmlns:a16="http://schemas.microsoft.com/office/drawing/2014/main" id="{B6DA8452-0BB1-4A92-968E-A043641C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97" y="773081"/>
            <a:ext cx="4077405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5043463" y="1985403"/>
            <a:ext cx="4940175" cy="2452503"/>
            <a:chOff x="4899444" y="1985402"/>
            <a:chExt cx="4993521" cy="4005611"/>
          </a:xfrm>
        </p:grpSpPr>
        <p:sp>
          <p:nvSpPr>
            <p:cNvPr id="24" name="圆角矩形标注 11">
              <a:extLst>
                <a:ext uri="{FF2B5EF4-FFF2-40B4-BE49-F238E27FC236}">
                  <a16:creationId xmlns:a16="http://schemas.microsoft.com/office/drawing/2014/main" id="{06575A5B-724F-4573-9E80-68A788A2FC82}"/>
                </a:ext>
              </a:extLst>
            </p:cNvPr>
            <p:cNvSpPr/>
            <p:nvPr/>
          </p:nvSpPr>
          <p:spPr bwMode="auto">
            <a:xfrm rot="5400000">
              <a:off x="5393399" y="1491447"/>
              <a:ext cx="4005611" cy="4993521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5" name="矩形 5">
              <a:extLst>
                <a:ext uri="{FF2B5EF4-FFF2-40B4-BE49-F238E27FC236}">
                  <a16:creationId xmlns:a16="http://schemas.microsoft.com/office/drawing/2014/main" id="{8C22BF7A-4BC1-4144-9B36-68D1715B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805" y="2402042"/>
              <a:ext cx="4323020" cy="3166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是指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前一个任务结束后再运行后一个任务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，程序的运行顺序与任务的排列顺序一致。例如，做饭时，先煮饭，等饭煮好后再去炒菜。</a:t>
              </a:r>
            </a:p>
          </p:txBody>
        </p:sp>
      </p:grpSp>
      <p:sp>
        <p:nvSpPr>
          <p:cNvPr id="7" name="Title 1"/>
          <p:cNvSpPr txBox="1"/>
          <p:nvPr/>
        </p:nvSpPr>
        <p:spPr>
          <a:xfrm>
            <a:off x="1143690" y="266995"/>
            <a:ext cx="25989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同步和异步</a:t>
            </a:r>
          </a:p>
        </p:txBody>
      </p:sp>
    </p:spTree>
    <p:extLst>
      <p:ext uri="{BB962C8B-B14F-4D97-AF65-F5344CB8AC3E}">
        <p14:creationId xmlns:p14="http://schemas.microsoft.com/office/powerpoint/2010/main" val="91792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8" y="1465608"/>
            <a:ext cx="867257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删除数组元素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的语法格式如下。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3075504" y="2570845"/>
            <a:ext cx="5624803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0147" y="3576260"/>
            <a:ext cx="8433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在上述语法格式中，使用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关键字可以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删除数组中指定索引的元素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，删除数组中的某个元素后，该元素在数组中依然会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占用一个空位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删除数组元素</a:t>
            </a:r>
          </a:p>
        </p:txBody>
      </p:sp>
    </p:spTree>
    <p:extLst>
      <p:ext uri="{BB962C8B-B14F-4D97-AF65-F5344CB8AC3E}">
        <p14:creationId xmlns:p14="http://schemas.microsoft.com/office/powerpoint/2010/main" val="25392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6" y="1607165"/>
            <a:ext cx="3715858" cy="4006159"/>
          </a:xfrm>
          <a:prstGeom prst="rect">
            <a:avLst/>
          </a:prstGeom>
        </p:spPr>
      </p:pic>
      <p:sp>
        <p:nvSpPr>
          <p:cNvPr id="9" name="Shape 2015"/>
          <p:cNvSpPr/>
          <p:nvPr/>
        </p:nvSpPr>
        <p:spPr>
          <a:xfrm>
            <a:off x="4583038" y="2133650"/>
            <a:ext cx="6768752" cy="2376264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3078" y="2358673"/>
            <a:ext cx="612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异步是指在处理一个任务的同时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可以去处理其他的任务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。例如，在煮饭的同时去炒菜。异步代码通常写在回调函数中，例如，注册事件时传入的事件处理函数，以及设置定时器时传入的函数，都是回调函数。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25989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同步和异步</a:t>
            </a:r>
          </a:p>
        </p:txBody>
      </p:sp>
    </p:spTree>
    <p:extLst>
      <p:ext uri="{BB962C8B-B14F-4D97-AF65-F5344CB8AC3E}">
        <p14:creationId xmlns:p14="http://schemas.microsoft.com/office/powerpoint/2010/main" val="34692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1270671" y="2052889"/>
            <a:ext cx="65527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的运行机制是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单线程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，即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同一个时间只能做一件事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。假设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被设计为多线程，一个线程在某个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DOM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节点上添加内容，另一个线程要删除这个节点，此种情况下浏览器将无法确定以哪个线程为准。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多线程会让</a:t>
            </a:r>
            <a:r>
              <a:rPr lang="en-US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变得复杂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，而采用单线程可以避免出现这样的问题。</a:t>
            </a:r>
          </a:p>
        </p:txBody>
      </p:sp>
      <p:pic>
        <p:nvPicPr>
          <p:cNvPr id="11" name="Picture 2" descr="C:\Users\admin\Desktop\QQ截图20201109163646.png">
            <a:extLst>
              <a:ext uri="{FF2B5EF4-FFF2-40B4-BE49-F238E27FC236}">
                <a16:creationId xmlns:a16="http://schemas.microsoft.com/office/drawing/2014/main" id="{65FF40EC-B1D1-D144-84F0-26C0514AF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6"/>
          <a:stretch/>
        </p:blipFill>
        <p:spPr bwMode="auto">
          <a:xfrm flipH="1">
            <a:off x="8410575" y="2103928"/>
            <a:ext cx="2946548" cy="348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2015"/>
          <p:cNvSpPr/>
          <p:nvPr/>
        </p:nvSpPr>
        <p:spPr>
          <a:xfrm>
            <a:off x="1016000" y="1750881"/>
            <a:ext cx="7233620" cy="3407105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25989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同步和异步</a:t>
            </a:r>
          </a:p>
        </p:txBody>
      </p:sp>
    </p:spTree>
    <p:extLst>
      <p:ext uri="{BB962C8B-B14F-4D97-AF65-F5344CB8AC3E}">
        <p14:creationId xmlns:p14="http://schemas.microsoft.com/office/powerpoint/2010/main" val="25955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1270670" y="1629594"/>
            <a:ext cx="100091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采用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单线程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意味着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所有任务需要排队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，前一个任务结束，才会运行后一个任务，如果其中一个任务运行的时间过长，就会阻塞后面的任务。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个任务正在排队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个任务是在控制台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个任务是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秒后在控制台输出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个任务是在控制台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。当程序运行到第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个任务时，程序就会被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阻塞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秒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秒后才能运行第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个任务。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25989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同步和异步</a:t>
            </a:r>
          </a:p>
        </p:txBody>
      </p:sp>
    </p:spTree>
    <p:extLst>
      <p:ext uri="{BB962C8B-B14F-4D97-AF65-F5344CB8AC3E}">
        <p14:creationId xmlns:p14="http://schemas.microsoft.com/office/powerpoint/2010/main" val="32939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C76212-EC23-4F95-A3FA-72E85045A7CA}"/>
              </a:ext>
            </a:extLst>
          </p:cNvPr>
          <p:cNvSpPr txBox="1"/>
          <p:nvPr/>
        </p:nvSpPr>
        <p:spPr>
          <a:xfrm>
            <a:off x="1143690" y="1570826"/>
            <a:ext cx="10208100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同步任务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都是放在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主线程的运行栈中优先运行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的，而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异步任务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（回调函数中代码）则被放在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任务队列中等待运行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一旦运行栈中的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所有同步任务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运行完毕，系统就会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按次序读取任务队列中的异步任务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，被读取的异步任务就会进入运行栈开始运行。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主线程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会不断地从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任务队列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里重复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获取任务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运行任务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，这种机制被称为</a:t>
            </a:r>
            <a:r>
              <a:rPr lang="zh-CN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事件循环</a:t>
            </a:r>
            <a:r>
              <a:rPr lang="zh-CN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1143690" y="266995"/>
            <a:ext cx="25989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同步和异步</a:t>
            </a:r>
          </a:p>
        </p:txBody>
      </p:sp>
    </p:spTree>
    <p:extLst>
      <p:ext uri="{BB962C8B-B14F-4D97-AF65-F5344CB8AC3E}">
        <p14:creationId xmlns:p14="http://schemas.microsoft.com/office/powerpoint/2010/main" val="5046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09642-B232-611B-EDD5-D34101497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CB90D5A-17D1-FEBA-B53B-B2B4E486523B}"/>
              </a:ext>
            </a:extLst>
          </p:cNvPr>
          <p:cNvSpPr txBox="1"/>
          <p:nvPr/>
        </p:nvSpPr>
        <p:spPr>
          <a:xfrm>
            <a:off x="550590" y="1917626"/>
            <a:ext cx="11089232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AJAX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Asynchronous JavaScript and XML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）是一种使用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进行异步通信的技术，目的是在不重新加载整个网页的情况下，与服务器进行数据交换并更新网页内容。主要特点包括：</a:t>
            </a: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异步请求：用户可以在不重新加载页面的情况下，向服务器请求数据，这样可以提高用户体验和页面响应速度。</a:t>
            </a: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局部刷新：允许部分页面内容更新，不需要重新加载整个页面。</a:t>
            </a: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多种数据格式：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AJAX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可以请求和接收各种数据格式，如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等。</a:t>
            </a:r>
            <a:endParaRPr lang="zh-CN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19AF64-DDDA-9246-8491-60A3FD4B1A39}"/>
              </a:ext>
            </a:extLst>
          </p:cNvPr>
          <p:cNvSpPr txBox="1"/>
          <p:nvPr/>
        </p:nvSpPr>
        <p:spPr>
          <a:xfrm>
            <a:off x="1143690" y="266995"/>
            <a:ext cx="25989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6.5.2  AJAX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5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5FA56-6C43-0514-F89A-3C4209E28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B3F74437-D925-B362-5630-BA9D7D418330}"/>
              </a:ext>
            </a:extLst>
          </p:cNvPr>
          <p:cNvSpPr txBox="1"/>
          <p:nvPr/>
        </p:nvSpPr>
        <p:spPr>
          <a:xfrm>
            <a:off x="550590" y="1557586"/>
            <a:ext cx="11089232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Object Notation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）是一种轻量级的数据交换格式。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主要用于在客户端和服务器之间传递数据。它类似于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对象的结构，支持对象、数组、字符串、数字、布尔值和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，并且是可读性高、易解析的文本格式。</a:t>
            </a: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AJAX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请求中，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是一种常用的数据格式。服务器可以将数据以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格式返回，前端可以通过 </a:t>
            </a:r>
            <a:r>
              <a:rPr lang="en-US" altLang="zh-CN" sz="20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JSON.parse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字符串解析为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对象，从而便于操作和显示数据。</a:t>
            </a:r>
            <a:endParaRPr lang="zh-CN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A3E0C0B-2C3E-00A4-4928-94401A78F6BF}"/>
              </a:ext>
            </a:extLst>
          </p:cNvPr>
          <p:cNvSpPr txBox="1"/>
          <p:nvPr/>
        </p:nvSpPr>
        <p:spPr>
          <a:xfrm>
            <a:off x="1143690" y="266995"/>
            <a:ext cx="259899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6.5.3  JSON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78E2FD-8F64-5519-962C-7CF2998C19A0}"/>
              </a:ext>
            </a:extLst>
          </p:cNvPr>
          <p:cNvSpPr txBox="1"/>
          <p:nvPr/>
        </p:nvSpPr>
        <p:spPr>
          <a:xfrm>
            <a:off x="1845074" y="4751709"/>
            <a:ext cx="8433600" cy="128990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'{"name": "Alice", "age": 25}’;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 user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JSON.parse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console.log(user.name);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Alice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3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4700F-512F-571B-7531-EF8ADA28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82AF607-0E68-078A-B1E2-A4B1E6D439BE}"/>
              </a:ext>
            </a:extLst>
          </p:cNvPr>
          <p:cNvSpPr/>
          <p:nvPr/>
        </p:nvSpPr>
        <p:spPr>
          <a:xfrm>
            <a:off x="982980" y="838200"/>
            <a:ext cx="3312026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基础概念</a:t>
            </a:r>
            <a:endParaRPr 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18AFA8-5B2A-F60A-BC14-45051973C9F7}"/>
              </a:ext>
            </a:extLst>
          </p:cNvPr>
          <p:cNvSpPr txBox="1"/>
          <p:nvPr/>
        </p:nvSpPr>
        <p:spPr>
          <a:xfrm>
            <a:off x="550590" y="1917626"/>
            <a:ext cx="11089232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async 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：用于声明一个异步函数，表示该函数内部可能包含异步操作。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async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函数会自动返回一个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，如果函数内部没有返回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会将返回值封装成一个已解决的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await 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：用于等待一个异步操作完成，通常放在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async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函数内部。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await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会暂停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async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函数的执行，直到等待的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状态变为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resolved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（完成）或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rejected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（失败），然后返回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的值。</a:t>
            </a:r>
            <a:endParaRPr lang="zh-CN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1716823-AD98-2D50-AAE0-2972A4130711}"/>
              </a:ext>
            </a:extLst>
          </p:cNvPr>
          <p:cNvSpPr txBox="1"/>
          <p:nvPr/>
        </p:nvSpPr>
        <p:spPr>
          <a:xfrm>
            <a:off x="1143690" y="266995"/>
            <a:ext cx="30073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6.5.4  async/await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8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9ADC4-4270-B5CF-DC74-7BBDF2DC1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4CEF267-67FF-519C-3EA7-787B00F483A9}"/>
              </a:ext>
            </a:extLst>
          </p:cNvPr>
          <p:cNvSpPr txBox="1"/>
          <p:nvPr/>
        </p:nvSpPr>
        <p:spPr>
          <a:xfrm>
            <a:off x="1143690" y="266995"/>
            <a:ext cx="293529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6.5.4  async/await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199B82-3FCE-8171-EEFE-9FF3F74A00B4}"/>
              </a:ext>
            </a:extLst>
          </p:cNvPr>
          <p:cNvSpPr txBox="1"/>
          <p:nvPr/>
        </p:nvSpPr>
        <p:spPr>
          <a:xfrm>
            <a:off x="982980" y="1701602"/>
            <a:ext cx="8433600" cy="461389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async function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fetchData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try 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const response = await fetch('https://api.example.com/data');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const data = await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response.json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console.log(data);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控制台输出数据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data;     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返回数据给外部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catch (error) 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console.error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('Error:', error);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throw error;     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抛出错误，便于外部捕获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D9D17C-26B0-A2B4-52F2-DBCA05797AE8}"/>
              </a:ext>
            </a:extLst>
          </p:cNvPr>
          <p:cNvSpPr/>
          <p:nvPr/>
        </p:nvSpPr>
        <p:spPr>
          <a:xfrm>
            <a:off x="982980" y="838200"/>
            <a:ext cx="3384034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代码示例</a:t>
            </a:r>
            <a:endParaRPr 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74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DD51C-5DAD-BE4F-8B20-E3168C42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32AEF72-AA78-815E-527E-4043735CD5A6}"/>
              </a:ext>
            </a:extLst>
          </p:cNvPr>
          <p:cNvSpPr/>
          <p:nvPr/>
        </p:nvSpPr>
        <p:spPr>
          <a:xfrm>
            <a:off x="982980" y="838200"/>
            <a:ext cx="3384034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执行流程</a:t>
            </a:r>
            <a:endParaRPr 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EE6812-8294-3A1E-33E6-503E2A7B2F89}"/>
              </a:ext>
            </a:extLst>
          </p:cNvPr>
          <p:cNvSpPr txBox="1"/>
          <p:nvPr/>
        </p:nvSpPr>
        <p:spPr>
          <a:xfrm>
            <a:off x="550590" y="1557586"/>
            <a:ext cx="11089232" cy="465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当我们在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async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函数中使用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await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会执行以下流程：</a:t>
            </a: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 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await 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时暂停执行：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async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函数执行到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await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关键字时，会暂停该函数的执行，并开始等待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await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后面的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异步执行剩余代码：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在等待的过程中，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继续执行其他同步代码，不会因为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await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而阻塞主线程。</a:t>
            </a: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 resolved 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后恢复执行：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变为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resolved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（成功）或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rejected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（失败）时，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会恢复执行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await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后面的代码。</a:t>
            </a:r>
            <a:endParaRPr lang="en-US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返回结果：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当所有异步操作完成后，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async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函数会返回一个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，可以通过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.then()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方法或 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await 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来获取最终结果。</a:t>
            </a:r>
            <a:endParaRPr lang="zh-CN" altLang="zh-CN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1AA6B9-34CF-B201-932A-AF0807576DDB}"/>
              </a:ext>
            </a:extLst>
          </p:cNvPr>
          <p:cNvSpPr txBox="1"/>
          <p:nvPr/>
        </p:nvSpPr>
        <p:spPr>
          <a:xfrm>
            <a:off x="1143690" y="266995"/>
            <a:ext cx="322332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6.5.4   async/await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70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500540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</a:t>
            </a:r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处理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14686" y="2875756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890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1315220"/>
            <a:ext cx="8514392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下面通过代码演示如何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910630" y="2421682"/>
            <a:ext cx="10169323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 department = ['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小丽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小智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小娜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小王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 department[0];	        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删除数组中索引为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的元素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 department[2];	       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删除数组中索引为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的元素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console.log(department);       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 [empty,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小智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empty,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小王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 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删除数组元素</a:t>
            </a:r>
          </a:p>
        </p:txBody>
      </p:sp>
    </p:spTree>
    <p:extLst>
      <p:ext uri="{BB962C8B-B14F-4D97-AF65-F5344CB8AC3E}">
        <p14:creationId xmlns:p14="http://schemas.microsoft.com/office/powerpoint/2010/main" val="37872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2638" y="1392264"/>
            <a:ext cx="10441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程序时，经常会遇到各种各样的错误，如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调用的方法不存在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的变量不存在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等。下面通过代码演示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程序中发生错误的情况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486694" y="2805014"/>
            <a:ext cx="3672408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o = {};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o.func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console.log('test');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34393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错误处理的方式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2781722"/>
            <a:ext cx="4436450" cy="22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36" y="1324351"/>
            <a:ext cx="99481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当发生错误时，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引擎会抛出一个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try…catch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可以对错误对象进行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捕获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，捕获后可以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查看错误信息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try…catch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语句的语法格式如下。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2502463" y="2637706"/>
            <a:ext cx="7174467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 {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中编写可能出现错误的代码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catch (e) {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catch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中处理错误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34393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错误处理的方式</a:t>
            </a:r>
          </a:p>
        </p:txBody>
      </p:sp>
    </p:spTree>
    <p:extLst>
      <p:ext uri="{BB962C8B-B14F-4D97-AF65-F5344CB8AC3E}">
        <p14:creationId xmlns:p14="http://schemas.microsoft.com/office/powerpoint/2010/main" val="260337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6734" y="1032350"/>
            <a:ext cx="84109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下面通过代码演示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try…catch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语句的使用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918742" y="1701602"/>
            <a:ext cx="8433600" cy="4708981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&lt;script&gt;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var o = {};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try {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  o.func();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  console.log('test01');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} catch (e) {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  console.log(e);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}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 console.log('test02');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&lt;/script&gt;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34393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错误处理的方式</a:t>
            </a:r>
          </a:p>
        </p:txBody>
      </p:sp>
    </p:spTree>
    <p:extLst>
      <p:ext uri="{BB962C8B-B14F-4D97-AF65-F5344CB8AC3E}">
        <p14:creationId xmlns:p14="http://schemas.microsoft.com/office/powerpoint/2010/main" val="25260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4646" y="1133761"/>
            <a:ext cx="85689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try…catch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语句后的运行结果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如下图所示。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34393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错误处理的方式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64" y="2016315"/>
            <a:ext cx="607774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981522"/>
            <a:ext cx="10369152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中共有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种错误类型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，当发生错误时，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会根据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不同的错误类型抛出不同的错误对象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下表所示。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34393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错误类型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2D9E032-3ACE-4053-B5BF-09A503F76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92614"/>
              </p:ext>
            </p:extLst>
          </p:nvPr>
        </p:nvGraphicFramePr>
        <p:xfrm>
          <a:off x="1054646" y="2027958"/>
          <a:ext cx="10153128" cy="442617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49131">
                  <a:extLst>
                    <a:ext uri="{9D8B030D-6E8A-4147-A177-3AD203B41FA5}">
                      <a16:colId xmlns:a16="http://schemas.microsoft.com/office/drawing/2014/main" val="3909776539"/>
                    </a:ext>
                  </a:extLst>
                </a:gridCol>
                <a:gridCol w="8003997">
                  <a:extLst>
                    <a:ext uri="{9D8B030D-6E8A-4147-A177-3AD203B41FA5}">
                      <a16:colId xmlns:a16="http://schemas.microsoft.com/office/drawing/2014/main" val="1945888999"/>
                    </a:ext>
                  </a:extLst>
                </a:gridCol>
              </a:tblGrid>
              <a:tr h="43124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错误类型</a:t>
                      </a:r>
                      <a:endParaRPr lang="zh-CN" sz="1800" b="1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800" b="1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Error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表示普通错误，其他</a:t>
                      </a:r>
                      <a:r>
                        <a:rPr lang="en-US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6</a:t>
                      </a: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种类型的错误对象都继承自该对象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8534"/>
                  </a:ext>
                </a:extLst>
              </a:tr>
              <a:tr h="570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EvalError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表示调用</a:t>
                      </a:r>
                      <a:r>
                        <a:rPr lang="en-US" sz="1800" kern="1200" dirty="0" err="1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eval</a:t>
                      </a:r>
                      <a:r>
                        <a:rPr lang="en-US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()</a:t>
                      </a: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函数错误，已经弃用，为了向后兼容，低版本还可以使用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245817"/>
                  </a:ext>
                </a:extLst>
              </a:tr>
              <a:tr h="570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RangeError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表示超出有效范围，如“</a:t>
                      </a:r>
                      <a:r>
                        <a:rPr lang="en-US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new Array(-1)</a:t>
                      </a: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”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512434"/>
                  </a:ext>
                </a:extLst>
              </a:tr>
              <a:tr h="570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ReferenceError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表示引用了一个不存在的变量，如“</a:t>
                      </a:r>
                      <a:r>
                        <a:rPr lang="en-US" sz="1800" kern="1200" dirty="0" err="1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var</a:t>
                      </a:r>
                      <a:r>
                        <a:rPr lang="en-US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 a = 1; a + b;</a:t>
                      </a: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”（变量</a:t>
                      </a:r>
                      <a:r>
                        <a:rPr lang="en-US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b</a:t>
                      </a: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未定义）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423433"/>
                  </a:ext>
                </a:extLst>
              </a:tr>
              <a:tr h="570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SyntaxError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表示解析过程语法错误，如“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{;}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”“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if()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”“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var a = new;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”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95455"/>
                  </a:ext>
                </a:extLst>
              </a:tr>
              <a:tr h="570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TypeError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表示变量或参数不是预期类型的，如调用了不存在的函数或方法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2277"/>
                  </a:ext>
                </a:extLst>
              </a:tr>
              <a:tr h="570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URIError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表示解析</a:t>
                      </a:r>
                      <a:r>
                        <a:rPr lang="en-US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URI</a:t>
                      </a: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编码出错，在调用</a:t>
                      </a:r>
                      <a:r>
                        <a:rPr lang="en-US" sz="1800" kern="1200" dirty="0" err="1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encodeURI</a:t>
                      </a:r>
                      <a:r>
                        <a:rPr lang="en-US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()</a:t>
                      </a: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、</a:t>
                      </a:r>
                      <a:r>
                        <a:rPr lang="en-US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escape()</a:t>
                      </a: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等</a:t>
                      </a:r>
                      <a:r>
                        <a:rPr lang="en-US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URI</a:t>
                      </a: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处理函数时出现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3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85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1143690" y="266995"/>
            <a:ext cx="34393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错误对象的传递</a:t>
            </a:r>
          </a:p>
        </p:txBody>
      </p:sp>
      <p:sp>
        <p:nvSpPr>
          <p:cNvPr id="2" name="矩形 1"/>
          <p:cNvSpPr/>
          <p:nvPr/>
        </p:nvSpPr>
        <p:spPr>
          <a:xfrm>
            <a:off x="1054646" y="1917626"/>
            <a:ext cx="10441160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也可以作为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传递给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中的代码调用了其他函数时，如果在其他函数中出现了错误，并且没有使用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try…catch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语句处理，程序就会停下来，将错误对象传递到调用当前函数的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上一层函数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，如果上一层函数仍然没有处理，则继续向上传递。</a:t>
            </a:r>
          </a:p>
        </p:txBody>
      </p:sp>
    </p:spTree>
    <p:extLst>
      <p:ext uri="{BB962C8B-B14F-4D97-AF65-F5344CB8AC3E}">
        <p14:creationId xmlns:p14="http://schemas.microsoft.com/office/powerpoint/2010/main" val="12793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895831"/>
            <a:ext cx="10513167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数组对象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数组元素的方法，可以实现在数组的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末尾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开头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添加新的数组元素，以及在数组的末尾或开头删除数组元素。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添加或删除数组元素的方法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如下表所示。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45998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添加或删除数组元素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2D9E032-3ACE-4053-B5BF-09A503F761E0}"/>
              </a:ext>
            </a:extLst>
          </p:cNvPr>
          <p:cNvGraphicFramePr>
            <a:graphicFrameLocks noGrp="1"/>
          </p:cNvGraphicFramePr>
          <p:nvPr/>
        </p:nvGraphicFramePr>
        <p:xfrm>
          <a:off x="1520602" y="1913434"/>
          <a:ext cx="9630877" cy="442481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114467">
                  <a:extLst>
                    <a:ext uri="{9D8B030D-6E8A-4147-A177-3AD203B41FA5}">
                      <a16:colId xmlns:a16="http://schemas.microsoft.com/office/drawing/2014/main" val="1296770823"/>
                    </a:ext>
                  </a:extLst>
                </a:gridCol>
                <a:gridCol w="6516410">
                  <a:extLst>
                    <a:ext uri="{9D8B030D-6E8A-4147-A177-3AD203B41FA5}">
                      <a16:colId xmlns:a16="http://schemas.microsoft.com/office/drawing/2014/main" val="1978645940"/>
                    </a:ext>
                  </a:extLst>
                </a:gridCol>
              </a:tblGrid>
              <a:tr h="54181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sz="1800" b="1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作用</a:t>
                      </a:r>
                      <a:endParaRPr lang="zh-CN" altLang="zh-CN" sz="1800" b="1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35">
                <a:tc>
                  <a:txBody>
                    <a:bodyPr/>
                    <a:lstStyle/>
                    <a:p>
                      <a:pPr marL="0" indent="1270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push(element1, …)</a:t>
                      </a:r>
                      <a:endParaRPr lang="zh-CN" sz="1800" b="0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在数组末尾添加一个或多个元素，会修改原数组，返回值为数组的新长度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8534"/>
                  </a:ext>
                </a:extLst>
              </a:tr>
              <a:tr h="779735">
                <a:tc>
                  <a:txBody>
                    <a:bodyPr/>
                    <a:lstStyle/>
                    <a:p>
                      <a:pPr marL="0" indent="1270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unshift(element1, …)</a:t>
                      </a:r>
                      <a:endParaRPr lang="zh-CN" sz="18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在数组开头添加一个或多个元素，会修改原数组，返回值为数组的新长度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29868"/>
                  </a:ext>
                </a:extLst>
              </a:tr>
              <a:tr h="707024">
                <a:tc>
                  <a:txBody>
                    <a:bodyPr/>
                    <a:lstStyle/>
                    <a:p>
                      <a:pPr marL="0" indent="1270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pop()</a:t>
                      </a:r>
                      <a:endParaRPr lang="zh-CN" sz="18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删除数组的最后一个元素，会修改原数组，若是空数组则返回</a:t>
                      </a:r>
                      <a:r>
                        <a:rPr lang="en-US" sz="18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undefined</a:t>
                      </a:r>
                      <a:r>
                        <a:rPr lang="zh-CN" sz="18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，否则返回值为删除的元素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70362"/>
                  </a:ext>
                </a:extLst>
              </a:tr>
              <a:tr h="688996">
                <a:tc>
                  <a:txBody>
                    <a:bodyPr/>
                    <a:lstStyle/>
                    <a:p>
                      <a:pPr marL="0" indent="1270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shift()</a:t>
                      </a:r>
                      <a:endParaRPr lang="zh-CN" sz="1800" b="0" kern="12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删除数组的第一个元素，会修改原数组，若是空数组则返回</a:t>
                      </a: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undefined</a:t>
                      </a: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，否则返回值为删除的元素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09021"/>
                  </a:ext>
                </a:extLst>
              </a:tr>
              <a:tr h="679156">
                <a:tc>
                  <a:txBody>
                    <a:bodyPr/>
                    <a:lstStyle/>
                    <a:p>
                      <a:pPr marL="0" indent="127000" algn="l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splice(start[, </a:t>
                      </a:r>
                      <a:r>
                        <a:rPr lang="en-US" sz="1800" b="0" kern="12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deleteCount</a:t>
                      </a:r>
                      <a:r>
                        <a:rPr lang="en-US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][, item1][, …])</a:t>
                      </a:r>
                      <a:endParaRPr lang="zh-CN" sz="1800" b="0" kern="12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在指定索引处删除或添加数组元素，会修改原数组，返回值是一个由被删除的元素组成的新元素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5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8702" y="1027588"/>
            <a:ext cx="7997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下面通过代码演示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添加或删除数组元素的方法的使用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1" y="266995"/>
            <a:ext cx="45998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添加或删除数组元素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702718" y="1845618"/>
            <a:ext cx="9149681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push()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unshift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方法添加数组元素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['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星期一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星期二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星期三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星期四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星期五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arr.push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星期六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'));      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arr.unshift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星期日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'));   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pop()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shift()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方法删除数组元素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arr.pop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   	              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输出结果为：星期六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arr.shift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 	              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输出结果为：星期日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splice()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方法在数组的指定索引处添加或删除数组元素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['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老虎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熊猫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狮子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大象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53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2718" y="1053530"/>
            <a:ext cx="799754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&gt;&gt; 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续上一页代码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691" y="266995"/>
            <a:ext cx="45998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添加或删除数组元素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D7E020-D0A4-47DE-BE0C-F3967B274E91}"/>
              </a:ext>
            </a:extLst>
          </p:cNvPr>
          <p:cNvSpPr txBox="1"/>
          <p:nvPr/>
        </p:nvSpPr>
        <p:spPr>
          <a:xfrm>
            <a:off x="1702718" y="1773610"/>
            <a:ext cx="8933657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从索引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开始，删除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个元素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arr.splice(2, 2);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console.log(arr);         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 ['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老虎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熊猫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从索引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开始，删除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个元素，再添加狮子元素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arr.splice(1, 1,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狮子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console.log(arr);         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 ['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老虎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狮子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从索引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处添加斑马和狮子元素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arr.splice(1, 0,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斑马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猴子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console.log(arr);         // 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输出结果为：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 ['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老虎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斑马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猴子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狮子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729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15834</TotalTime>
  <Words>5844</Words>
  <Application>Microsoft Office PowerPoint</Application>
  <PresentationFormat>自定义</PresentationFormat>
  <Paragraphs>416</Paragraphs>
  <Slides>65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Microsoft YaHei</vt:lpstr>
      <vt:lpstr>Microsoft YaHei</vt:lpstr>
      <vt:lpstr>字魂105号-简雅黑</vt:lpstr>
      <vt:lpstr>Arial</vt:lpstr>
      <vt:lpstr>Calibri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MateBook</cp:lastModifiedBy>
  <cp:revision>5807</cp:revision>
  <dcterms:created xsi:type="dcterms:W3CDTF">2020-11-09T06:56:00Z</dcterms:created>
  <dcterms:modified xsi:type="dcterms:W3CDTF">2024-11-14T06:25:33Z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