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22"/>
  </p:notesMasterIdLst>
  <p:handoutMasterIdLst>
    <p:handoutMasterId r:id="rId23"/>
  </p:handoutMasterIdLst>
  <p:sldIdLst>
    <p:sldId id="325" r:id="rId3"/>
    <p:sldId id="1161" r:id="rId4"/>
    <p:sldId id="1800" r:id="rId5"/>
    <p:sldId id="1801" r:id="rId6"/>
    <p:sldId id="1802" r:id="rId7"/>
    <p:sldId id="1803" r:id="rId8"/>
    <p:sldId id="1804" r:id="rId9"/>
    <p:sldId id="1798" r:id="rId10"/>
    <p:sldId id="265" r:id="rId11"/>
    <p:sldId id="1788" r:id="rId12"/>
    <p:sldId id="1789" r:id="rId13"/>
    <p:sldId id="269" r:id="rId14"/>
    <p:sldId id="270" r:id="rId15"/>
    <p:sldId id="1791" r:id="rId16"/>
    <p:sldId id="1797" r:id="rId17"/>
    <p:sldId id="280" r:id="rId18"/>
    <p:sldId id="1793" r:id="rId19"/>
    <p:sldId id="1794" r:id="rId20"/>
    <p:sldId id="275" r:id="rId21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zq" initials="lzq" lastIdx="3" clrIdx="0">
    <p:extLst>
      <p:ext uri="{19B8F6BF-5375-455C-9EA6-DF929625EA0E}">
        <p15:presenceInfo xmlns:p15="http://schemas.microsoft.com/office/powerpoint/2012/main" userId="f3b653b8ea518c22" providerId="Windows Live"/>
      </p:ext>
    </p:extLst>
  </p:cmAuthor>
  <p:cmAuthor id="2" name="zrd" initials="W用" lastIdx="6" clrIdx="1">
    <p:extLst>
      <p:ext uri="{19B8F6BF-5375-455C-9EA6-DF929625EA0E}">
        <p15:presenceInfo xmlns:p15="http://schemas.microsoft.com/office/powerpoint/2012/main" userId="f6599913dc903e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69B2"/>
    <a:srgbClr val="FFFFFF"/>
    <a:srgbClr val="1369B3"/>
    <a:srgbClr val="71A5D1"/>
    <a:srgbClr val="F2F2F2"/>
    <a:srgbClr val="EBAD13"/>
    <a:srgbClr val="BBBBBB"/>
    <a:srgbClr val="FAFAFA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8" autoAdjust="0"/>
    <p:restoredTop sz="95974" autoAdjust="0"/>
  </p:normalViewPr>
  <p:slideViewPr>
    <p:cSldViewPr>
      <p:cViewPr varScale="1">
        <p:scale>
          <a:sx n="67" d="100"/>
          <a:sy n="67" d="100"/>
        </p:scale>
        <p:origin x="356" y="60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7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16ED3-EBC7-F97F-D6A4-45CE375E6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1D6F7B-096A-C386-3511-0BB0087296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C4AF95E-55EF-FFF4-5210-28B182F29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F3C726-7B11-46B5-75ED-F3F0BE19B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3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39DC-3BBD-02BC-4D44-6BC13AA3B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6641BB-6361-54E5-8B85-7EFEA9776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9CD52D8-F0EB-56AC-CA64-C09E73360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0778F6-6097-F2BA-D752-33C77CD3E8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3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8504F"/>
                </a:solidFill>
                <a:latin typeface="华文楷体"/>
                <a:cs typeface="华文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699">
              <a:spcBef>
                <a:spcPts val="190"/>
              </a:spcBef>
            </a:pPr>
            <a:r>
              <a:rPr lang="zh-CN" altLang="en-US"/>
              <a:t>高级软件人才培训专</a:t>
            </a:r>
            <a:r>
              <a:rPr lang="zh-CN" altLang="en-US" spc="-5"/>
              <a:t>家</a:t>
            </a:r>
            <a:endParaRPr lang="zh-CN" alt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0438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699">
              <a:spcBef>
                <a:spcPts val="190"/>
              </a:spcBef>
            </a:pPr>
            <a:r>
              <a:rPr lang="zh-CN" altLang="en-US"/>
              <a:t>高级软件人才培训专</a:t>
            </a:r>
            <a:r>
              <a:rPr lang="zh-CN" altLang="en-US" spc="-5"/>
              <a:t>家</a:t>
            </a:r>
            <a:endParaRPr lang="zh-CN" altLang="en-US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90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846734" y="2637706"/>
            <a:ext cx="907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8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讲 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React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基础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Ⅱ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66814" y="4005858"/>
            <a:ext cx="7416824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GradSpace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React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89520" y="5027131"/>
            <a:ext cx="4083153" cy="998725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实现步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骤</a:t>
            </a:r>
            <a:endParaRPr sz="1600">
              <a:latin typeface="宋体"/>
              <a:cs typeface="宋体"/>
            </a:endParaRPr>
          </a:p>
          <a:p>
            <a:pPr marL="214608" indent="-201910">
              <a:spcBef>
                <a:spcPts val="1210"/>
              </a:spcBef>
              <a:buAutoNum type="arabicPeriod"/>
              <a:tabLst>
                <a:tab pos="214608" algn="l"/>
              </a:tabLst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父组件传递数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据</a:t>
            </a:r>
            <a:r>
              <a:rPr sz="1400" spc="-33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400" spc="-85" dirty="0">
                <a:solidFill>
                  <a:srgbClr val="252525"/>
                </a:solidFill>
                <a:latin typeface="宋体"/>
                <a:cs typeface="宋体"/>
              </a:rPr>
              <a:t>-</a:t>
            </a:r>
            <a:r>
              <a:rPr sz="1400" spc="-35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在子组件标签上</a:t>
            </a:r>
            <a:r>
              <a:rPr sz="1400" spc="-5" dirty="0">
                <a:solidFill>
                  <a:srgbClr val="C0504D"/>
                </a:solidFill>
                <a:latin typeface="宋体"/>
                <a:cs typeface="宋体"/>
              </a:rPr>
              <a:t>绑定属</a:t>
            </a:r>
            <a:r>
              <a:rPr sz="1400" spc="-20" dirty="0">
                <a:solidFill>
                  <a:srgbClr val="C0504D"/>
                </a:solidFill>
                <a:latin typeface="宋体"/>
                <a:cs typeface="宋体"/>
              </a:rPr>
              <a:t>性</a:t>
            </a:r>
            <a:endParaRPr sz="1400">
              <a:latin typeface="宋体"/>
              <a:cs typeface="宋体"/>
            </a:endParaRPr>
          </a:p>
          <a:p>
            <a:pPr marL="214608" indent="-201910">
              <a:spcBef>
                <a:spcPts val="1175"/>
              </a:spcBef>
              <a:buAutoNum type="arabicPeriod"/>
              <a:tabLst>
                <a:tab pos="214608" algn="l"/>
              </a:tabLst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子组件接收数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据</a:t>
            </a:r>
            <a:r>
              <a:rPr sz="1400" spc="-34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400" spc="-85" dirty="0">
                <a:solidFill>
                  <a:srgbClr val="252525"/>
                </a:solidFill>
                <a:latin typeface="宋体"/>
                <a:cs typeface="宋体"/>
              </a:rPr>
              <a:t>-</a:t>
            </a:r>
            <a:r>
              <a:rPr sz="1400" spc="-36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子组件通过</a:t>
            </a:r>
            <a:r>
              <a:rPr sz="1400" spc="65" dirty="0">
                <a:solidFill>
                  <a:srgbClr val="C0504D"/>
                </a:solidFill>
                <a:latin typeface="宋体"/>
                <a:cs typeface="宋体"/>
              </a:rPr>
              <a:t>props</a:t>
            </a:r>
            <a:r>
              <a:rPr sz="1400" spc="-5" dirty="0">
                <a:solidFill>
                  <a:srgbClr val="C0504D"/>
                </a:solidFill>
                <a:latin typeface="宋体"/>
                <a:cs typeface="宋体"/>
              </a:rPr>
              <a:t>参数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接收数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据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19" y="1064714"/>
            <a:ext cx="1911736" cy="33142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父传子</a:t>
            </a:r>
            <a:r>
              <a:rPr sz="2000" spc="-125" dirty="0">
                <a:solidFill>
                  <a:srgbClr val="AC2A25"/>
                </a:solidFill>
                <a:latin typeface="宋体"/>
                <a:cs typeface="宋体"/>
              </a:rPr>
              <a:t>-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基础实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3386" y="1813378"/>
            <a:ext cx="6364399" cy="2813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43D703-F7D5-F338-6C1D-D689AC6F5EA8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8.2.2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React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组件通信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-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父传子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5027132"/>
            <a:ext cx="7597420" cy="6825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105" dirty="0">
                <a:solidFill>
                  <a:srgbClr val="252525"/>
                </a:solidFill>
                <a:latin typeface="宋体"/>
                <a:cs typeface="宋体"/>
              </a:rPr>
              <a:t>2.</a:t>
            </a:r>
            <a:r>
              <a:rPr sz="1600" spc="-39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75" dirty="0">
                <a:solidFill>
                  <a:srgbClr val="252525"/>
                </a:solidFill>
                <a:latin typeface="宋体"/>
                <a:cs typeface="宋体"/>
              </a:rPr>
              <a:t>props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是只读对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象</a:t>
            </a:r>
            <a:endParaRPr sz="1600">
              <a:latin typeface="宋体"/>
              <a:cs typeface="宋体"/>
            </a:endParaRPr>
          </a:p>
          <a:p>
            <a:pPr marL="12699">
              <a:spcBef>
                <a:spcPts val="1340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子组件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只能读取</a:t>
            </a:r>
            <a:r>
              <a:rPr sz="1600" spc="75" dirty="0">
                <a:solidFill>
                  <a:srgbClr val="C0504D"/>
                </a:solidFill>
                <a:latin typeface="宋体"/>
                <a:cs typeface="宋体"/>
              </a:rPr>
              <a:t>props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中的数据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不能直接进行修改</a:t>
            </a:r>
            <a:r>
              <a:rPr sz="1600" spc="-320" dirty="0">
                <a:solidFill>
                  <a:srgbClr val="252525"/>
                </a:solidFill>
                <a:latin typeface="宋体"/>
                <a:cs typeface="宋体"/>
              </a:rPr>
              <a:t>,</a:t>
            </a:r>
            <a:r>
              <a:rPr sz="1600" spc="-35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父组件的数据只能由父组件修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改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19" y="1064714"/>
            <a:ext cx="4366961" cy="1333326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 err="1">
                <a:solidFill>
                  <a:srgbClr val="AC2A25"/>
                </a:solidFill>
                <a:latin typeface="宋体"/>
                <a:cs typeface="宋体"/>
              </a:rPr>
              <a:t>父传子</a:t>
            </a:r>
            <a:r>
              <a:rPr sz="2000" spc="60" dirty="0" err="1">
                <a:solidFill>
                  <a:srgbClr val="AC2A25"/>
                </a:solidFill>
                <a:latin typeface="宋体"/>
                <a:cs typeface="宋体"/>
              </a:rPr>
              <a:t>-props</a:t>
            </a:r>
            <a:r>
              <a:rPr sz="2000" spc="-5" dirty="0" err="1">
                <a:solidFill>
                  <a:srgbClr val="AC2A25"/>
                </a:solidFill>
                <a:latin typeface="宋体"/>
                <a:cs typeface="宋体"/>
              </a:rPr>
              <a:t>说</a:t>
            </a:r>
            <a:r>
              <a:rPr sz="2000" spc="-30" dirty="0" err="1">
                <a:solidFill>
                  <a:srgbClr val="AC2A25"/>
                </a:solidFill>
                <a:latin typeface="宋体"/>
                <a:cs typeface="宋体"/>
              </a:rPr>
              <a:t>明</a:t>
            </a:r>
            <a:endParaRPr sz="2000" dirty="0">
              <a:latin typeface="宋体"/>
              <a:cs typeface="宋体"/>
            </a:endParaRPr>
          </a:p>
          <a:p>
            <a:pPr>
              <a:spcBef>
                <a:spcPts val="20"/>
              </a:spcBef>
            </a:pPr>
            <a:endParaRPr sz="2100" dirty="0">
              <a:latin typeface="宋体"/>
              <a:cs typeface="宋体"/>
            </a:endParaRPr>
          </a:p>
          <a:p>
            <a:pPr marL="12699"/>
            <a:r>
              <a:rPr sz="1600" spc="-105" dirty="0">
                <a:solidFill>
                  <a:srgbClr val="252525"/>
                </a:solidFill>
                <a:latin typeface="宋体"/>
                <a:cs typeface="宋体"/>
              </a:rPr>
              <a:t>1.</a:t>
            </a:r>
            <a:r>
              <a:rPr sz="1600" spc="-39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75" dirty="0">
                <a:solidFill>
                  <a:srgbClr val="252525"/>
                </a:solidFill>
                <a:latin typeface="宋体"/>
                <a:cs typeface="宋体"/>
              </a:rPr>
              <a:t>props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可传递任意的数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据</a:t>
            </a:r>
            <a:endParaRPr sz="1600" dirty="0">
              <a:latin typeface="宋体"/>
              <a:cs typeface="宋体"/>
            </a:endParaRPr>
          </a:p>
          <a:p>
            <a:pPr marL="12699">
              <a:spcBef>
                <a:spcPts val="1340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数字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字符串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布尔值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数组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对象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函数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-25" dirty="0">
                <a:solidFill>
                  <a:srgbClr val="252525"/>
                </a:solidFill>
                <a:latin typeface="宋体"/>
                <a:cs typeface="宋体"/>
              </a:rPr>
              <a:t>JSX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7424" y="2622178"/>
            <a:ext cx="3439220" cy="2095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7878" y="2667030"/>
            <a:ext cx="2780007" cy="2018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51B019-18FA-0659-8D7E-7121E13FF7B1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8.2.2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React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组件通信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-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父传子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3785233"/>
            <a:ext cx="4894578" cy="268570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核心思路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在子组件中调用父组件中的函数并传递参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数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19" y="1064714"/>
            <a:ext cx="2419670" cy="33142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父子组件通信</a:t>
            </a:r>
            <a:r>
              <a:rPr sz="2000" spc="-125" dirty="0">
                <a:solidFill>
                  <a:srgbClr val="AC2A25"/>
                </a:solidFill>
                <a:latin typeface="宋体"/>
                <a:cs typeface="宋体"/>
              </a:rPr>
              <a:t>-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子传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父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6912" y="1614204"/>
            <a:ext cx="4667611" cy="2063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139" y="4369980"/>
            <a:ext cx="3245697" cy="1772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1422" y="5349148"/>
            <a:ext cx="1900941" cy="210793"/>
          </a:xfrm>
          <a:custGeom>
            <a:avLst/>
            <a:gdLst/>
            <a:ahLst/>
            <a:cxnLst/>
            <a:rect l="l" t="t" r="r" b="b"/>
            <a:pathLst>
              <a:path w="1901189" h="210820">
                <a:moveTo>
                  <a:pt x="1888489" y="210820"/>
                </a:moveTo>
                <a:lnTo>
                  <a:pt x="12700" y="210820"/>
                </a:lnTo>
                <a:lnTo>
                  <a:pt x="10223" y="210578"/>
                </a:lnTo>
                <a:lnTo>
                  <a:pt x="0" y="198120"/>
                </a:lnTo>
                <a:lnTo>
                  <a:pt x="0" y="12700"/>
                </a:lnTo>
                <a:lnTo>
                  <a:pt x="12700" y="0"/>
                </a:lnTo>
                <a:lnTo>
                  <a:pt x="1888489" y="0"/>
                </a:lnTo>
                <a:lnTo>
                  <a:pt x="190118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85420"/>
                </a:lnTo>
                <a:lnTo>
                  <a:pt x="12700" y="185420"/>
                </a:lnTo>
                <a:lnTo>
                  <a:pt x="25400" y="198120"/>
                </a:lnTo>
                <a:lnTo>
                  <a:pt x="1901189" y="198120"/>
                </a:lnTo>
                <a:lnTo>
                  <a:pt x="1900948" y="200596"/>
                </a:lnTo>
                <a:lnTo>
                  <a:pt x="1890966" y="210578"/>
                </a:lnTo>
                <a:lnTo>
                  <a:pt x="1888489" y="210820"/>
                </a:lnTo>
                <a:close/>
              </a:path>
              <a:path w="1901189" h="21082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901189" h="210820">
                <a:moveTo>
                  <a:pt x="187578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875789" y="12700"/>
                </a:lnTo>
                <a:lnTo>
                  <a:pt x="1875789" y="25400"/>
                </a:lnTo>
                <a:close/>
              </a:path>
              <a:path w="1901189" h="210820">
                <a:moveTo>
                  <a:pt x="1875789" y="198120"/>
                </a:moveTo>
                <a:lnTo>
                  <a:pt x="1875789" y="12700"/>
                </a:lnTo>
                <a:lnTo>
                  <a:pt x="1888489" y="25400"/>
                </a:lnTo>
                <a:lnTo>
                  <a:pt x="1901189" y="25400"/>
                </a:lnTo>
                <a:lnTo>
                  <a:pt x="1901189" y="185420"/>
                </a:lnTo>
                <a:lnTo>
                  <a:pt x="1888489" y="185420"/>
                </a:lnTo>
                <a:lnTo>
                  <a:pt x="1875789" y="198120"/>
                </a:lnTo>
                <a:close/>
              </a:path>
              <a:path w="1901189" h="210820">
                <a:moveTo>
                  <a:pt x="1901189" y="25400"/>
                </a:moveTo>
                <a:lnTo>
                  <a:pt x="1888489" y="25400"/>
                </a:lnTo>
                <a:lnTo>
                  <a:pt x="1875789" y="12700"/>
                </a:lnTo>
                <a:lnTo>
                  <a:pt x="1901189" y="12700"/>
                </a:lnTo>
                <a:lnTo>
                  <a:pt x="1901189" y="25400"/>
                </a:lnTo>
                <a:close/>
              </a:path>
              <a:path w="1901189" h="210820">
                <a:moveTo>
                  <a:pt x="25400" y="198120"/>
                </a:moveTo>
                <a:lnTo>
                  <a:pt x="12700" y="185420"/>
                </a:lnTo>
                <a:lnTo>
                  <a:pt x="25400" y="185420"/>
                </a:lnTo>
                <a:lnTo>
                  <a:pt x="25400" y="198120"/>
                </a:lnTo>
                <a:close/>
              </a:path>
              <a:path w="1901189" h="210820">
                <a:moveTo>
                  <a:pt x="1875789" y="198120"/>
                </a:moveTo>
                <a:lnTo>
                  <a:pt x="25400" y="198120"/>
                </a:lnTo>
                <a:lnTo>
                  <a:pt x="25400" y="185420"/>
                </a:lnTo>
                <a:lnTo>
                  <a:pt x="1875789" y="185420"/>
                </a:lnTo>
                <a:lnTo>
                  <a:pt x="1875789" y="198120"/>
                </a:lnTo>
                <a:close/>
              </a:path>
              <a:path w="1901189" h="210820">
                <a:moveTo>
                  <a:pt x="1901189" y="198120"/>
                </a:moveTo>
                <a:lnTo>
                  <a:pt x="1875789" y="198120"/>
                </a:lnTo>
                <a:lnTo>
                  <a:pt x="1888489" y="185420"/>
                </a:lnTo>
                <a:lnTo>
                  <a:pt x="1901189" y="185420"/>
                </a:lnTo>
                <a:lnTo>
                  <a:pt x="1901189" y="19812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37688" y="4369980"/>
            <a:ext cx="4423596" cy="1772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41875" y="5349148"/>
            <a:ext cx="3645060" cy="210793"/>
          </a:xfrm>
          <a:custGeom>
            <a:avLst/>
            <a:gdLst/>
            <a:ahLst/>
            <a:cxnLst/>
            <a:rect l="l" t="t" r="r" b="b"/>
            <a:pathLst>
              <a:path w="3645534" h="210820">
                <a:moveTo>
                  <a:pt x="3632835" y="210820"/>
                </a:moveTo>
                <a:lnTo>
                  <a:pt x="12700" y="210820"/>
                </a:lnTo>
                <a:lnTo>
                  <a:pt x="10223" y="210578"/>
                </a:lnTo>
                <a:lnTo>
                  <a:pt x="0" y="198120"/>
                </a:lnTo>
                <a:lnTo>
                  <a:pt x="0" y="12700"/>
                </a:lnTo>
                <a:lnTo>
                  <a:pt x="12700" y="0"/>
                </a:lnTo>
                <a:lnTo>
                  <a:pt x="3632835" y="0"/>
                </a:lnTo>
                <a:lnTo>
                  <a:pt x="364553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85420"/>
                </a:lnTo>
                <a:lnTo>
                  <a:pt x="12700" y="185420"/>
                </a:lnTo>
                <a:lnTo>
                  <a:pt x="25400" y="198120"/>
                </a:lnTo>
                <a:lnTo>
                  <a:pt x="3645535" y="198120"/>
                </a:lnTo>
                <a:lnTo>
                  <a:pt x="3645293" y="200596"/>
                </a:lnTo>
                <a:lnTo>
                  <a:pt x="3635311" y="210578"/>
                </a:lnTo>
                <a:lnTo>
                  <a:pt x="3632835" y="210820"/>
                </a:lnTo>
                <a:close/>
              </a:path>
              <a:path w="3645534" h="21082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3645534" h="210820">
                <a:moveTo>
                  <a:pt x="362013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3620135" y="12700"/>
                </a:lnTo>
                <a:lnTo>
                  <a:pt x="3620135" y="25400"/>
                </a:lnTo>
                <a:close/>
              </a:path>
              <a:path w="3645534" h="210820">
                <a:moveTo>
                  <a:pt x="3620135" y="198120"/>
                </a:moveTo>
                <a:lnTo>
                  <a:pt x="3620135" y="12700"/>
                </a:lnTo>
                <a:lnTo>
                  <a:pt x="3632835" y="25400"/>
                </a:lnTo>
                <a:lnTo>
                  <a:pt x="3645535" y="25400"/>
                </a:lnTo>
                <a:lnTo>
                  <a:pt x="3645535" y="185420"/>
                </a:lnTo>
                <a:lnTo>
                  <a:pt x="3632835" y="185420"/>
                </a:lnTo>
                <a:lnTo>
                  <a:pt x="3620135" y="198120"/>
                </a:lnTo>
                <a:close/>
              </a:path>
              <a:path w="3645534" h="210820">
                <a:moveTo>
                  <a:pt x="3645535" y="25400"/>
                </a:moveTo>
                <a:lnTo>
                  <a:pt x="3632835" y="25400"/>
                </a:lnTo>
                <a:lnTo>
                  <a:pt x="3620135" y="12700"/>
                </a:lnTo>
                <a:lnTo>
                  <a:pt x="3645535" y="12700"/>
                </a:lnTo>
                <a:lnTo>
                  <a:pt x="3645535" y="25400"/>
                </a:lnTo>
                <a:close/>
              </a:path>
              <a:path w="3645534" h="210820">
                <a:moveTo>
                  <a:pt x="25400" y="198120"/>
                </a:moveTo>
                <a:lnTo>
                  <a:pt x="12700" y="185420"/>
                </a:lnTo>
                <a:lnTo>
                  <a:pt x="25400" y="185420"/>
                </a:lnTo>
                <a:lnTo>
                  <a:pt x="25400" y="198120"/>
                </a:lnTo>
                <a:close/>
              </a:path>
              <a:path w="3645534" h="210820">
                <a:moveTo>
                  <a:pt x="3620135" y="198120"/>
                </a:moveTo>
                <a:lnTo>
                  <a:pt x="25400" y="198120"/>
                </a:lnTo>
                <a:lnTo>
                  <a:pt x="25400" y="185420"/>
                </a:lnTo>
                <a:lnTo>
                  <a:pt x="3620135" y="185420"/>
                </a:lnTo>
                <a:lnTo>
                  <a:pt x="3620135" y="198120"/>
                </a:lnTo>
                <a:close/>
              </a:path>
              <a:path w="3645534" h="210820">
                <a:moveTo>
                  <a:pt x="3645535" y="198120"/>
                </a:moveTo>
                <a:lnTo>
                  <a:pt x="3620135" y="198120"/>
                </a:lnTo>
                <a:lnTo>
                  <a:pt x="3632835" y="185420"/>
                </a:lnTo>
                <a:lnTo>
                  <a:pt x="3645535" y="185420"/>
                </a:lnTo>
                <a:lnTo>
                  <a:pt x="3645535" y="19812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C1B4F1-CF4E-3FE9-5190-96048AF25303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8.2.3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React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组件通信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-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子传父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4621419"/>
            <a:ext cx="6916789" cy="998725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实现思路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借助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“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状态提升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”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机制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通过父组件进行兄弟组件之间的数据传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递</a:t>
            </a:r>
            <a:endParaRPr sz="1600">
              <a:latin typeface="宋体"/>
              <a:cs typeface="宋体"/>
            </a:endParaRPr>
          </a:p>
          <a:p>
            <a:pPr marL="214608" indent="-201910">
              <a:spcBef>
                <a:spcPts val="1210"/>
              </a:spcBef>
              <a:buAutoNum type="arabicPeriod"/>
              <a:tabLst>
                <a:tab pos="214608" algn="l"/>
              </a:tabLst>
            </a:pPr>
            <a:r>
              <a:rPr sz="1400" spc="229" dirty="0">
                <a:solidFill>
                  <a:srgbClr val="252525"/>
                </a:solidFill>
                <a:latin typeface="宋体"/>
                <a:cs typeface="宋体"/>
              </a:rPr>
              <a:t>A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组件先通过子传父的方式把数据传给父组件</a:t>
            </a:r>
            <a:r>
              <a:rPr sz="1400" spc="229" dirty="0">
                <a:solidFill>
                  <a:srgbClr val="252525"/>
                </a:solidFill>
                <a:latin typeface="宋体"/>
                <a:cs typeface="宋体"/>
              </a:rPr>
              <a:t>A</a:t>
            </a:r>
            <a:r>
              <a:rPr sz="1400" spc="185" dirty="0">
                <a:solidFill>
                  <a:srgbClr val="252525"/>
                </a:solidFill>
                <a:latin typeface="宋体"/>
                <a:cs typeface="宋体"/>
              </a:rPr>
              <a:t>p</a:t>
            </a:r>
            <a:r>
              <a:rPr sz="1400" spc="190" dirty="0">
                <a:solidFill>
                  <a:srgbClr val="252525"/>
                </a:solidFill>
                <a:latin typeface="宋体"/>
                <a:cs typeface="宋体"/>
              </a:rPr>
              <a:t>p</a:t>
            </a:r>
            <a:endParaRPr sz="1400">
              <a:latin typeface="宋体"/>
              <a:cs typeface="宋体"/>
            </a:endParaRPr>
          </a:p>
          <a:p>
            <a:pPr marL="214608" indent="-201910">
              <a:spcBef>
                <a:spcPts val="1175"/>
              </a:spcBef>
              <a:buAutoNum type="arabicPeriod"/>
              <a:tabLst>
                <a:tab pos="214608" algn="l"/>
              </a:tabLst>
            </a:pPr>
            <a:r>
              <a:rPr sz="1400" spc="229" dirty="0">
                <a:solidFill>
                  <a:srgbClr val="252525"/>
                </a:solidFill>
                <a:latin typeface="宋体"/>
                <a:cs typeface="宋体"/>
              </a:rPr>
              <a:t>A</a:t>
            </a:r>
            <a:r>
              <a:rPr sz="1400" spc="185" dirty="0">
                <a:solidFill>
                  <a:srgbClr val="252525"/>
                </a:solidFill>
                <a:latin typeface="宋体"/>
                <a:cs typeface="宋体"/>
              </a:rPr>
              <a:t>pp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拿到数据后通过父传子的方式再传递给</a:t>
            </a:r>
            <a:r>
              <a:rPr sz="1400" spc="165" dirty="0">
                <a:solidFill>
                  <a:srgbClr val="252525"/>
                </a:solidFill>
                <a:latin typeface="宋体"/>
                <a:cs typeface="宋体"/>
              </a:rPr>
              <a:t>B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组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件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19" y="1064714"/>
            <a:ext cx="4081551" cy="32124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000" spc="-5" dirty="0">
                <a:solidFill>
                  <a:srgbClr val="AC2A25"/>
                </a:solidFill>
                <a:latin typeface="宋体"/>
                <a:cs typeface="宋体"/>
              </a:rPr>
              <a:t>1.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使用状态提升实现兄弟组件通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信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2608" y="1654615"/>
            <a:ext cx="4657438" cy="2751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7AEE1C-3602-4321-ED10-DD49F9DA74B9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8.2.4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React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组件通信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-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兄弟组件通信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4613165"/>
            <a:ext cx="4914895" cy="136126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实现步骤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endParaRPr sz="1600">
              <a:latin typeface="宋体"/>
              <a:cs typeface="宋体"/>
            </a:endParaRPr>
          </a:p>
          <a:p>
            <a:pPr marL="214608" indent="-201910">
              <a:spcBef>
                <a:spcPts val="1210"/>
              </a:spcBef>
              <a:buAutoNum type="arabicPeriod"/>
              <a:tabLst>
                <a:tab pos="214608" algn="l"/>
              </a:tabLst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使用</a:t>
            </a:r>
            <a:r>
              <a:rPr sz="1400" spc="5" dirty="0">
                <a:solidFill>
                  <a:srgbClr val="252525"/>
                </a:solidFill>
                <a:latin typeface="宋体"/>
                <a:cs typeface="宋体"/>
              </a:rPr>
              <a:t>createContext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方法创建一个上下文对象</a:t>
            </a:r>
            <a:r>
              <a:rPr sz="1400" spc="-25" dirty="0">
                <a:solidFill>
                  <a:srgbClr val="252525"/>
                </a:solidFill>
                <a:latin typeface="宋体"/>
                <a:cs typeface="宋体"/>
              </a:rPr>
              <a:t>Ctx</a:t>
            </a:r>
            <a:endParaRPr sz="1400">
              <a:latin typeface="宋体"/>
              <a:cs typeface="宋体"/>
            </a:endParaRPr>
          </a:p>
          <a:p>
            <a:pPr marL="214608" indent="-201910">
              <a:spcBef>
                <a:spcPts val="1175"/>
              </a:spcBef>
              <a:buAutoNum type="arabicPeriod"/>
              <a:tabLst>
                <a:tab pos="214608" algn="l"/>
              </a:tabLst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在顶层组件</a:t>
            </a:r>
            <a:r>
              <a:rPr sz="1400" spc="110" dirty="0">
                <a:solidFill>
                  <a:srgbClr val="252525"/>
                </a:solidFill>
                <a:latin typeface="宋体"/>
                <a:cs typeface="宋体"/>
              </a:rPr>
              <a:t>（App）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中通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过</a:t>
            </a:r>
            <a:r>
              <a:rPr sz="1400" spc="-33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400" spc="-35" dirty="0">
                <a:solidFill>
                  <a:srgbClr val="C0504D"/>
                </a:solidFill>
                <a:latin typeface="宋体"/>
                <a:cs typeface="宋体"/>
              </a:rPr>
              <a:t>Ctx.Provider</a:t>
            </a:r>
            <a:r>
              <a:rPr sz="1400" spc="-345" dirty="0">
                <a:solidFill>
                  <a:srgbClr val="C0504D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C0504D"/>
                </a:solidFill>
                <a:latin typeface="宋体"/>
                <a:cs typeface="宋体"/>
              </a:rPr>
              <a:t>组件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提供数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据</a:t>
            </a:r>
            <a:endParaRPr sz="1400">
              <a:latin typeface="宋体"/>
              <a:cs typeface="宋体"/>
            </a:endParaRPr>
          </a:p>
          <a:p>
            <a:pPr marL="214608" indent="-201910">
              <a:spcBef>
                <a:spcPts val="1175"/>
              </a:spcBef>
              <a:buAutoNum type="arabicPeriod"/>
              <a:tabLst>
                <a:tab pos="214608" algn="l"/>
              </a:tabLst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在底层组件</a:t>
            </a:r>
            <a:r>
              <a:rPr sz="1400" spc="40" dirty="0">
                <a:solidFill>
                  <a:srgbClr val="252525"/>
                </a:solidFill>
                <a:latin typeface="宋体"/>
                <a:cs typeface="宋体"/>
              </a:rPr>
              <a:t>（B）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中通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过</a:t>
            </a:r>
            <a:r>
              <a:rPr sz="1400" spc="-34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400" spc="35" dirty="0">
                <a:solidFill>
                  <a:srgbClr val="C0504D"/>
                </a:solidFill>
                <a:latin typeface="宋体"/>
                <a:cs typeface="宋体"/>
              </a:rPr>
              <a:t>useContext</a:t>
            </a:r>
            <a:r>
              <a:rPr sz="1400" spc="-360" dirty="0">
                <a:solidFill>
                  <a:srgbClr val="C0504D"/>
                </a:solidFill>
                <a:latin typeface="宋体"/>
                <a:cs typeface="宋体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钩子函数获取消费数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据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18" y="1064714"/>
            <a:ext cx="4153559" cy="32124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000" spc="-5" dirty="0">
                <a:solidFill>
                  <a:srgbClr val="AC2A25"/>
                </a:solidFill>
                <a:latin typeface="宋体"/>
                <a:cs typeface="宋体"/>
              </a:rPr>
              <a:t>2. </a:t>
            </a:r>
            <a:r>
              <a:rPr sz="2000" spc="-5" dirty="0" err="1">
                <a:solidFill>
                  <a:srgbClr val="AC2A25"/>
                </a:solidFill>
                <a:latin typeface="宋体"/>
                <a:cs typeface="宋体"/>
              </a:rPr>
              <a:t>使用</a:t>
            </a:r>
            <a:r>
              <a:rPr sz="2000" spc="25" dirty="0" err="1">
                <a:solidFill>
                  <a:srgbClr val="AC2A25"/>
                </a:solidFill>
                <a:latin typeface="宋体"/>
                <a:cs typeface="宋体"/>
              </a:rPr>
              <a:t>Context</a:t>
            </a:r>
            <a:r>
              <a:rPr sz="2000" spc="-5" dirty="0" err="1">
                <a:solidFill>
                  <a:srgbClr val="AC2A25"/>
                </a:solidFill>
                <a:latin typeface="宋体"/>
                <a:cs typeface="宋体"/>
              </a:rPr>
              <a:t>机制跨层级组件通</a:t>
            </a:r>
            <a:r>
              <a:rPr sz="2000" spc="-30" dirty="0" err="1">
                <a:solidFill>
                  <a:srgbClr val="AC2A25"/>
                </a:solidFill>
                <a:latin typeface="宋体"/>
                <a:cs typeface="宋体"/>
              </a:rPr>
              <a:t>信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1457" y="1646343"/>
            <a:ext cx="3580103" cy="2685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23969" y="1988045"/>
            <a:ext cx="5735367" cy="2448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7C4ADC-55E4-966D-8EC3-BB1B659244A6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8.2.4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React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组件通信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-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兄弟组件通信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EDDE1-AE3A-9810-5EFA-D59D29197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059009B-7570-BD66-D542-CF569B8E0860}"/>
              </a:ext>
            </a:extLst>
          </p:cNvPr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 Hooks Ⅱ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DCBE0896-D85B-0428-7297-C3F9A6EBD247}"/>
              </a:ext>
            </a:extLst>
          </p:cNvPr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105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1064714"/>
            <a:ext cx="5366956" cy="1836181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110" dirty="0">
                <a:solidFill>
                  <a:srgbClr val="AC2A25"/>
                </a:solidFill>
                <a:latin typeface="宋体"/>
                <a:cs typeface="宋体"/>
              </a:rPr>
              <a:t>ReactHooks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使用规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则</a:t>
            </a:r>
            <a:endParaRPr sz="2000" dirty="0">
              <a:latin typeface="宋体"/>
              <a:cs typeface="宋体"/>
            </a:endParaRPr>
          </a:p>
          <a:p>
            <a:pPr>
              <a:spcBef>
                <a:spcPts val="20"/>
              </a:spcBef>
            </a:pPr>
            <a:endParaRPr sz="2100" dirty="0">
              <a:latin typeface="宋体"/>
              <a:cs typeface="宋体"/>
            </a:endParaRPr>
          </a:p>
          <a:p>
            <a:pPr marL="12699"/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使用规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则</a:t>
            </a:r>
            <a:endParaRPr sz="1600" dirty="0">
              <a:latin typeface="宋体"/>
              <a:cs typeface="宋体"/>
            </a:endParaRPr>
          </a:p>
          <a:p>
            <a:pPr marL="243180" indent="-230481">
              <a:spcBef>
                <a:spcPts val="1660"/>
              </a:spcBef>
              <a:buAutoNum type="arabicPeriod"/>
              <a:tabLst>
                <a:tab pos="243180" algn="l"/>
              </a:tabLst>
            </a:pP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只能在组件中或者其他自定义</a:t>
            </a:r>
            <a:r>
              <a:rPr sz="1600" spc="180" dirty="0">
                <a:solidFill>
                  <a:srgbClr val="404040"/>
                </a:solidFill>
                <a:latin typeface="宋体"/>
                <a:cs typeface="宋体"/>
              </a:rPr>
              <a:t>Hook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函数中调</a:t>
            </a:r>
            <a:r>
              <a:rPr sz="1600" spc="-35" dirty="0">
                <a:solidFill>
                  <a:srgbClr val="404040"/>
                </a:solidFill>
                <a:latin typeface="宋体"/>
                <a:cs typeface="宋体"/>
              </a:rPr>
              <a:t>用</a:t>
            </a:r>
            <a:endParaRPr sz="1600" dirty="0">
              <a:latin typeface="宋体"/>
              <a:cs typeface="宋体"/>
            </a:endParaRPr>
          </a:p>
          <a:p>
            <a:pPr marL="243180" indent="-230481">
              <a:spcBef>
                <a:spcPts val="1720"/>
              </a:spcBef>
              <a:buAutoNum type="arabicPeriod"/>
              <a:tabLst>
                <a:tab pos="243180" algn="l"/>
              </a:tabLst>
            </a:pP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只能在组件的顶层调用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不能嵌套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在</a:t>
            </a:r>
            <a:r>
              <a:rPr sz="1600" spc="-35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310" dirty="0">
                <a:solidFill>
                  <a:srgbClr val="252525"/>
                </a:solidFill>
                <a:latin typeface="宋体"/>
                <a:cs typeface="宋体"/>
              </a:rPr>
              <a:t>if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-85" dirty="0">
                <a:solidFill>
                  <a:srgbClr val="252525"/>
                </a:solidFill>
                <a:latin typeface="宋体"/>
                <a:cs typeface="宋体"/>
              </a:rPr>
              <a:t>for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其他函数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中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9805" y="3288079"/>
            <a:ext cx="2787032" cy="181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59406" y="3288079"/>
            <a:ext cx="2642272" cy="181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2725" y="3288080"/>
            <a:ext cx="3413315" cy="1810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A73932-5677-2E15-E058-81FA473F47C4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8.3.1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lang="en-US" altLang="zh-CN" sz="2400" b="1" spc="-35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ReactHooks</a:t>
            </a:r>
            <a:r>
              <a:rPr lang="zh-CN" altLang="en-US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使用规则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5663954"/>
            <a:ext cx="10146614" cy="22887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说明</a:t>
            </a:r>
            <a:r>
              <a:rPr sz="1400" spc="-2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上面的组件中没有发生任何的用户事件</a:t>
            </a:r>
            <a:r>
              <a:rPr sz="1400" spc="-25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400" spc="-5" dirty="0">
                <a:solidFill>
                  <a:srgbClr val="C0504D"/>
                </a:solidFill>
                <a:latin typeface="宋体"/>
                <a:cs typeface="宋体"/>
              </a:rPr>
              <a:t>组件渲染完毕之后</a:t>
            </a:r>
            <a:r>
              <a:rPr sz="1400" spc="-5" dirty="0">
                <a:latin typeface="宋体"/>
                <a:cs typeface="宋体"/>
              </a:rPr>
              <a:t>就需要和服务器要数据</a:t>
            </a:r>
            <a:r>
              <a:rPr sz="1400" spc="-25" dirty="0">
                <a:latin typeface="宋体"/>
                <a:cs typeface="宋体"/>
              </a:rPr>
              <a:t>，</a:t>
            </a:r>
            <a:r>
              <a:rPr sz="1400" spc="-5" dirty="0">
                <a:latin typeface="宋体"/>
                <a:cs typeface="宋体"/>
              </a:rPr>
              <a:t>整个过程属于</a:t>
            </a:r>
            <a:r>
              <a:rPr sz="1400" spc="-25" dirty="0">
                <a:solidFill>
                  <a:srgbClr val="C0504D"/>
                </a:solidFill>
                <a:latin typeface="宋体"/>
                <a:cs typeface="宋体"/>
              </a:rPr>
              <a:t>“</a:t>
            </a:r>
            <a:r>
              <a:rPr sz="1400" spc="-5" dirty="0">
                <a:solidFill>
                  <a:srgbClr val="C0504D"/>
                </a:solidFill>
                <a:latin typeface="宋体"/>
                <a:cs typeface="宋体"/>
              </a:rPr>
              <a:t>只由渲染引起的操作</a:t>
            </a:r>
            <a:r>
              <a:rPr sz="1400" spc="-20" dirty="0">
                <a:solidFill>
                  <a:srgbClr val="C0504D"/>
                </a:solidFill>
                <a:latin typeface="宋体"/>
                <a:cs typeface="宋体"/>
              </a:rPr>
              <a:t>”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20" y="1064714"/>
            <a:ext cx="10555500" cy="121142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35" dirty="0">
                <a:solidFill>
                  <a:srgbClr val="AC2A25"/>
                </a:solidFill>
                <a:latin typeface="宋体"/>
                <a:cs typeface="宋体"/>
              </a:rPr>
              <a:t>useEffect</a:t>
            </a:r>
            <a:r>
              <a:rPr sz="2000" spc="-520" dirty="0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的概念理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解</a:t>
            </a:r>
            <a:endParaRPr sz="2000">
              <a:latin typeface="宋体"/>
              <a:cs typeface="宋体"/>
            </a:endParaRPr>
          </a:p>
          <a:p>
            <a:pPr marL="12699" marR="5079">
              <a:lnSpc>
                <a:spcPct val="150000"/>
              </a:lnSpc>
              <a:spcBef>
                <a:spcPts val="1175"/>
              </a:spcBef>
            </a:pP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useEffect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是一个</a:t>
            </a:r>
            <a:r>
              <a:rPr sz="1600" spc="40" dirty="0">
                <a:solidFill>
                  <a:srgbClr val="252525"/>
                </a:solidFill>
                <a:latin typeface="宋体"/>
                <a:cs typeface="宋体"/>
              </a:rPr>
              <a:t>React</a:t>
            </a:r>
            <a:r>
              <a:rPr sz="1600" spc="-33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180" dirty="0">
                <a:solidFill>
                  <a:srgbClr val="252525"/>
                </a:solidFill>
                <a:latin typeface="宋体"/>
                <a:cs typeface="宋体"/>
              </a:rPr>
              <a:t>Hook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函数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用于在</a:t>
            </a:r>
            <a:r>
              <a:rPr sz="1600" spc="40" dirty="0">
                <a:solidFill>
                  <a:srgbClr val="252525"/>
                </a:solidFill>
                <a:latin typeface="宋体"/>
                <a:cs typeface="宋体"/>
              </a:rPr>
              <a:t>React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组件中</a:t>
            </a:r>
            <a:r>
              <a:rPr sz="1600" spc="-5" dirty="0">
                <a:latin typeface="宋体"/>
                <a:cs typeface="宋体"/>
              </a:rPr>
              <a:t>创建不是由事件引起而是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由渲染本身引起的操作</a:t>
            </a:r>
            <a:r>
              <a:rPr sz="1600" spc="-30" dirty="0">
                <a:solidFill>
                  <a:srgbClr val="C0504D"/>
                </a:solidFill>
                <a:latin typeface="宋体"/>
                <a:cs typeface="宋体"/>
              </a:rPr>
              <a:t>（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副作用</a:t>
            </a:r>
            <a:r>
              <a:rPr sz="1600" spc="-175" dirty="0">
                <a:solidFill>
                  <a:srgbClr val="C0504D"/>
                </a:solidFill>
                <a:latin typeface="宋体"/>
                <a:cs typeface="宋体"/>
              </a:rPr>
              <a:t>）,</a:t>
            </a:r>
            <a:r>
              <a:rPr sz="1600" spc="-330" dirty="0">
                <a:solidFill>
                  <a:srgbClr val="C0504D"/>
                </a:solidFill>
                <a:latin typeface="宋体"/>
                <a:cs typeface="宋体"/>
              </a:rPr>
              <a:t> 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比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如发送</a:t>
            </a:r>
            <a:r>
              <a:rPr sz="1600" spc="85" dirty="0">
                <a:solidFill>
                  <a:srgbClr val="252525"/>
                </a:solidFill>
                <a:latin typeface="宋体"/>
                <a:cs typeface="宋体"/>
              </a:rPr>
              <a:t>AJAX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请求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更改</a:t>
            </a:r>
            <a:r>
              <a:rPr sz="1600" spc="409" dirty="0">
                <a:solidFill>
                  <a:srgbClr val="252525"/>
                </a:solidFill>
                <a:latin typeface="宋体"/>
                <a:cs typeface="宋体"/>
              </a:rPr>
              <a:t>DOM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等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等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1367" y="2638689"/>
            <a:ext cx="3944564" cy="2835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04942-1179-016C-E6FC-07A8E9EE3BBE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8.3.2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UseE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ffect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4365898"/>
            <a:ext cx="10421533" cy="120609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参数</a:t>
            </a:r>
            <a:r>
              <a:rPr sz="1400" spc="100" dirty="0">
                <a:solidFill>
                  <a:srgbClr val="252525"/>
                </a:solidFill>
                <a:latin typeface="宋体"/>
                <a:cs typeface="宋体"/>
              </a:rPr>
              <a:t>1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是一个函数</a:t>
            </a:r>
            <a:r>
              <a:rPr sz="1400" spc="-25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可以把它叫做副作用函数</a:t>
            </a:r>
            <a:r>
              <a:rPr sz="1400" spc="-25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在函数内部可以放置要执行的操</a:t>
            </a:r>
            <a:r>
              <a:rPr sz="1400" spc="-20" dirty="0">
                <a:solidFill>
                  <a:srgbClr val="252525"/>
                </a:solidFill>
                <a:latin typeface="宋体"/>
                <a:cs typeface="宋体"/>
              </a:rPr>
              <a:t>作</a:t>
            </a:r>
            <a:endParaRPr sz="1400" dirty="0">
              <a:latin typeface="宋体"/>
              <a:cs typeface="宋体"/>
            </a:endParaRPr>
          </a:p>
          <a:p>
            <a:pPr marL="12699" marR="5079">
              <a:lnSpc>
                <a:spcPct val="150000"/>
              </a:lnSpc>
              <a:spcBef>
                <a:spcPts val="335"/>
              </a:spcBef>
            </a:pP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参数</a:t>
            </a:r>
            <a:r>
              <a:rPr sz="1400" spc="100" dirty="0">
                <a:solidFill>
                  <a:srgbClr val="252525"/>
                </a:solidFill>
                <a:latin typeface="宋体"/>
                <a:cs typeface="宋体"/>
              </a:rPr>
              <a:t>2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是一个数组</a:t>
            </a:r>
            <a:r>
              <a:rPr sz="1400" spc="-25" dirty="0">
                <a:solidFill>
                  <a:srgbClr val="252525"/>
                </a:solidFill>
                <a:latin typeface="宋体"/>
                <a:cs typeface="宋体"/>
              </a:rPr>
              <a:t>（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可选参</a:t>
            </a:r>
            <a:r>
              <a:rPr sz="1400" spc="-25" dirty="0">
                <a:solidFill>
                  <a:srgbClr val="252525"/>
                </a:solidFill>
                <a:latin typeface="宋体"/>
                <a:cs typeface="宋体"/>
              </a:rPr>
              <a:t>），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在数组里放置依赖项</a:t>
            </a:r>
            <a:r>
              <a:rPr sz="1400" spc="-25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400" spc="-5" dirty="0">
                <a:solidFill>
                  <a:srgbClr val="252525"/>
                </a:solidFill>
                <a:latin typeface="宋体"/>
                <a:cs typeface="宋体"/>
              </a:rPr>
              <a:t>不同依赖项会影响第一个参数函数的执行</a:t>
            </a:r>
            <a:r>
              <a:rPr sz="1400" spc="-25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400" spc="-5" dirty="0">
                <a:solidFill>
                  <a:srgbClr val="C0504D"/>
                </a:solidFill>
                <a:latin typeface="宋体"/>
                <a:cs typeface="宋体"/>
              </a:rPr>
              <a:t>当是一个空数组的时候</a:t>
            </a:r>
            <a:r>
              <a:rPr sz="1400" spc="-25" dirty="0">
                <a:solidFill>
                  <a:srgbClr val="C0504D"/>
                </a:solidFill>
                <a:latin typeface="宋体"/>
                <a:cs typeface="宋体"/>
              </a:rPr>
              <a:t>，</a:t>
            </a:r>
            <a:r>
              <a:rPr sz="1400" spc="-5" dirty="0">
                <a:solidFill>
                  <a:srgbClr val="C0504D"/>
                </a:solidFill>
                <a:latin typeface="宋体"/>
                <a:cs typeface="宋体"/>
              </a:rPr>
              <a:t>副作用函</a:t>
            </a:r>
            <a:r>
              <a:rPr sz="1400" spc="-20" dirty="0">
                <a:solidFill>
                  <a:srgbClr val="C0504D"/>
                </a:solidFill>
                <a:latin typeface="宋体"/>
                <a:cs typeface="宋体"/>
              </a:rPr>
              <a:t>数 </a:t>
            </a:r>
            <a:r>
              <a:rPr sz="1400" spc="-5" dirty="0">
                <a:solidFill>
                  <a:srgbClr val="C0504D"/>
                </a:solidFill>
                <a:latin typeface="宋体"/>
                <a:cs typeface="宋体"/>
              </a:rPr>
              <a:t>只会在组件渲染完毕之后执行一</a:t>
            </a:r>
            <a:r>
              <a:rPr sz="1400" spc="-20" dirty="0">
                <a:solidFill>
                  <a:srgbClr val="C0504D"/>
                </a:solidFill>
                <a:latin typeface="宋体"/>
                <a:cs typeface="宋体"/>
              </a:rPr>
              <a:t>次</a:t>
            </a:r>
            <a:endParaRPr sz="1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900" dirty="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19" y="1064715"/>
            <a:ext cx="6923138" cy="1279286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35" dirty="0">
                <a:solidFill>
                  <a:srgbClr val="AC2A25"/>
                </a:solidFill>
                <a:latin typeface="宋体"/>
                <a:cs typeface="宋体"/>
              </a:rPr>
              <a:t>useEffect</a:t>
            </a:r>
            <a:r>
              <a:rPr sz="2000" spc="-520" dirty="0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的基础使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用</a:t>
            </a:r>
            <a:endParaRPr sz="2000" dirty="0">
              <a:latin typeface="宋体"/>
              <a:cs typeface="宋体"/>
            </a:endParaRPr>
          </a:p>
          <a:p>
            <a:pPr marL="12699" marR="5079">
              <a:lnSpc>
                <a:spcPct val="169800"/>
              </a:lnSpc>
              <a:spcBef>
                <a:spcPts val="137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需求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在组件渲染完毕之后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立刻从服务端获取频道列表数据并显示到页面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中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语法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0662" y="2629798"/>
            <a:ext cx="4211787" cy="1278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D93381-7417-E1E7-88A5-D9AF6D1E7BCC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8.3.2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UseE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ffect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1064714"/>
            <a:ext cx="8439321" cy="111555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35" dirty="0">
                <a:solidFill>
                  <a:srgbClr val="AC2A25"/>
                </a:solidFill>
                <a:latin typeface="宋体"/>
                <a:cs typeface="宋体"/>
              </a:rPr>
              <a:t>useEffect</a:t>
            </a:r>
            <a:r>
              <a:rPr sz="2000" spc="-520" dirty="0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依赖项参数说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明</a:t>
            </a:r>
            <a:endParaRPr sz="2000" dirty="0">
              <a:latin typeface="宋体"/>
              <a:cs typeface="宋体"/>
            </a:endParaRPr>
          </a:p>
          <a:p>
            <a:pPr>
              <a:spcBef>
                <a:spcPts val="30"/>
              </a:spcBef>
            </a:pPr>
            <a:endParaRPr sz="3300" dirty="0">
              <a:latin typeface="宋体"/>
              <a:cs typeface="宋体"/>
            </a:endParaRPr>
          </a:p>
          <a:p>
            <a:pPr marL="37461"/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useEffect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副作用函数的执行时机存在多种情况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根据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传入依赖项的不同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会有不同的执行表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现</a:t>
            </a:r>
            <a:endParaRPr sz="1600" dirty="0">
              <a:latin typeface="宋体"/>
              <a:cs typeface="宋体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60947" y="2478941"/>
          <a:ext cx="8180274" cy="2884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0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依赖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项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26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副作用函数执行时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机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26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2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宋体"/>
                          <a:cs typeface="宋体"/>
                        </a:rPr>
                        <a:t>没有依赖</a:t>
                      </a:r>
                      <a:r>
                        <a:rPr sz="1400" spc="-20" dirty="0">
                          <a:latin typeface="宋体"/>
                          <a:cs typeface="宋体"/>
                        </a:rPr>
                        <a:t>项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33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宋体"/>
                          <a:cs typeface="宋体"/>
                        </a:rPr>
                        <a:t>组件初始渲</a:t>
                      </a:r>
                      <a:r>
                        <a:rPr sz="1400" spc="-20" dirty="0">
                          <a:latin typeface="宋体"/>
                          <a:cs typeface="宋体"/>
                        </a:rPr>
                        <a:t>染</a:t>
                      </a:r>
                      <a:r>
                        <a:rPr sz="1400" spc="-33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75" dirty="0">
                          <a:latin typeface="宋体"/>
                          <a:cs typeface="宋体"/>
                        </a:rPr>
                        <a:t>+</a:t>
                      </a:r>
                      <a:r>
                        <a:rPr sz="1400" spc="-35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组件更新时执</a:t>
                      </a:r>
                      <a:r>
                        <a:rPr sz="1400" spc="-20" dirty="0">
                          <a:latin typeface="宋体"/>
                          <a:cs typeface="宋体"/>
                        </a:rPr>
                        <a:t>行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33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2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宋体"/>
                          <a:cs typeface="宋体"/>
                        </a:rPr>
                        <a:t>空数组依</a:t>
                      </a:r>
                      <a:r>
                        <a:rPr sz="1400" spc="-20" dirty="0">
                          <a:latin typeface="宋体"/>
                          <a:cs typeface="宋体"/>
                        </a:rPr>
                        <a:t>赖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33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宋体"/>
                          <a:cs typeface="宋体"/>
                        </a:rPr>
                        <a:t>只在初始渲染时执行一</a:t>
                      </a:r>
                      <a:r>
                        <a:rPr sz="1400" spc="-20" dirty="0">
                          <a:latin typeface="宋体"/>
                          <a:cs typeface="宋体"/>
                        </a:rPr>
                        <a:t>次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33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2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宋体"/>
                          <a:cs typeface="宋体"/>
                        </a:rPr>
                        <a:t>添加特定依赖</a:t>
                      </a:r>
                      <a:r>
                        <a:rPr sz="1400" spc="-20" dirty="0">
                          <a:latin typeface="宋体"/>
                          <a:cs typeface="宋体"/>
                        </a:rPr>
                        <a:t>项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33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宋体"/>
                          <a:cs typeface="宋体"/>
                        </a:rPr>
                        <a:t>组件初始渲</a:t>
                      </a:r>
                      <a:r>
                        <a:rPr sz="1400" spc="-20" dirty="0">
                          <a:latin typeface="宋体"/>
                          <a:cs typeface="宋体"/>
                        </a:rPr>
                        <a:t>染</a:t>
                      </a:r>
                      <a:r>
                        <a:rPr sz="1400" spc="-33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75" dirty="0">
                          <a:latin typeface="宋体"/>
                          <a:cs typeface="宋体"/>
                        </a:rPr>
                        <a:t>+</a:t>
                      </a:r>
                      <a:r>
                        <a:rPr sz="1400" spc="-35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特性依赖项变化时执</a:t>
                      </a:r>
                      <a:r>
                        <a:rPr sz="1400" spc="-20" dirty="0">
                          <a:latin typeface="宋体"/>
                          <a:cs typeface="宋体"/>
                        </a:rPr>
                        <a:t>行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33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5F80FCC-FD08-FE7D-13E3-29BA8EDFCDB3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8.3.2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UseE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ffect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 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前后端通信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593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54726-6D7F-C0D7-1014-902228812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:a16="http://schemas.microsoft.com/office/drawing/2014/main" id="{9563E5F4-82CA-4424-2B54-4B3207F5A3FB}"/>
              </a:ext>
            </a:extLst>
          </p:cNvPr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A61F4D-E134-F501-5784-90EA689F2AA6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8.1.1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Fetch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962E0B-5C80-A9BB-D854-7C04EAE6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37" y="3132818"/>
            <a:ext cx="7924800" cy="26479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1559D5B-8F5F-EFD9-B9C2-BF46BD6D231A}"/>
              </a:ext>
            </a:extLst>
          </p:cNvPr>
          <p:cNvSpPr txBox="1"/>
          <p:nvPr/>
        </p:nvSpPr>
        <p:spPr>
          <a:xfrm>
            <a:off x="1124637" y="2429015"/>
            <a:ext cx="609600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Fetch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基本示例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92111D-E948-634D-803D-E08333A1162B}"/>
              </a:ext>
            </a:extLst>
          </p:cNvPr>
          <p:cNvSpPr txBox="1"/>
          <p:nvPr/>
        </p:nvSpPr>
        <p:spPr>
          <a:xfrm>
            <a:off x="982638" y="1202628"/>
            <a:ext cx="9865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fetch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是一种现代的浏览器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API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，用于在网络上进行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70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17ECF-1B6F-E7C6-B1E0-2BB89D1CB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:a16="http://schemas.microsoft.com/office/drawing/2014/main" id="{C84C677E-FB5B-E52E-6864-65301FD5F2D4}"/>
              </a:ext>
            </a:extLst>
          </p:cNvPr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58A76D-8DB4-8754-DEE2-70FC4B334FCE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8.1.2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localStorage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2" name="TextBox 35">
            <a:extLst>
              <a:ext uri="{FF2B5EF4-FFF2-40B4-BE49-F238E27FC236}">
                <a16:creationId xmlns:a16="http://schemas.microsoft.com/office/drawing/2014/main" id="{2B88E1C2-ED52-E47B-36BD-C63923D0C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06" y="1293607"/>
            <a:ext cx="1080120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localStorage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是一种浏览器提供的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 Storage API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，用于在客户端存储数据。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1663B43D-18B4-A832-3EDD-A4503FA47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24" y="2241265"/>
            <a:ext cx="10801200" cy="237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特点和用法</a:t>
            </a:r>
            <a:endParaRPr lang="en-US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持久性：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数据在浏览器关闭后仍然会被保留，除非手动删除或代码中清除。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同步存取：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数据的读取和写入是同步的，不涉及异步操作。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容量限制：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通常约为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5-10MB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，但具体数值因浏览器而异。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键值对存储：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数据以键值对形式存储，所有数据会被转换为字符串。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1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02723-9013-BB33-3A11-D317B4321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:a16="http://schemas.microsoft.com/office/drawing/2014/main" id="{33C3CDFB-04DA-C540-DBA0-92AF3B509D4E}"/>
              </a:ext>
            </a:extLst>
          </p:cNvPr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3BCACB-92A1-FF17-1E08-4EA055D29177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8.1.2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localStorage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B442F0FD-E4F3-8859-348C-46C78E4DD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06" y="1341562"/>
            <a:ext cx="10801200" cy="37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优点：</a:t>
            </a:r>
            <a:endParaRPr lang="en-US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易于使用和访问。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无需服务器端请求就能存储和获取数据。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适用于需要长久保存的数据，如用户偏好或设置。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局限性：</a:t>
            </a:r>
            <a:endParaRPr lang="en-US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数据只能以字符串形式存储，如果需要存储复杂数据结构，需要使用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JSON.stringify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JSON.parse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76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DA778-00DB-47EE-8975-C0F937CCC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:a16="http://schemas.microsoft.com/office/drawing/2014/main" id="{52EDFABE-F4DE-0281-3AD2-DB4D9F27B0FB}"/>
              </a:ext>
            </a:extLst>
          </p:cNvPr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F5D347-E0F2-66CE-E58D-D13B02A6341F}"/>
              </a:ext>
            </a:extLst>
          </p:cNvPr>
          <p:cNvSpPr txBox="1"/>
          <p:nvPr/>
        </p:nvSpPr>
        <p:spPr>
          <a:xfrm>
            <a:off x="1054646" y="1557586"/>
            <a:ext cx="609600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localStorage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基本示例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54F17F-5070-ED21-F493-5FFE341B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62" y="2493690"/>
            <a:ext cx="3816424" cy="35803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2D9FB4-F748-7CAA-AE58-F98827368197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8.1.2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localStorage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684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03C66-D1ED-BA9E-2F88-6894E2CE1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:a16="http://schemas.microsoft.com/office/drawing/2014/main" id="{92F0432B-B727-82F7-11B2-E8C49EF6EC1D}"/>
              </a:ext>
            </a:extLst>
          </p:cNvPr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5E1B0D-06A3-8BBC-3338-19FA3987F06E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8.1.3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lang="zh-CN" altLang="en-US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封装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Request</a:t>
            </a:r>
            <a:r>
              <a:rPr lang="zh-CN" altLang="en-US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方法示例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852161-1F8B-6725-9AE6-CD4810CEB848}"/>
              </a:ext>
            </a:extLst>
          </p:cNvPr>
          <p:cNvSpPr txBox="1"/>
          <p:nvPr/>
        </p:nvSpPr>
        <p:spPr>
          <a:xfrm>
            <a:off x="483941" y="884333"/>
            <a:ext cx="5256584" cy="5876673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 request = async 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method = 'GET', body = null) =&gt; {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localStorage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中获取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token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const token =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localStorage.getItem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('token');</a:t>
            </a:r>
          </a:p>
          <a:p>
            <a:pPr lvl="1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const headers = {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'Content-Type': 'application/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};</a:t>
            </a:r>
          </a:p>
          <a:p>
            <a:pPr lvl="1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//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如果存在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token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，添加到请求头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(token) {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headers['Authorization'] = `Bearer ${token}`;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}</a:t>
            </a:r>
          </a:p>
          <a:p>
            <a:pPr lvl="1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const options = {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method,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headers,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};</a:t>
            </a:r>
          </a:p>
          <a:p>
            <a:pPr lvl="1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if (body) {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options.body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JSON.stringify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(body);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D742B8C-980E-4EAC-ADD4-F061020A2079}"/>
              </a:ext>
            </a:extLst>
          </p:cNvPr>
          <p:cNvSpPr txBox="1"/>
          <p:nvPr/>
        </p:nvSpPr>
        <p:spPr>
          <a:xfrm>
            <a:off x="6061604" y="1204844"/>
            <a:ext cx="5400600" cy="5078313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0" algn="l" rtl="0" eaLnBrk="1" latinLnBrk="0" hangingPunct="1"/>
            <a:r>
              <a:rPr lang="en-US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zh-CN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接左侧</a:t>
            </a:r>
            <a:r>
              <a:rPr lang="en-US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  <a:p>
            <a:pPr marL="0" algn="l" rtl="0" eaLnBrk="1" latinLnBrk="0" hangingPunct="1"/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algn="l" rtl="0" eaLnBrk="1" latinLnBrk="0" hangingPunct="1"/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l" rtl="0" eaLnBrk="1" latinLnBrk="0" hangingPunct="1"/>
            <a:r>
              <a:rPr lang="zh-CN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try {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l" rtl="0" eaLnBrk="1" latinLnBrk="0" hangingPunct="1"/>
            <a:r>
              <a:rPr lang="zh-CN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const response = await fetch(url, options);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l" rtl="0" eaLnBrk="1" latinLnBrk="0" hangingPunct="1"/>
            <a:r>
              <a:rPr lang="zh-CN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if (!response.ok) {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l" rtl="0" eaLnBrk="1" latinLnBrk="0" hangingPunct="1"/>
            <a:r>
              <a:rPr lang="zh-CN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  throw new Error(`HTTP error! status: ${response.status}`);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l" rtl="0" eaLnBrk="1" latinLnBrk="0" hangingPunct="1"/>
            <a:r>
              <a:rPr lang="zh-CN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}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l" rtl="0" eaLnBrk="1" latinLnBrk="0" hangingPunct="1"/>
            <a:r>
              <a:rPr lang="zh-CN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return await response.json();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l" rtl="0" eaLnBrk="1" latinLnBrk="0" hangingPunct="1"/>
            <a:r>
              <a:rPr lang="zh-CN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} catch (error) {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l" rtl="0" eaLnBrk="1" latinLnBrk="0" hangingPunct="1"/>
            <a:r>
              <a:rPr lang="zh-CN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console.error('Error during fetch:', error);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l" rtl="0" eaLnBrk="1" latinLnBrk="0" hangingPunct="1"/>
            <a:r>
              <a:rPr lang="zh-CN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  throw error;</a:t>
            </a:r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l" rtl="0" eaLnBrk="1" latinLnBrk="0" hangingPunct="1"/>
            <a:r>
              <a:rPr lang="zh-CN" altLang="zh-CN" sz="12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 }</a:t>
            </a:r>
            <a:endParaRPr lang="en-US" altLang="zh-CN" sz="1200" kern="1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algn="l" rtl="0" eaLnBrk="1" latinLnBrk="0" hangingPunct="1"/>
            <a:endParaRPr lang="en-US" altLang="zh-CN" sz="1200" kern="1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algn="l" rtl="0" eaLnBrk="1" latinLnBrk="0" hangingPunct="1"/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algn="l" rtl="0" eaLnBrk="1" latinLnBrk="0" hangingPunct="1"/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使用示例</a:t>
            </a:r>
          </a:p>
          <a:p>
            <a:pPr marL="0" algn="l" rtl="0" eaLnBrk="1" latinLnBrk="0" hangingPunct="1"/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  <a:r>
              <a:rPr lang="en-US" altLang="zh-CN" sz="12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getData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async () =&gt; {</a:t>
            </a:r>
          </a:p>
          <a:p>
            <a:pPr marL="0" algn="l" rtl="0" eaLnBrk="1" latinLnBrk="0" hangingPunct="1"/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const </a:t>
            </a:r>
            <a:r>
              <a:rPr lang="en-US" altLang="zh-CN" sz="12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'https://api.example.com/data';</a:t>
            </a:r>
          </a:p>
          <a:p>
            <a:pPr marL="0" algn="l" rtl="0" eaLnBrk="1" latinLnBrk="0" hangingPunct="1"/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l" rtl="0" eaLnBrk="1" latinLnBrk="0" hangingPunct="1"/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try {</a:t>
            </a:r>
          </a:p>
          <a:p>
            <a:pPr marL="0" algn="l" rtl="0" eaLnBrk="1" latinLnBrk="0" hangingPunct="1"/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const data = await request(</a:t>
            </a:r>
            <a:r>
              <a:rPr lang="en-US" altLang="zh-CN" sz="12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'GET');</a:t>
            </a:r>
          </a:p>
          <a:p>
            <a:pPr marL="0" algn="l" rtl="0" eaLnBrk="1" latinLnBrk="0" hangingPunct="1"/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console.log('Data fetched:', data);</a:t>
            </a:r>
          </a:p>
          <a:p>
            <a:pPr marL="0" algn="l" rtl="0" eaLnBrk="1" latinLnBrk="0" hangingPunct="1"/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} catch (error) {</a:t>
            </a:r>
          </a:p>
          <a:p>
            <a:pPr marL="0" algn="l" rtl="0" eaLnBrk="1" latinLnBrk="0" hangingPunct="1"/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console.error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('Fetch failed:', error);</a:t>
            </a:r>
          </a:p>
          <a:p>
            <a:pPr marL="0" algn="l" rtl="0" eaLnBrk="1" latinLnBrk="0" hangingPunct="1"/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marL="0" algn="l" rtl="0" eaLnBrk="1" latinLnBrk="0" hangingPunct="1"/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0" algn="l" rtl="0" eaLnBrk="1" latinLnBrk="0" hangingPunct="1"/>
            <a:endParaRPr lang="zh-CN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3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5064-EF0A-A14C-83B7-2C3E05AF1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365604E-EE34-208C-A476-AA23A703D29F}"/>
              </a:ext>
            </a:extLst>
          </p:cNvPr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 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组件通信</a:t>
            </a: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BD989C32-795A-6D80-C82F-C79963910A44}"/>
              </a:ext>
            </a:extLst>
          </p:cNvPr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795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4953481"/>
            <a:ext cx="1340945" cy="268570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  <a:tabLst>
                <a:tab pos="518743" algn="l"/>
              </a:tabLst>
            </a:pPr>
            <a:r>
              <a:rPr sz="1600" spc="260" dirty="0">
                <a:solidFill>
                  <a:srgbClr val="C0504D"/>
                </a:solidFill>
                <a:latin typeface="宋体"/>
                <a:cs typeface="宋体"/>
              </a:rPr>
              <a:t>A</a:t>
            </a:r>
            <a:r>
              <a:rPr sz="1600" spc="-100" dirty="0">
                <a:solidFill>
                  <a:srgbClr val="C0504D"/>
                </a:solidFill>
                <a:latin typeface="宋体"/>
                <a:cs typeface="宋体"/>
              </a:rPr>
              <a:t>-</a:t>
            </a:r>
            <a:r>
              <a:rPr sz="1600" spc="185" dirty="0">
                <a:solidFill>
                  <a:srgbClr val="C0504D"/>
                </a:solidFill>
                <a:latin typeface="宋体"/>
                <a:cs typeface="宋体"/>
              </a:rPr>
              <a:t>B	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父子通</a:t>
            </a:r>
            <a:r>
              <a:rPr sz="1600" spc="-35" dirty="0">
                <a:solidFill>
                  <a:srgbClr val="C0504D"/>
                </a:solidFill>
                <a:latin typeface="宋体"/>
                <a:cs typeface="宋体"/>
              </a:rPr>
              <a:t>信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8079" y="4953481"/>
            <a:ext cx="1275549" cy="268570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80" dirty="0">
                <a:solidFill>
                  <a:srgbClr val="C0504D"/>
                </a:solidFill>
                <a:latin typeface="宋体"/>
                <a:cs typeface="宋体"/>
              </a:rPr>
              <a:t>B-C</a:t>
            </a:r>
            <a:r>
              <a:rPr sz="1600" spc="-50" dirty="0">
                <a:solidFill>
                  <a:srgbClr val="C0504D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兄弟通</a:t>
            </a:r>
            <a:r>
              <a:rPr sz="1600" spc="-35" dirty="0">
                <a:solidFill>
                  <a:srgbClr val="C0504D"/>
                </a:solidFill>
                <a:latin typeface="宋体"/>
                <a:cs typeface="宋体"/>
              </a:rPr>
              <a:t>信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1241" y="4953481"/>
            <a:ext cx="1276184" cy="268570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80" dirty="0">
                <a:solidFill>
                  <a:srgbClr val="C0504D"/>
                </a:solidFill>
                <a:latin typeface="宋体"/>
                <a:cs typeface="宋体"/>
              </a:rPr>
              <a:t>A-E</a:t>
            </a:r>
            <a:r>
              <a:rPr sz="1600" spc="-45" dirty="0">
                <a:solidFill>
                  <a:srgbClr val="C0504D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跨层通</a:t>
            </a:r>
            <a:r>
              <a:rPr sz="1600" spc="-35" dirty="0">
                <a:solidFill>
                  <a:srgbClr val="C0504D"/>
                </a:solidFill>
                <a:latin typeface="宋体"/>
                <a:cs typeface="宋体"/>
              </a:rPr>
              <a:t>信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9519" y="1064714"/>
            <a:ext cx="7935832" cy="84570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理解组件通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信</a:t>
            </a:r>
            <a:endParaRPr sz="2000" dirty="0">
              <a:latin typeface="宋体"/>
              <a:cs typeface="宋体"/>
            </a:endParaRPr>
          </a:p>
          <a:p>
            <a:pPr marL="12699">
              <a:spcBef>
                <a:spcPts val="213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概念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组件通信就是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组件之间的数据传递</a:t>
            </a:r>
            <a:r>
              <a:rPr sz="1600" spc="-30" dirty="0">
                <a:solidFill>
                  <a:srgbClr val="C0504D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根据组件嵌套关系的不同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有不同的通信方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法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72926" y="2055324"/>
            <a:ext cx="6654280" cy="2748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24095" y="2656464"/>
            <a:ext cx="144761" cy="22887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1400" spc="235" dirty="0">
                <a:solidFill>
                  <a:srgbClr val="49452A"/>
                </a:solidFill>
                <a:latin typeface="宋体"/>
                <a:cs typeface="宋体"/>
              </a:rPr>
              <a:t>A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2037" y="3450746"/>
            <a:ext cx="136507" cy="22887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1400" spc="170" dirty="0">
                <a:solidFill>
                  <a:srgbClr val="49452A"/>
                </a:solidFill>
                <a:latin typeface="宋体"/>
                <a:cs typeface="宋体"/>
              </a:rPr>
              <a:t>B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7588" y="3450746"/>
            <a:ext cx="132698" cy="22887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1400" spc="140" dirty="0">
                <a:solidFill>
                  <a:srgbClr val="49452A"/>
                </a:solidFill>
                <a:latin typeface="宋体"/>
                <a:cs typeface="宋体"/>
              </a:rPr>
              <a:t>C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4096" y="4078680"/>
            <a:ext cx="125079" cy="22887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1400" spc="80" dirty="0">
                <a:solidFill>
                  <a:srgbClr val="49452A"/>
                </a:solidFill>
                <a:latin typeface="宋体"/>
                <a:cs typeface="宋体"/>
              </a:rPr>
              <a:t>E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ED21DE-E621-78B7-8120-F7E37A183EF4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8.2.1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React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组件通信原理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15968</TotalTime>
  <Words>735</Words>
  <Application>Microsoft Office PowerPoint</Application>
  <PresentationFormat>自定义</PresentationFormat>
  <Paragraphs>143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华文楷体</vt:lpstr>
      <vt:lpstr>宋体</vt:lpstr>
      <vt:lpstr>微软雅黑</vt:lpstr>
      <vt:lpstr>字魂105号-简雅黑</vt:lpstr>
      <vt:lpstr>Arial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MateBook</cp:lastModifiedBy>
  <cp:revision>5841</cp:revision>
  <dcterms:created xsi:type="dcterms:W3CDTF">2020-11-09T06:56:00Z</dcterms:created>
  <dcterms:modified xsi:type="dcterms:W3CDTF">2024-12-17T02:50:54Z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