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44"/>
  </p:handoutMasterIdLst>
  <p:sldIdLst>
    <p:sldId id="2209" r:id="rId4"/>
    <p:sldId id="1853" r:id="rId6"/>
    <p:sldId id="1861" r:id="rId7"/>
    <p:sldId id="2172" r:id="rId8"/>
    <p:sldId id="2175" r:id="rId9"/>
    <p:sldId id="2182" r:id="rId10"/>
    <p:sldId id="2205" r:id="rId11"/>
    <p:sldId id="2204" r:id="rId12"/>
    <p:sldId id="2183" r:id="rId13"/>
    <p:sldId id="2173" r:id="rId14"/>
    <p:sldId id="2176" r:id="rId15"/>
    <p:sldId id="2203" r:id="rId16"/>
    <p:sldId id="2202" r:id="rId17"/>
    <p:sldId id="2174" r:id="rId18"/>
    <p:sldId id="1862" r:id="rId19"/>
    <p:sldId id="1863" r:id="rId20"/>
    <p:sldId id="2177" r:id="rId21"/>
    <p:sldId id="2178" r:id="rId22"/>
    <p:sldId id="2179" r:id="rId23"/>
    <p:sldId id="2180" r:id="rId24"/>
    <p:sldId id="1884" r:id="rId25"/>
    <p:sldId id="2181" r:id="rId26"/>
    <p:sldId id="2193" r:id="rId27"/>
    <p:sldId id="2194" r:id="rId28"/>
    <p:sldId id="1883" r:id="rId29"/>
    <p:sldId id="2211" r:id="rId30"/>
    <p:sldId id="2210" r:id="rId31"/>
    <p:sldId id="2187" r:id="rId32"/>
    <p:sldId id="2184" r:id="rId33"/>
    <p:sldId id="2186" r:id="rId34"/>
    <p:sldId id="2188" r:id="rId35"/>
    <p:sldId id="2185" r:id="rId36"/>
    <p:sldId id="2189" r:id="rId37"/>
    <p:sldId id="1939" r:id="rId38"/>
    <p:sldId id="2212" r:id="rId39"/>
    <p:sldId id="2190" r:id="rId40"/>
    <p:sldId id="2191" r:id="rId41"/>
    <p:sldId id="2213" r:id="rId42"/>
    <p:sldId id="2192" r:id="rId43"/>
  </p:sldIdLst>
  <p:sldSz cx="12190095" cy="6859270"/>
  <p:notesSz cx="6858000" cy="9144000"/>
  <p:custDataLst>
    <p:tags r:id="rId49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891a868-085a-4e6e-bbf0-3e517cce4e69}">
          <p14:sldIdLst/>
        </p14:section>
        <p14:section name="无标题节" id="{5a4e0fce-b745-4e03-aeca-b6b1d80c02d7}">
          <p14:sldIdLst>
            <p14:sldId id="2209"/>
            <p14:sldId id="1853"/>
            <p14:sldId id="1861"/>
            <p14:sldId id="2172"/>
            <p14:sldId id="2175"/>
            <p14:sldId id="2182"/>
            <p14:sldId id="2205"/>
            <p14:sldId id="2204"/>
            <p14:sldId id="2183"/>
            <p14:sldId id="2173"/>
            <p14:sldId id="2176"/>
            <p14:sldId id="2203"/>
            <p14:sldId id="2202"/>
            <p14:sldId id="2174"/>
            <p14:sldId id="1862"/>
            <p14:sldId id="1863"/>
            <p14:sldId id="2177"/>
            <p14:sldId id="2178"/>
            <p14:sldId id="2179"/>
            <p14:sldId id="2180"/>
            <p14:sldId id="1884"/>
            <p14:sldId id="2181"/>
            <p14:sldId id="2193"/>
            <p14:sldId id="2194"/>
            <p14:sldId id="1883"/>
            <p14:sldId id="2211"/>
            <p14:sldId id="2210"/>
            <p14:sldId id="2187"/>
            <p14:sldId id="2184"/>
            <p14:sldId id="2186"/>
            <p14:sldId id="2188"/>
            <p14:sldId id="2185"/>
            <p14:sldId id="2189"/>
            <p14:sldId id="1939"/>
            <p14:sldId id="2212"/>
            <p14:sldId id="2190"/>
            <p14:sldId id="2191"/>
            <p14:sldId id="2213"/>
            <p14:sldId id="21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313" userDrawn="1">
          <p15:clr>
            <a:srgbClr val="A4A3A4"/>
          </p15:clr>
        </p15:guide>
        <p15:guide id="3" pos="64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zq" initials="lzq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1369B2"/>
    <a:srgbClr val="FFFFFF"/>
    <a:srgbClr val="1369B3"/>
    <a:srgbClr val="71A5D1"/>
    <a:srgbClr val="F2F2F2"/>
    <a:srgbClr val="EBAD13"/>
    <a:srgbClr val="BBBBBB"/>
    <a:srgbClr val="FAFAFA"/>
    <a:srgbClr val="006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1" autoAdjust="0"/>
    <p:restoredTop sz="95974" autoAdjust="0"/>
  </p:normalViewPr>
  <p:slideViewPr>
    <p:cSldViewPr showGuides="1">
      <p:cViewPr varScale="1">
        <p:scale>
          <a:sx n="67" d="100"/>
          <a:sy n="67" d="100"/>
        </p:scale>
        <p:origin x="356" y="60"/>
      </p:cViewPr>
      <p:guideLst>
        <p:guide orient="horz" pos="4321"/>
        <p:guide pos="313"/>
        <p:guide pos="64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79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9" Type="http://schemas.openxmlformats.org/officeDocument/2006/relationships/tags" Target="tags/tag39.xml"/><Relationship Id="rId48" Type="http://schemas.openxmlformats.org/officeDocument/2006/relationships/commentAuthors" Target="commentAuthors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14"/>
          </p:nvPr>
        </p:nvSpPr>
        <p:spPr>
          <a:xfrm>
            <a:off x="660297" y="2038033"/>
            <a:ext cx="3474177" cy="438231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>
          <a:xfrm>
            <a:off x="660297" y="2665130"/>
            <a:ext cx="3474177" cy="2935832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8042923" y="2052858"/>
            <a:ext cx="3474177" cy="438231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8055621" y="2668676"/>
            <a:ext cx="3474177" cy="2935832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4351610" y="2049312"/>
            <a:ext cx="3474177" cy="438231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4364308" y="2665130"/>
            <a:ext cx="3474177" cy="2935832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Hexagon 2"/>
          <p:cNvSpPr/>
          <p:nvPr userDrawn="1"/>
        </p:nvSpPr>
        <p:spPr>
          <a:xfrm>
            <a:off x="10698454" y="788669"/>
            <a:ext cx="1155725" cy="996656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/>
          <p:cNvSpPr/>
          <p:nvPr userDrawn="1"/>
        </p:nvSpPr>
        <p:spPr>
          <a:xfrm>
            <a:off x="11386648" y="1859480"/>
            <a:ext cx="315156" cy="27177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/>
          <p:cNvSpPr/>
          <p:nvPr userDrawn="1"/>
        </p:nvSpPr>
        <p:spPr>
          <a:xfrm>
            <a:off x="9012747" y="740426"/>
            <a:ext cx="379001" cy="326837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60297" y="805362"/>
            <a:ext cx="4274470" cy="831151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0"/>
          </p:nvPr>
        </p:nvSpPr>
        <p:spPr>
          <a:xfrm>
            <a:off x="9391770" y="2"/>
            <a:ext cx="2798325" cy="1355112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3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4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3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37.xml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1990750" y="2565698"/>
            <a:ext cx="88347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3</a:t>
            </a:r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讲</a:t>
            </a:r>
            <a:r>
              <a:rPr lang="en-US" altLang="zh-CN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 </a:t>
            </a:r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数据库高级</a:t>
            </a:r>
            <a:r>
              <a:rPr lang="en-US" altLang="zh-CN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SQL </a:t>
            </a:r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 </a:t>
            </a:r>
            <a:endParaRPr lang="en-US" altLang="zh-CN" sz="6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1018642" y="3933850"/>
            <a:ext cx="10153128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GradSpace 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数据库教程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82345" y="1412875"/>
            <a:ext cx="967676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示例：查询每个学生的最高分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name, (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SELECT MAX(score)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FROM scores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WHERE scores.student_id = students.id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AS highest_score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students;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8245" y="260985"/>
            <a:ext cx="7155815" cy="521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zh-CN" altLang="en-US" sz="2800" b="1"/>
              <a:t>相关子查询（</a:t>
            </a:r>
            <a:r>
              <a:rPr lang="en-US" altLang="zh-CN" sz="2800" b="1"/>
              <a:t>Correlated Subquery</a:t>
            </a:r>
            <a:r>
              <a:rPr lang="zh-CN" altLang="en-US" sz="2800" b="1"/>
              <a:t>）</a:t>
            </a:r>
            <a:endParaRPr lang="zh-CN" altLang="en-US" sz="2800" b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82345" y="1412875"/>
            <a:ext cx="967676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查询每门课程的平均分，并按平均分降序排列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course_id, AVG(score) AS avg_score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(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SELECT course_id, score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FROM scores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AS temp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 course_id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BY avg_score DESC;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8245" y="260985"/>
            <a:ext cx="7155815" cy="521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en-US" altLang="zh-CN" sz="2800" b="1"/>
              <a:t>FROM </a:t>
            </a:r>
            <a:r>
              <a:rPr lang="zh-CN" altLang="en-US" sz="2800" b="1"/>
              <a:t>子查询</a:t>
            </a:r>
            <a:endParaRPr lang="zh-CN" altLang="en-US" sz="2800" b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86535" y="2781300"/>
            <a:ext cx="9776460" cy="107632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3200"/>
              <a:t>场景：</a:t>
            </a:r>
            <a:r>
              <a:rPr lang="zh-CN" altLang="en-US" sz="3200"/>
              <a:t>获得选修了 </a:t>
            </a:r>
            <a:r>
              <a:rPr lang="en-US" altLang="zh-CN" sz="3200"/>
              <a:t>"</a:t>
            </a:r>
            <a:r>
              <a:rPr lang="zh-CN" altLang="en-US" sz="3200"/>
              <a:t>课程编号为 </a:t>
            </a:r>
            <a:r>
              <a:rPr lang="en-US" altLang="zh-CN" sz="3200"/>
              <a:t>01" </a:t>
            </a:r>
            <a:r>
              <a:rPr lang="zh-CN" altLang="en-US" sz="3200"/>
              <a:t>的学生姓名及其成绩。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2566987" y="189547"/>
            <a:ext cx="5080000" cy="645160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3600"/>
              <a:t>子查询 和 联接</a:t>
            </a:r>
            <a:r>
              <a:rPr lang="en-US" altLang="zh-CN" sz="3600"/>
              <a:t> </a:t>
            </a:r>
            <a:endParaRPr lang="en-US" altLang="zh-CN" sz="36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49910" y="1845310"/>
            <a:ext cx="5437505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name, 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(SELECT score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FROM scores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WHERE scores.student_id = students.id AND course_id = '01') AS course_score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students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id IN (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SELECT student_id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FROM scores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WHERE course_id = '01'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83020" y="1917700"/>
            <a:ext cx="456247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s.name, sc.score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students s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 scores sc ON s.id = sc.student_id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sc.course_id = '01';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66987" y="189547"/>
            <a:ext cx="5080000" cy="645160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3600"/>
              <a:t>子查询 和 联接</a:t>
            </a:r>
            <a:r>
              <a:rPr lang="en-US" altLang="zh-CN" sz="3600"/>
              <a:t> </a:t>
            </a:r>
            <a:endParaRPr lang="en-US" altLang="zh-CN" sz="36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49831" y="188977"/>
            <a:ext cx="10971372" cy="1143265"/>
          </a:xfrm>
        </p:spPr>
        <p:txBody>
          <a:bodyPr/>
          <a:p>
            <a:r>
              <a:rPr lang="zh-CN" altLang="en-US">
                <a:sym typeface="+mn-ea"/>
              </a:rPr>
              <a:t>子查询 和 联接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" name="内容占位符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09955" y="1196975"/>
            <a:ext cx="10142855" cy="54381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z="4400"/>
              <a:t>联合查询（UNION 和 UNION ALL）</a:t>
            </a:r>
            <a:endParaRPr sz="440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835"/>
            <a:ext cx="10405745" cy="4526915"/>
          </a:xfrm>
        </p:spPr>
        <p:txBody>
          <a:bodyPr>
            <a:noAutofit/>
          </a:bodyPr>
          <a:p>
            <a:r>
              <a:rPr sz="240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UNION：合并两个查询结果，去除重复</a:t>
            </a:r>
            <a:endParaRPr sz="2400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sz="240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UNION ALL：合并两个查询结果，保留重复项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性能高</a:t>
            </a:r>
            <a:r>
              <a:rPr lang="zh-CN" alt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sz="2400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sz="2400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示例：</a:t>
            </a:r>
            <a:r>
              <a:rPr lang="en-US" altLang="zh-CN" sz="240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列数和数据类型需匹配</a:t>
            </a:r>
            <a:endParaRPr lang="en-US" altLang="zh-CN" sz="2400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en-US" altLang="zh-CN" sz="2400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800"/>
              <a:t>SELECT name FROM students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UNION </a:t>
            </a:r>
            <a:r>
              <a:rPr lang="en-US" altLang="zh-CN" sz="2800">
                <a:solidFill>
                  <a:srgbClr val="FF0000"/>
                </a:solidFill>
              </a:rPr>
              <a:t>ALL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SELECT name FROM teachers;</a:t>
            </a: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522210" y="3141345"/>
            <a:ext cx="4177665" cy="27076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z="4400"/>
              <a:t>窗口函数（Window Functions）</a:t>
            </a:r>
            <a:endParaRPr sz="440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835"/>
            <a:ext cx="10175875" cy="4526915"/>
          </a:xfrm>
        </p:spPr>
        <p:txBody>
          <a:bodyPr>
            <a:noAutofit/>
          </a:bodyPr>
          <a:p>
            <a:r>
              <a:rPr lang="zh-CN" sz="240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定义：对分区中的每一行执行计算</a:t>
            </a:r>
            <a:endParaRPr lang="zh-CN" sz="2400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sz="240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常见窗口函数：ROW_NUMBER()、RANK()、SUM()、AVG()</a:t>
            </a:r>
            <a:endParaRPr lang="zh-CN" sz="2400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sz="2400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示例：</a:t>
            </a:r>
            <a:r>
              <a:rPr lang="zh-CN" altLang="en-US" sz="2400"/>
              <a:t>使用</a:t>
            </a:r>
            <a:r>
              <a:rPr lang="en-US" altLang="zh-CN" sz="2400"/>
              <a:t> ROW_NUMBER() </a:t>
            </a:r>
            <a:r>
              <a:rPr lang="zh-CN" altLang="en-US" sz="2400"/>
              <a:t>生成排名</a:t>
            </a:r>
            <a:endParaRPr lang="zh-CN" altLang="en-US"/>
          </a:p>
          <a:p>
            <a:endParaRPr lang="en-US" altLang="zh-CN" sz="2400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1800"/>
              <a:t>SELECT 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s.name AS student_name,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c.name AS course_name,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sc.score,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ROW_NUMBER() OVER (PARTITION BY c.id ORDER BY sc.score DESC) AS row_num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FROM scores sc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JOIN students s ON sc.student_id = s.id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JOIN courses c ON sc.course_id = c.id;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RANK() </a:t>
            </a:r>
            <a:r>
              <a:rPr lang="zh-CN" altLang="en-US"/>
              <a:t>处理并列情况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835"/>
            <a:ext cx="10924540" cy="4526915"/>
          </a:xfrm>
        </p:spPr>
        <p:txBody>
          <a:bodyPr>
            <a:normAutofit fontScale="60000"/>
          </a:bodyPr>
          <a:p>
            <a:r>
              <a:rPr lang="zh-CN" altLang="en-US"/>
              <a:t>如果有相同成绩，使用</a:t>
            </a:r>
            <a:r>
              <a:rPr lang="en-US" altLang="zh-CN"/>
              <a:t> RANK() </a:t>
            </a:r>
            <a:r>
              <a:rPr lang="zh-CN" altLang="en-US"/>
              <a:t>可以为相同成绩的学生分配相同的排名，并跳过下一个排名。</a:t>
            </a:r>
            <a:endParaRPr lang="zh-CN" altLang="en-US"/>
          </a:p>
          <a:p>
            <a:r>
              <a:rPr lang="en-US" altLang="zh-CN"/>
              <a:t>SELECT </a:t>
            </a:r>
            <a:endParaRPr lang="en-US" altLang="zh-CN"/>
          </a:p>
          <a:p>
            <a:r>
              <a:rPr lang="en-US" altLang="zh-CN"/>
              <a:t>    s.name AS student_name,</a:t>
            </a:r>
            <a:endParaRPr lang="en-US" altLang="zh-CN"/>
          </a:p>
          <a:p>
            <a:r>
              <a:rPr lang="en-US" altLang="zh-CN"/>
              <a:t>    c.name AS course_name,</a:t>
            </a:r>
            <a:endParaRPr lang="en-US" altLang="zh-CN"/>
          </a:p>
          <a:p>
            <a:r>
              <a:rPr lang="en-US" altLang="zh-CN"/>
              <a:t>    sc.score,</a:t>
            </a:r>
            <a:endParaRPr lang="en-US" altLang="zh-CN"/>
          </a:p>
          <a:p>
            <a:r>
              <a:rPr lang="en-US" altLang="zh-CN"/>
              <a:t>    ROW_NUMBER() OVER (PARTITION BY c.id ORDER BY sc.score DESC) AS row_num</a:t>
            </a:r>
            <a:endParaRPr lang="en-US" altLang="zh-CN"/>
          </a:p>
          <a:p>
            <a:r>
              <a:rPr lang="en-US" altLang="zh-CN"/>
              <a:t>FROM scores sc</a:t>
            </a:r>
            <a:endParaRPr lang="en-US" altLang="zh-CN"/>
          </a:p>
          <a:p>
            <a:r>
              <a:rPr lang="en-US" altLang="zh-CN"/>
              <a:t>JOIN students s ON sc.student_id = s.id</a:t>
            </a:r>
            <a:endParaRPr lang="en-US" altLang="zh-CN"/>
          </a:p>
          <a:p>
            <a:r>
              <a:rPr lang="en-US" altLang="zh-CN"/>
              <a:t>JOIN courses c ON sc.course_id = c.id;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800"/>
              <a:t>SUM() </a:t>
            </a:r>
            <a:endParaRPr lang="zh-CN" altLang="en-US" sz="480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835"/>
            <a:ext cx="10255885" cy="4526915"/>
          </a:xfrm>
        </p:spPr>
        <p:txBody>
          <a:bodyPr>
            <a:normAutofit fontScale="60000"/>
          </a:bodyPr>
          <a:p>
            <a:r>
              <a:rPr lang="zh-CN" altLang="en-US">
                <a:sym typeface="+mn-ea"/>
              </a:rPr>
              <a:t>计算累计成绩</a:t>
            </a:r>
            <a:endParaRPr lang="en-US" altLang="zh-CN"/>
          </a:p>
          <a:p>
            <a:r>
              <a:rPr lang="en-US" altLang="zh-CN"/>
              <a:t>SELECT </a:t>
            </a:r>
            <a:endParaRPr lang="en-US" altLang="zh-CN"/>
          </a:p>
          <a:p>
            <a:r>
              <a:rPr lang="en-US" altLang="zh-CN"/>
              <a:t>    s.name AS student_name,</a:t>
            </a:r>
            <a:endParaRPr lang="en-US" altLang="zh-CN"/>
          </a:p>
          <a:p>
            <a:r>
              <a:rPr lang="en-US" altLang="zh-CN"/>
              <a:t>    c.name AS course_name,</a:t>
            </a:r>
            <a:endParaRPr lang="en-US" altLang="zh-CN"/>
          </a:p>
          <a:p>
            <a:r>
              <a:rPr lang="en-US" altLang="zh-CN"/>
              <a:t>    sc.score,</a:t>
            </a:r>
            <a:endParaRPr lang="en-US" altLang="zh-CN"/>
          </a:p>
          <a:p>
            <a:r>
              <a:rPr lang="en-US" altLang="zh-CN"/>
              <a:t>    SUM(sc.score) OVER (PARTITION BY s.id ORDER BY c.id) AS cumulative_score</a:t>
            </a:r>
            <a:endParaRPr lang="en-US" altLang="zh-CN"/>
          </a:p>
          <a:p>
            <a:r>
              <a:rPr lang="en-US" altLang="zh-CN"/>
              <a:t>FROM scores sc</a:t>
            </a:r>
            <a:endParaRPr lang="en-US" altLang="zh-CN"/>
          </a:p>
          <a:p>
            <a:r>
              <a:rPr lang="en-US" altLang="zh-CN"/>
              <a:t>JOIN students s ON sc.student_id = s.id</a:t>
            </a:r>
            <a:endParaRPr lang="en-US" altLang="zh-CN"/>
          </a:p>
          <a:p>
            <a:r>
              <a:rPr lang="en-US" altLang="zh-CN"/>
              <a:t>JOIN courses c ON sc.course_id = c.id;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LAG() </a:t>
            </a:r>
            <a:r>
              <a:rPr lang="zh-CN" altLang="en-US"/>
              <a:t>获取上一条成绩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835"/>
            <a:ext cx="10255885" cy="4526915"/>
          </a:xfrm>
        </p:spPr>
        <p:txBody>
          <a:bodyPr>
            <a:normAutofit lnSpcReduction="20000"/>
          </a:bodyPr>
          <a:p>
            <a:r>
              <a:rPr lang="en-US" altLang="zh-CN" sz="3200"/>
              <a:t>SELECT </a:t>
            </a:r>
            <a:endParaRPr lang="en-US" altLang="zh-CN" sz="3200"/>
          </a:p>
          <a:p>
            <a:r>
              <a:rPr lang="en-US" altLang="zh-CN" sz="3200"/>
              <a:t>    s.name AS student_name,</a:t>
            </a:r>
            <a:endParaRPr lang="en-US" altLang="zh-CN" sz="3200"/>
          </a:p>
          <a:p>
            <a:r>
              <a:rPr lang="en-US" altLang="zh-CN" sz="3200"/>
              <a:t>    c.name AS course_name,</a:t>
            </a:r>
            <a:endParaRPr lang="en-US" altLang="zh-CN" sz="3200"/>
          </a:p>
          <a:p>
            <a:r>
              <a:rPr lang="en-US" altLang="zh-CN" sz="3200"/>
              <a:t>    sc.score,</a:t>
            </a:r>
            <a:endParaRPr lang="en-US" altLang="zh-CN" sz="3200"/>
          </a:p>
          <a:p>
            <a:r>
              <a:rPr lang="en-US" altLang="zh-CN" sz="3200"/>
              <a:t>    LAG(sc.score) OVER (PARTITION BY s.id ORDER BY c.id) AS previous_score</a:t>
            </a:r>
            <a:endParaRPr lang="en-US" altLang="zh-CN" sz="3200"/>
          </a:p>
          <a:p>
            <a:r>
              <a:rPr lang="en-US" altLang="zh-CN" sz="3200"/>
              <a:t>FROM scores sc</a:t>
            </a:r>
            <a:endParaRPr lang="en-US" altLang="zh-CN" sz="3200"/>
          </a:p>
          <a:p>
            <a:r>
              <a:rPr lang="en-US" altLang="zh-CN" sz="3200"/>
              <a:t>JOIN students s ON sc.student_id = s.id</a:t>
            </a:r>
            <a:endParaRPr lang="en-US" altLang="zh-CN" sz="3200"/>
          </a:p>
          <a:p>
            <a:r>
              <a:rPr lang="en-US" altLang="zh-CN" sz="3200"/>
              <a:t>JOIN courses c ON sc.course_id = c.id;</a:t>
            </a:r>
            <a:endParaRPr lang="en-US" altLang="zh-CN" sz="3200"/>
          </a:p>
          <a:p>
            <a:endParaRPr lang="en-US" altLang="zh-CN" sz="32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-26670"/>
            <a:ext cx="6067425" cy="1143000"/>
          </a:xfrm>
        </p:spPr>
        <p:txBody>
          <a:bodyPr/>
          <a:p>
            <a:r>
              <a:rPr lang="zh-CN" altLang="en-US" sz="4400"/>
              <a:t>第三部分</a:t>
            </a:r>
            <a:r>
              <a:rPr lang="en-US" altLang="zh-CN" sz="4400"/>
              <a:t>:</a:t>
            </a:r>
            <a:r>
              <a:rPr lang="zh-CN" altLang="en-US" sz="4400"/>
              <a:t>高级</a:t>
            </a:r>
            <a:r>
              <a:rPr lang="en-US" altLang="zh-CN" sz="4400"/>
              <a:t>SQL</a:t>
            </a:r>
            <a:endParaRPr lang="en-US" altLang="zh-CN" sz="4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2856" y="1341492"/>
            <a:ext cx="10971372" cy="4527011"/>
          </a:xfrm>
        </p:spPr>
        <p:txBody>
          <a:bodyPr>
            <a:normAutofit fontScale="90000"/>
          </a:bodyPr>
          <a:p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使用子查询（Subqueries）</a:t>
            </a: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联合查询（UNION 和 UNION ALL）</a:t>
            </a: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使用窗口函数（Window Functions）</a:t>
            </a: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 WITH 子句（CTE，MySQL 8.0 以上）</a:t>
            </a: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复杂的 CASE 语句</a:t>
            </a: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条件聚合（Conditional Aggregation）</a:t>
            </a: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LEAD() </a:t>
            </a:r>
            <a:r>
              <a:rPr lang="zh-CN" altLang="en-US"/>
              <a:t>获取下一条成绩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835"/>
            <a:ext cx="10876280" cy="4526915"/>
          </a:xfrm>
        </p:spPr>
        <p:txBody>
          <a:bodyPr>
            <a:normAutofit fontScale="70000"/>
          </a:bodyPr>
          <a:p>
            <a:r>
              <a:rPr lang="en-US" altLang="zh-CN"/>
              <a:t>SELECT </a:t>
            </a:r>
            <a:endParaRPr lang="en-US" altLang="zh-CN"/>
          </a:p>
          <a:p>
            <a:r>
              <a:rPr lang="en-US" altLang="zh-CN"/>
              <a:t>    s.name AS student_name,</a:t>
            </a:r>
            <a:endParaRPr lang="en-US" altLang="zh-CN"/>
          </a:p>
          <a:p>
            <a:r>
              <a:rPr lang="en-US" altLang="zh-CN"/>
              <a:t>    c.name AS course_name,</a:t>
            </a:r>
            <a:endParaRPr lang="en-US" altLang="zh-CN"/>
          </a:p>
          <a:p>
            <a:r>
              <a:rPr lang="en-US" altLang="zh-CN"/>
              <a:t>    sc.score,</a:t>
            </a:r>
            <a:endParaRPr lang="en-US" altLang="zh-CN"/>
          </a:p>
          <a:p>
            <a:r>
              <a:rPr lang="en-US" altLang="zh-CN"/>
              <a:t>    LEAD(sc.score) OVER (PARTITION BY s.id ORDER BY c.id) AS next_score</a:t>
            </a:r>
            <a:endParaRPr lang="en-US" altLang="zh-CN"/>
          </a:p>
          <a:p>
            <a:r>
              <a:rPr lang="en-US" altLang="zh-CN"/>
              <a:t>FROM scores sc</a:t>
            </a:r>
            <a:endParaRPr lang="en-US" altLang="zh-CN"/>
          </a:p>
          <a:p>
            <a:r>
              <a:rPr lang="en-US" altLang="zh-CN"/>
              <a:t>JOIN students s ON sc.student_id = s.id</a:t>
            </a:r>
            <a:endParaRPr lang="en-US" altLang="zh-CN"/>
          </a:p>
          <a:p>
            <a:r>
              <a:rPr lang="en-US" altLang="zh-CN"/>
              <a:t>JOIN courses c ON sc.course_id = c.id;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WITH 子句（CTE）</a:t>
            </a:r>
            <a:r>
              <a:rPr lang="en-US" altLang="zh-CN"/>
              <a:t> </a:t>
            </a:r>
            <a:r>
              <a:rPr lang="zh-CN" altLang="en-US"/>
              <a:t>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835"/>
            <a:ext cx="10803255" cy="4526915"/>
          </a:xfrm>
        </p:spPr>
        <p:txBody>
          <a:bodyPr>
            <a:noAutofit/>
          </a:bodyPr>
          <a:p>
            <a:r>
              <a:rPr lang="en-US" altLang="zh-CN" sz="2000"/>
              <a:t>WITH student_avg_score AS (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SELECT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   s.id AS student_id,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   s.name AS student_name,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   AVG(sc.score) AS avg_score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FROM students s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JOIN scores sc ON s.id = sc.student_id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GROUP BY s.id, s.name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)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SELECT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student_name,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avg_score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FROM student_avg_score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ORDER BY avg_score DESC;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5662930" y="155702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ym typeface="+mn-ea"/>
              </a:rPr>
              <a:t>定义：创建一个临时表，用于后续查询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示例：计算每个班级的平均年龄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 WITH 子句（CTE）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例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p>
            <a:r>
              <a:rPr lang="en-US" altLang="zh-CN" sz="1400"/>
              <a:t>WITH course_score_summary AS (</a:t>
            </a:r>
            <a:endParaRPr lang="en-US" altLang="zh-CN" sz="1400"/>
          </a:p>
          <a:p>
            <a:r>
              <a:rPr lang="en-US" altLang="zh-CN" sz="1400"/>
              <a:t>    SELECT </a:t>
            </a:r>
            <a:endParaRPr lang="en-US" altLang="zh-CN" sz="1400"/>
          </a:p>
          <a:p>
            <a:r>
              <a:rPr lang="en-US" altLang="zh-CN" sz="1400"/>
              <a:t>        c.teacher_id,</a:t>
            </a:r>
            <a:endParaRPr lang="en-US" altLang="zh-CN" sz="1400"/>
          </a:p>
          <a:p>
            <a:r>
              <a:rPr lang="en-US" altLang="zh-CN" sz="1400"/>
              <a:t>        t.name AS teacher_name,</a:t>
            </a:r>
            <a:endParaRPr lang="en-US" altLang="zh-CN" sz="1400"/>
          </a:p>
          <a:p>
            <a:r>
              <a:rPr lang="en-US" altLang="zh-CN" sz="1400"/>
              <a:t>        c.name AS course_name,</a:t>
            </a:r>
            <a:endParaRPr lang="en-US" altLang="zh-CN" sz="1210"/>
          </a:p>
          <a:p>
            <a:r>
              <a:rPr lang="en-US" altLang="zh-CN" sz="1400"/>
              <a:t>        MAX(sc.score) AS max_score,</a:t>
            </a:r>
            <a:endParaRPr lang="en-US" altLang="zh-CN" sz="1400"/>
          </a:p>
          <a:p>
            <a:r>
              <a:rPr lang="en-US" altLang="zh-CN" sz="1400"/>
              <a:t>        MIN(sc.score) AS min_score</a:t>
            </a:r>
            <a:endParaRPr lang="en-US" altLang="zh-CN" sz="1400"/>
          </a:p>
          <a:p>
            <a:r>
              <a:rPr lang="en-US" altLang="zh-CN" sz="1400"/>
              <a:t>    FROM courses c</a:t>
            </a:r>
            <a:endParaRPr lang="en-US" altLang="zh-CN" sz="1400"/>
          </a:p>
          <a:p>
            <a:r>
              <a:rPr lang="en-US" altLang="zh-CN" sz="1400"/>
              <a:t>    JOIN scores sc ON c.id = sc.course_id</a:t>
            </a:r>
            <a:endParaRPr lang="en-US" altLang="zh-CN" sz="1400"/>
          </a:p>
          <a:p>
            <a:r>
              <a:rPr lang="en-US" altLang="zh-CN" sz="1400"/>
              <a:t>    JOIN teachers t ON c.teacher_id = t.id</a:t>
            </a:r>
            <a:endParaRPr lang="en-US" altLang="zh-CN" sz="1400"/>
          </a:p>
          <a:p>
            <a:r>
              <a:rPr lang="en-US" altLang="zh-CN" sz="1400"/>
              <a:t>    GROUP BY c.teacher_id, t.name, c.name</a:t>
            </a:r>
            <a:endParaRPr lang="en-US" altLang="zh-CN" sz="1400"/>
          </a:p>
          <a:p>
            <a:r>
              <a:rPr lang="en-US" altLang="zh-CN" sz="1400"/>
              <a:t>)</a:t>
            </a:r>
            <a:endParaRPr lang="en-US" altLang="zh-CN" sz="1400"/>
          </a:p>
          <a:p>
            <a:r>
              <a:rPr lang="en-US" altLang="zh-CN" sz="1400"/>
              <a:t>SELECT </a:t>
            </a:r>
            <a:endParaRPr lang="en-US" altLang="zh-CN" sz="1400"/>
          </a:p>
          <a:p>
            <a:r>
              <a:rPr lang="en-US" altLang="zh-CN" sz="1400"/>
              <a:t>    teacher_name,</a:t>
            </a:r>
            <a:endParaRPr lang="en-US" altLang="zh-CN" sz="1400"/>
          </a:p>
          <a:p>
            <a:r>
              <a:rPr lang="en-US" altLang="zh-CN" sz="1400"/>
              <a:t>    course_name,</a:t>
            </a:r>
            <a:endParaRPr lang="en-US" altLang="zh-CN" sz="1400"/>
          </a:p>
          <a:p>
            <a:r>
              <a:rPr lang="en-US" altLang="zh-CN" sz="1400"/>
              <a:t>    max_score,</a:t>
            </a:r>
            <a:endParaRPr lang="en-US" altLang="zh-CN" sz="1400"/>
          </a:p>
          <a:p>
            <a:r>
              <a:rPr lang="en-US" altLang="zh-CN" sz="1400"/>
              <a:t>    min_score</a:t>
            </a:r>
            <a:endParaRPr lang="en-US" altLang="zh-CN" sz="1400"/>
          </a:p>
          <a:p>
            <a:r>
              <a:rPr lang="en-US" altLang="zh-CN" sz="1400"/>
              <a:t>FROM course_score_summary;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查询每位教师所教课程的最高分及最低分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CTE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子查询比较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30000"/>
          </a:bodyPr>
          <a:p>
            <a:r>
              <a:rPr lang="en-US" altLang="zh-CN"/>
              <a:t>WITH StudentScores AS (</a:t>
            </a:r>
            <a:endParaRPr lang="en-US" altLang="zh-CN"/>
          </a:p>
          <a:p>
            <a:r>
              <a:rPr lang="en-US" altLang="zh-CN"/>
              <a:t>    SELECT</a:t>
            </a:r>
            <a:endParaRPr lang="en-US" altLang="zh-CN"/>
          </a:p>
          <a:p>
            <a:r>
              <a:rPr lang="en-US" altLang="zh-CN"/>
              <a:t>        student_id,</a:t>
            </a:r>
            <a:endParaRPr lang="en-US" altLang="zh-CN"/>
          </a:p>
          <a:p>
            <a:r>
              <a:rPr lang="en-US" altLang="zh-CN"/>
              <a:t>        MAX(score) AS max_score,</a:t>
            </a:r>
            <a:endParaRPr lang="en-US" altLang="zh-CN"/>
          </a:p>
          <a:p>
            <a:r>
              <a:rPr lang="en-US" altLang="zh-CN"/>
              <a:t>        MIN(score) AS min_score</a:t>
            </a:r>
            <a:endParaRPr lang="en-US" altLang="zh-CN"/>
          </a:p>
          <a:p>
            <a:r>
              <a:rPr lang="en-US" altLang="zh-CN"/>
              <a:t>    FROM scores</a:t>
            </a:r>
            <a:endParaRPr lang="en-US" altLang="zh-CN"/>
          </a:p>
          <a:p>
            <a:r>
              <a:rPr lang="en-US" altLang="zh-CN"/>
              <a:t>    GROUP BY student_id</a:t>
            </a:r>
            <a:endParaRPr lang="en-US" altLang="zh-CN"/>
          </a:p>
          <a:p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SELECT</a:t>
            </a:r>
            <a:endParaRPr lang="en-US" altLang="zh-CN"/>
          </a:p>
          <a:p>
            <a:r>
              <a:rPr lang="en-US" altLang="zh-CN"/>
              <a:t>    s.id AS student_id,</a:t>
            </a:r>
            <a:endParaRPr lang="en-US" altLang="zh-CN"/>
          </a:p>
          <a:p>
            <a:r>
              <a:rPr lang="en-US" altLang="zh-CN"/>
              <a:t>    s.name AS student_name,</a:t>
            </a:r>
            <a:endParaRPr lang="en-US" altLang="zh-CN"/>
          </a:p>
          <a:p>
            <a:r>
              <a:rPr lang="en-US" altLang="zh-CN"/>
              <a:t>    c.name AS course_name,</a:t>
            </a:r>
            <a:endParaRPr lang="en-US" altLang="zh-CN"/>
          </a:p>
          <a:p>
            <a:r>
              <a:rPr lang="en-US" altLang="zh-CN"/>
              <a:t>    sc.score,</a:t>
            </a:r>
            <a:endParaRPr lang="en-US" altLang="zh-CN"/>
          </a:p>
          <a:p>
            <a:r>
              <a:rPr lang="en-US" altLang="zh-CN"/>
              <a:t>    ss.max_score,</a:t>
            </a:r>
            <a:endParaRPr lang="en-US" altLang="zh-CN"/>
          </a:p>
          <a:p>
            <a:r>
              <a:rPr lang="en-US" altLang="zh-CN"/>
              <a:t>    ss.min_score,</a:t>
            </a:r>
            <a:endParaRPr lang="en-US" altLang="zh-CN"/>
          </a:p>
          <a:p>
            <a:r>
              <a:rPr lang="en-US" altLang="zh-CN"/>
              <a:t>    (sc.score - ss.max_score) AS diff_from_max,</a:t>
            </a:r>
            <a:endParaRPr lang="en-US" altLang="zh-CN"/>
          </a:p>
          <a:p>
            <a:r>
              <a:rPr lang="en-US" altLang="zh-CN"/>
              <a:t>    (sc.score - ss.min_score) AS diff_from_min</a:t>
            </a:r>
            <a:endParaRPr lang="en-US" altLang="zh-CN"/>
          </a:p>
          <a:p>
            <a:r>
              <a:rPr lang="en-US" altLang="zh-CN"/>
              <a:t>FROM students s</a:t>
            </a:r>
            <a:endParaRPr lang="en-US" altLang="zh-CN"/>
          </a:p>
          <a:p>
            <a:r>
              <a:rPr lang="en-US" altLang="zh-CN"/>
              <a:t>JOIN scores sc ON s.id = sc.student_id</a:t>
            </a:r>
            <a:endParaRPr lang="en-US" altLang="zh-CN"/>
          </a:p>
          <a:p>
            <a:r>
              <a:rPr lang="en-US" altLang="zh-CN"/>
              <a:t>JOIN courses c ON sc.course_id = c.id</a:t>
            </a:r>
            <a:endParaRPr lang="en-US" altLang="zh-CN"/>
          </a:p>
          <a:p>
            <a:r>
              <a:rPr lang="en-US" altLang="zh-CN"/>
              <a:t>JOIN StudentScores ss ON s.id = ss.student_id</a:t>
            </a:r>
            <a:endParaRPr lang="en-US" altLang="zh-CN"/>
          </a:p>
          <a:p>
            <a:r>
              <a:rPr lang="en-US" altLang="zh-CN"/>
              <a:t>ORDER BY s.id, c.name;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30000"/>
          </a:bodyPr>
          <a:p>
            <a:r>
              <a:rPr lang="en-US" altLang="zh-CN"/>
              <a:t>SELECT</a:t>
            </a:r>
            <a:endParaRPr lang="en-US" altLang="zh-CN"/>
          </a:p>
          <a:p>
            <a:r>
              <a:rPr lang="en-US" altLang="zh-CN"/>
              <a:t>    s.id AS student_id,</a:t>
            </a:r>
            <a:endParaRPr lang="en-US" altLang="zh-CN"/>
          </a:p>
          <a:p>
            <a:r>
              <a:rPr lang="en-US" altLang="zh-CN"/>
              <a:t>    s.name AS student_name,</a:t>
            </a:r>
            <a:endParaRPr lang="en-US" altLang="zh-CN"/>
          </a:p>
          <a:p>
            <a:r>
              <a:rPr lang="en-US" altLang="zh-CN"/>
              <a:t>    c.name AS course_name,</a:t>
            </a:r>
            <a:endParaRPr lang="en-US" altLang="zh-CN"/>
          </a:p>
          <a:p>
            <a:r>
              <a:rPr lang="en-US" altLang="zh-CN"/>
              <a:t>    sc.score,</a:t>
            </a:r>
            <a:endParaRPr lang="en-US" altLang="zh-CN"/>
          </a:p>
          <a:p>
            <a:r>
              <a:rPr lang="en-US" altLang="zh-CN"/>
              <a:t>    (SELECT MAX(score) FROM scores WHERE student_id = s.id) AS max_score,</a:t>
            </a:r>
            <a:endParaRPr lang="en-US" altLang="zh-CN"/>
          </a:p>
          <a:p>
            <a:r>
              <a:rPr lang="en-US" altLang="zh-CN"/>
              <a:t>    (SELECT MIN(score) FROM scores WHERE student_id = s.id) AS min_score,</a:t>
            </a:r>
            <a:endParaRPr lang="en-US" altLang="zh-CN"/>
          </a:p>
          <a:p>
            <a:r>
              <a:rPr lang="en-US" altLang="zh-CN"/>
              <a:t>    (sc.score - (SELECT MAX(score) FROM scores WHERE student_id = s.id)) AS diff_from_max,</a:t>
            </a:r>
            <a:endParaRPr lang="en-US" altLang="zh-CN"/>
          </a:p>
          <a:p>
            <a:r>
              <a:rPr lang="en-US" altLang="zh-CN"/>
              <a:t>    (sc.score - (SELECT MIN(score) FROM scores WHERE student_id = s.id)) AS diff_from_min</a:t>
            </a:r>
            <a:endParaRPr lang="en-US" altLang="zh-CN"/>
          </a:p>
          <a:p>
            <a:r>
              <a:rPr lang="en-US" altLang="zh-CN"/>
              <a:t>FROM students s</a:t>
            </a:r>
            <a:endParaRPr lang="en-US" altLang="zh-CN"/>
          </a:p>
          <a:p>
            <a:r>
              <a:rPr lang="en-US" altLang="zh-CN"/>
              <a:t>JOIN scores sc ON s.id = sc.student_id</a:t>
            </a:r>
            <a:endParaRPr lang="en-US" altLang="zh-CN"/>
          </a:p>
          <a:p>
            <a:r>
              <a:rPr lang="en-US" altLang="zh-CN"/>
              <a:t>JOIN courses c ON sc.course_id = c.id</a:t>
            </a:r>
            <a:endParaRPr lang="en-US" altLang="zh-CN"/>
          </a:p>
          <a:p>
            <a:r>
              <a:rPr lang="en-US" altLang="zh-CN"/>
              <a:t>ORDER BY s.id, c.name;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CTE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子查询比较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pic>
        <p:nvPicPr>
          <p:cNvPr id="12" name="内容占位符 1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62965" y="1200785"/>
            <a:ext cx="10325100" cy="56584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复杂的 CASE 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835"/>
            <a:ext cx="10803255" cy="4526915"/>
          </a:xfrm>
        </p:spPr>
        <p:txBody>
          <a:bodyPr>
            <a:normAutofit fontScale="60000"/>
          </a:bodyPr>
          <a:p>
            <a:r>
              <a:rPr lang="zh-CN" altLang="en-US"/>
              <a:t>定义：在查询中添加条件判断</a:t>
            </a:r>
            <a:endParaRPr lang="zh-CN" altLang="en-US"/>
          </a:p>
          <a:p>
            <a:r>
              <a:rPr lang="zh-CN" altLang="en-US"/>
              <a:t>示例：根据成绩分组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SELECT name,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CASE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WHEN grade = 'A' THEN '优秀'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WHEN grade = 'B' THEN '良好'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ELSE '普通'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END AS grade_category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FROM students;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条件聚合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835"/>
            <a:ext cx="10840720" cy="4526915"/>
          </a:xfrm>
        </p:spPr>
        <p:txBody>
          <a:bodyPr>
            <a:normAutofit fontScale="40000"/>
          </a:bodyPr>
          <a:p>
            <a:pPr marL="0" indent="0">
              <a:buNone/>
            </a:pPr>
            <a:r>
              <a:rPr lang="en-US" altLang="zh-CN"/>
              <a:t>SELECT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s.id AS student_id,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s.name AS student_name,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s.gender,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SUM(CASE WHEN c.name = '</a:t>
            </a:r>
            <a:r>
              <a:rPr lang="zh-CN" altLang="en-US"/>
              <a:t>数学</a:t>
            </a:r>
            <a:r>
              <a:rPr lang="en-US" altLang="zh-CN"/>
              <a:t>' THEN sc.score ELSE 0 END) AS math_score,  -- </a:t>
            </a:r>
            <a:r>
              <a:rPr lang="zh-CN" altLang="en-US"/>
              <a:t>数学成绩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SUM(CASE WHEN c.name = '</a:t>
            </a:r>
            <a:r>
              <a:rPr lang="zh-CN" altLang="en-US"/>
              <a:t>英语</a:t>
            </a:r>
            <a:r>
              <a:rPr lang="en-US" altLang="zh-CN"/>
              <a:t>' THEN sc.score ELSE 0 END) AS english_score,  -- </a:t>
            </a:r>
            <a:r>
              <a:rPr lang="zh-CN" altLang="en-US"/>
              <a:t>英语成绩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SUM(sc.score) AS total_score  -- </a:t>
            </a:r>
            <a:r>
              <a:rPr lang="zh-CN" altLang="en-US"/>
              <a:t>总成绩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FROM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students 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JOIN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scores sc ON s.id = sc.student_id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JOIN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courses c ON sc.course_id = c.id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GROUP BY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s.id, s.name, s.gender;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8685" y="4815840"/>
            <a:ext cx="5592445" cy="1311910"/>
          </a:xfrm>
        </p:spPr>
        <p:txBody>
          <a:bodyPr>
            <a:normAutofit fontScale="70000"/>
          </a:bodyPr>
          <a:p>
            <a:r>
              <a:rPr lang="zh-CN" altLang="en-US"/>
              <a:t>查询每个学生在不同课程中的成绩，并且按性别分类显示学生的成绩数据。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831" y="2925192"/>
            <a:ext cx="10971372" cy="1143265"/>
          </a:xfrm>
        </p:spPr>
        <p:txBody>
          <a:bodyPr/>
          <a:p>
            <a:r>
              <a:rPr lang="zh-CN" altLang="en-US"/>
              <a:t>常用</a:t>
            </a:r>
            <a:r>
              <a:rPr lang="en-US" altLang="zh-CN"/>
              <a:t>SQL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</a:t>
            </a:r>
            <a:r>
              <a:rPr lang="zh-CN" altLang="en-US"/>
              <a:t>准备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 sz="1600"/>
              <a:t>CREATE TABLE employees (</a:t>
            </a:r>
            <a:endParaRPr lang="en-US" altLang="zh-CN" sz="1600"/>
          </a:p>
          <a:p>
            <a:r>
              <a:rPr lang="en-US" altLang="zh-CN" sz="1600"/>
              <a:t>    id INT PRIMARY KEY AUTO_INCREMENT,  -- </a:t>
            </a:r>
            <a:r>
              <a:rPr lang="zh-CN" altLang="en-US" sz="1600"/>
              <a:t>员工</a:t>
            </a:r>
            <a:r>
              <a:rPr lang="en-US" altLang="zh-CN" sz="1600"/>
              <a:t>ID</a:t>
            </a:r>
            <a:endParaRPr lang="en-US" altLang="zh-CN" sz="1600"/>
          </a:p>
          <a:p>
            <a:r>
              <a:rPr lang="en-US" altLang="zh-CN" sz="1600"/>
              <a:t>    name VARCHAR(100) NOT NULL,         -- </a:t>
            </a:r>
            <a:r>
              <a:rPr lang="zh-CN" altLang="en-US" sz="1600"/>
              <a:t>员工姓名</a:t>
            </a:r>
            <a:endParaRPr lang="zh-CN" altLang="en-US" sz="1600"/>
          </a:p>
          <a:p>
            <a:r>
              <a:rPr lang="en-US" altLang="zh-CN" sz="1600"/>
              <a:t>    manager_id INT,                     -- </a:t>
            </a:r>
            <a:r>
              <a:rPr lang="zh-CN" altLang="en-US" sz="1600"/>
              <a:t>上级经理</a:t>
            </a:r>
            <a:r>
              <a:rPr lang="en-US" altLang="zh-CN" sz="1600"/>
              <a:t>ID</a:t>
            </a:r>
            <a:r>
              <a:rPr lang="zh-CN" altLang="en-US" sz="1600"/>
              <a:t>（自关联字段）</a:t>
            </a:r>
            <a:endParaRPr lang="zh-CN" altLang="en-US" sz="1600"/>
          </a:p>
          <a:p>
            <a:r>
              <a:rPr lang="en-US" altLang="zh-CN" sz="1600"/>
              <a:t>    FOREIGN KEY (manager_id) REFERENCES employees(id)  -- </a:t>
            </a:r>
            <a:r>
              <a:rPr lang="zh-CN" altLang="en-US" sz="1600"/>
              <a:t>外键约束，指向员工表的</a:t>
            </a:r>
            <a:r>
              <a:rPr lang="en-US" altLang="zh-CN" sz="1600"/>
              <a:t>id</a:t>
            </a:r>
            <a:r>
              <a:rPr lang="zh-CN" altLang="en-US" sz="1600"/>
              <a:t>字段</a:t>
            </a:r>
            <a:endParaRPr lang="zh-CN" altLang="en-US" sz="1600"/>
          </a:p>
          <a:p>
            <a:r>
              <a:rPr lang="en-US" altLang="zh-CN" sz="1600"/>
              <a:t>);</a:t>
            </a:r>
            <a:endParaRPr lang="en-US" altLang="zh-CN" sz="1600"/>
          </a:p>
          <a:p>
            <a:endParaRPr lang="en-US" altLang="zh-CN" sz="16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 sz="1600"/>
              <a:t>INSERT INTO employees (name, manager_id) VALUES</a:t>
            </a:r>
            <a:endParaRPr lang="en-US" altLang="zh-CN" sz="1600"/>
          </a:p>
          <a:p>
            <a:r>
              <a:rPr lang="en-US" altLang="zh-CN" sz="1600"/>
              <a:t>('Alice', NULL),  -- Alice </a:t>
            </a:r>
            <a:r>
              <a:rPr lang="zh-CN" altLang="en-US" sz="1600"/>
              <a:t>是最高领导，没有上级</a:t>
            </a:r>
            <a:endParaRPr lang="zh-CN" altLang="en-US" sz="1600"/>
          </a:p>
          <a:p>
            <a:r>
              <a:rPr lang="en-US" altLang="zh-CN" sz="1600"/>
              <a:t>('Bob', 1),       -- Bob </a:t>
            </a:r>
            <a:r>
              <a:rPr lang="zh-CN" altLang="en-US" sz="1600"/>
              <a:t>是</a:t>
            </a:r>
            <a:r>
              <a:rPr lang="en-US" altLang="zh-CN" sz="1600"/>
              <a:t> Alice </a:t>
            </a:r>
            <a:r>
              <a:rPr lang="zh-CN" altLang="en-US" sz="1600"/>
              <a:t>的下属，</a:t>
            </a:r>
            <a:r>
              <a:rPr lang="en-US" altLang="zh-CN" sz="1600"/>
              <a:t>manager_id = 1</a:t>
            </a:r>
            <a:endParaRPr lang="en-US" altLang="zh-CN" sz="1600"/>
          </a:p>
          <a:p>
            <a:r>
              <a:rPr lang="en-US" altLang="zh-CN" sz="1600"/>
              <a:t>('Charlie', 1),   -- Charlie </a:t>
            </a:r>
            <a:r>
              <a:rPr lang="zh-CN" altLang="en-US" sz="1600"/>
              <a:t>也是</a:t>
            </a:r>
            <a:r>
              <a:rPr lang="en-US" altLang="zh-CN" sz="1600"/>
              <a:t> Alice </a:t>
            </a:r>
            <a:r>
              <a:rPr lang="zh-CN" altLang="en-US" sz="1600"/>
              <a:t>的下属，</a:t>
            </a:r>
            <a:r>
              <a:rPr lang="en-US" altLang="zh-CN" sz="1600"/>
              <a:t>manager_id = 1</a:t>
            </a:r>
            <a:endParaRPr lang="en-US" altLang="zh-CN" sz="1600"/>
          </a:p>
          <a:p>
            <a:r>
              <a:rPr lang="en-US" altLang="zh-CN" sz="1600"/>
              <a:t>('David', 2),     -- David </a:t>
            </a:r>
            <a:r>
              <a:rPr lang="zh-CN" altLang="en-US" sz="1600"/>
              <a:t>是</a:t>
            </a:r>
            <a:r>
              <a:rPr lang="en-US" altLang="zh-CN" sz="1600"/>
              <a:t> Bob </a:t>
            </a:r>
            <a:r>
              <a:rPr lang="zh-CN" altLang="en-US" sz="1600"/>
              <a:t>的下属，</a:t>
            </a:r>
            <a:r>
              <a:rPr lang="en-US" altLang="zh-CN" sz="1600"/>
              <a:t>manager_id = 2</a:t>
            </a:r>
            <a:endParaRPr lang="en-US" altLang="zh-CN" sz="1600"/>
          </a:p>
          <a:p>
            <a:r>
              <a:rPr lang="en-US" altLang="zh-CN" sz="1600"/>
              <a:t>('Eva', 2),       -- Eva </a:t>
            </a:r>
            <a:r>
              <a:rPr lang="zh-CN" altLang="en-US" sz="1600"/>
              <a:t>也是</a:t>
            </a:r>
            <a:r>
              <a:rPr lang="en-US" altLang="zh-CN" sz="1600"/>
              <a:t> Bob </a:t>
            </a:r>
            <a:r>
              <a:rPr lang="zh-CN" altLang="en-US" sz="1600"/>
              <a:t>的下属，</a:t>
            </a:r>
            <a:r>
              <a:rPr lang="en-US" altLang="zh-CN" sz="1600"/>
              <a:t>manager_id = 2</a:t>
            </a:r>
            <a:endParaRPr lang="en-US" altLang="zh-CN" sz="1600"/>
          </a:p>
          <a:p>
            <a:r>
              <a:rPr lang="en-US" altLang="zh-CN" sz="1600"/>
              <a:t>('Frank', 3);     -- Frank </a:t>
            </a:r>
            <a:r>
              <a:rPr lang="zh-CN" altLang="en-US" sz="1600"/>
              <a:t>是</a:t>
            </a:r>
            <a:r>
              <a:rPr lang="en-US" altLang="zh-CN" sz="1600"/>
              <a:t> Charlie </a:t>
            </a:r>
            <a:r>
              <a:rPr lang="zh-CN" altLang="en-US" sz="1600"/>
              <a:t>的下属，</a:t>
            </a:r>
            <a:r>
              <a:rPr lang="en-US" altLang="zh-CN" sz="1600"/>
              <a:t>manager_id = 3</a:t>
            </a:r>
            <a:endParaRPr lang="en-US" altLang="zh-CN" sz="1600"/>
          </a:p>
          <a:p>
            <a:endParaRPr lang="en-US" altLang="zh-CN" sz="16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</a:t>
            </a:r>
            <a:r>
              <a:rPr lang="zh-CN" altLang="en-US"/>
              <a:t>举例一</a:t>
            </a:r>
            <a:r>
              <a:rPr lang="en-US" altLang="zh-CN"/>
              <a:t>  </a:t>
            </a:r>
            <a:r>
              <a:rPr lang="zh-CN" altLang="en-US"/>
              <a:t>自关联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835"/>
            <a:ext cx="10777220" cy="4526915"/>
          </a:xfrm>
        </p:spPr>
        <p:txBody>
          <a:bodyPr>
            <a:normAutofit/>
          </a:bodyPr>
          <a:p>
            <a:r>
              <a:rPr lang="en-US" altLang="zh-CN" sz="2800"/>
              <a:t>SELECT e1.name AS employee_name, e2.name AS manager_name</a:t>
            </a:r>
            <a:endParaRPr lang="en-US" altLang="zh-CN" sz="2800"/>
          </a:p>
          <a:p>
            <a:r>
              <a:rPr lang="en-US" altLang="zh-CN" sz="2800"/>
              <a:t>FROM employees e1</a:t>
            </a:r>
            <a:endParaRPr lang="en-US" altLang="zh-CN" sz="2800"/>
          </a:p>
          <a:p>
            <a:r>
              <a:rPr lang="en-US" altLang="zh-CN" sz="2800"/>
              <a:t>LEFT JOIN employees e2 ON e1.manager_id = e2.id;</a:t>
            </a:r>
            <a:endParaRPr lang="en-US" altLang="zh-CN" sz="2800"/>
          </a:p>
          <a:p>
            <a:endParaRPr lang="en-US" altLang="zh-CN" sz="2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4735" y="-99060"/>
            <a:ext cx="6067425" cy="1143000"/>
          </a:xfrm>
        </p:spPr>
        <p:txBody>
          <a:bodyPr/>
          <a:p>
            <a:r>
              <a:rPr sz="4400"/>
              <a:t>子查询（Subqueries）</a:t>
            </a:r>
            <a:endParaRPr sz="4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955" y="1125220"/>
            <a:ext cx="10794365" cy="4526915"/>
          </a:xfrm>
        </p:spPr>
        <p:txBody>
          <a:bodyPr>
            <a:noAutofit/>
          </a:bodyPr>
          <a:p>
            <a:r>
              <a:rPr lang="zh-CN" altLang="en-US" sz="2400" b="1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定义：</a:t>
            </a:r>
            <a:r>
              <a:rPr lang="en-US" altLang="zh-CN" sz="2400" b="1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查询中嵌套其他查询</a:t>
            </a:r>
            <a:endParaRPr lang="en-US" altLang="zh-CN" sz="2400" b="1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 sz="2400" b="1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400" b="1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示例</a:t>
            </a:r>
            <a:r>
              <a:rPr lang="zh-CN" altLang="en-US" sz="2000" b="1">
                <a:solidFill>
                  <a:schemeClr val="tx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获取课程名为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"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数学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的教师姓名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400">
              <a:solidFill>
                <a:schemeClr val="tx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SELECT name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FROM teachers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WHERE id = (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SELECT teacher_id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FROM courses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WHERE name = '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数学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 limit 1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</a:t>
            </a:r>
            <a:r>
              <a:rPr lang="zh-CN" altLang="en-US"/>
              <a:t>举例一</a:t>
            </a:r>
            <a:r>
              <a:rPr lang="en-US" altLang="zh-CN"/>
              <a:t>  </a:t>
            </a:r>
            <a:r>
              <a:rPr lang="zh-CN" altLang="en-US"/>
              <a:t>自关联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835"/>
            <a:ext cx="10233660" cy="4526915"/>
          </a:xfrm>
        </p:spPr>
        <p:txBody>
          <a:bodyPr>
            <a:normAutofit lnSpcReduction="10000"/>
          </a:bodyPr>
          <a:p>
            <a:r>
              <a:rPr lang="zh-CN" altLang="en-US">
                <a:sym typeface="+mn-ea"/>
              </a:rPr>
              <a:t>查询员工以及上级经理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SELECT e1.name AS employee_name, e2.name AS manager_name</a:t>
            </a:r>
            <a:endParaRPr lang="en-US" altLang="zh-CN"/>
          </a:p>
          <a:p>
            <a:r>
              <a:rPr lang="en-US" altLang="zh-CN"/>
              <a:t>FROM employees e1</a:t>
            </a:r>
            <a:endParaRPr lang="en-US" altLang="zh-CN"/>
          </a:p>
          <a:p>
            <a:r>
              <a:rPr lang="en-US" altLang="zh-CN"/>
              <a:t>LEFT JOIN employees e2 ON e1.manager_id = e2.id;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600">
                <a:sym typeface="+mn-ea"/>
              </a:rPr>
              <a:t>SQL</a:t>
            </a:r>
            <a:r>
              <a:rPr lang="zh-CN" altLang="en-US" sz="3600">
                <a:sym typeface="+mn-ea"/>
              </a:rPr>
              <a:t>举例二</a:t>
            </a:r>
            <a:br>
              <a:rPr lang="zh-CN" altLang="en-US" sz="3600"/>
            </a:br>
            <a:r>
              <a:rPr lang="zh-CN" altLang="en-US" sz="3600"/>
              <a:t>查询</a:t>
            </a:r>
            <a:r>
              <a:rPr lang="en-US" altLang="zh-CN" sz="3600"/>
              <a:t> Alice </a:t>
            </a:r>
            <a:r>
              <a:rPr lang="zh-CN" altLang="en-US" sz="3600"/>
              <a:t>的所有下属（包括直接下属和间接下属）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835"/>
            <a:ext cx="9399270" cy="4526915"/>
          </a:xfrm>
        </p:spPr>
        <p:txBody>
          <a:bodyPr>
            <a:noAutofit/>
          </a:bodyPr>
          <a:p>
            <a:r>
              <a:rPr lang="en-US" altLang="zh-CN" sz="1600"/>
              <a:t>WITH RECURSIVE EmployeeHierarchy AS (</a:t>
            </a:r>
            <a:endParaRPr lang="en-US" altLang="zh-CN" sz="1600"/>
          </a:p>
          <a:p>
            <a:r>
              <a:rPr lang="en-US" altLang="zh-CN" sz="1600"/>
              <a:t>    -- </a:t>
            </a:r>
            <a:r>
              <a:rPr lang="zh-CN" altLang="en-US" sz="1600"/>
              <a:t>基础查询：选择</a:t>
            </a:r>
            <a:r>
              <a:rPr lang="en-US" altLang="zh-CN" sz="1600"/>
              <a:t> Alice (id = 1) </a:t>
            </a:r>
            <a:r>
              <a:rPr lang="zh-CN" altLang="en-US" sz="1600"/>
              <a:t>作为递归的起点</a:t>
            </a:r>
            <a:endParaRPr lang="zh-CN" altLang="en-US" sz="1600"/>
          </a:p>
          <a:p>
            <a:r>
              <a:rPr lang="en-US" altLang="zh-CN" sz="1600"/>
              <a:t>    SELECT id, name, manager_id</a:t>
            </a:r>
            <a:endParaRPr lang="en-US" altLang="zh-CN" sz="1600"/>
          </a:p>
          <a:p>
            <a:r>
              <a:rPr lang="en-US" altLang="zh-CN" sz="1600"/>
              <a:t>    FROM employees</a:t>
            </a:r>
            <a:endParaRPr lang="en-US" altLang="zh-CN" sz="1600"/>
          </a:p>
          <a:p>
            <a:r>
              <a:rPr lang="en-US" altLang="zh-CN" sz="1600"/>
              <a:t>    WHERE name = 'Alice'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    UNION ALL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    -- </a:t>
            </a:r>
            <a:r>
              <a:rPr lang="zh-CN" altLang="en-US" sz="1600"/>
              <a:t>递归查询：查询所有直接下属，并递归到更深的下属</a:t>
            </a:r>
            <a:endParaRPr lang="zh-CN" altLang="en-US" sz="1600"/>
          </a:p>
          <a:p>
            <a:r>
              <a:rPr lang="en-US" altLang="zh-CN" sz="1600"/>
              <a:t>    SELECT e.id, e.name, e.manager_id</a:t>
            </a:r>
            <a:endParaRPr lang="en-US" altLang="zh-CN" sz="1600"/>
          </a:p>
          <a:p>
            <a:r>
              <a:rPr lang="en-US" altLang="zh-CN" sz="1600"/>
              <a:t>    FROM employees e</a:t>
            </a:r>
            <a:endParaRPr lang="en-US" altLang="zh-CN" sz="1600"/>
          </a:p>
          <a:p>
            <a:r>
              <a:rPr lang="en-US" altLang="zh-CN" sz="1600"/>
              <a:t>    JOIN EmployeeHierarchy eh ON e.manager_id = eh.id</a:t>
            </a:r>
            <a:endParaRPr lang="en-US" altLang="zh-CN" sz="1600"/>
          </a:p>
          <a:p>
            <a:r>
              <a:rPr lang="en-US" altLang="zh-CN" sz="1600"/>
              <a:t>)</a:t>
            </a:r>
            <a:endParaRPr lang="en-US" altLang="zh-CN" sz="1600"/>
          </a:p>
          <a:p>
            <a:r>
              <a:rPr lang="en-US" altLang="zh-CN" sz="1600"/>
              <a:t>-- </a:t>
            </a:r>
            <a:r>
              <a:rPr lang="zh-CN" altLang="en-US" sz="1600"/>
              <a:t>查询最终结果</a:t>
            </a:r>
            <a:endParaRPr lang="zh-CN" altLang="en-US" sz="1600"/>
          </a:p>
          <a:p>
            <a:r>
              <a:rPr lang="en-US" altLang="zh-CN" sz="1600"/>
              <a:t>SELECT * FROM EmployeeHierarchy;</a:t>
            </a:r>
            <a:endParaRPr lang="en-US" altLang="zh-CN" sz="1600"/>
          </a:p>
          <a:p>
            <a:endParaRPr lang="en-US" altLang="zh-CN" sz="16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600">
                <a:sym typeface="+mn-ea"/>
              </a:rPr>
              <a:t>SQL</a:t>
            </a:r>
            <a:r>
              <a:rPr lang="zh-CN" altLang="en-US" sz="3600">
                <a:sym typeface="+mn-ea"/>
              </a:rPr>
              <a:t>举例三</a:t>
            </a:r>
            <a:r>
              <a:rPr lang="en-US" altLang="zh-CN" sz="3600">
                <a:sym typeface="+mn-ea"/>
              </a:rPr>
              <a:t> </a:t>
            </a:r>
            <a:br>
              <a:rPr lang="en-US" altLang="zh-CN" sz="3600">
                <a:sym typeface="+mn-ea"/>
              </a:rPr>
            </a:br>
            <a:r>
              <a:rPr lang="zh-CN" altLang="en-US" sz="3600">
                <a:sym typeface="+mn-ea"/>
              </a:rPr>
              <a:t>没有选修任何课程的学生</a:t>
            </a:r>
            <a:endParaRPr lang="zh-CN" altLang="en-US" sz="36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835"/>
            <a:ext cx="10666095" cy="4526915"/>
          </a:xfrm>
        </p:spPr>
        <p:txBody>
          <a:bodyPr/>
          <a:p>
            <a:r>
              <a:rPr lang="en-US" altLang="zh-CN"/>
              <a:t>SELECT s.id, s.name</a:t>
            </a:r>
            <a:endParaRPr lang="en-US" altLang="zh-CN"/>
          </a:p>
          <a:p>
            <a:r>
              <a:rPr lang="en-US" altLang="zh-CN"/>
              <a:t>FROM students s</a:t>
            </a:r>
            <a:endParaRPr lang="en-US" altLang="zh-CN"/>
          </a:p>
          <a:p>
            <a:r>
              <a:rPr lang="en-US" altLang="zh-CN"/>
              <a:t>LEFT JOIN scores sc ON s.id = sc.student_id</a:t>
            </a:r>
            <a:endParaRPr lang="en-US" altLang="zh-CN"/>
          </a:p>
          <a:p>
            <a:r>
              <a:rPr lang="en-US" altLang="zh-CN"/>
              <a:t>WHERE sc.course_id IS NULL;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多种</a:t>
            </a:r>
            <a:r>
              <a:rPr lang="zh-CN" altLang="en-US"/>
              <a:t>组合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 altLang="en-US" sz="2800"/>
              <a:t>查询每位教师教授的课程以及每门课程的学生成绩，并计算每门课程的平均成绩、选修人数，并按教师姓名排序。</a:t>
            </a:r>
            <a:endParaRPr lang="zh-CN" altLang="en-US" sz="28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p>
            <a:r>
              <a:rPr lang="en-US" altLang="zh-CN" sz="1600"/>
              <a:t>SELECT </a:t>
            </a:r>
            <a:endParaRPr lang="en-US" altLang="zh-CN" sz="1600"/>
          </a:p>
          <a:p>
            <a:r>
              <a:rPr lang="en-US" altLang="zh-CN" sz="1600"/>
              <a:t>    t.name AS teacher_name,                </a:t>
            </a:r>
            <a:endParaRPr lang="en-US" altLang="zh-CN" sz="1600"/>
          </a:p>
          <a:p>
            <a:r>
              <a:rPr lang="en-US" altLang="zh-CN" sz="1600"/>
              <a:t>    c.name AS course_name,                 </a:t>
            </a:r>
            <a:endParaRPr lang="en-US" altLang="zh-CN" sz="1600"/>
          </a:p>
          <a:p>
            <a:r>
              <a:rPr lang="en-US" altLang="zh-CN" sz="1600"/>
              <a:t>    COUNT(sc.student_id) AS num_students,  </a:t>
            </a:r>
            <a:endParaRPr lang="en-US" altLang="zh-CN" sz="1600"/>
          </a:p>
          <a:p>
            <a:r>
              <a:rPr lang="en-US" altLang="zh-CN" sz="1600"/>
              <a:t>    AVG(sc.score) AS avg_score             </a:t>
            </a:r>
            <a:endParaRPr lang="en-US" altLang="zh-CN" sz="1600"/>
          </a:p>
          <a:p>
            <a:r>
              <a:rPr lang="en-US" altLang="zh-CN" sz="1600"/>
              <a:t>FROM </a:t>
            </a:r>
            <a:endParaRPr lang="en-US" altLang="zh-CN" sz="1600"/>
          </a:p>
          <a:p>
            <a:r>
              <a:rPr lang="en-US" altLang="zh-CN" sz="1600"/>
              <a:t>    teachers t</a:t>
            </a:r>
            <a:endParaRPr lang="en-US" altLang="zh-CN" sz="1600"/>
          </a:p>
          <a:p>
            <a:r>
              <a:rPr lang="en-US" altLang="zh-CN" sz="1600"/>
              <a:t>JOIN </a:t>
            </a:r>
            <a:endParaRPr lang="en-US" altLang="zh-CN" sz="1600"/>
          </a:p>
          <a:p>
            <a:r>
              <a:rPr lang="en-US" altLang="zh-CN" sz="1600"/>
              <a:t>    courses c ON t.id = c.teacher_id       </a:t>
            </a:r>
            <a:endParaRPr lang="en-US" altLang="zh-CN" sz="1600"/>
          </a:p>
          <a:p>
            <a:r>
              <a:rPr lang="en-US" altLang="zh-CN" sz="1600"/>
              <a:t>LEFT JOIN </a:t>
            </a:r>
            <a:endParaRPr lang="en-US" altLang="zh-CN" sz="1600"/>
          </a:p>
          <a:p>
            <a:r>
              <a:rPr lang="en-US" altLang="zh-CN" sz="1600"/>
              <a:t>    scores sc ON c.id = sc.course_id       </a:t>
            </a:r>
            <a:endParaRPr lang="en-US" altLang="zh-CN" sz="1600"/>
          </a:p>
          <a:p>
            <a:r>
              <a:rPr lang="en-US" altLang="zh-CN" sz="1600"/>
              <a:t>LEFT JOIN </a:t>
            </a:r>
            <a:endParaRPr lang="en-US" altLang="zh-CN" sz="1600"/>
          </a:p>
          <a:p>
            <a:r>
              <a:rPr lang="en-US" altLang="zh-CN" sz="1600"/>
              <a:t>    students s ON sc.student_id = s.id      </a:t>
            </a:r>
            <a:endParaRPr lang="en-US" altLang="zh-CN" sz="1600"/>
          </a:p>
          <a:p>
            <a:r>
              <a:rPr lang="en-US" altLang="zh-CN" sz="1600"/>
              <a:t>GROUP BY </a:t>
            </a:r>
            <a:endParaRPr lang="en-US" altLang="zh-CN" sz="1600"/>
          </a:p>
          <a:p>
            <a:r>
              <a:rPr lang="en-US" altLang="zh-CN" sz="1600"/>
              <a:t>    t.name, c.name                          </a:t>
            </a:r>
            <a:endParaRPr lang="en-US" altLang="zh-CN" sz="1600"/>
          </a:p>
          <a:p>
            <a:r>
              <a:rPr lang="en-US" altLang="zh-CN" sz="1600"/>
              <a:t>ORDER BY </a:t>
            </a:r>
            <a:endParaRPr lang="en-US" altLang="zh-CN" sz="1600"/>
          </a:p>
          <a:p>
            <a:r>
              <a:rPr lang="en-US" altLang="zh-CN" sz="1600"/>
              <a:t>    t.name;</a:t>
            </a:r>
            <a:endParaRPr lang="en-US" altLang="zh-CN" sz="16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删除重复记录：方法</a:t>
            </a:r>
            <a:r>
              <a:rPr lang="zh-CN" altLang="en-US">
                <a:sym typeface="+mn-ea"/>
              </a:rPr>
              <a:t>一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835"/>
            <a:ext cx="10852785" cy="452691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DELETE s1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FROM students s1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JOIN students s2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ON s1.name = s2.name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AND s1.id &lt; s2.id;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删除重复记录：方法</a:t>
            </a:r>
            <a:r>
              <a:rPr lang="zh-CN" altLang="en-US">
                <a:sym typeface="+mn-ea"/>
              </a:rPr>
              <a:t>二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835"/>
            <a:ext cx="10346055" cy="4526915"/>
          </a:xfrm>
        </p:spPr>
        <p:txBody>
          <a:bodyPr/>
          <a:p>
            <a:pPr marL="0" indent="0">
              <a:buNone/>
            </a:pPr>
            <a:r>
              <a:rPr lang="en-US" altLang="zh-CN"/>
              <a:t>DELETE FROM </a:t>
            </a:r>
            <a:r>
              <a:rPr lang="en-US" altLang="zh-CN">
                <a:sym typeface="+mn-ea"/>
              </a:rPr>
              <a:t>students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WHERE id NOT IN (SELECT MIN(id) FROM </a:t>
            </a:r>
            <a:r>
              <a:rPr lang="en-US" altLang="zh-CN">
                <a:sym typeface="+mn-ea"/>
              </a:rPr>
              <a:t>students </a:t>
            </a:r>
            <a:r>
              <a:rPr lang="en-US" altLang="zh-CN"/>
              <a:t>GROUP BY name);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删除重复记录</a:t>
            </a:r>
            <a:r>
              <a:rPr lang="zh-CN" altLang="en-US">
                <a:sym typeface="+mn-ea"/>
              </a:rPr>
              <a:t>：方法</a:t>
            </a:r>
            <a:r>
              <a:rPr lang="zh-CN" altLang="en-US">
                <a:sym typeface="+mn-ea"/>
              </a:rPr>
              <a:t>三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835"/>
            <a:ext cx="10852785" cy="4526915"/>
          </a:xfrm>
        </p:spPr>
        <p:txBody>
          <a:bodyPr>
            <a:normAutofit fontScale="40000"/>
          </a:bodyPr>
          <a:p>
            <a:pPr marL="0" indent="0">
              <a:buNone/>
            </a:pPr>
            <a:r>
              <a:rPr lang="en-US" altLang="zh-CN"/>
              <a:t>-- </a:t>
            </a:r>
            <a:r>
              <a:rPr lang="zh-CN" altLang="en-US"/>
              <a:t>创建临时表，插入唯一的记录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CREATE TEMPORARY TABLE temp_students AS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SELECT MIN(id) AS id, name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FROM students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GROUP BY name;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-- </a:t>
            </a:r>
            <a:r>
              <a:rPr lang="zh-CN" altLang="en-US"/>
              <a:t>删除学生表中的所有记录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DELETE FROM students;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-- </a:t>
            </a:r>
            <a:r>
              <a:rPr lang="zh-CN" altLang="en-US"/>
              <a:t>将临时表的唯一记录插入回学生表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INSERT INTO students (id, name)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SELECT id, name FROM temp_students;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-- </a:t>
            </a:r>
            <a:r>
              <a:rPr lang="zh-CN" altLang="en-US"/>
              <a:t>删除临时表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DROP TEMPORARY TABLE temp_students;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TRUNCATE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DELETE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835"/>
            <a:ext cx="11149330" cy="4526915"/>
          </a:xfrm>
        </p:spPr>
        <p:txBody>
          <a:bodyPr/>
          <a:p>
            <a:r>
              <a:rPr lang="en-US" altLang="zh-CN"/>
              <a:t>TRUNCATE </a:t>
            </a:r>
            <a:r>
              <a:rPr lang="zh-CN" altLang="en-US"/>
              <a:t>和</a:t>
            </a:r>
            <a:r>
              <a:rPr lang="en-US" altLang="zh-CN"/>
              <a:t> DELETE </a:t>
            </a:r>
            <a:r>
              <a:rPr lang="zh-CN" altLang="en-US"/>
              <a:t>都可以用来删除表中的数据。</a:t>
            </a:r>
            <a:endParaRPr lang="zh-CN" altLang="en-US"/>
          </a:p>
          <a:p>
            <a:pPr lvl="1"/>
            <a:r>
              <a:rPr lang="en-US" altLang="zh-CN"/>
              <a:t>TRUNCATE TABLE students;</a:t>
            </a:r>
            <a:endParaRPr lang="en-US" altLang="zh-CN"/>
          </a:p>
          <a:p>
            <a:pPr lvl="1"/>
            <a:r>
              <a:rPr lang="en-US" altLang="zh-CN"/>
              <a:t>DELETE FROM students;</a:t>
            </a:r>
            <a:endParaRPr lang="en-US" altLang="zh-CN"/>
          </a:p>
          <a:p>
            <a:pPr lvl="1"/>
            <a:endParaRPr lang="en-US" altLang="zh-CN"/>
          </a:p>
          <a:p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909955" y="4077335"/>
          <a:ext cx="10483215" cy="0"/>
        </p:xfrm>
        <a:graphic>
          <a:graphicData uri="http://schemas.openxmlformats.org/drawingml/2006/table">
            <a:tbl>
              <a:tblPr/>
              <a:tblGrid>
                <a:gridCol w="3494405"/>
                <a:gridCol w="3494405"/>
                <a:gridCol w="3494405"/>
              </a:tblGrid>
              <a:tr h="0">
                <a:tc>
                  <a:txBody>
                    <a:bodyPr/>
                    <a:p>
                      <a:r>
                        <a:rPr lang="zh-CN" altLang="en-US" sz="1100"/>
                        <a:t>特性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TRUNCATE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DELETE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909955" y="4244975"/>
          <a:ext cx="10483215" cy="0"/>
        </p:xfrm>
        <a:graphic>
          <a:graphicData uri="http://schemas.openxmlformats.org/drawingml/2006/table">
            <a:tbl>
              <a:tblPr/>
              <a:tblGrid>
                <a:gridCol w="3494405"/>
                <a:gridCol w="3494405"/>
                <a:gridCol w="3494405"/>
              </a:tblGrid>
              <a:tr h="0">
                <a:tc>
                  <a:txBody>
                    <a:bodyPr/>
                    <a:p>
                      <a:r>
                        <a:rPr lang="zh-CN" altLang="en-US" sz="1100"/>
                        <a:t>删除记录方式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/>
                        <a:t>删除所有记录，快速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/>
                        <a:t>逐行删除记录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909955" y="4412615"/>
          <a:ext cx="10483215" cy="0"/>
        </p:xfrm>
        <a:graphic>
          <a:graphicData uri="http://schemas.openxmlformats.org/drawingml/2006/table">
            <a:tbl>
              <a:tblPr/>
              <a:tblGrid>
                <a:gridCol w="3494405"/>
                <a:gridCol w="3494405"/>
                <a:gridCol w="3494405"/>
              </a:tblGrid>
              <a:tr h="0">
                <a:tc>
                  <a:txBody>
                    <a:bodyPr/>
                    <a:p>
                      <a:r>
                        <a:rPr lang="zh-CN" altLang="en-US" sz="1100"/>
                        <a:t>是否可回滚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/>
                        <a:t>在某些数据库中不可回滚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/>
                        <a:t>可以回滚（在事务中）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909955" y="4580255"/>
          <a:ext cx="10483215" cy="0"/>
        </p:xfrm>
        <a:graphic>
          <a:graphicData uri="http://schemas.openxmlformats.org/drawingml/2006/table">
            <a:tbl>
              <a:tblPr/>
              <a:tblGrid>
                <a:gridCol w="3494405"/>
                <a:gridCol w="3494405"/>
                <a:gridCol w="3494405"/>
              </a:tblGrid>
              <a:tr h="0">
                <a:tc>
                  <a:txBody>
                    <a:bodyPr/>
                    <a:p>
                      <a:r>
                        <a:rPr lang="zh-CN" altLang="en-US" sz="1100"/>
                        <a:t>是否触发触发器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/>
                        <a:t>不会触发触发器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/>
                        <a:t>会触发触发器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909955" y="4747895"/>
          <a:ext cx="10483215" cy="0"/>
        </p:xfrm>
        <a:graphic>
          <a:graphicData uri="http://schemas.openxmlformats.org/drawingml/2006/table">
            <a:tbl>
              <a:tblPr/>
              <a:tblGrid>
                <a:gridCol w="3494405"/>
                <a:gridCol w="3494405"/>
                <a:gridCol w="3494405"/>
              </a:tblGrid>
              <a:tr h="0">
                <a:tc>
                  <a:txBody>
                    <a:bodyPr/>
                    <a:p>
                      <a:r>
                        <a:rPr lang="zh-CN" altLang="en-US" sz="1100"/>
                        <a:t>是否重置自增计数器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/>
                        <a:t>会重置自增计数器（如 </a:t>
                      </a:r>
                      <a:r>
                        <a:rPr lang="en-US" altLang="zh-CN" sz="1100"/>
                        <a:t>MySQL</a:t>
                      </a:r>
                      <a:r>
                        <a:rPr lang="zh-CN" altLang="en-US" sz="1100"/>
                        <a:t>）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/>
                        <a:t>不重置自增计数器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909955" y="4915535"/>
          <a:ext cx="10483215" cy="0"/>
        </p:xfrm>
        <a:graphic>
          <a:graphicData uri="http://schemas.openxmlformats.org/drawingml/2006/table">
            <a:tbl>
              <a:tblPr/>
              <a:tblGrid>
                <a:gridCol w="3494405"/>
                <a:gridCol w="3494405"/>
                <a:gridCol w="3494405"/>
              </a:tblGrid>
              <a:tr h="0">
                <a:tc>
                  <a:txBody>
                    <a:bodyPr/>
                    <a:p>
                      <a:r>
                        <a:rPr lang="zh-CN" altLang="en-US" sz="1100"/>
                        <a:t>是否支持 </a:t>
                      </a:r>
                      <a:r>
                        <a:rPr lang="en-US" altLang="zh-CN" sz="1100"/>
                        <a:t>WHERE</a:t>
                      </a:r>
                      <a:r>
                        <a:rPr lang="en-US" altLang="zh-CN" sz="1100"/>
                        <a:t> </a:t>
                      </a:r>
                      <a:r>
                        <a:rPr lang="zh-CN" altLang="en-US" sz="1100"/>
                        <a:t>子句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/>
                        <a:t>不支持（删除所有记录）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/>
                        <a:t>支持（可以删除特定条件的记录）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909955" y="5083175"/>
          <a:ext cx="10483215" cy="0"/>
        </p:xfrm>
        <a:graphic>
          <a:graphicData uri="http://schemas.openxmlformats.org/drawingml/2006/table">
            <a:tbl>
              <a:tblPr/>
              <a:tblGrid>
                <a:gridCol w="3494405"/>
                <a:gridCol w="3494405"/>
                <a:gridCol w="3494405"/>
              </a:tblGrid>
              <a:tr h="0">
                <a:tc>
                  <a:txBody>
                    <a:bodyPr/>
                    <a:p>
                      <a:r>
                        <a:rPr lang="zh-CN" altLang="en-US" sz="1100"/>
                        <a:t>性能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/>
                        <a:t>性能较高，适用于大规模删除数据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/>
                        <a:t>性能较低，适用于逐行删除或带条件删除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反范式</a:t>
            </a:r>
            <a:r>
              <a:rPr lang="zh-CN" altLang="en-US"/>
              <a:t>设计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09955" y="1485265"/>
            <a:ext cx="3109595" cy="467741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0000"/>
          </a:bodyPr>
          <a:p>
            <a:r>
              <a:rPr lang="zh-CN" altLang="en-US"/>
              <a:t>优点：</a:t>
            </a:r>
            <a:endParaRPr lang="zh-CN" altLang="en-US"/>
          </a:p>
          <a:p>
            <a:pPr lvl="1"/>
            <a:r>
              <a:rPr lang="zh-CN" altLang="en-US"/>
              <a:t>提高查询性能</a:t>
            </a:r>
            <a:endParaRPr lang="zh-CN" altLang="en-US"/>
          </a:p>
          <a:p>
            <a:pPr lvl="1"/>
            <a:r>
              <a:rPr lang="zh-CN" altLang="en-US"/>
              <a:t>简化查询逻辑</a:t>
            </a:r>
            <a:endParaRPr lang="zh-CN" altLang="en-US"/>
          </a:p>
          <a:p>
            <a:pPr lvl="0"/>
            <a:r>
              <a:rPr lang="zh-CN" altLang="en-US"/>
              <a:t>缺点</a:t>
            </a:r>
            <a:endParaRPr lang="zh-CN" altLang="en-US"/>
          </a:p>
          <a:p>
            <a:pPr lvl="1"/>
            <a:r>
              <a:rPr lang="zh-CN" altLang="en-US"/>
              <a:t>存储冗余</a:t>
            </a:r>
            <a:endParaRPr lang="zh-CN" altLang="en-US"/>
          </a:p>
          <a:p>
            <a:pPr lvl="1"/>
            <a:r>
              <a:rPr lang="zh-CN" altLang="en-US"/>
              <a:t>数据一致性问题</a:t>
            </a:r>
            <a:endParaRPr lang="zh-CN" altLang="en-US"/>
          </a:p>
          <a:p>
            <a:pPr lvl="1"/>
            <a:r>
              <a:rPr lang="zh-CN" altLang="en-US"/>
              <a:t>维护成本增加</a:t>
            </a:r>
            <a:endParaRPr lang="zh-CN" altLang="en-US"/>
          </a:p>
          <a:p>
            <a:pPr lvl="0"/>
            <a:r>
              <a:rPr lang="zh-CN" altLang="en-US"/>
              <a:t>反范式适用于查询频繁且数据一致性要求不高的场景。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SQL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/>
          </a:bodyPr>
          <a:p>
            <a:r>
              <a:rPr sz="4800" b="1">
                <a:sym typeface="+mn-ea"/>
              </a:rPr>
              <a:t>使用子查询（Subqueries）</a:t>
            </a:r>
            <a:endParaRPr sz="4800" b="1">
              <a:sym typeface="+mn-ea"/>
            </a:endParaRPr>
          </a:p>
          <a:p>
            <a:pPr marL="0" indent="0">
              <a:buNone/>
            </a:pPr>
            <a:r>
              <a:rPr sz="4800">
                <a:sym typeface="+mn-ea"/>
              </a:rPr>
              <a:t>查询"01"课程比"02"课程成绩高的学生的信息及课程分数</a:t>
            </a:r>
            <a:endParaRPr sz="4800">
              <a:sym typeface="+mn-ea"/>
            </a:endParaRPr>
          </a:p>
          <a:p>
            <a:pPr marL="0" indent="0">
              <a:buNone/>
            </a:pPr>
            <a:r>
              <a:rPr sz="4800">
                <a:sym typeface="+mn-ea"/>
              </a:rPr>
              <a:t>查询同时存在"01"课程和"02"课程的情况</a:t>
            </a:r>
            <a:endParaRPr sz="4800">
              <a:sym typeface="+mn-ea"/>
            </a:endParaRPr>
          </a:p>
          <a:p>
            <a:pPr marL="0" indent="0">
              <a:buNone/>
            </a:pPr>
            <a:r>
              <a:rPr sz="4800">
                <a:sym typeface="+mn-ea"/>
              </a:rPr>
              <a:t>查询存在"01"课程但可能不存在"02"课程的情况（不存在时显示为null）</a:t>
            </a:r>
            <a:endParaRPr sz="4800">
              <a:sym typeface="+mn-ea"/>
            </a:endParaRPr>
          </a:p>
          <a:p>
            <a:pPr marL="0" indent="0">
              <a:buNone/>
            </a:pPr>
            <a:r>
              <a:rPr sz="4800">
                <a:sym typeface="+mn-ea"/>
              </a:rPr>
              <a:t>查询不存在"01"课程但存在"02"课程的情况</a:t>
            </a:r>
            <a:endParaRPr sz="4800">
              <a:sym typeface="+mn-ea"/>
            </a:endParaRPr>
          </a:p>
          <a:p>
            <a:pPr marL="0" indent="0">
              <a:buNone/>
            </a:pPr>
            <a:r>
              <a:rPr sz="4800">
                <a:sym typeface="+mn-ea"/>
              </a:rPr>
              <a:t>查询学过「张三」老师授课的同学的信息</a:t>
            </a:r>
            <a:endParaRPr sz="4800">
              <a:sym typeface="+mn-ea"/>
            </a:endParaRPr>
          </a:p>
          <a:p>
            <a:pPr marL="0" indent="0">
              <a:buNone/>
            </a:pPr>
            <a:r>
              <a:rPr sz="4800">
                <a:sym typeface="+mn-ea"/>
              </a:rPr>
              <a:t>查询没学过"张三"老师讲授的任一门课程的学生姓名</a:t>
            </a:r>
            <a:endParaRPr sz="4800">
              <a:sym typeface="+mn-ea"/>
            </a:endParaRPr>
          </a:p>
          <a:p>
            <a:pPr marL="0" indent="0">
              <a:buNone/>
            </a:pPr>
            <a:r>
              <a:rPr sz="4800">
                <a:sym typeface="+mn-ea"/>
              </a:rPr>
              <a:t>查询课程名称为「数学」，且分数低于60的学生姓名和分数</a:t>
            </a:r>
            <a:endParaRPr sz="4800">
              <a:sym typeface="+mn-ea"/>
            </a:endParaRPr>
          </a:p>
          <a:p>
            <a:pPr marL="0" indent="0">
              <a:buNone/>
            </a:pPr>
            <a:endParaRPr sz="4800">
              <a:sym typeface="+mn-ea"/>
            </a:endParaRPr>
          </a:p>
          <a:p>
            <a:r>
              <a:rPr sz="4800" b="1">
                <a:sym typeface="+mn-ea"/>
              </a:rPr>
              <a:t>联合查询（UNION 和 UNION ALL）</a:t>
            </a:r>
            <a:endParaRPr sz="4800" b="1">
              <a:sym typeface="+mn-ea"/>
            </a:endParaRPr>
          </a:p>
          <a:p>
            <a:pPr marL="0" indent="0">
              <a:buNone/>
            </a:pPr>
            <a:r>
              <a:rPr sz="4800">
                <a:sym typeface="+mn-ea"/>
              </a:rPr>
              <a:t>查询各科成绩前三名的记录（使用UNION ALL）</a:t>
            </a:r>
            <a:endParaRPr sz="4800">
              <a:sym typeface="+mn-ea"/>
            </a:endParaRPr>
          </a:p>
          <a:p>
            <a:pPr marL="0" indent="0">
              <a:buNone/>
            </a:pPr>
            <a:endParaRPr sz="4800">
              <a:sym typeface="+mn-ea"/>
            </a:endParaRPr>
          </a:p>
          <a:p>
            <a:r>
              <a:rPr sz="4800" b="1">
                <a:sym typeface="+mn-ea"/>
              </a:rPr>
              <a:t>使用窗口函数（Window Functions）</a:t>
            </a:r>
            <a:endParaRPr sz="4800" b="1">
              <a:sym typeface="+mn-ea"/>
            </a:endParaRPr>
          </a:p>
          <a:p>
            <a:pPr marL="0" indent="0">
              <a:buNone/>
            </a:pPr>
            <a:r>
              <a:rPr sz="4800">
                <a:sym typeface="+mn-ea"/>
              </a:rPr>
              <a:t>按各科成绩进行排序，并显示排名，Score重复时保留名次空缺</a:t>
            </a:r>
            <a:endParaRPr sz="4800">
              <a:sym typeface="+mn-ea"/>
            </a:endParaRPr>
          </a:p>
          <a:p>
            <a:pPr marL="0" indent="0">
              <a:buNone/>
            </a:pPr>
            <a:r>
              <a:rPr sz="4800">
                <a:sym typeface="+mn-ea"/>
              </a:rPr>
              <a:t>按各科成绩进行排序，并显示排名，Score重复时合并名次</a:t>
            </a:r>
            <a:endParaRPr sz="4800">
              <a:sym typeface="+mn-ea"/>
            </a:endParaRPr>
          </a:p>
          <a:p>
            <a:pPr marL="0" indent="0">
              <a:buNone/>
            </a:pPr>
            <a:r>
              <a:rPr sz="4800">
                <a:sym typeface="+mn-ea"/>
              </a:rPr>
              <a:t>查询学生的总成绩，并进行排名，总分重复时保留名次空缺</a:t>
            </a:r>
            <a:endParaRPr sz="4800">
              <a:sym typeface="+mn-ea"/>
            </a:endParaRPr>
          </a:p>
          <a:p>
            <a:pPr marL="0" indent="0">
              <a:buNone/>
            </a:pPr>
            <a:r>
              <a:rPr sz="4800">
                <a:sym typeface="+mn-ea"/>
              </a:rPr>
              <a:t>查询学生的总成绩，并进行排名，总分重复时不保留名次空缺</a:t>
            </a:r>
            <a:endParaRPr sz="4800">
              <a:sym typeface="+mn-ea"/>
            </a:endParaRPr>
          </a:p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p>
            <a:r>
              <a:rPr lang="zh-CN" altLang="en-US" sz="1200" b="1">
                <a:sym typeface="+mn-ea"/>
              </a:rPr>
              <a:t>使用 WITH 子句（CTE，MySQL 8.0 以上）</a:t>
            </a:r>
            <a:endParaRPr lang="zh-CN" altLang="en-US" sz="1200" b="1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查找每门课程的top 3学生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endParaRPr lang="zh-CN" altLang="en-US" sz="1200">
              <a:sym typeface="+mn-ea"/>
            </a:endParaRPr>
          </a:p>
          <a:p>
            <a:r>
              <a:rPr lang="zh-CN" altLang="en-US" sz="1200" b="1">
                <a:sym typeface="+mn-ea"/>
              </a:rPr>
              <a:t>复杂的 CASE 语句</a:t>
            </a:r>
            <a:endParaRPr lang="zh-CN" altLang="en-US" sz="1200" b="1">
              <a:sym typeface="+mn-ea"/>
            </a:endParaRPr>
          </a:p>
          <a:p>
            <a:pPr marL="0" indent="0">
              <a:buNone/>
            </a:pP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查询各科成绩最高分、最低分和平均分：以如下形式显示：课程ID，课程name，最高分，最低分，平均分，及格率，中等率，优良率，优秀率；（及格为&gt;=60，中等为：70-80，优良为：80-90，优秀为：&gt;=90）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统计各科成绩各分数段人数：课程编号，课程名称，[100-85]，[85-70]，[70-60]，[60-0]及所占百分比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endParaRPr lang="zh-CN" altLang="en-US" sz="1200">
              <a:sym typeface="+mn-ea"/>
            </a:endParaRPr>
          </a:p>
          <a:p>
            <a:r>
              <a:rPr lang="zh-CN" altLang="en-US" sz="1200" b="1">
                <a:sym typeface="+mn-ea"/>
              </a:rPr>
              <a:t>条件聚合（Conditional Aggregation）</a:t>
            </a:r>
            <a:endParaRPr lang="zh-CN" altLang="en-US" sz="1200" b="1">
              <a:sym typeface="+mn-ea"/>
            </a:endParaRPr>
          </a:p>
          <a:p>
            <a:pPr marL="0" indent="0">
              <a:buNone/>
            </a:pP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查询平均成绩大于等于60分的同学的学生编号和学生姓名和平均成绩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查询两门及其以上不及格课程的同学的学号，姓名及其平均成绩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查询平均成绩大于等于85的所有学生的学号、姓名和平均成绩</a:t>
            </a:r>
            <a:endParaRPr lang="zh-CN" altLang="en-US" sz="12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82345" y="1412875"/>
            <a:ext cx="9676765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获取某学生的详细信息，假设知道该学生的成绩最高的一门课程的分数为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99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students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(id, birth_date) = (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SELECT student_id,birth_date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FROM scores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JOIN students ON scores.student_id = students.id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WHERE score = 99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8562" y="261302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lang="zh-CN" altLang="en-US" sz="2800" b="1"/>
              <a:t>行子查询（</a:t>
            </a:r>
            <a:r>
              <a:rPr lang="en-US" altLang="zh-CN" sz="2800" b="1"/>
              <a:t>Row Subquery</a:t>
            </a:r>
            <a:r>
              <a:rPr lang="zh-CN" altLang="en-US" sz="2800" b="1"/>
              <a:t>）</a:t>
            </a:r>
            <a:endParaRPr lang="zh-CN" altLang="en-US" sz="2800" b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82345" y="1412875"/>
            <a:ext cx="9676765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查询选修了任何课程的学生姓名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name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students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EXISTS (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SELECT 1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FROM scores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WHERE scores.student_id = students.id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EXISTS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子查询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EXISTS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8245" y="260985"/>
            <a:ext cx="7155815" cy="521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en-US" altLang="zh-CN" sz="2800" b="1"/>
              <a:t>EXISTS </a:t>
            </a:r>
            <a:r>
              <a:rPr lang="zh-CN" altLang="en-US" sz="2800" b="1"/>
              <a:t>子查询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3555047" y="3261042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endParaRPr lang="zh-CN" altLang="en-US" sz="16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82345" y="1412875"/>
            <a:ext cx="9676765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查询在特定课程中成绩高于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80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分的所有学生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name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students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id IN (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SELECT student_id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FROM scores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WHERE score &gt; 80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IN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子查询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8245" y="260985"/>
            <a:ext cx="7155815" cy="521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en-US" altLang="zh-CN" sz="2800" b="1"/>
              <a:t>IN </a:t>
            </a:r>
            <a:r>
              <a:rPr lang="zh-CN" altLang="en-US" sz="2800" b="1"/>
              <a:t>子查询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3555047" y="3261042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endParaRPr lang="zh-CN" altLang="en-US" sz="16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98245" y="1845310"/>
            <a:ext cx="10638790" cy="1938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Font typeface="Arial" panose="020B0604020202020204"/>
              <a:buChar char="•"/>
            </a:pPr>
            <a:r>
              <a:rPr lang="zh-CN" altLang="en-US" sz="4000"/>
              <a:t>查询选修了</a:t>
            </a:r>
            <a:r>
              <a:rPr lang="en-US" altLang="zh-CN" sz="4000"/>
              <a:t> ‘</a:t>
            </a:r>
            <a:r>
              <a:rPr lang="en-US" altLang="zh-CN" sz="4000">
                <a:sym typeface="+mn-ea"/>
              </a:rPr>
              <a:t>01’</a:t>
            </a:r>
            <a:r>
              <a:rPr lang="en-US" altLang="zh-CN" sz="4000"/>
              <a:t> </a:t>
            </a:r>
            <a:r>
              <a:rPr lang="zh-CN" altLang="en-US" sz="4000"/>
              <a:t>课程的学生</a:t>
            </a:r>
            <a:endParaRPr lang="zh-CN" altLang="en-US" sz="4000"/>
          </a:p>
          <a:p>
            <a:pPr>
              <a:buFont typeface="Arial" panose="020B0604020202020204"/>
              <a:buChar char="•"/>
            </a:pPr>
            <a:endParaRPr lang="zh-CN" altLang="en-US" sz="4000"/>
          </a:p>
          <a:p>
            <a:pPr>
              <a:buFont typeface="Arial" panose="020B0604020202020204"/>
              <a:buChar char="•"/>
            </a:pPr>
            <a:r>
              <a:rPr lang="zh-CN" altLang="en-US" sz="4000"/>
              <a:t>可以用</a:t>
            </a:r>
            <a:r>
              <a:rPr lang="en-US" altLang="zh-CN" sz="4000"/>
              <a:t>in </a:t>
            </a:r>
            <a:r>
              <a:rPr lang="zh-CN" altLang="en-US" sz="4000"/>
              <a:t>和</a:t>
            </a:r>
            <a:r>
              <a:rPr lang="en-US" altLang="zh-CN" sz="4000"/>
              <a:t> exi</a:t>
            </a:r>
            <a:r>
              <a:rPr lang="en-US" altLang="zh-CN" sz="4000"/>
              <a:t>sts</a:t>
            </a:r>
            <a:endParaRPr lang="en-US" altLang="zh-CN" sz="40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54380" y="1629410"/>
            <a:ext cx="497586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id, name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students s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EXISTS (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SELECT 1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FROM scores sc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WHERE sc.student_id = s.id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AND sc.course_id = '01'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43065" y="1557020"/>
            <a:ext cx="396811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s.id, s.name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students s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s.id IN (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SELECT sc.student_id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FROM scores sc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WHERE sc.course_id = '01'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98245" y="1845310"/>
            <a:ext cx="10638790" cy="13220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Font typeface="Arial" panose="020B0604020202020204"/>
              <a:buChar char="•"/>
            </a:pPr>
            <a:r>
              <a:rPr lang="zh-CN" altLang="en-US" sz="4000"/>
              <a:t>在子查询返回大量数据时，通常使用 </a:t>
            </a:r>
            <a:r>
              <a:rPr lang="en-US" altLang="zh-CN" sz="4000"/>
              <a:t>EXISTS </a:t>
            </a:r>
            <a:r>
              <a:rPr lang="zh-CN" altLang="en-US" sz="4000"/>
              <a:t>会有更好的性能。</a:t>
            </a:r>
            <a:endParaRPr lang="zh-CN" altLang="en-US" sz="40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9.xml><?xml version="1.0" encoding="utf-8"?>
<p:tagLst xmlns:p="http://schemas.openxmlformats.org/presentationml/2006/main">
  <p:tag name="commondata" val="eyJoZGlkIjoiZDBiNGY0MTMzY2IxZTk5ZWUwOGI4MzNmMjZjOTRiNWMifQ==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9312</Words>
  <Application>WPS 演示</Application>
  <PresentationFormat>自定义</PresentationFormat>
  <Paragraphs>560</Paragraphs>
  <Slides>39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Biome Light</vt:lpstr>
      <vt:lpstr>Yu Gothic UI Light</vt:lpstr>
      <vt:lpstr>思源黑体 CN Medium</vt:lpstr>
      <vt:lpstr>黑体</vt:lpstr>
      <vt:lpstr>Arial</vt:lpstr>
      <vt:lpstr>字魂105号-简雅黑</vt:lpstr>
      <vt:lpstr>Arial Unicode MS</vt:lpstr>
      <vt:lpstr>Calibri</vt:lpstr>
      <vt:lpstr>webwppDefTheme</vt:lpstr>
      <vt:lpstr>Office 主题</vt:lpstr>
      <vt:lpstr>PowerPoint 演示文稿</vt:lpstr>
      <vt:lpstr>第三部分:高级SQL</vt:lpstr>
      <vt:lpstr>子查询（Subqueries）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子查询 和 联接 </vt:lpstr>
      <vt:lpstr>联合查询（UNION 和 UNION ALL）</vt:lpstr>
      <vt:lpstr>窗口函数（Window Functions）</vt:lpstr>
      <vt:lpstr>RANK() 处理并列情况</vt:lpstr>
      <vt:lpstr>SUM() </vt:lpstr>
      <vt:lpstr>LAG() 获取上一条成绩</vt:lpstr>
      <vt:lpstr>LEAD() 获取下一条成绩</vt:lpstr>
      <vt:lpstr> WITH 子句（CTE） 例1</vt:lpstr>
      <vt:lpstr> WITH 子句（CTE） 例2</vt:lpstr>
      <vt:lpstr>CTE和 子查询比较 </vt:lpstr>
      <vt:lpstr>CTE和 子查询比较 </vt:lpstr>
      <vt:lpstr> 复杂的 CASE 语句</vt:lpstr>
      <vt:lpstr>条件聚合</vt:lpstr>
      <vt:lpstr>常用SQL</vt:lpstr>
      <vt:lpstr>数据准备</vt:lpstr>
      <vt:lpstr>SQL举例一  自关联</vt:lpstr>
      <vt:lpstr>SQL举例一  自关联</vt:lpstr>
      <vt:lpstr>SQL举例二 查询 Alice 的所有下属（包括直接下属和间接下属）</vt:lpstr>
      <vt:lpstr>SQL举例三  没有选修任何课程的学生</vt:lpstr>
      <vt:lpstr>多种组合</vt:lpstr>
      <vt:lpstr>删除重复记录：方法一</vt:lpstr>
      <vt:lpstr>删除重复记录：方法二</vt:lpstr>
      <vt:lpstr>删除重复记录：方法三</vt:lpstr>
      <vt:lpstr>TRUNCATE 和 DELETE</vt:lpstr>
      <vt:lpstr>反范式设计</vt:lpstr>
      <vt:lpstr>SQL练习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朱颖辉</cp:lastModifiedBy>
  <cp:revision>5551</cp:revision>
  <dcterms:created xsi:type="dcterms:W3CDTF">2020-11-09T06:56:00Z</dcterms:created>
  <dcterms:modified xsi:type="dcterms:W3CDTF">2024-12-11T11:30:17Z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A4C2823090064DDBB214BD6619CD3549_13</vt:lpwstr>
  </property>
</Properties>
</file>