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Economica"/>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Economic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onomica-boldItalic.fntdata"/><Relationship Id="rId30" Type="http://schemas.openxmlformats.org/officeDocument/2006/relationships/font" Target="fonts/Economica-italic.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Rula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cf6e1047f_0_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Google Shape;126;g3cf6e1047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rPr>
              <a:t>Jia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d5cfd49f1_1_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Google Shape;133;g3d5cfd49f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Jia </a:t>
            </a:r>
            <a:endParaRPr/>
          </a:p>
          <a:p>
            <a:pPr indent="0" lvl="0" marL="0" rtl="0">
              <a:spcBef>
                <a:spcPts val="0"/>
              </a:spcBef>
              <a:spcAft>
                <a:spcPts val="0"/>
              </a:spcAft>
              <a:buNone/>
            </a:pPr>
            <a:r>
              <a:rPr lang="en"/>
              <a:t>What types of crimes showed the most incidents? </a:t>
            </a:r>
            <a:endParaRPr/>
          </a:p>
          <a:p>
            <a:pPr indent="-298450" lvl="0" marL="457200" rtl="0">
              <a:spcBef>
                <a:spcPts val="0"/>
              </a:spcBef>
              <a:spcAft>
                <a:spcPts val="0"/>
              </a:spcAft>
              <a:buSzPts val="1100"/>
              <a:buChar char="-"/>
            </a:pPr>
            <a:r>
              <a:rPr lang="en"/>
              <a:t>Another table showing top 5 crime types with number of crimes (1 out of 8 images)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d6daf772f_0_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Google Shape;139;g3d6daf772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Lucas</a:t>
            </a:r>
            <a:endParaRPr/>
          </a:p>
          <a:p>
            <a:pPr indent="0" lvl="0" marL="0" rtl="0">
              <a:spcBef>
                <a:spcPts val="0"/>
              </a:spcBef>
              <a:spcAft>
                <a:spcPts val="0"/>
              </a:spcAft>
              <a:buNone/>
            </a:pPr>
            <a:r>
              <a:rPr lang="en"/>
              <a:t>Is there a correlation between regional temperature changes and the crime frequency observed in Chicago? </a:t>
            </a:r>
            <a:endParaRPr/>
          </a:p>
          <a:p>
            <a:pPr indent="-298450" lvl="0" marL="457200" rtl="0">
              <a:spcBef>
                <a:spcPts val="0"/>
              </a:spcBef>
              <a:spcAft>
                <a:spcPts val="0"/>
              </a:spcAft>
              <a:buSzPts val="1100"/>
              <a:buChar char="-"/>
            </a:pPr>
            <a:r>
              <a:rPr lang="en"/>
              <a:t>Scatter Plot of the crimes using matplotlib with a corresponding line of best fit (4+ out of 8 images)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d5cfd49f1_1_2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Google Shape;145;g3d5cfd49f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Lucas</a:t>
            </a:r>
            <a:endParaRPr/>
          </a:p>
          <a:p>
            <a:pPr indent="0" lvl="0" marL="0" rtl="0">
              <a:spcBef>
                <a:spcPts val="0"/>
              </a:spcBef>
              <a:spcAft>
                <a:spcPts val="0"/>
              </a:spcAft>
              <a:buNone/>
            </a:pPr>
            <a:r>
              <a:rPr lang="en"/>
              <a:t>Is there a correlation between regional temperature changes and the crime frequency observed in Chicago? </a:t>
            </a:r>
            <a:endParaRPr/>
          </a:p>
          <a:p>
            <a:pPr indent="-298450" lvl="0" marL="457200" rtl="0">
              <a:spcBef>
                <a:spcPts val="0"/>
              </a:spcBef>
              <a:spcAft>
                <a:spcPts val="0"/>
              </a:spcAft>
              <a:buSzPts val="1100"/>
              <a:buChar char="-"/>
            </a:pPr>
            <a:r>
              <a:rPr lang="en"/>
              <a:t>Scatter Plot</a:t>
            </a:r>
            <a:r>
              <a:rPr lang="en"/>
              <a:t> of the crimes using matplotlib with a corresponding line of best fit (4+ out of 8 images)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cf6e1047f_0_2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Google Shape;151;g3cf6e1047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Lucas</a:t>
            </a:r>
            <a:endParaRPr/>
          </a:p>
          <a:p>
            <a:pPr indent="0" lvl="0" marL="0" rtl="0">
              <a:spcBef>
                <a:spcPts val="0"/>
              </a:spcBef>
              <a:spcAft>
                <a:spcPts val="0"/>
              </a:spcAft>
              <a:buNone/>
            </a:pPr>
            <a:r>
              <a:rPr lang="en"/>
              <a:t>Is there a correlation between regional temperature changes and the crime frequency observed in Chicago? </a:t>
            </a:r>
            <a:endParaRPr/>
          </a:p>
          <a:p>
            <a:pPr indent="-298450" lvl="0" marL="457200" rtl="0">
              <a:spcBef>
                <a:spcPts val="0"/>
              </a:spcBef>
              <a:spcAft>
                <a:spcPts val="0"/>
              </a:spcAft>
              <a:buSzPts val="1100"/>
              <a:buChar char="-"/>
            </a:pPr>
            <a:r>
              <a:rPr lang="en"/>
              <a:t>Scatter Plot of the crimes using matplotlib with a corresponding line of best fit (4+ out of 8 images)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cf6e1047f_0_3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Google Shape;157;g3cf6e104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Lucas</a:t>
            </a:r>
            <a:endParaRPr/>
          </a:p>
          <a:p>
            <a:pPr indent="0" lvl="0" marL="0" rtl="0">
              <a:spcBef>
                <a:spcPts val="0"/>
              </a:spcBef>
              <a:spcAft>
                <a:spcPts val="0"/>
              </a:spcAft>
              <a:buNone/>
            </a:pPr>
            <a:r>
              <a:rPr lang="en"/>
              <a:t>Is there a correlation between regional temperature changes and the crime frequency observed in Chicago? </a:t>
            </a:r>
            <a:endParaRPr/>
          </a:p>
          <a:p>
            <a:pPr indent="-298450" lvl="0" marL="457200" rtl="0">
              <a:spcBef>
                <a:spcPts val="0"/>
              </a:spcBef>
              <a:spcAft>
                <a:spcPts val="0"/>
              </a:spcAft>
              <a:buSzPts val="1100"/>
              <a:buChar char="-"/>
            </a:pPr>
            <a:r>
              <a:rPr lang="en"/>
              <a:t>Scatter Plot of the crimes using matplotlib with a corresponding line of best fit (4+ out of 8 images)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cf6e1047f_0_3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Google Shape;163;g3cf6e1047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Lucas</a:t>
            </a:r>
            <a:endParaRPr/>
          </a:p>
          <a:p>
            <a:pPr indent="0" lvl="0" marL="0" rtl="0">
              <a:spcBef>
                <a:spcPts val="0"/>
              </a:spcBef>
              <a:spcAft>
                <a:spcPts val="0"/>
              </a:spcAft>
              <a:buNone/>
            </a:pPr>
            <a:r>
              <a:rPr lang="en"/>
              <a:t>Is there a correlation between regional temperature changes and the crime frequency observed in Chicago? </a:t>
            </a:r>
            <a:endParaRPr/>
          </a:p>
          <a:p>
            <a:pPr indent="-298450" lvl="0" marL="457200" rtl="0">
              <a:spcBef>
                <a:spcPts val="0"/>
              </a:spcBef>
              <a:spcAft>
                <a:spcPts val="0"/>
              </a:spcAft>
              <a:buSzPts val="1100"/>
              <a:buChar char="-"/>
            </a:pPr>
            <a:r>
              <a:rPr lang="en"/>
              <a:t>Scatter Plot of the crimes using matplotlib with a corresponding line of best fit (4+ out of 8 images)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cd1507d04_0_30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Google Shape;169;g3cd1507d04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Rula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3cf6e1047f_0_1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Google Shape;175;g3cf6e1047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Rula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3a5ed75379_3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Google Shape;181;g3a5ed7537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Rula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cd1507d04_0_10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Google Shape;67;g3cd1507d0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Rula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cd1507d04_0_30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Google Shape;191;g3cd1507d04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Rula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cd1507d04_0_31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Google Shape;197;g3cd1507d04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Rula </a:t>
            </a:r>
            <a:endParaRPr/>
          </a:p>
          <a:p>
            <a:pPr indent="-298450" lvl="0" marL="457200" rtl="0">
              <a:spcBef>
                <a:spcPts val="0"/>
              </a:spcBef>
              <a:spcAft>
                <a:spcPts val="0"/>
              </a:spcAft>
              <a:buSzPts val="1100"/>
              <a:buChar char="-"/>
            </a:pPr>
            <a:r>
              <a:rPr lang="en"/>
              <a:t>Police better staffing </a:t>
            </a:r>
            <a:endParaRPr/>
          </a:p>
          <a:p>
            <a:pPr indent="-298450" lvl="0" marL="457200">
              <a:spcBef>
                <a:spcPts val="0"/>
              </a:spcBef>
              <a:spcAft>
                <a:spcPts val="0"/>
              </a:spcAft>
              <a:buSzPts val="1100"/>
              <a:buChar char="-"/>
            </a:pPr>
            <a:r>
              <a:rPr lang="en"/>
              <a:t>Can better forecast crime to more efficiently be prepared and properly staff for it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3e0aea814a_1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Google Shape;203;g3e0aea814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3cd1507d04_0_21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Google Shape;73;g3cd1507d04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Rula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cd1507d04_0_28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Google Shape;79;g3cd1507d04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Rula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cd1507d04_0_28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Google Shape;85;g3cd1507d04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motivated us? </a:t>
            </a:r>
            <a:endParaRPr/>
          </a:p>
          <a:p>
            <a:pPr indent="0" lvl="0" marL="0">
              <a:spcBef>
                <a:spcPts val="0"/>
              </a:spcBef>
              <a:spcAft>
                <a:spcPts val="0"/>
              </a:spcAft>
              <a:buNone/>
            </a:pPr>
            <a:r>
              <a:t/>
            </a:r>
            <a:endParaRPr/>
          </a:p>
          <a:p>
            <a:pPr indent="0" lvl="0" marL="0">
              <a:spcBef>
                <a:spcPts val="0"/>
              </a:spcBef>
              <a:spcAft>
                <a:spcPts val="0"/>
              </a:spcAft>
              <a:buClr>
                <a:schemeClr val="dk1"/>
              </a:buClr>
              <a:buSzPts val="1100"/>
              <a:buFont typeface="Arial"/>
              <a:buNone/>
            </a:pPr>
            <a:r>
              <a:rPr lang="en">
                <a:solidFill>
                  <a:schemeClr val="dk1"/>
                </a:solidFill>
              </a:rPr>
              <a:t>Rula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cd1507d04_0_29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Google Shape;91;g3cd1507d04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
              <a:t>Lucas</a:t>
            </a:r>
            <a:endParaRPr/>
          </a:p>
          <a:p>
            <a:pPr indent="-298450" lvl="0" marL="457200" rtl="0">
              <a:spcBef>
                <a:spcPts val="0"/>
              </a:spcBef>
              <a:spcAft>
                <a:spcPts val="0"/>
              </a:spcAft>
              <a:buSzPts val="1100"/>
              <a:buChar char="-"/>
            </a:pPr>
            <a:r>
              <a:rPr lang="en"/>
              <a:t>Two datasets were used for the purpose of our analysis. </a:t>
            </a:r>
            <a:endParaRPr/>
          </a:p>
          <a:p>
            <a:pPr indent="-298450" lvl="0" marL="457200" rtl="0">
              <a:spcBef>
                <a:spcPts val="0"/>
              </a:spcBef>
              <a:spcAft>
                <a:spcPts val="0"/>
              </a:spcAft>
              <a:buSzPts val="1100"/>
              <a:buChar char="-"/>
            </a:pPr>
            <a:r>
              <a:rPr lang="en"/>
              <a:t>The dataset containing chicago temperature information from 2013-2017 was obtained using midwest climate center </a:t>
            </a:r>
            <a:endParaRPr/>
          </a:p>
          <a:p>
            <a:pPr indent="-298450" lvl="0" marL="457200">
              <a:spcBef>
                <a:spcPts val="0"/>
              </a:spcBef>
              <a:spcAft>
                <a:spcPts val="0"/>
              </a:spcAft>
              <a:buSzPts val="1100"/>
              <a:buChar char="-"/>
            </a:pPr>
            <a:r>
              <a:rPr lang="en"/>
              <a:t>The data set containing crime information from 2013-2017 was obtained using…?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a5ed75379_3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Google Shape;101;g3a5ed7537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Clr>
                <a:schemeClr val="dk1"/>
              </a:buClr>
              <a:buSzPts val="1100"/>
              <a:buChar char="-"/>
            </a:pPr>
            <a:r>
              <a:rPr lang="en">
                <a:solidFill>
                  <a:schemeClr val="dk1"/>
                </a:solidFill>
              </a:rPr>
              <a:t>Lucas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cd1507d04_0_29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Google Shape;111;g3cd1507d04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Jia </a:t>
            </a:r>
            <a:endParaRPr/>
          </a:p>
          <a:p>
            <a:pPr indent="0" lvl="0" marL="0">
              <a:spcBef>
                <a:spcPts val="0"/>
              </a:spcBef>
              <a:spcAft>
                <a:spcPts val="0"/>
              </a:spcAft>
              <a:buClr>
                <a:schemeClr val="dk1"/>
              </a:buClr>
              <a:buSzPts val="1100"/>
              <a:buFont typeface="Arial"/>
              <a:buNone/>
            </a:pPr>
            <a:r>
              <a:rPr lang="en"/>
              <a:t>Do crime and temperature data have similar trends? </a:t>
            </a:r>
            <a:endParaRPr/>
          </a:p>
          <a:p>
            <a:pPr indent="-298450" lvl="0" marL="457200">
              <a:spcBef>
                <a:spcPts val="0"/>
              </a:spcBef>
              <a:spcAft>
                <a:spcPts val="0"/>
              </a:spcAft>
              <a:buSzPts val="1100"/>
              <a:buChar char="-"/>
            </a:pPr>
            <a:r>
              <a:rPr lang="en"/>
              <a:t>Plot each csv into its own line graph to observe the trends (2 out of the 8 images)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cf6e1047f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Google Shape;118;g3cf6e104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Jia </a:t>
            </a:r>
            <a:endParaRPr/>
          </a:p>
          <a:p>
            <a:pPr indent="0" lvl="0" marL="0" rtl="0">
              <a:spcBef>
                <a:spcPts val="0"/>
              </a:spcBef>
              <a:spcAft>
                <a:spcPts val="0"/>
              </a:spcAft>
              <a:buClr>
                <a:schemeClr val="dk1"/>
              </a:buClr>
              <a:buSzPts val="1100"/>
              <a:buFont typeface="Arial"/>
              <a:buNone/>
            </a:pPr>
            <a:r>
              <a:rPr lang="en"/>
              <a:t>Do crime and temperature data have similar trends? </a:t>
            </a:r>
            <a:endParaRPr/>
          </a:p>
          <a:p>
            <a:pPr indent="0" lvl="0" marL="45720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jpg"/><Relationship Id="rId4" Type="http://schemas.openxmlformats.org/officeDocument/2006/relationships/image" Target="../media/image7.png"/><Relationship Id="rId5" Type="http://schemas.openxmlformats.org/officeDocument/2006/relationships/hyperlink" Target="https://data.cityofchicago.org/Public-Safety/Crimes-2001-to-present/ijzp-q8t2" TargetMode="External"/><Relationship Id="rId6" Type="http://schemas.openxmlformats.org/officeDocument/2006/relationships/hyperlink" Target="https://mrcc.illinois.edu/"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pic>
        <p:nvPicPr>
          <p:cNvPr id="62" name="Google Shape;62;p13"/>
          <p:cNvPicPr preferRelativeResize="0"/>
          <p:nvPr/>
        </p:nvPicPr>
        <p:blipFill rotWithShape="1">
          <a:blip r:embed="rId3">
            <a:alphaModFix/>
          </a:blip>
          <a:srcRect b="4724" l="0" r="0" t="1352"/>
          <a:stretch/>
        </p:blipFill>
        <p:spPr>
          <a:xfrm>
            <a:off x="0" y="0"/>
            <a:ext cx="9144000" cy="5729575"/>
          </a:xfrm>
          <a:prstGeom prst="rect">
            <a:avLst/>
          </a:prstGeom>
          <a:noFill/>
          <a:ln>
            <a:noFill/>
          </a:ln>
        </p:spPr>
      </p:pic>
      <p:sp>
        <p:nvSpPr>
          <p:cNvPr id="63" name="Google Shape;63;p13"/>
          <p:cNvSpPr txBox="1"/>
          <p:nvPr>
            <p:ph type="ctrTitle"/>
          </p:nvPr>
        </p:nvSpPr>
        <p:spPr>
          <a:xfrm>
            <a:off x="2898000" y="1444250"/>
            <a:ext cx="3474000" cy="1537200"/>
          </a:xfrm>
          <a:prstGeom prst="rect">
            <a:avLst/>
          </a:prstGeom>
          <a:solidFill>
            <a:schemeClr val="dk2"/>
          </a:solidFill>
        </p:spPr>
        <p:txBody>
          <a:bodyPr anchorCtr="0" anchor="b" bIns="91425" lIns="91425" spcFirstLastPara="1" rIns="91425" wrap="square" tIns="91425">
            <a:noAutofit/>
          </a:bodyPr>
          <a:lstStyle/>
          <a:p>
            <a:pPr indent="0" lvl="0" marL="0">
              <a:spcBef>
                <a:spcPts val="0"/>
              </a:spcBef>
              <a:spcAft>
                <a:spcPts val="0"/>
              </a:spcAft>
              <a:buNone/>
            </a:pPr>
            <a:r>
              <a:rPr lang="en"/>
              <a:t>Cloudy with a Chance of Crime</a:t>
            </a:r>
            <a:endParaRPr/>
          </a:p>
        </p:txBody>
      </p:sp>
      <p:sp>
        <p:nvSpPr>
          <p:cNvPr id="64" name="Google Shape;64;p13"/>
          <p:cNvSpPr txBox="1"/>
          <p:nvPr>
            <p:ph idx="1" type="subTitle"/>
          </p:nvPr>
        </p:nvSpPr>
        <p:spPr>
          <a:xfrm>
            <a:off x="3044700" y="3080571"/>
            <a:ext cx="3054600" cy="1203300"/>
          </a:xfrm>
          <a:prstGeom prst="rect">
            <a:avLst/>
          </a:prstGeom>
          <a:solidFill>
            <a:schemeClr val="dk2"/>
          </a:solidFill>
        </p:spPr>
        <p:txBody>
          <a:bodyPr anchorCtr="0" anchor="t" bIns="91425" lIns="91425" spcFirstLastPara="1" rIns="91425" wrap="square" tIns="91425">
            <a:noAutofit/>
          </a:bodyPr>
          <a:lstStyle/>
          <a:p>
            <a:pPr indent="0" lvl="0" marL="0">
              <a:spcBef>
                <a:spcPts val="0"/>
              </a:spcBef>
              <a:spcAft>
                <a:spcPts val="0"/>
              </a:spcAft>
              <a:buNone/>
            </a:pPr>
            <a:r>
              <a:rPr lang="en"/>
              <a:t>Rula Othman</a:t>
            </a:r>
            <a:endParaRPr/>
          </a:p>
          <a:p>
            <a:pPr indent="0" lvl="0" marL="0">
              <a:spcBef>
                <a:spcPts val="0"/>
              </a:spcBef>
              <a:spcAft>
                <a:spcPts val="0"/>
              </a:spcAft>
              <a:buNone/>
            </a:pPr>
            <a:r>
              <a:rPr lang="en"/>
              <a:t>Jia Fan </a:t>
            </a:r>
            <a:endParaRPr/>
          </a:p>
          <a:p>
            <a:pPr indent="0" lvl="0" marL="0">
              <a:spcBef>
                <a:spcPts val="0"/>
              </a:spcBef>
              <a:spcAft>
                <a:spcPts val="0"/>
              </a:spcAft>
              <a:buNone/>
            </a:pPr>
            <a:r>
              <a:rPr lang="en"/>
              <a:t>Lucas Liang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255450"/>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Exploration, Top Five Types of Crime</a:t>
            </a:r>
            <a:endParaRPr/>
          </a:p>
        </p:txBody>
      </p:sp>
      <p:pic>
        <p:nvPicPr>
          <p:cNvPr id="129" name="Google Shape;129;p22"/>
          <p:cNvPicPr preferRelativeResize="0"/>
          <p:nvPr/>
        </p:nvPicPr>
        <p:blipFill>
          <a:blip r:embed="rId3">
            <a:alphaModFix/>
          </a:blip>
          <a:stretch>
            <a:fillRect/>
          </a:stretch>
        </p:blipFill>
        <p:spPr>
          <a:xfrm>
            <a:off x="0" y="1086750"/>
            <a:ext cx="4243653" cy="3954101"/>
          </a:xfrm>
          <a:prstGeom prst="rect">
            <a:avLst/>
          </a:prstGeom>
          <a:noFill/>
          <a:ln>
            <a:noFill/>
          </a:ln>
        </p:spPr>
      </p:pic>
      <p:pic>
        <p:nvPicPr>
          <p:cNvPr id="130" name="Google Shape;130;p22"/>
          <p:cNvPicPr preferRelativeResize="0"/>
          <p:nvPr/>
        </p:nvPicPr>
        <p:blipFill>
          <a:blip r:embed="rId4">
            <a:alphaModFix/>
          </a:blip>
          <a:stretch>
            <a:fillRect/>
          </a:stretch>
        </p:blipFill>
        <p:spPr>
          <a:xfrm>
            <a:off x="4243650" y="1316310"/>
            <a:ext cx="4111850" cy="251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Exploration, Top Five Crime vs. Temperature</a:t>
            </a:r>
            <a:endParaRPr/>
          </a:p>
        </p:txBody>
      </p:sp>
      <p:pic>
        <p:nvPicPr>
          <p:cNvPr id="136" name="Google Shape;136;p23"/>
          <p:cNvPicPr preferRelativeResize="0"/>
          <p:nvPr/>
        </p:nvPicPr>
        <p:blipFill>
          <a:blip r:embed="rId3">
            <a:alphaModFix/>
          </a:blip>
          <a:stretch>
            <a:fillRect/>
          </a:stretch>
        </p:blipFill>
        <p:spPr>
          <a:xfrm>
            <a:off x="1404838" y="1147225"/>
            <a:ext cx="6334333" cy="3691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Exploration, Theft </a:t>
            </a:r>
            <a:r>
              <a:rPr lang="en"/>
              <a:t>vs. Average Temperature</a:t>
            </a:r>
            <a:endParaRPr/>
          </a:p>
        </p:txBody>
      </p:sp>
      <p:pic>
        <p:nvPicPr>
          <p:cNvPr id="142" name="Google Shape;142;p24"/>
          <p:cNvPicPr preferRelativeResize="0"/>
          <p:nvPr/>
        </p:nvPicPr>
        <p:blipFill>
          <a:blip r:embed="rId3">
            <a:alphaModFix/>
          </a:blip>
          <a:stretch>
            <a:fillRect/>
          </a:stretch>
        </p:blipFill>
        <p:spPr>
          <a:xfrm>
            <a:off x="981763" y="1147225"/>
            <a:ext cx="7180465" cy="3691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Exploration, Battery vs. Average Temperature</a:t>
            </a:r>
            <a:endParaRPr/>
          </a:p>
        </p:txBody>
      </p:sp>
      <p:pic>
        <p:nvPicPr>
          <p:cNvPr id="148" name="Google Shape;148;p25"/>
          <p:cNvPicPr preferRelativeResize="0"/>
          <p:nvPr/>
        </p:nvPicPr>
        <p:blipFill>
          <a:blip r:embed="rId3">
            <a:alphaModFix/>
          </a:blip>
          <a:stretch>
            <a:fillRect/>
          </a:stretch>
        </p:blipFill>
        <p:spPr>
          <a:xfrm>
            <a:off x="741550" y="1147225"/>
            <a:ext cx="7660875" cy="3552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500"/>
              <a:t>Data Exploration, Criminal Damage </a:t>
            </a:r>
            <a:r>
              <a:rPr lang="en" sz="3500"/>
              <a:t>vs. Average Temperature</a:t>
            </a:r>
            <a:endParaRPr sz="3500"/>
          </a:p>
        </p:txBody>
      </p:sp>
      <p:pic>
        <p:nvPicPr>
          <p:cNvPr id="154" name="Google Shape;154;p26"/>
          <p:cNvPicPr preferRelativeResize="0"/>
          <p:nvPr/>
        </p:nvPicPr>
        <p:blipFill>
          <a:blip r:embed="rId3">
            <a:alphaModFix/>
          </a:blip>
          <a:stretch>
            <a:fillRect/>
          </a:stretch>
        </p:blipFill>
        <p:spPr>
          <a:xfrm>
            <a:off x="892413" y="1147225"/>
            <a:ext cx="7359185" cy="3691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315925"/>
            <a:ext cx="87234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Exploration, Narcotics </a:t>
            </a:r>
            <a:r>
              <a:rPr lang="en"/>
              <a:t>vs. Average Temperature</a:t>
            </a:r>
            <a:endParaRPr/>
          </a:p>
        </p:txBody>
      </p:sp>
      <p:pic>
        <p:nvPicPr>
          <p:cNvPr id="160" name="Google Shape;160;p27"/>
          <p:cNvPicPr preferRelativeResize="0"/>
          <p:nvPr/>
        </p:nvPicPr>
        <p:blipFill>
          <a:blip r:embed="rId3">
            <a:alphaModFix/>
          </a:blip>
          <a:stretch>
            <a:fillRect/>
          </a:stretch>
        </p:blipFill>
        <p:spPr>
          <a:xfrm>
            <a:off x="904750" y="1147225"/>
            <a:ext cx="7334484" cy="3691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Exploration, Assault </a:t>
            </a:r>
            <a:r>
              <a:rPr lang="en"/>
              <a:t>vs. Average Temperature</a:t>
            </a:r>
            <a:endParaRPr/>
          </a:p>
        </p:txBody>
      </p:sp>
      <p:pic>
        <p:nvPicPr>
          <p:cNvPr id="166" name="Google Shape;166;p28"/>
          <p:cNvPicPr preferRelativeResize="0"/>
          <p:nvPr/>
        </p:nvPicPr>
        <p:blipFill>
          <a:blip r:embed="rId3">
            <a:alphaModFix/>
          </a:blip>
          <a:stretch>
            <a:fillRect/>
          </a:stretch>
        </p:blipFill>
        <p:spPr>
          <a:xfrm>
            <a:off x="983500" y="1147225"/>
            <a:ext cx="7176988" cy="3691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Analysis &amp; Summary</a:t>
            </a:r>
            <a:endParaRPr/>
          </a:p>
        </p:txBody>
      </p:sp>
      <p:sp>
        <p:nvSpPr>
          <p:cNvPr id="172" name="Google Shape;172;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Economica"/>
              <a:buChar char="○"/>
            </a:pPr>
            <a:r>
              <a:rPr lang="en">
                <a:latin typeface="Economica"/>
                <a:ea typeface="Economica"/>
                <a:cs typeface="Economica"/>
                <a:sym typeface="Economica"/>
              </a:rPr>
              <a:t>There is a strong correlation between greater number of reported </a:t>
            </a:r>
            <a:r>
              <a:rPr lang="en">
                <a:latin typeface="Economica"/>
                <a:ea typeface="Economica"/>
                <a:cs typeface="Economica"/>
                <a:sym typeface="Economica"/>
              </a:rPr>
              <a:t>crime incidents </a:t>
            </a:r>
            <a:r>
              <a:rPr lang="en">
                <a:latin typeface="Economica"/>
                <a:ea typeface="Economica"/>
                <a:cs typeface="Economica"/>
                <a:sym typeface="Economica"/>
              </a:rPr>
              <a:t>and higher temperatures observed through our data analysis dependent on crime type. </a:t>
            </a:r>
            <a:endParaRPr>
              <a:latin typeface="Economica"/>
              <a:ea typeface="Economica"/>
              <a:cs typeface="Economica"/>
              <a:sym typeface="Economica"/>
            </a:endParaRPr>
          </a:p>
          <a:p>
            <a:pPr indent="-342900" lvl="0" marL="457200" rtl="0">
              <a:spcBef>
                <a:spcPts val="0"/>
              </a:spcBef>
              <a:spcAft>
                <a:spcPts val="0"/>
              </a:spcAft>
              <a:buSzPts val="1800"/>
              <a:buFont typeface="Economica"/>
              <a:buChar char="○"/>
            </a:pPr>
            <a:r>
              <a:rPr lang="en">
                <a:latin typeface="Economica"/>
                <a:ea typeface="Economica"/>
                <a:cs typeface="Economica"/>
                <a:sym typeface="Economica"/>
              </a:rPr>
              <a:t>Highest crime incidents were observed throughout the summer months from July to September leading us to believe that heat may be an influencer in aggression causing the higher number of crime incident. </a:t>
            </a:r>
            <a:endParaRPr>
              <a:latin typeface="Economica"/>
              <a:ea typeface="Economica"/>
              <a:cs typeface="Economica"/>
              <a:sym typeface="Economica"/>
            </a:endParaRPr>
          </a:p>
          <a:p>
            <a:pPr indent="-381000" lvl="0" marL="457200" rtl="0">
              <a:spcBef>
                <a:spcPts val="0"/>
              </a:spcBef>
              <a:spcAft>
                <a:spcPts val="0"/>
              </a:spcAft>
              <a:buSzPts val="2400"/>
              <a:buFont typeface="Economica"/>
              <a:buChar char="○"/>
            </a:pPr>
            <a:r>
              <a:rPr lang="en">
                <a:latin typeface="Economica"/>
                <a:ea typeface="Economica"/>
                <a:cs typeface="Economica"/>
                <a:sym typeface="Economica"/>
              </a:rPr>
              <a:t>Mental health was </a:t>
            </a:r>
            <a:r>
              <a:rPr lang="en">
                <a:latin typeface="Economica"/>
                <a:ea typeface="Economica"/>
                <a:cs typeface="Economica"/>
                <a:sym typeface="Economica"/>
              </a:rPr>
              <a:t>hypothesized</a:t>
            </a:r>
            <a:r>
              <a:rPr lang="en">
                <a:latin typeface="Economica"/>
                <a:ea typeface="Economica"/>
                <a:cs typeface="Economica"/>
                <a:sym typeface="Economica"/>
              </a:rPr>
              <a:t> to be a possible correlating factor in influencing crime incidents however due to HIPAA laws, we were unable to find datasets in order to prove or disprove this theory</a:t>
            </a:r>
            <a:r>
              <a:rPr lang="en" sz="2400">
                <a:latin typeface="Economica"/>
                <a:ea typeface="Economica"/>
                <a:cs typeface="Economica"/>
                <a:sym typeface="Economica"/>
              </a:rPr>
              <a:t>. </a:t>
            </a:r>
            <a:endParaRPr sz="2400">
              <a:latin typeface="Economica"/>
              <a:ea typeface="Economica"/>
              <a:cs typeface="Economica"/>
              <a:sym typeface="Economica"/>
            </a:endParaRPr>
          </a:p>
          <a:p>
            <a:pPr indent="0" lvl="0" marL="457200">
              <a:spcBef>
                <a:spcPts val="1600"/>
              </a:spcBef>
              <a:spcAft>
                <a:spcPts val="1600"/>
              </a:spcAft>
              <a:buNone/>
            </a:pPr>
            <a:r>
              <a:t/>
            </a:r>
            <a:endParaRPr sz="2400">
              <a:latin typeface="Economica"/>
              <a:ea typeface="Economica"/>
              <a:cs typeface="Economica"/>
              <a:sym typeface="Economic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Analysis </a:t>
            </a:r>
            <a:r>
              <a:rPr lang="en"/>
              <a:t>&amp; Summary (continued)</a:t>
            </a:r>
            <a:endParaRPr/>
          </a:p>
        </p:txBody>
      </p:sp>
      <p:sp>
        <p:nvSpPr>
          <p:cNvPr id="178" name="Google Shape;178;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Economica"/>
              <a:buChar char="○"/>
            </a:pPr>
            <a:r>
              <a:rPr lang="en" sz="2400">
                <a:latin typeface="Economica"/>
                <a:ea typeface="Economica"/>
                <a:cs typeface="Economica"/>
                <a:sym typeface="Economica"/>
              </a:rPr>
              <a:t>External factors like socioeconomic status, population changes, and geopolitics may</a:t>
            </a:r>
            <a:r>
              <a:rPr lang="en" sz="2400">
                <a:latin typeface="Economica"/>
                <a:ea typeface="Economica"/>
                <a:cs typeface="Economica"/>
                <a:sym typeface="Economica"/>
              </a:rPr>
              <a:t> </a:t>
            </a:r>
            <a:r>
              <a:rPr lang="en" sz="2400">
                <a:latin typeface="Economica"/>
                <a:ea typeface="Economica"/>
                <a:cs typeface="Economica"/>
                <a:sym typeface="Economica"/>
              </a:rPr>
              <a:t>be contributing factors, however this was not tested in our analysis. </a:t>
            </a:r>
            <a:endParaRPr sz="2400">
              <a:latin typeface="Economica"/>
              <a:ea typeface="Economica"/>
              <a:cs typeface="Economica"/>
              <a:sym typeface="Economica"/>
            </a:endParaRPr>
          </a:p>
          <a:p>
            <a:pPr indent="-381000" lvl="0" marL="457200" rtl="0">
              <a:spcBef>
                <a:spcPts val="0"/>
              </a:spcBef>
              <a:spcAft>
                <a:spcPts val="0"/>
              </a:spcAft>
              <a:buSzPts val="2400"/>
              <a:buFont typeface="Economica"/>
              <a:buChar char="○"/>
            </a:pPr>
            <a:r>
              <a:rPr lang="en" sz="2400">
                <a:latin typeface="Economica"/>
                <a:ea typeface="Economica"/>
                <a:cs typeface="Economica"/>
                <a:sym typeface="Economica"/>
              </a:rPr>
              <a:t>Some crime types show </a:t>
            </a:r>
            <a:r>
              <a:rPr lang="en" sz="2400">
                <a:latin typeface="Economica"/>
                <a:ea typeface="Economica"/>
                <a:cs typeface="Economica"/>
                <a:sym typeface="Economica"/>
              </a:rPr>
              <a:t>a stronger correlation with </a:t>
            </a:r>
            <a:r>
              <a:rPr lang="en" sz="2400">
                <a:latin typeface="Economica"/>
                <a:ea typeface="Economica"/>
                <a:cs typeface="Economica"/>
                <a:sym typeface="Economica"/>
              </a:rPr>
              <a:t>temperature </a:t>
            </a:r>
            <a:r>
              <a:rPr lang="en" sz="2400">
                <a:latin typeface="Economica"/>
                <a:ea typeface="Economica"/>
                <a:cs typeface="Economica"/>
                <a:sym typeface="Economica"/>
              </a:rPr>
              <a:t>than others. W</a:t>
            </a:r>
            <a:r>
              <a:rPr lang="en" sz="2400">
                <a:latin typeface="Economica"/>
                <a:ea typeface="Economica"/>
                <a:cs typeface="Economica"/>
                <a:sym typeface="Economica"/>
              </a:rPr>
              <a:t>e may assume alternate variables are influencing the crime types that do not have significant </a:t>
            </a:r>
            <a:r>
              <a:rPr lang="en" sz="2400">
                <a:latin typeface="Economica"/>
                <a:ea typeface="Economica"/>
                <a:cs typeface="Economica"/>
                <a:sym typeface="Economica"/>
              </a:rPr>
              <a:t>correlation</a:t>
            </a:r>
            <a:r>
              <a:rPr lang="en" sz="2400">
                <a:latin typeface="Economica"/>
                <a:ea typeface="Economica"/>
                <a:cs typeface="Economica"/>
                <a:sym typeface="Economica"/>
              </a:rPr>
              <a:t> with temperature such as Narcotics indicidents. </a:t>
            </a:r>
            <a:endParaRPr sz="2400">
              <a:latin typeface="Economica"/>
              <a:ea typeface="Economica"/>
              <a:cs typeface="Economica"/>
              <a:sym typeface="Economic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Reflections, Missing Data</a:t>
            </a:r>
            <a:endParaRPr/>
          </a:p>
        </p:txBody>
      </p:sp>
      <p:pic>
        <p:nvPicPr>
          <p:cNvPr id="184" name="Google Shape;184;p31"/>
          <p:cNvPicPr preferRelativeResize="0"/>
          <p:nvPr/>
        </p:nvPicPr>
        <p:blipFill>
          <a:blip r:embed="rId3">
            <a:alphaModFix/>
          </a:blip>
          <a:stretch>
            <a:fillRect/>
          </a:stretch>
        </p:blipFill>
        <p:spPr>
          <a:xfrm>
            <a:off x="520960" y="1782125"/>
            <a:ext cx="5016774" cy="3048375"/>
          </a:xfrm>
          <a:prstGeom prst="rect">
            <a:avLst/>
          </a:prstGeom>
          <a:noFill/>
          <a:ln>
            <a:noFill/>
          </a:ln>
        </p:spPr>
      </p:pic>
      <p:sp>
        <p:nvSpPr>
          <p:cNvPr id="185" name="Google Shape;185;p31"/>
          <p:cNvSpPr/>
          <p:nvPr/>
        </p:nvSpPr>
        <p:spPr>
          <a:xfrm>
            <a:off x="2949538" y="1782125"/>
            <a:ext cx="159600" cy="831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Google Shape;186;p31"/>
          <p:cNvSpPr txBox="1"/>
          <p:nvPr/>
        </p:nvSpPr>
        <p:spPr>
          <a:xfrm>
            <a:off x="875100" y="1418650"/>
            <a:ext cx="6855900" cy="344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u="sng">
                <a:latin typeface="Economica"/>
                <a:ea typeface="Economica"/>
                <a:cs typeface="Economica"/>
                <a:sym typeface="Economica"/>
              </a:rPr>
              <a:t>10 months of temperature data were missing from OpenWeatherMap dataset</a:t>
            </a:r>
            <a:endParaRPr sz="1800" u="sng">
              <a:latin typeface="Economica"/>
              <a:ea typeface="Economica"/>
              <a:cs typeface="Economica"/>
              <a:sym typeface="Economica"/>
            </a:endParaRPr>
          </a:p>
        </p:txBody>
      </p:sp>
      <p:sp>
        <p:nvSpPr>
          <p:cNvPr id="187" name="Google Shape;187;p31"/>
          <p:cNvSpPr txBox="1"/>
          <p:nvPr/>
        </p:nvSpPr>
        <p:spPr>
          <a:xfrm>
            <a:off x="5537725" y="3920775"/>
            <a:ext cx="3038400" cy="701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u="sng">
                <a:latin typeface="Economica"/>
                <a:ea typeface="Economica"/>
                <a:cs typeface="Economica"/>
                <a:sym typeface="Economica"/>
              </a:rPr>
              <a:t>Original </a:t>
            </a:r>
            <a:r>
              <a:rPr lang="en" sz="1800" u="sng">
                <a:latin typeface="Economica"/>
                <a:ea typeface="Economica"/>
                <a:cs typeface="Economica"/>
                <a:sym typeface="Economica"/>
              </a:rPr>
              <a:t>Crime data set was incorrect / corrupted due to download error</a:t>
            </a:r>
            <a:endParaRPr sz="1800" u="sng">
              <a:latin typeface="Economica"/>
              <a:ea typeface="Economica"/>
              <a:cs typeface="Economica"/>
              <a:sym typeface="Economica"/>
            </a:endParaRPr>
          </a:p>
        </p:txBody>
      </p:sp>
      <p:sp>
        <p:nvSpPr>
          <p:cNvPr id="188" name="Google Shape;188;p31"/>
          <p:cNvSpPr/>
          <p:nvPr/>
        </p:nvSpPr>
        <p:spPr>
          <a:xfrm>
            <a:off x="3380425" y="4047025"/>
            <a:ext cx="2157300" cy="177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Project Description  </a:t>
            </a:r>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t/>
            </a:r>
            <a:endParaRPr sz="2600">
              <a:latin typeface="Economica"/>
              <a:ea typeface="Economica"/>
              <a:cs typeface="Economica"/>
              <a:sym typeface="Economica"/>
            </a:endParaRPr>
          </a:p>
          <a:p>
            <a:pPr indent="0" lvl="0" marL="0" marR="0" rtl="0" algn="ctr">
              <a:lnSpc>
                <a:spcPct val="100000"/>
              </a:lnSpc>
              <a:spcBef>
                <a:spcPts val="0"/>
              </a:spcBef>
              <a:spcAft>
                <a:spcPts val="0"/>
              </a:spcAft>
              <a:buNone/>
            </a:pPr>
            <a:r>
              <a:rPr lang="en" sz="2600">
                <a:latin typeface="Economica"/>
                <a:ea typeface="Economica"/>
                <a:cs typeface="Economica"/>
                <a:sym typeface="Economica"/>
              </a:rPr>
              <a:t>Whether it’s gloomy day glooms or that heat wave grumpiness, it seems temperature does have an effect on crime rate. Cold seems to bring it down, while warmer temperatures opposite. However, delving deeper we would like to analyze if the temperature changes are so extreme that they can lead to elevated crime incidents in the city of Chicago. Why Chicago you may ask? It is a city with a wide array of temperature fluctuations and considered as one of the most dangerous cities in the U.S.</a:t>
            </a:r>
            <a:endParaRPr sz="2600">
              <a:latin typeface="Economica"/>
              <a:ea typeface="Economica"/>
              <a:cs typeface="Economica"/>
              <a:sym typeface="Economic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Conclusion</a:t>
            </a:r>
            <a:endParaRPr/>
          </a:p>
        </p:txBody>
      </p:sp>
      <p:sp>
        <p:nvSpPr>
          <p:cNvPr id="194" name="Google Shape;194;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sz="3000">
              <a:latin typeface="Economica"/>
              <a:ea typeface="Economica"/>
              <a:cs typeface="Economica"/>
              <a:sym typeface="Economica"/>
            </a:endParaRPr>
          </a:p>
          <a:p>
            <a:pPr indent="0" lvl="0" marL="0">
              <a:spcBef>
                <a:spcPts val="1600"/>
              </a:spcBef>
              <a:spcAft>
                <a:spcPts val="0"/>
              </a:spcAft>
              <a:buNone/>
            </a:pPr>
            <a:r>
              <a:rPr lang="en" sz="3000">
                <a:latin typeface="Economica"/>
                <a:ea typeface="Economica"/>
                <a:cs typeface="Economica"/>
                <a:sym typeface="Economica"/>
              </a:rPr>
              <a:t>In conclusion, we proved our hypothesis to be true:</a:t>
            </a:r>
            <a:endParaRPr sz="3000">
              <a:latin typeface="Economica"/>
              <a:ea typeface="Economica"/>
              <a:cs typeface="Economica"/>
              <a:sym typeface="Economica"/>
            </a:endParaRPr>
          </a:p>
          <a:p>
            <a:pPr indent="0" lvl="0" marL="457200" rtl="0">
              <a:spcBef>
                <a:spcPts val="1600"/>
              </a:spcBef>
              <a:spcAft>
                <a:spcPts val="0"/>
              </a:spcAft>
              <a:buNone/>
            </a:pPr>
            <a:r>
              <a:rPr b="1" i="1" lang="en" sz="3000">
                <a:latin typeface="Economica"/>
                <a:ea typeface="Economica"/>
                <a:cs typeface="Economica"/>
                <a:sym typeface="Economica"/>
              </a:rPr>
              <a:t>If the temperature fluctuates, then we will likely observe a shift in number of crime incidents. </a:t>
            </a:r>
            <a:r>
              <a:rPr b="1" i="1" lang="en" sz="3000">
                <a:latin typeface="Economica"/>
                <a:ea typeface="Economica"/>
                <a:cs typeface="Economica"/>
                <a:sym typeface="Economica"/>
              </a:rPr>
              <a:t> </a:t>
            </a:r>
            <a:endParaRPr b="1" i="1" sz="3000">
              <a:latin typeface="Economica"/>
              <a:ea typeface="Economica"/>
              <a:cs typeface="Economica"/>
              <a:sym typeface="Economica"/>
            </a:endParaRPr>
          </a:p>
          <a:p>
            <a:pPr indent="0" lvl="0" marL="457200" rtl="0">
              <a:spcBef>
                <a:spcPts val="1600"/>
              </a:spcBef>
              <a:spcAft>
                <a:spcPts val="0"/>
              </a:spcAft>
              <a:buNone/>
            </a:pPr>
            <a:r>
              <a:t/>
            </a:r>
            <a:endParaRPr sz="3000">
              <a:latin typeface="Economica"/>
              <a:ea typeface="Economica"/>
              <a:cs typeface="Economica"/>
              <a:sym typeface="Economica"/>
            </a:endParaRPr>
          </a:p>
          <a:p>
            <a:pPr indent="0" lvl="0" marL="0">
              <a:spcBef>
                <a:spcPts val="1600"/>
              </a:spcBef>
              <a:spcAft>
                <a:spcPts val="1600"/>
              </a:spcAft>
              <a:buNone/>
            </a:pPr>
            <a:r>
              <a:t/>
            </a:r>
            <a:endParaRPr sz="3000">
              <a:latin typeface="Economica"/>
              <a:ea typeface="Economica"/>
              <a:cs typeface="Economica"/>
              <a:sym typeface="Economic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happens now? </a:t>
            </a:r>
            <a:endParaRPr/>
          </a:p>
        </p:txBody>
      </p:sp>
      <p:pic>
        <p:nvPicPr>
          <p:cNvPr id="200" name="Google Shape;200;p33"/>
          <p:cNvPicPr preferRelativeResize="0"/>
          <p:nvPr/>
        </p:nvPicPr>
        <p:blipFill>
          <a:blip r:embed="rId3">
            <a:alphaModFix/>
          </a:blip>
          <a:stretch>
            <a:fillRect/>
          </a:stretch>
        </p:blipFill>
        <p:spPr>
          <a:xfrm>
            <a:off x="1802713" y="1147225"/>
            <a:ext cx="5538565" cy="3691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202275" y="1869925"/>
            <a:ext cx="8520600" cy="8313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Questions or comments?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Outline </a:t>
            </a:r>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SzPts val="2400"/>
              <a:buFont typeface="Economica"/>
              <a:buChar char="○"/>
            </a:pPr>
            <a:r>
              <a:rPr lang="en" sz="2400">
                <a:latin typeface="Economica"/>
                <a:ea typeface="Economica"/>
                <a:cs typeface="Economica"/>
                <a:sym typeface="Economica"/>
              </a:rPr>
              <a:t>Hypothesis</a:t>
            </a:r>
            <a:r>
              <a:rPr lang="en" sz="2400">
                <a:latin typeface="Economica"/>
                <a:ea typeface="Economica"/>
                <a:cs typeface="Economica"/>
                <a:sym typeface="Economica"/>
              </a:rPr>
              <a:t> </a:t>
            </a:r>
            <a:endParaRPr sz="2400">
              <a:latin typeface="Economica"/>
              <a:ea typeface="Economica"/>
              <a:cs typeface="Economica"/>
              <a:sym typeface="Economica"/>
            </a:endParaRPr>
          </a:p>
          <a:p>
            <a:pPr indent="-381000" lvl="0" marL="457200" rtl="0">
              <a:spcBef>
                <a:spcPts val="0"/>
              </a:spcBef>
              <a:spcAft>
                <a:spcPts val="0"/>
              </a:spcAft>
              <a:buSzPts val="2400"/>
              <a:buFont typeface="Economica"/>
              <a:buChar char="○"/>
            </a:pPr>
            <a:r>
              <a:rPr lang="en" sz="2400">
                <a:latin typeface="Economica"/>
                <a:ea typeface="Economica"/>
                <a:cs typeface="Economica"/>
                <a:sym typeface="Economica"/>
              </a:rPr>
              <a:t>Questions of Exploration </a:t>
            </a:r>
            <a:endParaRPr sz="2400">
              <a:latin typeface="Economica"/>
              <a:ea typeface="Economica"/>
              <a:cs typeface="Economica"/>
              <a:sym typeface="Economica"/>
            </a:endParaRPr>
          </a:p>
          <a:p>
            <a:pPr indent="-381000" lvl="0" marL="457200" rtl="0">
              <a:spcBef>
                <a:spcPts val="0"/>
              </a:spcBef>
              <a:spcAft>
                <a:spcPts val="0"/>
              </a:spcAft>
              <a:buSzPts val="2400"/>
              <a:buFont typeface="Economica"/>
              <a:buChar char="○"/>
            </a:pPr>
            <a:r>
              <a:rPr lang="en" sz="2400">
                <a:latin typeface="Economica"/>
                <a:ea typeface="Economica"/>
                <a:cs typeface="Economica"/>
                <a:sym typeface="Economica"/>
              </a:rPr>
              <a:t>Data Sets </a:t>
            </a:r>
            <a:endParaRPr sz="2400">
              <a:latin typeface="Economica"/>
              <a:ea typeface="Economica"/>
              <a:cs typeface="Economica"/>
              <a:sym typeface="Economica"/>
            </a:endParaRPr>
          </a:p>
          <a:p>
            <a:pPr indent="-381000" lvl="0" marL="457200" rtl="0">
              <a:spcBef>
                <a:spcPts val="0"/>
              </a:spcBef>
              <a:spcAft>
                <a:spcPts val="0"/>
              </a:spcAft>
              <a:buSzPts val="2400"/>
              <a:buFont typeface="Economica"/>
              <a:buChar char="○"/>
            </a:pPr>
            <a:r>
              <a:rPr lang="en" sz="2400">
                <a:latin typeface="Economica"/>
                <a:ea typeface="Economica"/>
                <a:cs typeface="Economica"/>
                <a:sym typeface="Economica"/>
              </a:rPr>
              <a:t>Data Cleanup </a:t>
            </a:r>
            <a:endParaRPr sz="2400">
              <a:latin typeface="Economica"/>
              <a:ea typeface="Economica"/>
              <a:cs typeface="Economica"/>
              <a:sym typeface="Economica"/>
            </a:endParaRPr>
          </a:p>
          <a:p>
            <a:pPr indent="-381000" lvl="0" marL="457200" rtl="0">
              <a:spcBef>
                <a:spcPts val="0"/>
              </a:spcBef>
              <a:spcAft>
                <a:spcPts val="0"/>
              </a:spcAft>
              <a:buSzPts val="2400"/>
              <a:buFont typeface="Economica"/>
              <a:buChar char="○"/>
            </a:pPr>
            <a:r>
              <a:rPr lang="en" sz="2400">
                <a:latin typeface="Economica"/>
                <a:ea typeface="Economica"/>
                <a:cs typeface="Economica"/>
                <a:sym typeface="Economica"/>
              </a:rPr>
              <a:t>Data Exploration &amp; Visualization </a:t>
            </a:r>
            <a:endParaRPr sz="2400">
              <a:latin typeface="Economica"/>
              <a:ea typeface="Economica"/>
              <a:cs typeface="Economica"/>
              <a:sym typeface="Economica"/>
            </a:endParaRPr>
          </a:p>
          <a:p>
            <a:pPr indent="-381000" lvl="0" marL="457200" rtl="0">
              <a:spcBef>
                <a:spcPts val="0"/>
              </a:spcBef>
              <a:spcAft>
                <a:spcPts val="0"/>
              </a:spcAft>
              <a:buSzPts val="2400"/>
              <a:buFont typeface="Economica"/>
              <a:buChar char="○"/>
            </a:pPr>
            <a:r>
              <a:rPr lang="en" sz="2400">
                <a:latin typeface="Economica"/>
                <a:ea typeface="Economica"/>
                <a:cs typeface="Economica"/>
                <a:sym typeface="Economica"/>
              </a:rPr>
              <a:t>Analysis &amp; Summary</a:t>
            </a:r>
            <a:endParaRPr sz="2400">
              <a:latin typeface="Economica"/>
              <a:ea typeface="Economica"/>
              <a:cs typeface="Economica"/>
              <a:sym typeface="Economica"/>
            </a:endParaRPr>
          </a:p>
          <a:p>
            <a:pPr indent="-381000" lvl="0" marL="457200" rtl="0">
              <a:spcBef>
                <a:spcPts val="0"/>
              </a:spcBef>
              <a:spcAft>
                <a:spcPts val="0"/>
              </a:spcAft>
              <a:buSzPts val="2400"/>
              <a:buFont typeface="Economica"/>
              <a:buChar char="○"/>
            </a:pPr>
            <a:r>
              <a:rPr lang="en" sz="2400">
                <a:latin typeface="Economica"/>
                <a:ea typeface="Economica"/>
                <a:cs typeface="Economica"/>
                <a:sym typeface="Economica"/>
              </a:rPr>
              <a:t>Conclusion </a:t>
            </a:r>
            <a:endParaRPr sz="2400">
              <a:latin typeface="Economica"/>
              <a:ea typeface="Economica"/>
              <a:cs typeface="Economica"/>
              <a:sym typeface="Economica"/>
            </a:endParaRPr>
          </a:p>
          <a:p>
            <a:pPr indent="-381000" lvl="0" marL="457200" rtl="0">
              <a:spcBef>
                <a:spcPts val="0"/>
              </a:spcBef>
              <a:spcAft>
                <a:spcPts val="0"/>
              </a:spcAft>
              <a:buSzPts val="2400"/>
              <a:buFont typeface="Economica"/>
              <a:buChar char="○"/>
            </a:pPr>
            <a:r>
              <a:rPr lang="en" sz="2400">
                <a:latin typeface="Economica"/>
                <a:ea typeface="Economica"/>
                <a:cs typeface="Economica"/>
                <a:sym typeface="Economica"/>
              </a:rPr>
              <a:t>What happens now? </a:t>
            </a:r>
            <a:endParaRPr sz="2400">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Hypothesis </a:t>
            </a:r>
            <a:endParaRPr/>
          </a:p>
        </p:txBody>
      </p:sp>
      <p:sp>
        <p:nvSpPr>
          <p:cNvPr id="82" name="Google Shape;82;p16"/>
          <p:cNvSpPr txBox="1"/>
          <p:nvPr>
            <p:ph idx="1" type="body"/>
          </p:nvPr>
        </p:nvSpPr>
        <p:spPr>
          <a:xfrm>
            <a:off x="311700" y="104717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sz="4000">
              <a:latin typeface="Economica"/>
              <a:ea typeface="Economica"/>
              <a:cs typeface="Economica"/>
              <a:sym typeface="Economica"/>
            </a:endParaRPr>
          </a:p>
          <a:p>
            <a:pPr indent="0" lvl="0" marL="0" algn="ctr">
              <a:spcBef>
                <a:spcPts val="1600"/>
              </a:spcBef>
              <a:spcAft>
                <a:spcPts val="1600"/>
              </a:spcAft>
              <a:buNone/>
            </a:pPr>
            <a:r>
              <a:rPr i="1" lang="en" sz="4000">
                <a:latin typeface="Economica"/>
                <a:ea typeface="Economica"/>
                <a:cs typeface="Economica"/>
                <a:sym typeface="Economica"/>
              </a:rPr>
              <a:t>Is there significant correlation between</a:t>
            </a:r>
            <a:r>
              <a:rPr i="1" lang="en" sz="4000">
                <a:latin typeface="Economica"/>
                <a:ea typeface="Economica"/>
                <a:cs typeface="Economica"/>
                <a:sym typeface="Economica"/>
              </a:rPr>
              <a:t> </a:t>
            </a:r>
            <a:r>
              <a:rPr i="1" lang="en" sz="4000">
                <a:latin typeface="Economica"/>
                <a:ea typeface="Economica"/>
                <a:cs typeface="Economica"/>
                <a:sym typeface="Economica"/>
              </a:rPr>
              <a:t>temperature</a:t>
            </a:r>
            <a:r>
              <a:rPr i="1" lang="en" sz="4000">
                <a:latin typeface="Economica"/>
                <a:ea typeface="Economica"/>
                <a:cs typeface="Economica"/>
                <a:sym typeface="Economica"/>
              </a:rPr>
              <a:t> and crime incident. For example, high temperature may cause high frequency of crime or vice versa. </a:t>
            </a:r>
            <a:endParaRPr i="1" sz="4000">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Questions of Exploration </a:t>
            </a:r>
            <a:endParaRPr/>
          </a:p>
        </p:txBody>
      </p:sp>
      <p:sp>
        <p:nvSpPr>
          <p:cNvPr id="88" name="Google Shape;88;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Economica"/>
              <a:buChar char="○"/>
            </a:pPr>
            <a:r>
              <a:rPr lang="en" sz="3000">
                <a:latin typeface="Economica"/>
                <a:ea typeface="Economica"/>
                <a:cs typeface="Economica"/>
                <a:sym typeface="Economica"/>
              </a:rPr>
              <a:t>Do crime and temperature data have similar trends? </a:t>
            </a:r>
            <a:endParaRPr sz="3000">
              <a:latin typeface="Economica"/>
              <a:ea typeface="Economica"/>
              <a:cs typeface="Economica"/>
              <a:sym typeface="Economica"/>
            </a:endParaRPr>
          </a:p>
          <a:p>
            <a:pPr indent="-419100" lvl="0" marL="457200" marR="0" rtl="0" algn="l">
              <a:lnSpc>
                <a:spcPct val="115000"/>
              </a:lnSpc>
              <a:spcBef>
                <a:spcPts val="0"/>
              </a:spcBef>
              <a:spcAft>
                <a:spcPts val="0"/>
              </a:spcAft>
              <a:buSzPts val="3000"/>
              <a:buFont typeface="Economica"/>
              <a:buChar char="○"/>
            </a:pPr>
            <a:r>
              <a:rPr lang="en" sz="3000">
                <a:latin typeface="Economica"/>
                <a:ea typeface="Economica"/>
                <a:cs typeface="Economica"/>
                <a:sym typeface="Economica"/>
              </a:rPr>
              <a:t>If so what season exhibits largest number of crimes? </a:t>
            </a:r>
            <a:endParaRPr sz="3000">
              <a:latin typeface="Economica"/>
              <a:ea typeface="Economica"/>
              <a:cs typeface="Economica"/>
              <a:sym typeface="Economica"/>
            </a:endParaRPr>
          </a:p>
          <a:p>
            <a:pPr indent="-419100" lvl="0" marL="457200" marR="0" rtl="0" algn="l">
              <a:lnSpc>
                <a:spcPct val="115000"/>
              </a:lnSpc>
              <a:spcBef>
                <a:spcPts val="0"/>
              </a:spcBef>
              <a:spcAft>
                <a:spcPts val="0"/>
              </a:spcAft>
              <a:buSzPts val="3000"/>
              <a:buFont typeface="Economica"/>
              <a:buChar char="○"/>
            </a:pPr>
            <a:r>
              <a:rPr lang="en" sz="3000">
                <a:latin typeface="Economica"/>
                <a:ea typeface="Economica"/>
                <a:cs typeface="Economica"/>
                <a:sym typeface="Economica"/>
              </a:rPr>
              <a:t>What types of crimes showed the most incidents? </a:t>
            </a:r>
            <a:endParaRPr sz="3000">
              <a:latin typeface="Economica"/>
              <a:ea typeface="Economica"/>
              <a:cs typeface="Economica"/>
              <a:sym typeface="Economica"/>
            </a:endParaRPr>
          </a:p>
          <a:p>
            <a:pPr indent="-419100" lvl="0" marL="457200" marR="0" rtl="0" algn="l">
              <a:lnSpc>
                <a:spcPct val="115000"/>
              </a:lnSpc>
              <a:spcBef>
                <a:spcPts val="0"/>
              </a:spcBef>
              <a:spcAft>
                <a:spcPts val="0"/>
              </a:spcAft>
              <a:buSzPts val="3000"/>
              <a:buFont typeface="Economica"/>
              <a:buChar char="○"/>
            </a:pPr>
            <a:r>
              <a:rPr lang="en" sz="3000">
                <a:latin typeface="Economica"/>
                <a:ea typeface="Economica"/>
                <a:cs typeface="Economica"/>
                <a:sym typeface="Economica"/>
              </a:rPr>
              <a:t>Is there a correlation between regional temperature changes and number of crime incidents reported in Chicago? </a:t>
            </a:r>
            <a:endParaRPr sz="3000">
              <a:latin typeface="Economica"/>
              <a:ea typeface="Economica"/>
              <a:cs typeface="Economica"/>
              <a:sym typeface="Economic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40251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Data Sets </a:t>
            </a:r>
            <a:endParaRPr/>
          </a:p>
        </p:txBody>
      </p:sp>
      <p:pic>
        <p:nvPicPr>
          <p:cNvPr id="94" name="Google Shape;94;p18"/>
          <p:cNvPicPr preferRelativeResize="0"/>
          <p:nvPr/>
        </p:nvPicPr>
        <p:blipFill>
          <a:blip r:embed="rId3">
            <a:alphaModFix/>
          </a:blip>
          <a:stretch>
            <a:fillRect/>
          </a:stretch>
        </p:blipFill>
        <p:spPr>
          <a:xfrm>
            <a:off x="311696" y="1828025"/>
            <a:ext cx="4489175" cy="3029824"/>
          </a:xfrm>
          <a:prstGeom prst="rect">
            <a:avLst/>
          </a:prstGeom>
          <a:noFill/>
          <a:ln>
            <a:noFill/>
          </a:ln>
        </p:spPr>
      </p:pic>
      <p:pic>
        <p:nvPicPr>
          <p:cNvPr id="95" name="Google Shape;95;p18"/>
          <p:cNvPicPr preferRelativeResize="0"/>
          <p:nvPr/>
        </p:nvPicPr>
        <p:blipFill>
          <a:blip r:embed="rId4">
            <a:alphaModFix/>
          </a:blip>
          <a:stretch>
            <a:fillRect/>
          </a:stretch>
        </p:blipFill>
        <p:spPr>
          <a:xfrm>
            <a:off x="4669000" y="735000"/>
            <a:ext cx="4231599" cy="2092975"/>
          </a:xfrm>
          <a:prstGeom prst="rect">
            <a:avLst/>
          </a:prstGeom>
          <a:noFill/>
          <a:ln>
            <a:noFill/>
          </a:ln>
        </p:spPr>
      </p:pic>
      <p:sp>
        <p:nvSpPr>
          <p:cNvPr id="96" name="Google Shape;96;p18"/>
          <p:cNvSpPr txBox="1"/>
          <p:nvPr/>
        </p:nvSpPr>
        <p:spPr>
          <a:xfrm>
            <a:off x="4669000" y="507700"/>
            <a:ext cx="1527900" cy="322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i="1" lang="en" sz="1100">
                <a:solidFill>
                  <a:srgbClr val="45818E"/>
                </a:solidFill>
                <a:latin typeface="Economica"/>
                <a:ea typeface="Economica"/>
                <a:cs typeface="Economica"/>
                <a:sym typeface="Economica"/>
              </a:rPr>
              <a:t>Chicago’s </a:t>
            </a:r>
            <a:r>
              <a:rPr b="1" i="1" lang="en" sz="1100">
                <a:solidFill>
                  <a:srgbClr val="45818E"/>
                </a:solidFill>
                <a:latin typeface="Economica"/>
                <a:ea typeface="Economica"/>
                <a:cs typeface="Economica"/>
                <a:sym typeface="Economica"/>
              </a:rPr>
              <a:t>Temperature (F):</a:t>
            </a:r>
            <a:endParaRPr b="1" i="1" sz="1100">
              <a:solidFill>
                <a:srgbClr val="45818E"/>
              </a:solidFill>
              <a:latin typeface="Economica"/>
              <a:ea typeface="Economica"/>
              <a:cs typeface="Economica"/>
              <a:sym typeface="Economica"/>
            </a:endParaRPr>
          </a:p>
        </p:txBody>
      </p:sp>
      <p:sp>
        <p:nvSpPr>
          <p:cNvPr id="97" name="Google Shape;97;p18"/>
          <p:cNvSpPr txBox="1"/>
          <p:nvPr/>
        </p:nvSpPr>
        <p:spPr>
          <a:xfrm>
            <a:off x="311700" y="1347375"/>
            <a:ext cx="948900" cy="370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i="1" lang="en" sz="1100">
                <a:solidFill>
                  <a:srgbClr val="45818E"/>
                </a:solidFill>
                <a:latin typeface="Economica"/>
                <a:ea typeface="Economica"/>
                <a:cs typeface="Economica"/>
                <a:sym typeface="Economica"/>
              </a:rPr>
              <a:t>Chicago’s Crimes:</a:t>
            </a:r>
            <a:endParaRPr b="1" i="1" sz="1100">
              <a:solidFill>
                <a:srgbClr val="45818E"/>
              </a:solidFill>
              <a:latin typeface="Economica"/>
              <a:ea typeface="Economica"/>
              <a:cs typeface="Economica"/>
              <a:sym typeface="Economica"/>
            </a:endParaRPr>
          </a:p>
        </p:txBody>
      </p:sp>
      <p:sp>
        <p:nvSpPr>
          <p:cNvPr id="98" name="Google Shape;98;p18"/>
          <p:cNvSpPr txBox="1"/>
          <p:nvPr/>
        </p:nvSpPr>
        <p:spPr>
          <a:xfrm>
            <a:off x="4944200" y="2954400"/>
            <a:ext cx="3956400" cy="1784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Economica"/>
                <a:ea typeface="Economica"/>
                <a:cs typeface="Economica"/>
                <a:sym typeface="Economica"/>
              </a:rPr>
              <a:t>Population: </a:t>
            </a:r>
            <a:endParaRPr>
              <a:latin typeface="Economica"/>
              <a:ea typeface="Economica"/>
              <a:cs typeface="Economica"/>
              <a:sym typeface="Economica"/>
            </a:endParaRPr>
          </a:p>
          <a:p>
            <a:pPr indent="-317500" lvl="0" marL="457200" rtl="0">
              <a:spcBef>
                <a:spcPts val="0"/>
              </a:spcBef>
              <a:spcAft>
                <a:spcPts val="0"/>
              </a:spcAft>
              <a:buSzPts val="1400"/>
              <a:buFont typeface="Economica"/>
              <a:buChar char="○"/>
            </a:pPr>
            <a:r>
              <a:rPr lang="en">
                <a:latin typeface="Economica"/>
                <a:ea typeface="Economica"/>
                <a:cs typeface="Economica"/>
                <a:sym typeface="Economica"/>
              </a:rPr>
              <a:t>5 years of historical data, from 2013 to 2017</a:t>
            </a:r>
            <a:endParaRPr>
              <a:latin typeface="Economica"/>
              <a:ea typeface="Economica"/>
              <a:cs typeface="Economica"/>
              <a:sym typeface="Economica"/>
            </a:endParaRPr>
          </a:p>
          <a:p>
            <a:pPr indent="-317500" lvl="0" marL="457200" rtl="0">
              <a:spcBef>
                <a:spcPts val="0"/>
              </a:spcBef>
              <a:spcAft>
                <a:spcPts val="0"/>
              </a:spcAft>
              <a:buSzPts val="1400"/>
              <a:buFont typeface="Economica"/>
              <a:buChar char="○"/>
            </a:pPr>
            <a:r>
              <a:rPr lang="en">
                <a:latin typeface="Economica"/>
                <a:ea typeface="Economica"/>
                <a:cs typeface="Economica"/>
                <a:sym typeface="Economica"/>
              </a:rPr>
              <a:t>1.3 million  crime incidents records</a:t>
            </a:r>
            <a:endParaRPr>
              <a:latin typeface="Economica"/>
              <a:ea typeface="Economica"/>
              <a:cs typeface="Economica"/>
              <a:sym typeface="Economica"/>
            </a:endParaRPr>
          </a:p>
          <a:p>
            <a:pPr indent="-317500" lvl="0" marL="457200">
              <a:spcBef>
                <a:spcPts val="0"/>
              </a:spcBef>
              <a:spcAft>
                <a:spcPts val="0"/>
              </a:spcAft>
              <a:buSzPts val="1400"/>
              <a:buFont typeface="Economica"/>
              <a:buChar char="○"/>
            </a:pPr>
            <a:r>
              <a:rPr lang="en">
                <a:latin typeface="Economica"/>
                <a:ea typeface="Economica"/>
                <a:cs typeface="Economica"/>
                <a:sym typeface="Economica"/>
              </a:rPr>
              <a:t>5 years of daily temperature records</a:t>
            </a:r>
            <a:endParaRPr>
              <a:latin typeface="Economica"/>
              <a:ea typeface="Economica"/>
              <a:cs typeface="Economica"/>
              <a:sym typeface="Economica"/>
            </a:endParaRPr>
          </a:p>
          <a:p>
            <a:pPr indent="0" lvl="0" marL="0">
              <a:spcBef>
                <a:spcPts val="0"/>
              </a:spcBef>
              <a:spcAft>
                <a:spcPts val="0"/>
              </a:spcAft>
              <a:buNone/>
            </a:pPr>
            <a:r>
              <a:t/>
            </a:r>
            <a:endParaRPr>
              <a:latin typeface="Economica"/>
              <a:ea typeface="Economica"/>
              <a:cs typeface="Economica"/>
              <a:sym typeface="Economica"/>
            </a:endParaRPr>
          </a:p>
          <a:p>
            <a:pPr indent="0" lvl="0" marL="0">
              <a:spcBef>
                <a:spcPts val="0"/>
              </a:spcBef>
              <a:spcAft>
                <a:spcPts val="0"/>
              </a:spcAft>
              <a:buNone/>
            </a:pPr>
            <a:r>
              <a:rPr lang="en">
                <a:latin typeface="Economica"/>
                <a:ea typeface="Economica"/>
                <a:cs typeface="Economica"/>
                <a:sym typeface="Economica"/>
              </a:rPr>
              <a:t>Source:</a:t>
            </a:r>
            <a:endParaRPr>
              <a:latin typeface="Economica"/>
              <a:ea typeface="Economica"/>
              <a:cs typeface="Economica"/>
              <a:sym typeface="Economica"/>
            </a:endParaRPr>
          </a:p>
          <a:p>
            <a:pPr indent="-317500" lvl="0" marL="457200" rtl="0">
              <a:spcBef>
                <a:spcPts val="0"/>
              </a:spcBef>
              <a:spcAft>
                <a:spcPts val="0"/>
              </a:spcAft>
              <a:buSzPts val="1400"/>
              <a:buFont typeface="Economica"/>
              <a:buChar char="○"/>
            </a:pPr>
            <a:r>
              <a:rPr lang="en">
                <a:latin typeface="Economica"/>
                <a:ea typeface="Economica"/>
                <a:cs typeface="Economica"/>
                <a:sym typeface="Economica"/>
              </a:rPr>
              <a:t> </a:t>
            </a:r>
            <a:r>
              <a:rPr lang="en" u="sng">
                <a:solidFill>
                  <a:schemeClr val="hlink"/>
                </a:solidFill>
                <a:latin typeface="Economica"/>
                <a:ea typeface="Economica"/>
                <a:cs typeface="Economica"/>
                <a:sym typeface="Economica"/>
                <a:hlinkClick r:id="rId5"/>
              </a:rPr>
              <a:t>City of Chicago, Data Portal</a:t>
            </a:r>
            <a:endParaRPr>
              <a:latin typeface="Economica"/>
              <a:ea typeface="Economica"/>
              <a:cs typeface="Economica"/>
              <a:sym typeface="Economica"/>
            </a:endParaRPr>
          </a:p>
          <a:p>
            <a:pPr indent="-317500" lvl="0" marL="457200" rtl="0">
              <a:spcBef>
                <a:spcPts val="0"/>
              </a:spcBef>
              <a:spcAft>
                <a:spcPts val="0"/>
              </a:spcAft>
              <a:buSzPts val="1400"/>
              <a:buFont typeface="Economica"/>
              <a:buChar char="○"/>
            </a:pPr>
            <a:r>
              <a:rPr lang="en">
                <a:latin typeface="Economica"/>
                <a:ea typeface="Economica"/>
                <a:cs typeface="Economica"/>
                <a:sym typeface="Economica"/>
              </a:rPr>
              <a:t> </a:t>
            </a:r>
            <a:r>
              <a:rPr lang="en" u="sng">
                <a:solidFill>
                  <a:schemeClr val="hlink"/>
                </a:solidFill>
                <a:latin typeface="Economica"/>
                <a:ea typeface="Economica"/>
                <a:cs typeface="Economica"/>
                <a:sym typeface="Economica"/>
                <a:hlinkClick r:id="rId6"/>
              </a:rPr>
              <a:t>Midwest Regional Climate Center</a:t>
            </a:r>
            <a:endParaRPr>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Data Cleanup:</a:t>
            </a:r>
            <a:endParaRPr/>
          </a:p>
        </p:txBody>
      </p:sp>
      <p:sp>
        <p:nvSpPr>
          <p:cNvPr id="104" name="Google Shape;104;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u="sng"/>
              <a:t>Filter sample data population for </a:t>
            </a:r>
            <a:r>
              <a:rPr lang="en" sz="1400" u="sng"/>
              <a:t>Crime</a:t>
            </a:r>
            <a:r>
              <a:rPr lang="en" sz="1400" u="sng"/>
              <a:t> due to large data </a:t>
            </a:r>
            <a:r>
              <a:rPr lang="en" sz="1400" u="sng"/>
              <a:t>(1.5GB, approx.  3 million records from year 2001 to present)</a:t>
            </a:r>
            <a:r>
              <a:rPr lang="en" sz="1400" u="sng"/>
              <a:t>:</a:t>
            </a:r>
            <a:endParaRPr sz="1400" u="sng"/>
          </a:p>
          <a:p>
            <a:pPr indent="0" lvl="0" marL="457200" rtl="0">
              <a:spcBef>
                <a:spcPts val="1600"/>
              </a:spcBef>
              <a:spcAft>
                <a:spcPts val="0"/>
              </a:spcAft>
              <a:buNone/>
            </a:pPr>
            <a:r>
              <a:t/>
            </a:r>
            <a:endParaRPr sz="1400"/>
          </a:p>
          <a:p>
            <a:pPr indent="0" lvl="0" marL="457200" rtl="0">
              <a:spcBef>
                <a:spcPts val="1600"/>
              </a:spcBef>
              <a:spcAft>
                <a:spcPts val="0"/>
              </a:spcAft>
              <a:buNone/>
            </a:pPr>
            <a:r>
              <a:t/>
            </a:r>
            <a:endParaRPr sz="1400"/>
          </a:p>
          <a:p>
            <a:pPr indent="0" lvl="0" marL="457200" rtl="0">
              <a:spcBef>
                <a:spcPts val="1600"/>
              </a:spcBef>
              <a:spcAft>
                <a:spcPts val="0"/>
              </a:spcAft>
              <a:buNone/>
            </a:pPr>
            <a:r>
              <a:t/>
            </a:r>
            <a:endParaRPr sz="1400"/>
          </a:p>
          <a:p>
            <a:pPr indent="-317500" lvl="0" marL="457200" rtl="0">
              <a:spcBef>
                <a:spcPts val="1600"/>
              </a:spcBef>
              <a:spcAft>
                <a:spcPts val="0"/>
              </a:spcAft>
              <a:buSzPts val="1400"/>
              <a:buChar char="-"/>
            </a:pPr>
            <a:r>
              <a:rPr lang="en" sz="1400" u="sng"/>
              <a:t>Identify and format primary key for dataframe merge:</a:t>
            </a:r>
            <a:endParaRPr sz="1400" u="sng"/>
          </a:p>
          <a:p>
            <a:pPr indent="-317500" lvl="1" marL="914400" rtl="0">
              <a:spcBef>
                <a:spcPts val="0"/>
              </a:spcBef>
              <a:spcAft>
                <a:spcPts val="0"/>
              </a:spcAft>
              <a:buSzPts val="1400"/>
              <a:buChar char="-"/>
            </a:pPr>
            <a:r>
              <a:rPr lang="en"/>
              <a:t>Standardize</a:t>
            </a:r>
            <a:r>
              <a:rPr lang="en"/>
              <a:t> “Date” field on both data set (temperature and crime)</a:t>
            </a:r>
            <a:endParaRPr/>
          </a:p>
          <a:p>
            <a:pPr indent="0" lvl="0" marL="0" rtl="0">
              <a:spcBef>
                <a:spcPts val="1600"/>
              </a:spcBef>
              <a:spcAft>
                <a:spcPts val="0"/>
              </a:spcAft>
              <a:buNone/>
            </a:pPr>
            <a:r>
              <a:t/>
            </a:r>
            <a:endParaRPr sz="900"/>
          </a:p>
          <a:p>
            <a:pPr indent="0" lvl="0" marL="914400">
              <a:spcBef>
                <a:spcPts val="1600"/>
              </a:spcBef>
              <a:spcAft>
                <a:spcPts val="1600"/>
              </a:spcAft>
              <a:buNone/>
            </a:pPr>
            <a:r>
              <a:t/>
            </a:r>
            <a:endParaRPr/>
          </a:p>
        </p:txBody>
      </p:sp>
      <p:pic>
        <p:nvPicPr>
          <p:cNvPr id="105" name="Google Shape;105;p19"/>
          <p:cNvPicPr preferRelativeResize="0"/>
          <p:nvPr/>
        </p:nvPicPr>
        <p:blipFill>
          <a:blip r:embed="rId3">
            <a:alphaModFix/>
          </a:blip>
          <a:stretch>
            <a:fillRect/>
          </a:stretch>
        </p:blipFill>
        <p:spPr>
          <a:xfrm>
            <a:off x="766300" y="1919850"/>
            <a:ext cx="4278855" cy="1405588"/>
          </a:xfrm>
          <a:prstGeom prst="rect">
            <a:avLst/>
          </a:prstGeom>
          <a:noFill/>
          <a:ln>
            <a:noFill/>
          </a:ln>
        </p:spPr>
      </p:pic>
      <p:pic>
        <p:nvPicPr>
          <p:cNvPr id="106" name="Google Shape;106;p19"/>
          <p:cNvPicPr preferRelativeResize="0"/>
          <p:nvPr/>
        </p:nvPicPr>
        <p:blipFill>
          <a:blip r:embed="rId4">
            <a:alphaModFix/>
          </a:blip>
          <a:stretch>
            <a:fillRect/>
          </a:stretch>
        </p:blipFill>
        <p:spPr>
          <a:xfrm>
            <a:off x="893475" y="4089750"/>
            <a:ext cx="1698025" cy="788650"/>
          </a:xfrm>
          <a:prstGeom prst="rect">
            <a:avLst/>
          </a:prstGeom>
          <a:noFill/>
          <a:ln>
            <a:noFill/>
          </a:ln>
        </p:spPr>
      </p:pic>
      <p:pic>
        <p:nvPicPr>
          <p:cNvPr id="107" name="Google Shape;107;p19"/>
          <p:cNvPicPr preferRelativeResize="0"/>
          <p:nvPr/>
        </p:nvPicPr>
        <p:blipFill>
          <a:blip r:embed="rId5">
            <a:alphaModFix/>
          </a:blip>
          <a:stretch>
            <a:fillRect/>
          </a:stretch>
        </p:blipFill>
        <p:spPr>
          <a:xfrm>
            <a:off x="2848775" y="4089750"/>
            <a:ext cx="1418350" cy="788650"/>
          </a:xfrm>
          <a:prstGeom prst="rect">
            <a:avLst/>
          </a:prstGeom>
          <a:noFill/>
          <a:ln>
            <a:noFill/>
          </a:ln>
        </p:spPr>
      </p:pic>
      <p:pic>
        <p:nvPicPr>
          <p:cNvPr id="108" name="Google Shape;108;p19"/>
          <p:cNvPicPr preferRelativeResize="0"/>
          <p:nvPr/>
        </p:nvPicPr>
        <p:blipFill>
          <a:blip r:embed="rId6">
            <a:alphaModFix/>
          </a:blip>
          <a:stretch>
            <a:fillRect/>
          </a:stretch>
        </p:blipFill>
        <p:spPr>
          <a:xfrm>
            <a:off x="4571997" y="4089747"/>
            <a:ext cx="1810140" cy="788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Data Exploration, Correlation Testing</a:t>
            </a:r>
            <a:endParaRPr/>
          </a:p>
        </p:txBody>
      </p:sp>
      <p:pic>
        <p:nvPicPr>
          <p:cNvPr id="114" name="Google Shape;114;p20"/>
          <p:cNvPicPr preferRelativeResize="0"/>
          <p:nvPr/>
        </p:nvPicPr>
        <p:blipFill>
          <a:blip r:embed="rId3">
            <a:alphaModFix/>
          </a:blip>
          <a:stretch>
            <a:fillRect/>
          </a:stretch>
        </p:blipFill>
        <p:spPr>
          <a:xfrm>
            <a:off x="4436050" y="1423475"/>
            <a:ext cx="4396249" cy="3093700"/>
          </a:xfrm>
          <a:prstGeom prst="rect">
            <a:avLst/>
          </a:prstGeom>
          <a:noFill/>
          <a:ln>
            <a:noFill/>
          </a:ln>
        </p:spPr>
      </p:pic>
      <p:pic>
        <p:nvPicPr>
          <p:cNvPr id="115" name="Google Shape;115;p20"/>
          <p:cNvPicPr preferRelativeResize="0"/>
          <p:nvPr/>
        </p:nvPicPr>
        <p:blipFill>
          <a:blip r:embed="rId4">
            <a:alphaModFix/>
          </a:blip>
          <a:stretch>
            <a:fillRect/>
          </a:stretch>
        </p:blipFill>
        <p:spPr>
          <a:xfrm>
            <a:off x="247300" y="1423475"/>
            <a:ext cx="4131251" cy="317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Exploration</a:t>
            </a:r>
            <a:r>
              <a:rPr lang="en"/>
              <a:t>, Correlation Testing</a:t>
            </a:r>
            <a:endParaRPr/>
          </a:p>
        </p:txBody>
      </p:sp>
      <p:pic>
        <p:nvPicPr>
          <p:cNvPr id="121" name="Google Shape;121;p21"/>
          <p:cNvPicPr preferRelativeResize="0"/>
          <p:nvPr/>
        </p:nvPicPr>
        <p:blipFill>
          <a:blip r:embed="rId3">
            <a:alphaModFix/>
          </a:blip>
          <a:stretch>
            <a:fillRect/>
          </a:stretch>
        </p:blipFill>
        <p:spPr>
          <a:xfrm>
            <a:off x="880538" y="1147225"/>
            <a:ext cx="3691475" cy="3691475"/>
          </a:xfrm>
          <a:prstGeom prst="rect">
            <a:avLst/>
          </a:prstGeom>
          <a:noFill/>
          <a:ln>
            <a:noFill/>
          </a:ln>
        </p:spPr>
      </p:pic>
      <p:sp>
        <p:nvSpPr>
          <p:cNvPr id="122" name="Google Shape;122;p21"/>
          <p:cNvSpPr txBox="1"/>
          <p:nvPr/>
        </p:nvSpPr>
        <p:spPr>
          <a:xfrm>
            <a:off x="5222800" y="1421300"/>
            <a:ext cx="3343200" cy="647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P-value is 1.5e-181 suggesting a very strong correlation. </a:t>
            </a:r>
            <a:endParaRPr/>
          </a:p>
        </p:txBody>
      </p:sp>
      <p:pic>
        <p:nvPicPr>
          <p:cNvPr id="123" name="Google Shape;123;p21"/>
          <p:cNvPicPr preferRelativeResize="0"/>
          <p:nvPr/>
        </p:nvPicPr>
        <p:blipFill>
          <a:blip r:embed="rId4">
            <a:alphaModFix/>
          </a:blip>
          <a:stretch>
            <a:fillRect/>
          </a:stretch>
        </p:blipFill>
        <p:spPr>
          <a:xfrm>
            <a:off x="5222801" y="2202125"/>
            <a:ext cx="3218599" cy="2435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