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6" r:id="rId4"/>
    <p:sldId id="270" r:id="rId5"/>
    <p:sldId id="272" r:id="rId6"/>
    <p:sldId id="274" r:id="rId7"/>
    <p:sldId id="275" r:id="rId8"/>
    <p:sldId id="281" r:id="rId9"/>
    <p:sldId id="283" r:id="rId10"/>
    <p:sldId id="282" r:id="rId11"/>
    <p:sldId id="276" r:id="rId12"/>
    <p:sldId id="27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8" r:id="rId23"/>
    <p:sldId id="279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6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2" autoAdjust="0"/>
    <p:restoredTop sz="87500"/>
  </p:normalViewPr>
  <p:slideViewPr>
    <p:cSldViewPr snapToGrid="0" snapToObjects="1">
      <p:cViewPr varScale="1">
        <p:scale>
          <a:sx n="75" d="100"/>
          <a:sy n="75" d="100"/>
        </p:scale>
        <p:origin x="1138" y="53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19/07/2021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E8DA2-6320-1F43-BB99-750BA34FA10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4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E8DA2-6320-1F43-BB99-750BA34FA10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6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E8DA2-6320-1F43-BB99-750BA34FA10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18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Microcontrolador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D4B24-80F2-48B2-BDD0-E0A0C7C1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computacionais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08F444-EF53-48FA-AE93-FC1418985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2849283"/>
          </a:xfrm>
        </p:spPr>
        <p:txBody>
          <a:bodyPr/>
          <a:lstStyle/>
          <a:p>
            <a:r>
              <a:rPr lang="pt-BR" dirty="0"/>
              <a:t>Poderia ter menor capacidade de processamento;</a:t>
            </a:r>
          </a:p>
          <a:p>
            <a:r>
              <a:rPr lang="pt-BR" dirty="0"/>
              <a:t>Tamanho reduzido;</a:t>
            </a:r>
          </a:p>
          <a:p>
            <a:r>
              <a:rPr lang="pt-BR" dirty="0"/>
              <a:t>Menor consumo de energia;</a:t>
            </a:r>
          </a:p>
          <a:p>
            <a:r>
              <a:rPr lang="pt-BR" dirty="0"/>
              <a:t>Executar tarefas repetitivas de forma confiável;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34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de Sistemas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 o avanço da tecnologia foi possível a criação de sistemas cada vez mais compactos e permitiu também que alguns periféricos fossem incorporados a CPU.</a:t>
            </a:r>
          </a:p>
          <a:p>
            <a:r>
              <a:rPr lang="pt-BR" sz="2800" dirty="0"/>
              <a:t>As placas modernas possuem menos componentes, Portanto diminuem quantidade de processos de montagem.</a:t>
            </a:r>
          </a:p>
          <a:p>
            <a:r>
              <a:rPr lang="pt-BR" sz="2800" dirty="0"/>
              <a:t>Quando um periférico é incorporado ao chip da CPU isso permite uma maior velocidade de comunicação entre a CPU e o periférico. Podemos notar tal diferença de velocidade quando observamos em um processador moderno e comparamos a velocidade de acesso uma memória cache (interna) e a velocidade de uma memória RAM DDR , por exemplo.</a:t>
            </a:r>
          </a:p>
        </p:txBody>
      </p:sp>
    </p:spTree>
    <p:extLst>
      <p:ext uri="{BB962C8B-B14F-4D97-AF65-F5344CB8AC3E}">
        <p14:creationId xmlns:p14="http://schemas.microsoft.com/office/powerpoint/2010/main" val="277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microcontroladores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Microcontrolador é um pequeno computador (</a:t>
            </a:r>
            <a:r>
              <a:rPr lang="pt-BR" dirty="0" err="1"/>
              <a:t>SoC</a:t>
            </a:r>
            <a:r>
              <a:rPr lang="pt-BR" dirty="0"/>
              <a:t>) num único circuito integrado o qual contém um núcleo de processador, memória e periféricos programáveis de entrada e de saída.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Disponível em: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https://pt.wikipedia.org/wiki/Microcontrolador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 err="1"/>
              <a:t>SoC</a:t>
            </a:r>
            <a:r>
              <a:rPr lang="pt-BR" dirty="0"/>
              <a:t> – (System </a:t>
            </a:r>
            <a:r>
              <a:rPr lang="pt-BR" dirty="0" err="1"/>
              <a:t>On</a:t>
            </a:r>
            <a:r>
              <a:rPr lang="pt-BR" dirty="0"/>
              <a:t> Chip) Sistema em um chip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5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2FE0F-604D-4058-ABCB-5AA5869F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Microcontroladores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6D4788-55AE-4C85-8C7E-608E2A561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949363"/>
          </a:xfrm>
        </p:spPr>
        <p:txBody>
          <a:bodyPr/>
          <a:lstStyle/>
          <a:p>
            <a:r>
              <a:rPr lang="pt-BR" dirty="0"/>
              <a:t>Atualmente o mercado nos oferece processadores para as mais diversas aplicações, com os periféricos necessários para resolver os mais diversos problemas.</a:t>
            </a:r>
          </a:p>
        </p:txBody>
      </p:sp>
      <p:pic>
        <p:nvPicPr>
          <p:cNvPr id="4098" name="Picture 2" descr="Buy Atmega 32u4-AU TQFP44 with cheap price">
            <a:extLst>
              <a:ext uri="{FF2B5EF4-FFF2-40B4-BE49-F238E27FC236}">
                <a16:creationId xmlns:a16="http://schemas.microsoft.com/office/drawing/2014/main" id="{DFBE1F26-05A2-4371-A787-B8AEFAED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2243840"/>
            <a:ext cx="2664460" cy="266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Tmega1609 8-bit Microcontroller - Microchip Technology | Mouser">
            <a:extLst>
              <a:ext uri="{FF2B5EF4-FFF2-40B4-BE49-F238E27FC236}">
                <a16:creationId xmlns:a16="http://schemas.microsoft.com/office/drawing/2014/main" id="{A358E06D-F15C-4B93-860F-3C65396B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10" y="2324328"/>
            <a:ext cx="3040380" cy="2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F4210 Power Management IC - NXP Semiconductors | Mouser">
            <a:extLst>
              <a:ext uri="{FF2B5EF4-FFF2-40B4-BE49-F238E27FC236}">
                <a16:creationId xmlns:a16="http://schemas.microsoft.com/office/drawing/2014/main" id="{BE7A2BC9-49F8-4647-8F9B-270BBA2BC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80" y="2243840"/>
            <a:ext cx="4066540" cy="295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Zilog Z8 - Wikipedia">
            <a:extLst>
              <a:ext uri="{FF2B5EF4-FFF2-40B4-BE49-F238E27FC236}">
                <a16:creationId xmlns:a16="http://schemas.microsoft.com/office/drawing/2014/main" id="{C42D9078-ACE0-4253-BC3D-DB42FA675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58" y="4355902"/>
            <a:ext cx="4224021" cy="200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1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9994C-122F-4B4A-9C64-DCDD49C7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dos Microcontroladores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2E816-EB3C-4A4C-9F26-C5DA5404A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Arquitetura de processamento</a:t>
            </a:r>
          </a:p>
          <a:p>
            <a:endParaRPr lang="pt-BR" dirty="0"/>
          </a:p>
          <a:p>
            <a:pPr lvl="1"/>
            <a:r>
              <a:rPr lang="pt-BR" dirty="0"/>
              <a:t>CISC – (</a:t>
            </a:r>
            <a:r>
              <a:rPr lang="pt-BR" dirty="0" err="1"/>
              <a:t>Complex</a:t>
            </a:r>
            <a:r>
              <a:rPr lang="pt-BR" dirty="0"/>
              <a:t> </a:t>
            </a:r>
            <a:r>
              <a:rPr lang="pt-BR" dirty="0" err="1"/>
              <a:t>Instuction</a:t>
            </a:r>
            <a:r>
              <a:rPr lang="pt-BR" dirty="0"/>
              <a:t> Set Computer) Computador com conjunto de instruções complexas. As instruções levam geralmente mais de um ciclo de máquina para serem executadas.</a:t>
            </a:r>
          </a:p>
          <a:p>
            <a:endParaRPr lang="pt-BR" dirty="0"/>
          </a:p>
          <a:p>
            <a:pPr lvl="1"/>
            <a:r>
              <a:rPr lang="pt-BR" dirty="0"/>
              <a:t>RISC – (</a:t>
            </a:r>
            <a:r>
              <a:rPr lang="pt-BR" dirty="0" err="1"/>
              <a:t>Reduced</a:t>
            </a:r>
            <a:r>
              <a:rPr lang="pt-BR" dirty="0"/>
              <a:t> </a:t>
            </a:r>
            <a:r>
              <a:rPr lang="pt-BR" dirty="0" err="1"/>
              <a:t>Instruction</a:t>
            </a:r>
            <a:r>
              <a:rPr lang="pt-BR" dirty="0"/>
              <a:t> Set Computer) Computador com conjunto de instruções reduzidas. A maioria das instruções é executada em apenas um ciclo de máquina.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06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7BB73-C9B6-4A0F-B05A-15FAF80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dos Microcontroladores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CCD01C-3B0F-4682-B4F2-5FF026EF7E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Resolução “Quantidade de bits”</a:t>
            </a:r>
          </a:p>
          <a:p>
            <a:endParaRPr lang="pt-BR" dirty="0"/>
          </a:p>
          <a:p>
            <a:pPr lvl="1"/>
            <a:r>
              <a:rPr lang="pt-BR" sz="2800" dirty="0"/>
              <a:t>A quantidade de bits de um processador significa o tamanho das palavras binárias que podem ser processadas de uma vez só, também influencia na quantidade de endereços de memória que um determinado processador poderá mapear.  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2^16 = 65.536</a:t>
            </a:r>
          </a:p>
          <a:p>
            <a:pPr lvl="1"/>
            <a:r>
              <a:rPr lang="pt-BR" sz="2800" dirty="0"/>
              <a:t>2^32 = 4.294.967.296</a:t>
            </a:r>
          </a:p>
          <a:p>
            <a:pPr lvl="1"/>
            <a:r>
              <a:rPr lang="pt-BR" sz="2800" dirty="0"/>
              <a:t>2^64 = 18.446.744.073.709.551.616‬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97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DCCC-6681-4B5E-A98C-CCFEDF51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dos Microcontroladores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97865-ECE6-4845-978D-046EE65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400" b="1" dirty="0"/>
              <a:t>Quantidade de núcleos</a:t>
            </a:r>
          </a:p>
          <a:p>
            <a:pPr lvl="1"/>
            <a:r>
              <a:rPr lang="pt-BR" sz="2400" dirty="0"/>
              <a:t>É a quantidade de CPUs que existem dentro dos microcontroladores.</a:t>
            </a:r>
          </a:p>
          <a:p>
            <a:endParaRPr lang="pt-BR" sz="2400" dirty="0"/>
          </a:p>
          <a:p>
            <a:r>
              <a:rPr lang="pt-BR" sz="2400" b="1" dirty="0" err="1"/>
              <a:t>Clock</a:t>
            </a:r>
            <a:endParaRPr lang="pt-BR" sz="2400" b="1" dirty="0"/>
          </a:p>
          <a:p>
            <a:pPr lvl="1"/>
            <a:r>
              <a:rPr lang="pt-BR" sz="2400" dirty="0"/>
              <a:t>É a frequência em que um processador executa suas operações.		</a:t>
            </a:r>
          </a:p>
          <a:p>
            <a:pPr lvl="1"/>
            <a:r>
              <a:rPr lang="pt-BR" sz="2400" dirty="0"/>
              <a:t>Os microcontroladores modernos podem trabalhar em frequências que chegam a GHz.</a:t>
            </a:r>
          </a:p>
          <a:p>
            <a:pPr lvl="1"/>
            <a:r>
              <a:rPr lang="pt-BR" sz="2400" dirty="0"/>
              <a:t>Todos os microcontroladores necessitam de uma fonte de </a:t>
            </a:r>
            <a:r>
              <a:rPr lang="pt-BR" sz="2400" dirty="0" err="1"/>
              <a:t>clock</a:t>
            </a:r>
            <a:r>
              <a:rPr lang="pt-BR" sz="2400" dirty="0"/>
              <a:t>, geralmente o </a:t>
            </a:r>
            <a:r>
              <a:rPr lang="pt-BR" sz="2400" dirty="0" err="1"/>
              <a:t>clock</a:t>
            </a:r>
            <a:r>
              <a:rPr lang="pt-BR" sz="2400" dirty="0"/>
              <a:t> é gerado por um cristal de quartzo presente na placa.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31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6687D-670B-4A94-89B3-AD35043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dos Microcontroladores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D633E-07EF-49F0-A23A-4BEF818564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Tolerância ao aquecimento</a:t>
            </a:r>
          </a:p>
          <a:p>
            <a:pPr lvl="1"/>
            <a:r>
              <a:rPr lang="pt-BR" sz="2400" dirty="0"/>
              <a:t>É a faixa de temperatura a qual o componente poderá ser </a:t>
            </a:r>
            <a:r>
              <a:rPr lang="pt-BR" sz="2400" dirty="0" err="1"/>
              <a:t>submentido</a:t>
            </a:r>
            <a:r>
              <a:rPr lang="pt-BR" sz="2400" dirty="0"/>
              <a:t>, todo processador gera calor devido ao processamento e em certos casos dissipadores deverão ser aplicados ao projeto. Componentes automotivos e militares suportam uma faixa mais ampla de temperatura.</a:t>
            </a:r>
          </a:p>
          <a:p>
            <a:pPr lvl="1"/>
            <a:endParaRPr lang="pt-BR" sz="2800" dirty="0"/>
          </a:p>
          <a:p>
            <a:r>
              <a:rPr lang="pt-BR" sz="2800" b="1" dirty="0"/>
              <a:t>Quantidade de pinos</a:t>
            </a:r>
          </a:p>
          <a:p>
            <a:pPr lvl="1"/>
            <a:r>
              <a:rPr lang="pt-BR" sz="2400" dirty="0"/>
              <a:t>Existe uma gama imensa de microcontroladores com os mais diversos tamanhos e com as mais diversas quantidades de pinos. Portanto, a quantidade de pinos de um microcontrolador vai depender da aplicação para qual o mesmo é destinada.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964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27D9-9F37-47CD-B9E4-1F379248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dos Microcontroladores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B70111-E3A8-4A87-8976-2331701F3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b="1" dirty="0"/>
              <a:t>Alimentação</a:t>
            </a:r>
          </a:p>
          <a:p>
            <a:pPr>
              <a:buNone/>
            </a:pPr>
            <a:endParaRPr lang="pt-BR" dirty="0"/>
          </a:p>
          <a:p>
            <a:pPr lvl="1"/>
            <a:r>
              <a:rPr lang="pt-BR" sz="2800" dirty="0"/>
              <a:t>É importante verificar qual é a tensão de alimentação do dispositivo, os mais comuns são os de 3,3v e os de 5V. Alguns microcontroladores suportam uma ampla faixa de operação, mas sempre devemos verificar o datasheet para </a:t>
            </a:r>
            <a:r>
              <a:rPr lang="pt-BR" sz="2800" dirty="0" err="1"/>
              <a:t>avliarmos</a:t>
            </a:r>
            <a:r>
              <a:rPr lang="pt-BR" sz="2800" dirty="0"/>
              <a:t> esses parâmetros.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72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AF4EC-D745-43EA-BA09-E0159195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Periféricos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7FBBB6-ED6D-4E9E-B47C-7504F57F98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454563"/>
          </a:xfrm>
        </p:spPr>
        <p:txBody>
          <a:bodyPr/>
          <a:lstStyle/>
          <a:p>
            <a:r>
              <a:rPr lang="pt-BR" dirty="0"/>
              <a:t>São dispositivos com funções diversas que poderão estar incorporados em um determinado microcontrolador.</a:t>
            </a:r>
          </a:p>
          <a:p>
            <a:endParaRPr lang="pt-BR" dirty="0"/>
          </a:p>
          <a:p>
            <a:r>
              <a:rPr lang="pt-BR" dirty="0"/>
              <a:t>Os periféricos determinam a especialização do microcontrolador, geralmente os microcontroladores são desenvolvidos para atender um determinado nicho de necessidade. (automotivo, médico, militar, etc...)</a:t>
            </a:r>
          </a:p>
          <a:p>
            <a:endParaRPr lang="pt-BR" dirty="0"/>
          </a:p>
          <a:p>
            <a:r>
              <a:rPr lang="pt-BR" dirty="0"/>
              <a:t>Existem periféricos que aparecem em quase todos os microcontroladores.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B45F5-4659-42FA-AF26-2F161A2E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Periféricos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4A7172-3CFE-4A2F-8266-B14FCA425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b="1" dirty="0"/>
              <a:t>Periféricos comuns (aparecem em quase todos os </a:t>
            </a:r>
            <a:r>
              <a:rPr lang="pt-BR" sz="2800" b="1" dirty="0" err="1"/>
              <a:t>uC</a:t>
            </a:r>
            <a:r>
              <a:rPr lang="pt-BR" sz="2800" b="1" dirty="0"/>
              <a:t>)</a:t>
            </a:r>
          </a:p>
          <a:p>
            <a:pPr lvl="1"/>
            <a:r>
              <a:rPr lang="pt-BR" sz="2800" dirty="0" err="1"/>
              <a:t>Timers</a:t>
            </a:r>
            <a:r>
              <a:rPr lang="pt-BR" sz="2800" dirty="0"/>
              <a:t>.</a:t>
            </a:r>
          </a:p>
          <a:p>
            <a:pPr lvl="1"/>
            <a:r>
              <a:rPr lang="pt-BR" sz="2800" dirty="0"/>
              <a:t>Conversores AD (Analógico para Digital).</a:t>
            </a:r>
          </a:p>
          <a:p>
            <a:pPr lvl="1"/>
            <a:r>
              <a:rPr lang="pt-BR" sz="2800" dirty="0"/>
              <a:t>PWM – (Pulse </a:t>
            </a:r>
            <a:r>
              <a:rPr lang="pt-BR" sz="2800" dirty="0" err="1"/>
              <a:t>Width</a:t>
            </a:r>
            <a:r>
              <a:rPr lang="pt-BR" sz="2800" dirty="0"/>
              <a:t> </a:t>
            </a:r>
            <a:r>
              <a:rPr lang="pt-BR" sz="2800" dirty="0" err="1"/>
              <a:t>Modulation</a:t>
            </a:r>
            <a:r>
              <a:rPr lang="pt-BR" sz="2800" dirty="0"/>
              <a:t>) Modulação por largura de pulso.</a:t>
            </a:r>
          </a:p>
          <a:p>
            <a:pPr lvl="1"/>
            <a:r>
              <a:rPr lang="pt-BR" sz="2800" dirty="0"/>
              <a:t>UART – (Universal </a:t>
            </a:r>
            <a:r>
              <a:rPr lang="pt-BR" sz="2800" dirty="0" err="1"/>
              <a:t>Asynchrounous</a:t>
            </a:r>
            <a:r>
              <a:rPr lang="pt-BR" sz="2800" dirty="0"/>
              <a:t> </a:t>
            </a:r>
            <a:r>
              <a:rPr lang="pt-BR" sz="2800" dirty="0" err="1"/>
              <a:t>Receiver</a:t>
            </a:r>
            <a:r>
              <a:rPr lang="pt-BR" sz="2800" dirty="0"/>
              <a:t>/</a:t>
            </a:r>
            <a:r>
              <a:rPr lang="pt-BR" sz="2800" dirty="0" err="1"/>
              <a:t>Transmiter</a:t>
            </a:r>
            <a:r>
              <a:rPr lang="pt-BR" sz="2800" dirty="0"/>
              <a:t>) Receptor transmissor assíncrono digital. RS232.</a:t>
            </a:r>
          </a:p>
          <a:p>
            <a:pPr lvl="1"/>
            <a:r>
              <a:rPr lang="pt-BR" sz="2800" dirty="0"/>
              <a:t>SPI – (Serial </a:t>
            </a:r>
            <a:r>
              <a:rPr lang="pt-BR" sz="2800" dirty="0" err="1"/>
              <a:t>Periferal</a:t>
            </a:r>
            <a:r>
              <a:rPr lang="pt-BR" sz="2800" dirty="0"/>
              <a:t> Interface) Interface serial de periféricos.</a:t>
            </a:r>
          </a:p>
          <a:p>
            <a:pPr lvl="1"/>
            <a:r>
              <a:rPr lang="pt-BR" sz="2800" dirty="0"/>
              <a:t>I2C – (</a:t>
            </a:r>
            <a:r>
              <a:rPr lang="pt-BR" sz="2800" dirty="0" err="1"/>
              <a:t>Inter-Integrated</a:t>
            </a:r>
            <a:r>
              <a:rPr lang="pt-BR" sz="2800" dirty="0"/>
              <a:t> </a:t>
            </a:r>
            <a:r>
              <a:rPr lang="pt-BR" sz="2800" dirty="0" err="1"/>
              <a:t>Circuit</a:t>
            </a:r>
            <a:r>
              <a:rPr lang="pt-BR" sz="2800" dirty="0"/>
              <a:t>)  Comunicação entre circuitos integrados.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59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38A4B-2B4D-499A-823E-D3F9F896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2047836"/>
            <a:ext cx="10800000" cy="2524163"/>
          </a:xfrm>
        </p:spPr>
        <p:txBody>
          <a:bodyPr>
            <a:normAutofit/>
          </a:bodyPr>
          <a:lstStyle/>
          <a:p>
            <a:r>
              <a:rPr lang="pt-BR" sz="3200" dirty="0"/>
              <a:t>Vamos analisar o datasheet de um microcontrolador?</a:t>
            </a:r>
          </a:p>
        </p:txBody>
      </p:sp>
    </p:spTree>
    <p:extLst>
      <p:ext uri="{BB962C8B-B14F-4D97-AF65-F5344CB8AC3E}">
        <p14:creationId xmlns:p14="http://schemas.microsoft.com/office/powerpoint/2010/main" val="403361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Como definir o melhor microcontrolador?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 A regra geral para definição de um microcontrolador para um determinado projeto é a escolha de um componente que resolva o problema computacional com o menor custo possível.</a:t>
            </a:r>
          </a:p>
          <a:p>
            <a:endParaRPr lang="pt-BR" sz="2800" dirty="0"/>
          </a:p>
          <a:p>
            <a:r>
              <a:rPr lang="pt-BR" sz="2800" dirty="0"/>
              <a:t>Devemos levar em consideração os parâmetros apresentados nas características dos microcontroladores.</a:t>
            </a:r>
          </a:p>
        </p:txBody>
      </p:sp>
    </p:spTree>
    <p:extLst>
      <p:ext uri="{BB962C8B-B14F-4D97-AF65-F5344CB8AC3E}">
        <p14:creationId xmlns:p14="http://schemas.microsoft.com/office/powerpoint/2010/main" val="3385421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de entrada e saída – I/O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FA6D26C-FB93-4F90-ADC6-4016819EB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590" y="1384239"/>
            <a:ext cx="5565757" cy="459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51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921F6-66F4-44E8-A45B-818DDBD3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de entrada e saída – I/O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2F429-F328-4B3F-AB00-F02EAFD85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344611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Um dos parâmetros mais importantes quando definimos um tipo de I/O é a capacidade de fornecimento de corrente que esse pino possui. No chip em questão temos:</a:t>
            </a:r>
          </a:p>
          <a:p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F6CEF7F-B191-4D9F-ABE6-A5607309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204" y="3579082"/>
            <a:ext cx="10508166" cy="134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846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ADB66-D3E6-4FFC-8592-F84DC43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com manuseio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C9FD7F-C0E8-4831-95DB-137CCB0A2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Os microcontroladores são dispositivos eletrônicos sensíveis a descargas eletrostáticas, portanto é necessário, principalmente em ambientes refrigerados, e com baixa umidade, o uso de equipamentos EPI (luvas, </a:t>
            </a:r>
            <a:r>
              <a:rPr lang="pt-BR" dirty="0" err="1"/>
              <a:t>calcanheiras</a:t>
            </a:r>
            <a:r>
              <a:rPr lang="pt-BR" dirty="0"/>
              <a:t>, pulseiras) para mitigar a ação de tais fenômenos.</a:t>
            </a:r>
          </a:p>
          <a:p>
            <a:endParaRPr lang="pt-BR" dirty="0"/>
          </a:p>
          <a:p>
            <a:r>
              <a:rPr lang="pt-BR" dirty="0"/>
              <a:t>O enclausuramento dos dispositivos em caixas totalmente fechadas podem causar um aumento de temperatura indesejado a ponto de queimar o chip.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90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6654-097C-4451-A78B-49905468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0311BB-6FB2-45F9-B5A5-233816B1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056" y="1411274"/>
            <a:ext cx="8952610" cy="43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743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5C5D2-292E-48F6-8EEC-F79ACB09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Memórias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E996A72-119E-40BB-98D9-E6A29762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828" y="1723357"/>
            <a:ext cx="10082641" cy="318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0225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D4BDE-8854-4155-9B28-850FCD8C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são programados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D05D90-5642-4388-B028-58E4465F4A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Geralmente os microcontroladores possuem uma memória flash interna que guarda o firmware (firmware é o nome dado ao software embarcado).</a:t>
            </a:r>
          </a:p>
          <a:p>
            <a:endParaRPr lang="pt-BR" dirty="0"/>
          </a:p>
          <a:p>
            <a:r>
              <a:rPr lang="pt-BR" dirty="0"/>
              <a:t>Os microcontroladores em geral são distribuídos com suas respectivas ferramentas de gravação, a partir de 2008 a grande maioria dos chips passaram a possuir o método de gravação </a:t>
            </a:r>
            <a:r>
              <a:rPr lang="pt-BR" dirty="0" err="1"/>
              <a:t>in-circuit</a:t>
            </a:r>
            <a:r>
              <a:rPr lang="pt-BR" dirty="0"/>
              <a:t> onde não há a necessidade da retirada do chip da placa para realização da gravação.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54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64536-FE29-420D-9D5D-4C2D85DA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gravadoras</a:t>
            </a:r>
          </a:p>
        </p:txBody>
      </p:sp>
      <p:pic>
        <p:nvPicPr>
          <p:cNvPr id="5" name="Imagem 4" descr="MKII.jpg">
            <a:extLst>
              <a:ext uri="{FF2B5EF4-FFF2-40B4-BE49-F238E27FC236}">
                <a16:creationId xmlns:a16="http://schemas.microsoft.com/office/drawing/2014/main" id="{6FB64336-DD00-42FC-8369-363ED3DF4F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483" y="1419267"/>
            <a:ext cx="2778878" cy="2073424"/>
          </a:xfrm>
          <a:prstGeom prst="rect">
            <a:avLst/>
          </a:prstGeom>
        </p:spPr>
      </p:pic>
      <p:pic>
        <p:nvPicPr>
          <p:cNvPr id="7" name="Picture 2" descr="Image result for microchip gravadora">
            <a:extLst>
              <a:ext uri="{FF2B5EF4-FFF2-40B4-BE49-F238E27FC236}">
                <a16:creationId xmlns:a16="http://schemas.microsoft.com/office/drawing/2014/main" id="{78A3FD2D-2695-487D-8FA9-A56BB1A7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7684" y="3429000"/>
            <a:ext cx="3067196" cy="2451598"/>
          </a:xfrm>
          <a:prstGeom prst="rect">
            <a:avLst/>
          </a:prstGeom>
          <a:noFill/>
        </p:spPr>
      </p:pic>
      <p:pic>
        <p:nvPicPr>
          <p:cNvPr id="9" name="Picture 4" descr="Image result for nxp gravadora">
            <a:extLst>
              <a:ext uri="{FF2B5EF4-FFF2-40B4-BE49-F238E27FC236}">
                <a16:creationId xmlns:a16="http://schemas.microsoft.com/office/drawing/2014/main" id="{F8C80030-A2C3-4184-9901-DFEF1D05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5203" y="1686222"/>
            <a:ext cx="2705100" cy="2176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49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9C954-3BD6-4F57-863A-98CF1DFB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são programados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F90EEA-DB84-4181-BAAA-AB959C641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 Um outro método muito utilizado é a gravação via </a:t>
            </a:r>
            <a:r>
              <a:rPr lang="pt-BR" dirty="0" err="1"/>
              <a:t>bootloader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  O </a:t>
            </a:r>
            <a:r>
              <a:rPr lang="pt-BR" dirty="0" err="1"/>
              <a:t>bootloader</a:t>
            </a:r>
            <a:r>
              <a:rPr lang="pt-BR" dirty="0"/>
              <a:t> é um pequeno software residente que programa uma interface de comunicação e permite que o chip seja gravado a partir dessa interface</a:t>
            </a:r>
          </a:p>
          <a:p>
            <a:endParaRPr lang="pt-BR" dirty="0"/>
          </a:p>
          <a:p>
            <a:r>
              <a:rPr lang="pt-BR" dirty="0"/>
              <a:t>  Geralmente a gravação é realizada via interface serial.</a:t>
            </a:r>
          </a:p>
        </p:txBody>
      </p:sp>
    </p:spTree>
    <p:extLst>
      <p:ext uri="{BB962C8B-B14F-4D97-AF65-F5344CB8AC3E}">
        <p14:creationId xmlns:p14="http://schemas.microsoft.com/office/powerpoint/2010/main" val="3758041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BC9FA-5796-44B9-A584-E05F88EB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E6FE4-6B16-40BE-AFA8-5BAA8EDCA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programação dos sistemas embarcados são bastante dependentes do microcontrolador;</a:t>
            </a:r>
          </a:p>
          <a:p>
            <a:r>
              <a:rPr lang="pt-BR" dirty="0"/>
              <a:t>Mesmo que a programação dos dispositivos seja diferente, o conceito de funcionamento dos diversos hardwares que compõem os sistemas é o mesmo;</a:t>
            </a:r>
          </a:p>
          <a:p>
            <a:r>
              <a:rPr lang="pt-BR" dirty="0"/>
              <a:t>Um dos objetivos do curso é fornecer ao aluno ferramentas que possibilitem a programação de sistemas embarcados independente do fabricante, explorando as semelhanças entre os sistemas.</a:t>
            </a:r>
          </a:p>
        </p:txBody>
      </p:sp>
    </p:spTree>
    <p:extLst>
      <p:ext uri="{BB962C8B-B14F-4D97-AF65-F5344CB8AC3E}">
        <p14:creationId xmlns:p14="http://schemas.microsoft.com/office/powerpoint/2010/main" val="91414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Sistemas computacionais;</a:t>
            </a:r>
          </a:p>
          <a:p>
            <a:r>
              <a:rPr lang="pt-BR" dirty="0"/>
              <a:t>O que são microcontroladores;</a:t>
            </a:r>
          </a:p>
          <a:p>
            <a:r>
              <a:rPr lang="pt-BR" dirty="0"/>
              <a:t>Periféricos; </a:t>
            </a:r>
          </a:p>
          <a:p>
            <a:r>
              <a:rPr lang="pt-BR" dirty="0"/>
              <a:t>Portas de entrada e saída;</a:t>
            </a:r>
          </a:p>
          <a:p>
            <a:r>
              <a:rPr lang="pt-BR" dirty="0"/>
              <a:t>Cuidados de manuseio; </a:t>
            </a:r>
          </a:p>
          <a:p>
            <a:r>
              <a:rPr lang="pt-BR" dirty="0"/>
              <a:t>Características elétricas; </a:t>
            </a:r>
          </a:p>
          <a:p>
            <a:r>
              <a:rPr lang="pt-BR" dirty="0"/>
              <a:t>Memórias;</a:t>
            </a:r>
          </a:p>
          <a:p>
            <a:r>
              <a:rPr lang="pt-BR" dirty="0"/>
              <a:t>Como são programados;</a:t>
            </a:r>
          </a:p>
          <a:p>
            <a:r>
              <a:rPr lang="pt-BR" dirty="0"/>
              <a:t>Circuitos auxiliares;</a:t>
            </a:r>
          </a:p>
          <a:p>
            <a:r>
              <a:rPr lang="pt-BR" dirty="0"/>
              <a:t>Ambientes de desenvolvimento IDE;</a:t>
            </a:r>
          </a:p>
          <a:p>
            <a:r>
              <a:rPr lang="pt-BR" dirty="0"/>
              <a:t>Desenvolvimento do primeiro programa.</a:t>
            </a:r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sistema computacional é composto de</a:t>
            </a:r>
          </a:p>
        </p:txBody>
      </p:sp>
      <p:sp>
        <p:nvSpPr>
          <p:cNvPr id="2" name="Retângulo de cantos arredondados 3">
            <a:extLst>
              <a:ext uri="{FF2B5EF4-FFF2-40B4-BE49-F238E27FC236}">
                <a16:creationId xmlns:a16="http://schemas.microsoft.com/office/drawing/2014/main" id="{6A6D42DA-B3B4-4366-8DE7-A73437FEB305}"/>
              </a:ext>
            </a:extLst>
          </p:cNvPr>
          <p:cNvSpPr/>
          <p:nvPr/>
        </p:nvSpPr>
        <p:spPr>
          <a:xfrm>
            <a:off x="4249936" y="3337914"/>
            <a:ext cx="1656184" cy="8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</a:p>
        </p:txBody>
      </p:sp>
      <p:sp>
        <p:nvSpPr>
          <p:cNvPr id="3" name="Retângulo de cantos arredondados 4">
            <a:extLst>
              <a:ext uri="{FF2B5EF4-FFF2-40B4-BE49-F238E27FC236}">
                <a16:creationId xmlns:a16="http://schemas.microsoft.com/office/drawing/2014/main" id="{428A1416-B5EA-44A2-907D-98A8D495FC84}"/>
              </a:ext>
            </a:extLst>
          </p:cNvPr>
          <p:cNvSpPr/>
          <p:nvPr/>
        </p:nvSpPr>
        <p:spPr>
          <a:xfrm>
            <a:off x="3073341" y="1581132"/>
            <a:ext cx="1356824" cy="10224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  <a:p>
            <a:pPr algn="ctr"/>
            <a:endParaRPr lang="pt-BR" sz="1800" dirty="0"/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Memória RAM</a:t>
            </a:r>
          </a:p>
          <a:p>
            <a:pPr algn="ctr"/>
            <a:endParaRPr lang="pt-BR" sz="3200" dirty="0"/>
          </a:p>
        </p:txBody>
      </p:sp>
      <p:sp>
        <p:nvSpPr>
          <p:cNvPr id="9" name="Retângulo de cantos arredondados 6">
            <a:extLst>
              <a:ext uri="{FF2B5EF4-FFF2-40B4-BE49-F238E27FC236}">
                <a16:creationId xmlns:a16="http://schemas.microsoft.com/office/drawing/2014/main" id="{35442B1E-FD6F-4A5B-91CD-D6F6EE37D831}"/>
              </a:ext>
            </a:extLst>
          </p:cNvPr>
          <p:cNvSpPr/>
          <p:nvPr/>
        </p:nvSpPr>
        <p:spPr>
          <a:xfrm>
            <a:off x="5515352" y="1522922"/>
            <a:ext cx="1440160" cy="10488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  <a:p>
            <a:pPr algn="ctr"/>
            <a:endParaRPr lang="pt-BR" sz="1800" dirty="0"/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Memória ROM</a:t>
            </a:r>
          </a:p>
          <a:p>
            <a:pPr algn="ctr"/>
            <a:endParaRPr lang="pt-BR" sz="3200" dirty="0"/>
          </a:p>
        </p:txBody>
      </p:sp>
      <p:sp>
        <p:nvSpPr>
          <p:cNvPr id="11" name="Retângulo de cantos arredondados 7">
            <a:extLst>
              <a:ext uri="{FF2B5EF4-FFF2-40B4-BE49-F238E27FC236}">
                <a16:creationId xmlns:a16="http://schemas.microsoft.com/office/drawing/2014/main" id="{9FFEEFE9-8A48-4F13-9954-4F3A0B748AB6}"/>
              </a:ext>
            </a:extLst>
          </p:cNvPr>
          <p:cNvSpPr/>
          <p:nvPr/>
        </p:nvSpPr>
        <p:spPr>
          <a:xfrm>
            <a:off x="1292972" y="4850082"/>
            <a:ext cx="259228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Portas de I/O</a:t>
            </a:r>
          </a:p>
          <a:p>
            <a:pPr algn="ctr"/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tângulo de cantos arredondados 8">
            <a:extLst>
              <a:ext uri="{FF2B5EF4-FFF2-40B4-BE49-F238E27FC236}">
                <a16:creationId xmlns:a16="http://schemas.microsoft.com/office/drawing/2014/main" id="{C42AC0B6-19F5-4968-A50F-32E5919241DF}"/>
              </a:ext>
            </a:extLst>
          </p:cNvPr>
          <p:cNvSpPr/>
          <p:nvPr/>
        </p:nvSpPr>
        <p:spPr>
          <a:xfrm>
            <a:off x="7562304" y="2185786"/>
            <a:ext cx="1440160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  <a:p>
            <a:pPr algn="ctr"/>
            <a:endParaRPr lang="pt-BR" sz="1800" dirty="0"/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Periférico 1</a:t>
            </a:r>
          </a:p>
          <a:p>
            <a:pPr algn="ctr"/>
            <a:endParaRPr lang="pt-BR" sz="3200" dirty="0"/>
          </a:p>
        </p:txBody>
      </p:sp>
      <p:sp>
        <p:nvSpPr>
          <p:cNvPr id="15" name="Retângulo de cantos arredondados 11">
            <a:extLst>
              <a:ext uri="{FF2B5EF4-FFF2-40B4-BE49-F238E27FC236}">
                <a16:creationId xmlns:a16="http://schemas.microsoft.com/office/drawing/2014/main" id="{D8F2A4BA-9481-4A31-A194-56A26D1161A7}"/>
              </a:ext>
            </a:extLst>
          </p:cNvPr>
          <p:cNvSpPr/>
          <p:nvPr/>
        </p:nvSpPr>
        <p:spPr>
          <a:xfrm>
            <a:off x="7562304" y="2905866"/>
            <a:ext cx="1440160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  <a:p>
            <a:pPr algn="ctr"/>
            <a:endParaRPr lang="pt-BR" sz="1800" dirty="0"/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Periférico 2</a:t>
            </a:r>
          </a:p>
          <a:p>
            <a:pPr algn="ctr"/>
            <a:endParaRPr lang="pt-BR" sz="3200" dirty="0"/>
          </a:p>
        </p:txBody>
      </p:sp>
      <p:sp>
        <p:nvSpPr>
          <p:cNvPr id="17" name="Retângulo de cantos arredondados 12">
            <a:extLst>
              <a:ext uri="{FF2B5EF4-FFF2-40B4-BE49-F238E27FC236}">
                <a16:creationId xmlns:a16="http://schemas.microsoft.com/office/drawing/2014/main" id="{FDED8B7E-A1EC-456C-811E-A57E60FD5EAC}"/>
              </a:ext>
            </a:extLst>
          </p:cNvPr>
          <p:cNvSpPr/>
          <p:nvPr/>
        </p:nvSpPr>
        <p:spPr>
          <a:xfrm>
            <a:off x="7562304" y="3625946"/>
            <a:ext cx="1440160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  <a:p>
            <a:pPr algn="ctr"/>
            <a:endParaRPr lang="pt-BR" sz="1800" dirty="0"/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Periférico 3</a:t>
            </a:r>
          </a:p>
          <a:p>
            <a:pPr algn="ctr"/>
            <a:endParaRPr lang="pt-BR" sz="3200" dirty="0"/>
          </a:p>
        </p:txBody>
      </p:sp>
      <p:sp>
        <p:nvSpPr>
          <p:cNvPr id="19" name="Retângulo de cantos arredondados 13">
            <a:extLst>
              <a:ext uri="{FF2B5EF4-FFF2-40B4-BE49-F238E27FC236}">
                <a16:creationId xmlns:a16="http://schemas.microsoft.com/office/drawing/2014/main" id="{2D1FD02D-1587-44BB-95C3-3DA4B2512836}"/>
              </a:ext>
            </a:extLst>
          </p:cNvPr>
          <p:cNvSpPr/>
          <p:nvPr/>
        </p:nvSpPr>
        <p:spPr>
          <a:xfrm>
            <a:off x="7562304" y="4562050"/>
            <a:ext cx="1440160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</a:rPr>
              <a:t>Periférico N</a:t>
            </a:r>
          </a:p>
        </p:txBody>
      </p:sp>
      <p:sp>
        <p:nvSpPr>
          <p:cNvPr id="21" name="Seta para a direita 14">
            <a:extLst>
              <a:ext uri="{FF2B5EF4-FFF2-40B4-BE49-F238E27FC236}">
                <a16:creationId xmlns:a16="http://schemas.microsoft.com/office/drawing/2014/main" id="{9CB51F80-BF51-4DD8-A56A-F8C3DEB911BE}"/>
              </a:ext>
            </a:extLst>
          </p:cNvPr>
          <p:cNvSpPr/>
          <p:nvPr/>
        </p:nvSpPr>
        <p:spPr>
          <a:xfrm rot="19445925">
            <a:off x="3445845" y="4067684"/>
            <a:ext cx="5709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15">
            <a:extLst>
              <a:ext uri="{FF2B5EF4-FFF2-40B4-BE49-F238E27FC236}">
                <a16:creationId xmlns:a16="http://schemas.microsoft.com/office/drawing/2014/main" id="{FAE72921-F2DB-4465-9D9F-8F3AEA309EB4}"/>
              </a:ext>
            </a:extLst>
          </p:cNvPr>
          <p:cNvSpPr/>
          <p:nvPr/>
        </p:nvSpPr>
        <p:spPr>
          <a:xfrm rot="8551047">
            <a:off x="3586746" y="4288838"/>
            <a:ext cx="5709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0">
            <a:extLst>
              <a:ext uri="{FF2B5EF4-FFF2-40B4-BE49-F238E27FC236}">
                <a16:creationId xmlns:a16="http://schemas.microsoft.com/office/drawing/2014/main" id="{8060D748-7F54-46F2-AF59-DB6202B1476F}"/>
              </a:ext>
            </a:extLst>
          </p:cNvPr>
          <p:cNvSpPr/>
          <p:nvPr/>
        </p:nvSpPr>
        <p:spPr>
          <a:xfrm rot="17530630">
            <a:off x="5622577" y="2907445"/>
            <a:ext cx="317763" cy="93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1">
            <a:extLst>
              <a:ext uri="{FF2B5EF4-FFF2-40B4-BE49-F238E27FC236}">
                <a16:creationId xmlns:a16="http://schemas.microsoft.com/office/drawing/2014/main" id="{2A461D73-75A2-45D0-9554-48D03CF29AF9}"/>
              </a:ext>
            </a:extLst>
          </p:cNvPr>
          <p:cNvSpPr/>
          <p:nvPr/>
        </p:nvSpPr>
        <p:spPr>
          <a:xfrm rot="6626966">
            <a:off x="5778981" y="2947988"/>
            <a:ext cx="325940" cy="115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a direita 22">
            <a:extLst>
              <a:ext uri="{FF2B5EF4-FFF2-40B4-BE49-F238E27FC236}">
                <a16:creationId xmlns:a16="http://schemas.microsoft.com/office/drawing/2014/main" id="{3E326E0A-8E20-47F9-B757-E1B8F79338B6}"/>
              </a:ext>
            </a:extLst>
          </p:cNvPr>
          <p:cNvSpPr/>
          <p:nvPr/>
        </p:nvSpPr>
        <p:spPr>
          <a:xfrm rot="14694223">
            <a:off x="3919316" y="2974691"/>
            <a:ext cx="317763" cy="13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23">
            <a:extLst>
              <a:ext uri="{FF2B5EF4-FFF2-40B4-BE49-F238E27FC236}">
                <a16:creationId xmlns:a16="http://schemas.microsoft.com/office/drawing/2014/main" id="{61110290-F822-4769-B0FD-2AAA41299252}"/>
              </a:ext>
            </a:extLst>
          </p:cNvPr>
          <p:cNvSpPr/>
          <p:nvPr/>
        </p:nvSpPr>
        <p:spPr>
          <a:xfrm rot="3790559">
            <a:off x="4141355" y="2915591"/>
            <a:ext cx="317763" cy="13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24">
            <a:extLst>
              <a:ext uri="{FF2B5EF4-FFF2-40B4-BE49-F238E27FC236}">
                <a16:creationId xmlns:a16="http://schemas.microsoft.com/office/drawing/2014/main" id="{07C7DE81-66E0-431C-8088-784E570B45EE}"/>
              </a:ext>
            </a:extLst>
          </p:cNvPr>
          <p:cNvSpPr/>
          <p:nvPr/>
        </p:nvSpPr>
        <p:spPr>
          <a:xfrm>
            <a:off x="6194152" y="3563628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a direita 25">
            <a:extLst>
              <a:ext uri="{FF2B5EF4-FFF2-40B4-BE49-F238E27FC236}">
                <a16:creationId xmlns:a16="http://schemas.microsoft.com/office/drawing/2014/main" id="{1E932EDB-5729-4680-B748-F7A8B254623E}"/>
              </a:ext>
            </a:extLst>
          </p:cNvPr>
          <p:cNvSpPr/>
          <p:nvPr/>
        </p:nvSpPr>
        <p:spPr>
          <a:xfrm rot="10800000">
            <a:off x="6194152" y="3841970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16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de sistemas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Os computadores mais antigos apresentavam seus blocos funcionais em diferentes componentes que podiam ser localizados facilmente em suas placas e tinham suas características físicas distintas.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Esse tipo de arquitetura ainda é utilizada até hoje, mas tente a desaparecer.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A maior quantidade de componentes em uma placa acarreta em diversos problemas, dentre eles: o maior consumo de energia, a maior probabilidade de falhas de montagem e o aumento da complexidade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1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 antigo</a:t>
            </a:r>
          </a:p>
        </p:txBody>
      </p:sp>
      <p:pic>
        <p:nvPicPr>
          <p:cNvPr id="6" name="Imagem 5" descr="Computador antigo.jpg">
            <a:extLst>
              <a:ext uri="{FF2B5EF4-FFF2-40B4-BE49-F238E27FC236}">
                <a16:creationId xmlns:a16="http://schemas.microsoft.com/office/drawing/2014/main" id="{DB135324-93CC-4F0F-B571-09EDA63C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987302"/>
            <a:ext cx="5400600" cy="363126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E29459C-32D2-4023-9D0B-506231DD6F99}"/>
              </a:ext>
            </a:extLst>
          </p:cNvPr>
          <p:cNvSpPr/>
          <p:nvPr/>
        </p:nvSpPr>
        <p:spPr>
          <a:xfrm>
            <a:off x="3419872" y="2779390"/>
            <a:ext cx="936104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966207-BBA5-4291-A996-41033CDDF514}"/>
              </a:ext>
            </a:extLst>
          </p:cNvPr>
          <p:cNvSpPr/>
          <p:nvPr/>
        </p:nvSpPr>
        <p:spPr>
          <a:xfrm>
            <a:off x="6012160" y="1987302"/>
            <a:ext cx="2664296" cy="316835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91CE36-AA73-4098-84B4-670489ACC44A}"/>
              </a:ext>
            </a:extLst>
          </p:cNvPr>
          <p:cNvSpPr/>
          <p:nvPr/>
        </p:nvSpPr>
        <p:spPr>
          <a:xfrm>
            <a:off x="3995936" y="1915294"/>
            <a:ext cx="1071736" cy="855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7">
            <a:extLst>
              <a:ext uri="{FF2B5EF4-FFF2-40B4-BE49-F238E27FC236}">
                <a16:creationId xmlns:a16="http://schemas.microsoft.com/office/drawing/2014/main" id="{9FA53F8E-0E12-4E32-BA3D-BFA620F4BFE1}"/>
              </a:ext>
            </a:extLst>
          </p:cNvPr>
          <p:cNvSpPr/>
          <p:nvPr/>
        </p:nvSpPr>
        <p:spPr>
          <a:xfrm>
            <a:off x="7092280" y="3283446"/>
            <a:ext cx="1440160" cy="5760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Periférico 1</a:t>
            </a:r>
          </a:p>
          <a:p>
            <a:pPr algn="ctr"/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tângulo de cantos arredondados 8">
            <a:extLst>
              <a:ext uri="{FF2B5EF4-FFF2-40B4-BE49-F238E27FC236}">
                <a16:creationId xmlns:a16="http://schemas.microsoft.com/office/drawing/2014/main" id="{0ADDEF32-5EF3-41B0-A5E8-F84F5A54350B}"/>
              </a:ext>
            </a:extLst>
          </p:cNvPr>
          <p:cNvSpPr/>
          <p:nvPr/>
        </p:nvSpPr>
        <p:spPr>
          <a:xfrm>
            <a:off x="4667632" y="1159210"/>
            <a:ext cx="1224136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</a:p>
        </p:txBody>
      </p:sp>
      <p:sp>
        <p:nvSpPr>
          <p:cNvPr id="12" name="Retângulo de cantos arredondados 9">
            <a:extLst>
              <a:ext uri="{FF2B5EF4-FFF2-40B4-BE49-F238E27FC236}">
                <a16:creationId xmlns:a16="http://schemas.microsoft.com/office/drawing/2014/main" id="{A0DE354B-4CE4-42DB-985D-955B5EDDDF17}"/>
              </a:ext>
            </a:extLst>
          </p:cNvPr>
          <p:cNvSpPr/>
          <p:nvPr/>
        </p:nvSpPr>
        <p:spPr>
          <a:xfrm>
            <a:off x="1979712" y="3571478"/>
            <a:ext cx="1224136" cy="8640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  <a:p>
            <a:pPr algn="ctr"/>
            <a:endParaRPr lang="pt-BR" sz="1800" dirty="0"/>
          </a:p>
          <a:p>
            <a:pPr algn="ctr"/>
            <a:r>
              <a:rPr lang="pt-BR" sz="1600" dirty="0">
                <a:solidFill>
                  <a:schemeClr val="accent1"/>
                </a:solidFill>
              </a:rPr>
              <a:t>Memória RAM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05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5543-32AB-4ABB-92B8-1F6509E1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computacionais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AF5FEB-DC63-4421-84B8-CB12C288D6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071283"/>
          </a:xfrm>
        </p:spPr>
        <p:txBody>
          <a:bodyPr/>
          <a:lstStyle/>
          <a:p>
            <a:r>
              <a:rPr lang="pt-BR" dirty="0"/>
              <a:t>O mercado de produtos exigiu o surgimento de sistema computacionais menores que pudessem ser utilizados em eletrodomésticos e aparelhos do dia a dia.</a:t>
            </a:r>
          </a:p>
          <a:p>
            <a:endParaRPr lang="pt-BR" dirty="0"/>
          </a:p>
        </p:txBody>
      </p:sp>
      <p:pic>
        <p:nvPicPr>
          <p:cNvPr id="2050" name="Picture 2" descr="Foto de Sony Vhs Gravador De Vídeo Cassete e mais fotos de stock de  Aparelho de videocassete - iStock">
            <a:extLst>
              <a:ext uri="{FF2B5EF4-FFF2-40B4-BE49-F238E27FC236}">
                <a16:creationId xmlns:a16="http://schemas.microsoft.com/office/drawing/2014/main" id="{9B8DA580-A800-4A37-A6A4-2E732811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" y="2132370"/>
            <a:ext cx="2872105" cy="12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madora Digital Sony HDR-CX350/T Marrom Full HD c/ Zoom Óptico 12x e  Memória Interna de 32GB - Filmadoras Profissionais | Extra | 183503">
            <a:extLst>
              <a:ext uri="{FF2B5EF4-FFF2-40B4-BE49-F238E27FC236}">
                <a16:creationId xmlns:a16="http://schemas.microsoft.com/office/drawing/2014/main" id="{FE25627D-53A8-4F5F-96F4-94B920EE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01" y="4301970"/>
            <a:ext cx="2231072" cy="174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ondas ElectroBras EBHM-20P2 - 20 Litros 220V/50Hz">
            <a:extLst>
              <a:ext uri="{FF2B5EF4-FFF2-40B4-BE49-F238E27FC236}">
                <a16:creationId xmlns:a16="http://schemas.microsoft.com/office/drawing/2014/main" id="{2D9AC823-2794-4B37-91B8-D70D5CD84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642359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mo funciona a televisão?">
            <a:extLst>
              <a:ext uri="{FF2B5EF4-FFF2-40B4-BE49-F238E27FC236}">
                <a16:creationId xmlns:a16="http://schemas.microsoft.com/office/drawing/2014/main" id="{98D033C6-D81E-4268-B307-66DC5EEB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20" y="2306187"/>
            <a:ext cx="2446593" cy="18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quina-de-lavar-roupa-Electrolux-com-Dispenser-Autolimpante-e-Ciclo-Silencioso---LAC16-min">
            <a:extLst>
              <a:ext uri="{FF2B5EF4-FFF2-40B4-BE49-F238E27FC236}">
                <a16:creationId xmlns:a16="http://schemas.microsoft.com/office/drawing/2014/main" id="{70402405-2769-4552-9BBA-3550BA082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320" y="1958703"/>
            <a:ext cx="3215641" cy="321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0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56FAC-26FF-4760-BFE3-BDB8B3C9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computacionais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FC147E-E580-48D5-AB89-9A609CCB2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715683"/>
          </a:xfrm>
        </p:spPr>
        <p:txBody>
          <a:bodyPr/>
          <a:lstStyle/>
          <a:p>
            <a:r>
              <a:rPr lang="pt-BR" dirty="0"/>
              <a:t>A área industrial também necessitava desse tipo de equipamento. </a:t>
            </a:r>
          </a:p>
        </p:txBody>
      </p:sp>
      <p:pic>
        <p:nvPicPr>
          <p:cNvPr id="3074" name="Picture 2" descr="Controle Nível Automático De Caixa Dágua Aciona Bomba - Kit - R$ 437,90 em  Mercado Livre">
            <a:extLst>
              <a:ext uri="{FF2B5EF4-FFF2-40B4-BE49-F238E27FC236}">
                <a16:creationId xmlns:a16="http://schemas.microsoft.com/office/drawing/2014/main" id="{E011BEDC-BC9D-42FD-8ABC-E2D1433C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" y="1950720"/>
            <a:ext cx="4166870" cy="317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tector de Incêndio | Intelbras">
            <a:extLst>
              <a:ext uri="{FF2B5EF4-FFF2-40B4-BE49-F238E27FC236}">
                <a16:creationId xmlns:a16="http://schemas.microsoft.com/office/drawing/2014/main" id="{B111A224-442E-4FD8-AB8B-02A38DD5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0" y="1589744"/>
            <a:ext cx="2962910" cy="180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inha de produção: a sua é produtiva? | Consulting Now">
            <a:extLst>
              <a:ext uri="{FF2B5EF4-FFF2-40B4-BE49-F238E27FC236}">
                <a16:creationId xmlns:a16="http://schemas.microsoft.com/office/drawing/2014/main" id="{D8BAAA44-AD6C-4C17-BAED-960CB1B6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62" y="3671010"/>
            <a:ext cx="4404360" cy="255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14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1370</Words>
  <Application>Microsoft Office PowerPoint</Application>
  <PresentationFormat>Widescreen</PresentationFormat>
  <Paragraphs>154</Paragraphs>
  <Slides>32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5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Um sistema computacional é composto de</vt:lpstr>
      <vt:lpstr>Integração de sistemas</vt:lpstr>
      <vt:lpstr>Computador antigo</vt:lpstr>
      <vt:lpstr>Sistemas computacionais</vt:lpstr>
      <vt:lpstr>Sistemas computacionais</vt:lpstr>
      <vt:lpstr>Sistemas computacionais</vt:lpstr>
      <vt:lpstr>Integração de Sistemas</vt:lpstr>
      <vt:lpstr>O que são microcontroladores</vt:lpstr>
      <vt:lpstr>Microcontroladores</vt:lpstr>
      <vt:lpstr>Características dos Microcontroladores</vt:lpstr>
      <vt:lpstr>Características dos Microcontroladores</vt:lpstr>
      <vt:lpstr>Características dos Microcontroladores</vt:lpstr>
      <vt:lpstr>Características dos Microcontroladores</vt:lpstr>
      <vt:lpstr>Características dos Microcontroladores</vt:lpstr>
      <vt:lpstr>Periféricos</vt:lpstr>
      <vt:lpstr>Periféricos</vt:lpstr>
      <vt:lpstr>Vamos analisar o datasheet de um microcontrolador?</vt:lpstr>
      <vt:lpstr>Como definir o melhor microcontrolador?</vt:lpstr>
      <vt:lpstr>Portas de entrada e saída – I/O</vt:lpstr>
      <vt:lpstr>Portas de entrada e saída – I/O</vt:lpstr>
      <vt:lpstr>Cuidados com manuseio</vt:lpstr>
      <vt:lpstr>Características</vt:lpstr>
      <vt:lpstr>Memórias</vt:lpstr>
      <vt:lpstr>Como são programados</vt:lpstr>
      <vt:lpstr>Exemplos de gravadoras</vt:lpstr>
      <vt:lpstr>Como são programados</vt:lpstr>
      <vt:lpstr>Apresentação do PowerPoint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25</cp:revision>
  <dcterms:created xsi:type="dcterms:W3CDTF">2020-10-13T21:18:19Z</dcterms:created>
  <dcterms:modified xsi:type="dcterms:W3CDTF">2021-07-20T02:27:46Z</dcterms:modified>
</cp:coreProperties>
</file>