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6" r:id="rId4"/>
    <p:sldId id="270" r:id="rId5"/>
    <p:sldId id="271" r:id="rId6"/>
    <p:sldId id="272" r:id="rId7"/>
    <p:sldId id="27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8CA"/>
    <a:srgbClr val="B30592"/>
    <a:srgbClr val="B1D273"/>
    <a:srgbClr val="FF8F5C"/>
    <a:srgbClr val="FF5D5D"/>
    <a:srgbClr val="FFAC6A"/>
    <a:srgbClr val="BAD047"/>
    <a:srgbClr val="C6D07F"/>
    <a:srgbClr val="FFD5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87500"/>
  </p:normalViewPr>
  <p:slideViewPr>
    <p:cSldViewPr snapToGrid="0" snapToObjects="1">
      <p:cViewPr varScale="1">
        <p:scale>
          <a:sx n="75" d="100"/>
          <a:sy n="75" d="100"/>
        </p:scale>
        <p:origin x="864" y="53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779683"/>
          </a:xfrm>
        </p:spPr>
        <p:txBody>
          <a:bodyPr>
            <a:normAutofit/>
          </a:bodyPr>
          <a:lstStyle/>
          <a:p>
            <a:r>
              <a:rPr lang="pt-BR" dirty="0"/>
              <a:t>Depuração do funcionamento da biblioteca de controle do AD, a mesma apresentava uma situação atípica em que tivemos que baixar a frequência de amostragem para que o chip pudesse funcionar corretamente; </a:t>
            </a:r>
          </a:p>
          <a:p>
            <a:r>
              <a:rPr lang="pt-BR" dirty="0"/>
              <a:t>Criação de um sistema baseado em arquitetura de máquina de estados.</a:t>
            </a:r>
          </a:p>
          <a:p>
            <a:r>
              <a:rPr lang="pt-BR" dirty="0"/>
              <a:t>Criação dos estados que serão utilizados no projeto.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B7681-636B-46CC-BE85-D39B29C1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B9F755-8332-499C-B1E4-82916D022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Um estudo mais aprofundado sobre os registradores que controlam os canais de entrada analógica.</a:t>
            </a:r>
          </a:p>
          <a:p>
            <a:r>
              <a:rPr lang="pt-BR" dirty="0"/>
              <a:t>A criação de funções de escrita de valores em Hexadecimal, com essa função é possível imprimir na porta serial os valores contidos dentro dos registros, permitindo assim a depuração dos registros.</a:t>
            </a:r>
          </a:p>
          <a:p>
            <a:r>
              <a:rPr lang="pt-BR" dirty="0"/>
              <a:t>O procedimento de aprendizado consiste na leitura do datasheet do dispositivo, na seleção dos modos de operação que mais se adequem a resolução do problema em questão.</a:t>
            </a:r>
          </a:p>
          <a:p>
            <a:r>
              <a:rPr lang="pt-BR" dirty="0"/>
              <a:t>Depois da escolha do modo, configura-se o dispositivo e verifica-se o funcionamento através da execução no dispositivo. A esse teste dá-se o nome de teste físico ou teste funcional.</a:t>
            </a:r>
          </a:p>
          <a:p>
            <a:r>
              <a:rPr lang="pt-BR" dirty="0"/>
              <a:t>O teste físico difere para cada um dos hardwares periféricos do microcontrolador.</a:t>
            </a:r>
          </a:p>
        </p:txBody>
      </p:sp>
    </p:spTree>
    <p:extLst>
      <p:ext uri="{BB962C8B-B14F-4D97-AF65-F5344CB8AC3E}">
        <p14:creationId xmlns:p14="http://schemas.microsoft.com/office/powerpoint/2010/main" val="234707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05420-E23F-41BA-92B0-CA015375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DBF163-87A6-41ED-84A8-034B35487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técnica de teste consiste em testar isoladamente cada um dos dispositivos periféricos.</a:t>
            </a:r>
          </a:p>
          <a:p>
            <a:r>
              <a:rPr lang="pt-BR" dirty="0"/>
              <a:t>Nos concentramos na análise de um dispositivo, o conversor analógico para digital ou AD, que estava apresentando um comportamento anormal, quando submetíamos a entrada a uma tensão de 0v ela media o valor de 1,28V.</a:t>
            </a:r>
          </a:p>
          <a:p>
            <a:r>
              <a:rPr lang="pt-BR" dirty="0"/>
              <a:t>Primero utilizamos a função de escrita de valores Hexadecimais para verificar se os bits dos registros de controle estava chaveados corretamente.</a:t>
            </a:r>
          </a:p>
          <a:p>
            <a:r>
              <a:rPr lang="pt-BR" dirty="0"/>
              <a:t>Confirmamos que os registros estavam configurados corretamente.</a:t>
            </a:r>
          </a:p>
          <a:p>
            <a:r>
              <a:rPr lang="pt-BR" dirty="0"/>
              <a:t>Analisamos o datasheet e verificamos que era possível diminuir a taxa de amostragem do conversor AD, então iniciamos programando o registrador para o valor 2, que o configura para CLK/4.</a:t>
            </a:r>
          </a:p>
          <a:p>
            <a:r>
              <a:rPr lang="pt-BR" dirty="0"/>
              <a:t>Testamos o programa novamente e verificamos que a configuração foi eficaz. </a:t>
            </a:r>
          </a:p>
          <a:p>
            <a:r>
              <a:rPr lang="pt-BR" dirty="0"/>
              <a:t>Ficou constatado que o chip não consegue medir tensões analógicas em frequência maior que CLK/4.</a:t>
            </a:r>
          </a:p>
        </p:txBody>
      </p:sp>
    </p:spTree>
    <p:extLst>
      <p:ext uri="{BB962C8B-B14F-4D97-AF65-F5344CB8AC3E}">
        <p14:creationId xmlns:p14="http://schemas.microsoft.com/office/powerpoint/2010/main" val="234251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C7D56-703E-4268-A183-41DD1F9F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estado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F61540-01DF-484A-BE4C-FF7FD13D9B84}"/>
              </a:ext>
            </a:extLst>
          </p:cNvPr>
          <p:cNvSpPr/>
          <p:nvPr/>
        </p:nvSpPr>
        <p:spPr>
          <a:xfrm>
            <a:off x="4960549" y="2413595"/>
            <a:ext cx="1823717" cy="1703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Estado Menu Principal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B5415E2-6365-48AE-8D6D-EA2ECD25FA89}"/>
              </a:ext>
            </a:extLst>
          </p:cNvPr>
          <p:cNvSpPr/>
          <p:nvPr/>
        </p:nvSpPr>
        <p:spPr>
          <a:xfrm>
            <a:off x="6977079" y="721205"/>
            <a:ext cx="1727196" cy="170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Estado</a:t>
            </a:r>
          </a:p>
          <a:p>
            <a:pPr algn="ctr"/>
            <a:r>
              <a:rPr lang="pt-BR" dirty="0"/>
              <a:t>Aciona Led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F3B32D-5E78-49CE-B6C5-CCDD65F9C31B}"/>
              </a:ext>
            </a:extLst>
          </p:cNvPr>
          <p:cNvSpPr/>
          <p:nvPr/>
        </p:nvSpPr>
        <p:spPr>
          <a:xfrm>
            <a:off x="8410320" y="3429000"/>
            <a:ext cx="1823717" cy="1703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Aciona Display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6A3304-AC5F-4AE6-9A49-42B88CDB037E}"/>
              </a:ext>
            </a:extLst>
          </p:cNvPr>
          <p:cNvSpPr/>
          <p:nvPr/>
        </p:nvSpPr>
        <p:spPr>
          <a:xfrm>
            <a:off x="2862578" y="4322234"/>
            <a:ext cx="1836429" cy="1703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Estado</a:t>
            </a:r>
          </a:p>
          <a:p>
            <a:pPr algn="ctr"/>
            <a:r>
              <a:rPr lang="pt-BR" dirty="0"/>
              <a:t>Aciona AD Digital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A25B7B2-D37E-491E-8FDC-A707B46FC255}"/>
              </a:ext>
            </a:extLst>
          </p:cNvPr>
          <p:cNvSpPr/>
          <p:nvPr/>
        </p:nvSpPr>
        <p:spPr>
          <a:xfrm>
            <a:off x="1658560" y="1991360"/>
            <a:ext cx="1823716" cy="1571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Estado</a:t>
            </a:r>
          </a:p>
          <a:p>
            <a:pPr algn="ctr"/>
            <a:r>
              <a:rPr lang="pt-BR" dirty="0"/>
              <a:t>Aciona AD Serial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21D1792-1016-49C4-B1C8-42E768F78DF5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5872408" y="1573163"/>
            <a:ext cx="1104671" cy="840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544821C-6858-4BCB-B410-61ACD7E7F195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6736467" y="2425121"/>
            <a:ext cx="1104210" cy="807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7DA78E1-7C4A-4BE3-9EF2-BA017A5FAF4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784266" y="3265554"/>
            <a:ext cx="1893131" cy="412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57505B7-6084-400E-B230-99AB98F6FB7D}"/>
              </a:ext>
            </a:extLst>
          </p:cNvPr>
          <p:cNvCxnSpPr>
            <a:cxnSpLocks/>
            <a:stCxn id="6" idx="3"/>
            <a:endCxn id="4" idx="5"/>
          </p:cNvCxnSpPr>
          <p:nvPr/>
        </p:nvCxnSpPr>
        <p:spPr>
          <a:xfrm flipH="1" flipV="1">
            <a:off x="6517189" y="3867979"/>
            <a:ext cx="2160208" cy="1015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19C7EDB-444C-483B-AC54-5EF6EE0ED482}"/>
              </a:ext>
            </a:extLst>
          </p:cNvPr>
          <p:cNvCxnSpPr>
            <a:stCxn id="4" idx="4"/>
          </p:cNvCxnSpPr>
          <p:nvPr/>
        </p:nvCxnSpPr>
        <p:spPr>
          <a:xfrm flipH="1">
            <a:off x="4795460" y="4117512"/>
            <a:ext cx="1076948" cy="905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C3B42B9-D736-475D-8CE2-2ABA77AEA1B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3780793" y="3265554"/>
            <a:ext cx="1179756" cy="1056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1ADC028-554D-462E-A36D-69F5A003E845}"/>
              </a:ext>
            </a:extLst>
          </p:cNvPr>
          <p:cNvCxnSpPr>
            <a:stCxn id="4" idx="1"/>
            <a:endCxn id="8" idx="7"/>
          </p:cNvCxnSpPr>
          <p:nvPr/>
        </p:nvCxnSpPr>
        <p:spPr>
          <a:xfrm flipH="1" flipV="1">
            <a:off x="3215199" y="2221550"/>
            <a:ext cx="2012427" cy="441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AFD1F8F-10BB-49A0-A9A1-AA04589F94A6}"/>
              </a:ext>
            </a:extLst>
          </p:cNvPr>
          <p:cNvCxnSpPr>
            <a:cxnSpLocks/>
            <a:stCxn id="8" idx="5"/>
            <a:endCxn id="4" idx="2"/>
          </p:cNvCxnSpPr>
          <p:nvPr/>
        </p:nvCxnSpPr>
        <p:spPr>
          <a:xfrm flipV="1">
            <a:off x="3215199" y="3265554"/>
            <a:ext cx="1745350" cy="67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9285D1F-01CB-4E37-939C-6712CAB9F096}"/>
              </a:ext>
            </a:extLst>
          </p:cNvPr>
          <p:cNvSpPr txBox="1"/>
          <p:nvPr/>
        </p:nvSpPr>
        <p:spPr>
          <a:xfrm>
            <a:off x="7618277" y="27052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154B98A-33FE-4843-8A20-C8B8C7F93E25}"/>
              </a:ext>
            </a:extLst>
          </p:cNvPr>
          <p:cNvSpPr txBox="1"/>
          <p:nvPr/>
        </p:nvSpPr>
        <p:spPr>
          <a:xfrm>
            <a:off x="7236919" y="4385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1084443-BB8E-42A8-B11A-C66A4F47B881}"/>
              </a:ext>
            </a:extLst>
          </p:cNvPr>
          <p:cNvSpPr txBox="1"/>
          <p:nvPr/>
        </p:nvSpPr>
        <p:spPr>
          <a:xfrm>
            <a:off x="3780792" y="35733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D5EB4EC-D243-4E90-969E-2980E5923AF6}"/>
              </a:ext>
            </a:extLst>
          </p:cNvPr>
          <p:cNvSpPr txBox="1"/>
          <p:nvPr/>
        </p:nvSpPr>
        <p:spPr>
          <a:xfrm>
            <a:off x="3870815" y="28899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3B99F60-8302-4E09-9240-2EEB66774F13}"/>
              </a:ext>
            </a:extLst>
          </p:cNvPr>
          <p:cNvSpPr txBox="1"/>
          <p:nvPr/>
        </p:nvSpPr>
        <p:spPr>
          <a:xfrm>
            <a:off x="6096000" y="1647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884CFA6-D12B-4F43-84C1-BE7B2C625CEB}"/>
              </a:ext>
            </a:extLst>
          </p:cNvPr>
          <p:cNvSpPr txBox="1"/>
          <p:nvPr/>
        </p:nvSpPr>
        <p:spPr>
          <a:xfrm>
            <a:off x="8075614" y="3191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1B1F532F-C646-49C7-ABF7-D0AE2AF26247}"/>
              </a:ext>
            </a:extLst>
          </p:cNvPr>
          <p:cNvCxnSpPr>
            <a:stCxn id="5" idx="7"/>
            <a:endCxn id="5" idx="5"/>
          </p:cNvCxnSpPr>
          <p:nvPr/>
        </p:nvCxnSpPr>
        <p:spPr>
          <a:xfrm rot="16200000" flipH="1">
            <a:off x="7848908" y="1573163"/>
            <a:ext cx="1204850" cy="12700"/>
          </a:xfrm>
          <a:prstGeom prst="curvedConnector5">
            <a:avLst>
              <a:gd name="adj1" fmla="val -18973"/>
              <a:gd name="adj2" fmla="val 9113559"/>
              <a:gd name="adj3" fmla="val 118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9DFC577-64DB-400F-BF1F-A4AA010B3261}"/>
              </a:ext>
            </a:extLst>
          </p:cNvPr>
          <p:cNvSpPr txBox="1"/>
          <p:nvPr/>
        </p:nvSpPr>
        <p:spPr>
          <a:xfrm>
            <a:off x="9671741" y="106935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5628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502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Depuração</vt:lpstr>
      <vt:lpstr>Depuração</vt:lpstr>
      <vt:lpstr>Máquina de estado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106</cp:revision>
  <dcterms:created xsi:type="dcterms:W3CDTF">2020-10-13T21:18:19Z</dcterms:created>
  <dcterms:modified xsi:type="dcterms:W3CDTF">2021-08-04T19:45:37Z</dcterms:modified>
</cp:coreProperties>
</file>