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6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8CA"/>
    <a:srgbClr val="B30592"/>
    <a:srgbClr val="B1D273"/>
    <a:srgbClr val="FF8F5C"/>
    <a:srgbClr val="FF5D5D"/>
    <a:srgbClr val="FFAC6A"/>
    <a:srgbClr val="BAD047"/>
    <a:srgbClr val="C6D07F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500"/>
  </p:normalViewPr>
  <p:slideViewPr>
    <p:cSldViewPr snapToGrid="0" snapToObjects="1">
      <p:cViewPr>
        <p:scale>
          <a:sx n="66" d="100"/>
          <a:sy n="66" d="100"/>
        </p:scale>
        <p:origin x="1325" y="250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AB8B0-EDDD-4DF1-99D9-AC88736E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que controlam o AD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E906CC-9FD9-42B2-BB90-4FC816F2A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294803"/>
          </a:xfrm>
        </p:spPr>
        <p:txBody>
          <a:bodyPr/>
          <a:lstStyle/>
          <a:p>
            <a:r>
              <a:rPr lang="pt-BR" dirty="0"/>
              <a:t>Registro de controle e status 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D00085-4433-49EF-8947-72183114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0" y="2988944"/>
            <a:ext cx="11695134" cy="17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0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14D15-0B8B-4BC9-9356-36F68918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que controlam o AD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A267CE-403E-4868-A3A2-F5418841E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786803"/>
          </a:xfrm>
        </p:spPr>
        <p:txBody>
          <a:bodyPr/>
          <a:lstStyle/>
          <a:p>
            <a:r>
              <a:rPr lang="pt-BR" dirty="0"/>
              <a:t>Registro de dados e suas possibilidades de armazenamento.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360849-B82E-4FDB-9EB1-1D10DEF3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345440"/>
            <a:ext cx="8001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4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55DAB-22D1-499C-81BF-23E65660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do AD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35820-12E7-491D-8681-608AD6F84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É a quantidade de bits que um AD possui para fazer a conversão. </a:t>
            </a:r>
          </a:p>
          <a:p>
            <a:r>
              <a:rPr lang="pt-BR" dirty="0"/>
              <a:t>O AD do nosso sistema possui 10 bits de resolução;</a:t>
            </a:r>
          </a:p>
          <a:p>
            <a:pPr marL="0" indent="0">
              <a:buNone/>
            </a:pPr>
            <a:r>
              <a:rPr lang="pt-BR" dirty="0"/>
              <a:t>	2^10 = 1024</a:t>
            </a:r>
          </a:p>
          <a:p>
            <a:r>
              <a:rPr lang="pt-BR" dirty="0"/>
              <a:t>Se levarmos em consideração que a entrada pode variar de 0 a 5 V então podemos calcular o menor valor que poderá ser medido para o nosso sistema, que consiste em:</a:t>
            </a:r>
          </a:p>
          <a:p>
            <a:pPr marL="0" indent="0">
              <a:buNone/>
            </a:pPr>
            <a:r>
              <a:rPr lang="pt-BR" dirty="0"/>
              <a:t>	5V / 1024 = 0,0048V ~ 5mV</a:t>
            </a:r>
          </a:p>
          <a:p>
            <a:r>
              <a:rPr lang="pt-BR" dirty="0"/>
              <a:t>Grandezas menores do que esse valor terão suas medidas incertas.</a:t>
            </a:r>
          </a:p>
        </p:txBody>
      </p:sp>
    </p:spTree>
    <p:extLst>
      <p:ext uri="{BB962C8B-B14F-4D97-AF65-F5344CB8AC3E}">
        <p14:creationId xmlns:p14="http://schemas.microsoft.com/office/powerpoint/2010/main" val="191228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1218-A0BE-4770-8CCA-B0116F5B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Matemática da conversão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2769D1-1070-41C4-95AD-A347A1144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837603"/>
          </a:xfrm>
        </p:spPr>
        <p:txBody>
          <a:bodyPr/>
          <a:lstStyle/>
          <a:p>
            <a:r>
              <a:rPr lang="pt-BR" dirty="0"/>
              <a:t>Cada valor analógico da entrada equivalerá a um valor binário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9CEF48C-8245-40B1-A902-78F09B022508}"/>
              </a:ext>
            </a:extLst>
          </p:cNvPr>
          <p:cNvCxnSpPr>
            <a:cxnSpLocks/>
          </p:cNvCxnSpPr>
          <p:nvPr/>
        </p:nvCxnSpPr>
        <p:spPr>
          <a:xfrm flipV="1">
            <a:off x="3632726" y="2194560"/>
            <a:ext cx="0" cy="3474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29E7638-551B-48D7-B90D-2255790E30C0}"/>
              </a:ext>
            </a:extLst>
          </p:cNvPr>
          <p:cNvCxnSpPr>
            <a:cxnSpLocks/>
          </p:cNvCxnSpPr>
          <p:nvPr/>
        </p:nvCxnSpPr>
        <p:spPr>
          <a:xfrm flipV="1">
            <a:off x="6947689" y="2194560"/>
            <a:ext cx="0" cy="3474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27108A-6BA0-4685-B3BB-8A298D549501}"/>
              </a:ext>
            </a:extLst>
          </p:cNvPr>
          <p:cNvSpPr txBox="1"/>
          <p:nvPr/>
        </p:nvSpPr>
        <p:spPr>
          <a:xfrm>
            <a:off x="3741683" y="22108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919976-D9F2-40FB-B1F0-378516DBA14F}"/>
              </a:ext>
            </a:extLst>
          </p:cNvPr>
          <p:cNvSpPr txBox="1"/>
          <p:nvPr/>
        </p:nvSpPr>
        <p:spPr>
          <a:xfrm flipH="1">
            <a:off x="7150711" y="2210823"/>
            <a:ext cx="8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1024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AF7DCB-A30C-4873-8AF2-B515CE5C2960}"/>
              </a:ext>
            </a:extLst>
          </p:cNvPr>
          <p:cNvSpPr txBox="1"/>
          <p:nvPr/>
        </p:nvSpPr>
        <p:spPr>
          <a:xfrm>
            <a:off x="3741683" y="529994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0V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A680CB-EF9A-45FE-BD18-D2B736DCC7AB}"/>
              </a:ext>
            </a:extLst>
          </p:cNvPr>
          <p:cNvSpPr txBox="1"/>
          <p:nvPr/>
        </p:nvSpPr>
        <p:spPr>
          <a:xfrm flipH="1">
            <a:off x="7150711" y="5299948"/>
            <a:ext cx="8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ED3266-0C53-4502-8665-8D609651A9DD}"/>
              </a:ext>
            </a:extLst>
          </p:cNvPr>
          <p:cNvSpPr txBox="1"/>
          <p:nvPr/>
        </p:nvSpPr>
        <p:spPr>
          <a:xfrm>
            <a:off x="3780306" y="37553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2,5V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4BCB6F-FE2A-4977-9C70-F7272957ADCA}"/>
              </a:ext>
            </a:extLst>
          </p:cNvPr>
          <p:cNvSpPr txBox="1"/>
          <p:nvPr/>
        </p:nvSpPr>
        <p:spPr>
          <a:xfrm flipH="1">
            <a:off x="7189334" y="3755385"/>
            <a:ext cx="8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512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E848D62-46B1-488F-9015-5855764B00C8}"/>
              </a:ext>
            </a:extLst>
          </p:cNvPr>
          <p:cNvCxnSpPr>
            <a:cxnSpLocks/>
          </p:cNvCxnSpPr>
          <p:nvPr/>
        </p:nvCxnSpPr>
        <p:spPr>
          <a:xfrm>
            <a:off x="2648607" y="4166758"/>
            <a:ext cx="5738648" cy="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9ACB5D3-669B-4B77-ACF5-46FC10BEEFEC}"/>
              </a:ext>
            </a:extLst>
          </p:cNvPr>
          <p:cNvCxnSpPr>
            <a:cxnSpLocks/>
          </p:cNvCxnSpPr>
          <p:nvPr/>
        </p:nvCxnSpPr>
        <p:spPr>
          <a:xfrm>
            <a:off x="2648607" y="2635874"/>
            <a:ext cx="5738648" cy="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3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94920-CE21-4066-8FE4-7385E689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Matemática da conversão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838F38-7565-4C02-B22C-86E26F509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Precisão = Referência/ resolução = 5/1024 = 0,0048</a:t>
            </a:r>
          </a:p>
          <a:p>
            <a:endParaRPr lang="pt-BR" dirty="0"/>
          </a:p>
          <a:p>
            <a:r>
              <a:rPr lang="pt-BR" dirty="0"/>
              <a:t>Valor em tensão = Valor do AD * Precisão</a:t>
            </a:r>
          </a:p>
          <a:p>
            <a:endParaRPr lang="pt-BR" dirty="0"/>
          </a:p>
          <a:p>
            <a:r>
              <a:rPr lang="pt-BR" dirty="0"/>
              <a:t>Valor em tensão = Valor do AD * Referência/ resolução = Valor do AD * 5/1024;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Valor em tensão = Valor do AD * 5/1024;</a:t>
            </a:r>
          </a:p>
        </p:txBody>
      </p:sp>
    </p:spTree>
    <p:extLst>
      <p:ext uri="{BB962C8B-B14F-4D97-AF65-F5344CB8AC3E}">
        <p14:creationId xmlns:p14="http://schemas.microsoft.com/office/powerpoint/2010/main" val="220178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C0844-B868-4321-BDD4-89E2CAAC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D1F62D-9A45-435B-99CC-6B3F17FDF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Fazer a leitura de um potenciômetro</a:t>
            </a:r>
          </a:p>
        </p:txBody>
      </p:sp>
    </p:spTree>
    <p:extLst>
      <p:ext uri="{BB962C8B-B14F-4D97-AF65-F5344CB8AC3E}">
        <p14:creationId xmlns:p14="http://schemas.microsoft.com/office/powerpoint/2010/main" val="196325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4411-BBC3-4761-B83C-44CEC893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24BF9-45E5-4280-A710-06EC88790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Fazer a leitura de um sensor de temperatura a </a:t>
            </a:r>
            <a:r>
              <a:rPr lang="pt-BR" dirty="0" err="1"/>
              <a:t>varistor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27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Conversor analógico para digital ou  AD; </a:t>
            </a:r>
          </a:p>
          <a:p>
            <a:r>
              <a:rPr lang="pt-BR" dirty="0"/>
              <a:t>Registradores que controlam o AD;</a:t>
            </a:r>
          </a:p>
          <a:p>
            <a:r>
              <a:rPr lang="pt-BR" dirty="0"/>
              <a:t>Resolução do AD;</a:t>
            </a:r>
          </a:p>
          <a:p>
            <a:r>
              <a:rPr lang="pt-BR" dirty="0"/>
              <a:t>Matemática da conversão;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12B3F-D935-4DBF-9504-9D06B848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Conversor analógico para digital, AD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01DFD-D333-4A68-B3E0-8C3F1CD4F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884083"/>
          </a:xfrm>
        </p:spPr>
        <p:txBody>
          <a:bodyPr/>
          <a:lstStyle/>
          <a:p>
            <a:r>
              <a:rPr lang="pt-BR" dirty="0"/>
              <a:t>O conversor analógico para digital é um periférico vastamente utilizado na indústria para leitura de sensores e realização de medição de níveis de tensão.</a:t>
            </a:r>
          </a:p>
          <a:p>
            <a:r>
              <a:rPr lang="pt-BR" dirty="0"/>
              <a:t>Somente alguns pinos específicos do microcontrolador são preparados para esse tipo de leitura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1FEE79-631D-4024-9457-9E510A20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53" y="2528528"/>
            <a:ext cx="5284788" cy="38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2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337BD-B3DB-4108-9827-931CF4BD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Registradores que controlam o AD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6BE87D-A8B8-436D-A4F2-A3AA804C1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949363"/>
          </a:xfrm>
        </p:spPr>
        <p:txBody>
          <a:bodyPr/>
          <a:lstStyle/>
          <a:p>
            <a:r>
              <a:rPr lang="pt-BR" dirty="0"/>
              <a:t>Registro de controle de escolha das entradas ADMUX.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30C5D9-7BE2-41C2-8D65-5ED3941F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6" y="2573656"/>
            <a:ext cx="11052167" cy="18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7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01F98-26DF-49F5-8979-24A5FB9E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que controlam o AD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7E9550-71C5-492E-8669-5B6BD7817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040803"/>
          </a:xfrm>
        </p:spPr>
        <p:txBody>
          <a:bodyPr/>
          <a:lstStyle/>
          <a:p>
            <a:r>
              <a:rPr lang="pt-BR" dirty="0"/>
              <a:t>Bits que controlam a referência de tensão do AD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BE244A-ACA1-497E-8BE8-66AF55C7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1" y="2103120"/>
            <a:ext cx="97059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99521-979E-4B5F-AF44-7756DAE2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que controlam o AD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1446A-8F7C-47AE-B220-848AE8D57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1"/>
          </a:xfrm>
        </p:spPr>
        <p:txBody>
          <a:bodyPr/>
          <a:lstStyle/>
          <a:p>
            <a:r>
              <a:rPr lang="pt-BR" dirty="0"/>
              <a:t>Bits que controlam o canal do AD que deverá ser lido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FDD8FA-1BDC-406D-B875-1176A12B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44" y="1602318"/>
            <a:ext cx="6780597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7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6497A-1AFC-45B3-BD4F-E2D412A6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que controlam o AD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42EACC-6641-4789-9076-95C0571B2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898563"/>
          </a:xfrm>
        </p:spPr>
        <p:txBody>
          <a:bodyPr/>
          <a:lstStyle/>
          <a:p>
            <a:r>
              <a:rPr lang="pt-BR" dirty="0"/>
              <a:t>Registro de controle e status 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E901BF-D43D-4FAC-989F-07EF0AD5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7" y="2806738"/>
            <a:ext cx="10214892" cy="14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30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467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Conversor analógico para digital, AD</vt:lpstr>
      <vt:lpstr>Registradores que controlam o AD</vt:lpstr>
      <vt:lpstr>Registros que controlam o AD</vt:lpstr>
      <vt:lpstr>Registros que controlam o AD</vt:lpstr>
      <vt:lpstr>Registros que controlam o AD</vt:lpstr>
      <vt:lpstr>Registros que controlam o AD</vt:lpstr>
      <vt:lpstr>Registros que controlam o AD</vt:lpstr>
      <vt:lpstr>Resolução do AD</vt:lpstr>
      <vt:lpstr>Matemática da conversão</vt:lpstr>
      <vt:lpstr>Matemática da conversão</vt:lpstr>
      <vt:lpstr>Exercício 1</vt:lpstr>
      <vt:lpstr>Exercício 2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102</cp:revision>
  <dcterms:created xsi:type="dcterms:W3CDTF">2020-10-13T21:18:19Z</dcterms:created>
  <dcterms:modified xsi:type="dcterms:W3CDTF">2021-07-30T21:46:38Z</dcterms:modified>
</cp:coreProperties>
</file>