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6" r:id="rId4"/>
    <p:sldId id="270" r:id="rId5"/>
    <p:sldId id="271" r:id="rId6"/>
    <p:sldId id="272" r:id="rId7"/>
    <p:sldId id="273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273"/>
    <a:srgbClr val="FF8F5C"/>
    <a:srgbClr val="FF5D5D"/>
    <a:srgbClr val="FFAC6A"/>
    <a:srgbClr val="BAD047"/>
    <a:srgbClr val="C6D07F"/>
    <a:srgbClr val="FFD579"/>
    <a:srgbClr val="76D6FF"/>
    <a:srgbClr val="FF7E79"/>
    <a:srgbClr val="F8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87500"/>
  </p:normalViewPr>
  <p:slideViewPr>
    <p:cSldViewPr snapToGrid="0" snapToObjects="1">
      <p:cViewPr varScale="1">
        <p:scale>
          <a:sx n="75" d="100"/>
          <a:sy n="75" d="100"/>
        </p:scale>
        <p:origin x="922" y="53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822DD-A617-8D45-B192-4D1187F731DF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E6C85-692C-2A49-9CAE-C91401579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49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59A10-7A66-AF45-B4DD-A8B078F206A6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8DA2-6320-1F43-BB99-750BA34FA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71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dos assuntos que os alunos gostaram bastante, pois a até o momento não haviam visto materiais que explicasse o funcionamento desse tipo de tecnologia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E8DA2-6320-1F43-BB99-750BA34FA10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4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88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2318" y="1821607"/>
            <a:ext cx="10067364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318" y="4301282"/>
            <a:ext cx="10067364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DD0619-A037-ED40-88C0-790E14EEA569}"/>
              </a:ext>
            </a:extLst>
          </p:cNvPr>
          <p:cNvSpPr txBox="1"/>
          <p:nvPr userDrawn="1"/>
        </p:nvSpPr>
        <p:spPr>
          <a:xfrm>
            <a:off x="5171709" y="6552906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9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5400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227267-FA02-4F4B-98B3-08DA66687759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24283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73904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704942-64A5-014F-8147-C3AB1B3EC7A7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pt-BR"/>
              <a:t>Clique para editar estilo do título mestre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CEAA65-14B0-D843-8A5A-920A092A1A28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E198F4A-C6BC-FE41-86A7-C5A5F0F04AC3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3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246000" y="1062318"/>
            <a:ext cx="1170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738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4" r:id="rId5"/>
    <p:sldLayoutId id="2147483655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attes.cnpq.br/5067803336101638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01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Sistemas Embarcados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são os sistema embarcados e tecnologias habilitadoras.</a:t>
            </a:r>
          </a:p>
        </p:txBody>
      </p:sp>
    </p:spTree>
    <p:extLst>
      <p:ext uri="{BB962C8B-B14F-4D97-AF65-F5344CB8AC3E}">
        <p14:creationId xmlns:p14="http://schemas.microsoft.com/office/powerpoint/2010/main" val="83062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Instrutor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Graduado em Engenharia Elétrica pela Universidade Federal do Amazonas - UFAM (2006). Atua em pesquisa e desenvolvimento na área de eletrônica e automação industrial. Possui vasta experiência em desenvolvimento de hardware, mais especificamente, placas de circuito impresso, dentre elas: placas de instrumentação analógica e digital utilizadas em sistemas de testes, placas processadoras baseadas em microcontroladores de diversos fabricantes, placas utilizadas em sistemas de comunicação digital com tecnologias cabeadas como RS485, RS422, Ethernet e tecnologias sem fio como </a:t>
            </a:r>
            <a:r>
              <a:rPr lang="pt-BR" dirty="0" err="1"/>
              <a:t>Wi-fi</a:t>
            </a:r>
            <a:r>
              <a:rPr lang="pt-BR" dirty="0"/>
              <a:t> 802.11, </a:t>
            </a:r>
            <a:r>
              <a:rPr lang="pt-BR" dirty="0" err="1"/>
              <a:t>Zigbee</a:t>
            </a:r>
            <a:r>
              <a:rPr lang="pt-BR" dirty="0"/>
              <a:t> 802.15 dentre outras. Possui experiência em desenvolvimento de firmware em diversas plataformas dentre elas: Intel 8088, 8051, Atmel, Microchip, ESP8266, Arduino.</a:t>
            </a:r>
          </a:p>
          <a:p>
            <a:r>
              <a:rPr lang="pt-BR" sz="2400" dirty="0">
                <a:hlinkClick r:id="rId2"/>
              </a:rPr>
              <a:t>http://lattes.cnpq.br/5067803336101638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35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3469043"/>
          </a:xfrm>
        </p:spPr>
        <p:txBody>
          <a:bodyPr>
            <a:normAutofit/>
          </a:bodyPr>
          <a:lstStyle/>
          <a:p>
            <a:r>
              <a:rPr lang="pt-BR" dirty="0"/>
              <a:t>Estudo da ferramenta “</a:t>
            </a:r>
            <a:r>
              <a:rPr lang="pt-BR" b="1" dirty="0"/>
              <a:t>make”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75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3A67D-C6F3-45FA-B9E2-EFF3D0CD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da ferramenta </a:t>
            </a:r>
            <a:r>
              <a:rPr lang="pt-BR" b="1" dirty="0"/>
              <a:t>make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90D3D6-C573-4E83-884D-F0FC96582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4779683"/>
          </a:xfrm>
        </p:spPr>
        <p:txBody>
          <a:bodyPr/>
          <a:lstStyle/>
          <a:p>
            <a:r>
              <a:rPr lang="pt-BR" dirty="0"/>
              <a:t>A ferramenta “</a:t>
            </a:r>
            <a:r>
              <a:rPr lang="pt-BR" b="1" dirty="0"/>
              <a:t>make</a:t>
            </a:r>
            <a:r>
              <a:rPr lang="pt-BR" dirty="0"/>
              <a:t>” faz parte do pacote de instalação do compilador </a:t>
            </a:r>
            <a:r>
              <a:rPr lang="pt-BR" b="1" dirty="0" err="1"/>
              <a:t>winavr</a:t>
            </a:r>
            <a:r>
              <a:rPr lang="pt-BR" dirty="0"/>
              <a:t>, ela é utilizada para automatizar o processo de compilação de um determinado código.</a:t>
            </a:r>
          </a:p>
          <a:p>
            <a:endParaRPr lang="pt-BR" dirty="0"/>
          </a:p>
          <a:p>
            <a:r>
              <a:rPr lang="pt-BR" dirty="0"/>
              <a:t>Essa ferramenta necessita de um arquivo de receita, denominado </a:t>
            </a:r>
            <a:r>
              <a:rPr lang="pt-BR" b="1" dirty="0" err="1"/>
              <a:t>Makefile</a:t>
            </a:r>
            <a:r>
              <a:rPr lang="pt-BR" b="1" dirty="0"/>
              <a:t>, </a:t>
            </a:r>
            <a:r>
              <a:rPr lang="pt-BR" dirty="0"/>
              <a:t>através desse arquivo o usuário pode indicar através de comandos o que o software </a:t>
            </a:r>
            <a:r>
              <a:rPr lang="pt-BR" b="1" dirty="0"/>
              <a:t>make </a:t>
            </a:r>
            <a:r>
              <a:rPr lang="pt-BR" dirty="0"/>
              <a:t>deverá fazer.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Makefile</a:t>
            </a:r>
            <a:r>
              <a:rPr lang="pt-BR" dirty="0"/>
              <a:t> é como uma receita que diz para </a:t>
            </a:r>
            <a:r>
              <a:rPr lang="pt-BR" dirty="0" err="1"/>
              <a:t>ferrementa</a:t>
            </a:r>
            <a:r>
              <a:rPr lang="pt-BR" dirty="0"/>
              <a:t> </a:t>
            </a:r>
            <a:r>
              <a:rPr lang="pt-BR" b="1" dirty="0"/>
              <a:t>make </a:t>
            </a:r>
            <a:r>
              <a:rPr lang="pt-BR" dirty="0"/>
              <a:t>o que deve ser feito para realizar a tarefa de compilação 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10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2AF89-68E1-4B15-A276-42C42021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Makefile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7AE79E-6D27-4431-BEB2-AD1098D8F0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52157"/>
            <a:ext cx="11700000" cy="5125123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 err="1"/>
              <a:t>Makefile</a:t>
            </a:r>
            <a:r>
              <a:rPr lang="pt-BR" dirty="0"/>
              <a:t> é um arquivo que deverá ser criado dentro da pasta onde se encontram os arquivos fonte. </a:t>
            </a:r>
          </a:p>
          <a:p>
            <a:r>
              <a:rPr lang="pt-BR" dirty="0"/>
              <a:t>O Arquivo possui a seguinte estrutura: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Alvo(target) : </a:t>
            </a:r>
            <a:r>
              <a:rPr lang="pt-BR" b="1" dirty="0" err="1"/>
              <a:t>Dependencias</a:t>
            </a:r>
            <a:r>
              <a:rPr lang="pt-BR" b="1" dirty="0"/>
              <a:t> (</a:t>
            </a:r>
            <a:r>
              <a:rPr lang="pt-BR" b="1" dirty="0" err="1"/>
              <a:t>Dependecies</a:t>
            </a:r>
            <a:r>
              <a:rPr lang="pt-BR" b="1" dirty="0"/>
              <a:t>)</a:t>
            </a:r>
          </a:p>
          <a:p>
            <a:pPr marL="0" indent="0">
              <a:buNone/>
            </a:pPr>
            <a:r>
              <a:rPr lang="pt-BR" b="1" dirty="0"/>
              <a:t>	Comando de construção</a:t>
            </a:r>
          </a:p>
          <a:p>
            <a:endParaRPr lang="pt-BR" dirty="0"/>
          </a:p>
          <a:p>
            <a:endParaRPr lang="pt-BR" b="1" dirty="0"/>
          </a:p>
          <a:p>
            <a:pPr marL="0" indent="0">
              <a:buNone/>
            </a:pPr>
            <a:r>
              <a:rPr lang="pt-BR" b="1" dirty="0" err="1"/>
              <a:t>main.o</a:t>
            </a:r>
            <a:r>
              <a:rPr lang="pt-BR" b="1" dirty="0"/>
              <a:t> : </a:t>
            </a:r>
            <a:r>
              <a:rPr lang="pt-BR" b="1" dirty="0" err="1"/>
              <a:t>main.h</a:t>
            </a:r>
            <a:r>
              <a:rPr lang="pt-BR" b="1" dirty="0"/>
              <a:t> lib1.o lib2.o</a:t>
            </a:r>
          </a:p>
          <a:p>
            <a:pPr marL="0" indent="0">
              <a:buNone/>
            </a:pPr>
            <a:r>
              <a:rPr lang="pt-BR" b="1" dirty="0"/>
              <a:t>	GCC –c </a:t>
            </a:r>
            <a:r>
              <a:rPr lang="pt-BR" b="1" dirty="0" err="1"/>
              <a:t>main.c</a:t>
            </a:r>
            <a:r>
              <a:rPr lang="pt-BR" b="1" dirty="0"/>
              <a:t> –o </a:t>
            </a:r>
            <a:r>
              <a:rPr lang="pt-BR" b="1" dirty="0" err="1"/>
              <a:t>main.o</a:t>
            </a:r>
            <a:endParaRPr lang="pt-BR" b="1" dirty="0"/>
          </a:p>
          <a:p>
            <a:pPr marL="0" indent="0">
              <a:buNone/>
            </a:pPr>
            <a:r>
              <a:rPr lang="pt-BR" b="1" dirty="0"/>
              <a:t>	GCC –o </a:t>
            </a:r>
            <a:r>
              <a:rPr lang="pt-BR" b="1" dirty="0" err="1"/>
              <a:t>main.o</a:t>
            </a:r>
            <a:r>
              <a:rPr lang="pt-BR" b="1" dirty="0"/>
              <a:t> lib1.o lib2.o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D90F2D8-DC27-4C79-A913-E2C8C4DFE8CD}"/>
              </a:ext>
            </a:extLst>
          </p:cNvPr>
          <p:cNvCxnSpPr>
            <a:cxnSpLocks/>
          </p:cNvCxnSpPr>
          <p:nvPr/>
        </p:nvCxnSpPr>
        <p:spPr>
          <a:xfrm flipH="1" flipV="1">
            <a:off x="812800" y="3505200"/>
            <a:ext cx="640080" cy="406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D7C7AFD-E83F-4E54-AE70-3C4EE7D7A6CD}"/>
              </a:ext>
            </a:extLst>
          </p:cNvPr>
          <p:cNvSpPr txBox="1"/>
          <p:nvPr/>
        </p:nvSpPr>
        <p:spPr>
          <a:xfrm>
            <a:off x="1457218" y="3775948"/>
            <a:ext cx="11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Tabulação</a:t>
            </a:r>
          </a:p>
        </p:txBody>
      </p:sp>
    </p:spTree>
    <p:extLst>
      <p:ext uri="{BB962C8B-B14F-4D97-AF65-F5344CB8AC3E}">
        <p14:creationId xmlns:p14="http://schemas.microsoft.com/office/powerpoint/2010/main" val="17842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83C9F-6D14-4598-9638-8CE6515A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Makefile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7600BA-4A77-442A-9AD4-3F696CE92B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Através do </a:t>
            </a:r>
            <a:r>
              <a:rPr lang="pt-BR" dirty="0" err="1"/>
              <a:t>Makefile</a:t>
            </a:r>
            <a:r>
              <a:rPr lang="pt-BR" dirty="0"/>
              <a:t> é possível criar árvores de compilação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 err="1"/>
              <a:t>main.o</a:t>
            </a:r>
            <a:r>
              <a:rPr lang="pt-BR" b="1" dirty="0"/>
              <a:t> : </a:t>
            </a:r>
            <a:r>
              <a:rPr lang="pt-BR" b="1" dirty="0" err="1"/>
              <a:t>main.h</a:t>
            </a:r>
            <a:r>
              <a:rPr lang="pt-BR" b="1" dirty="0"/>
              <a:t> lib1.o lib2.o</a:t>
            </a:r>
          </a:p>
          <a:p>
            <a:pPr marL="0" indent="0">
              <a:buNone/>
            </a:pPr>
            <a:r>
              <a:rPr lang="pt-BR" b="1" dirty="0"/>
              <a:t>	GCC –c </a:t>
            </a:r>
            <a:r>
              <a:rPr lang="pt-BR" b="1" dirty="0" err="1"/>
              <a:t>main.c</a:t>
            </a:r>
            <a:r>
              <a:rPr lang="pt-BR" b="1" dirty="0"/>
              <a:t> –o </a:t>
            </a:r>
            <a:r>
              <a:rPr lang="pt-BR" b="1" dirty="0" err="1"/>
              <a:t>main.o</a:t>
            </a:r>
            <a:endParaRPr lang="pt-BR" b="1" dirty="0"/>
          </a:p>
          <a:p>
            <a:pPr marL="0" indent="0">
              <a:buNone/>
            </a:pPr>
            <a:r>
              <a:rPr lang="pt-BR" b="1" dirty="0"/>
              <a:t>	GCC –o </a:t>
            </a:r>
            <a:r>
              <a:rPr lang="pt-BR" b="1" dirty="0" err="1"/>
              <a:t>main.o</a:t>
            </a:r>
            <a:r>
              <a:rPr lang="pt-BR" b="1" dirty="0"/>
              <a:t> lib1.o lib2.o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lib1.o: lib1.h</a:t>
            </a:r>
          </a:p>
          <a:p>
            <a:pPr marL="0" indent="0">
              <a:buNone/>
            </a:pPr>
            <a:r>
              <a:rPr lang="pt-BR" b="1" dirty="0"/>
              <a:t>	GCC –c lib1.c </a:t>
            </a:r>
          </a:p>
          <a:p>
            <a:pPr marL="0" indent="0">
              <a:buNone/>
            </a:pPr>
            <a:r>
              <a:rPr lang="pt-BR" b="1" dirty="0"/>
              <a:t>lib2.o: lib2.h</a:t>
            </a:r>
          </a:p>
          <a:p>
            <a:pPr marL="0" indent="0">
              <a:buNone/>
            </a:pPr>
            <a:r>
              <a:rPr lang="pt-BR" b="1" dirty="0"/>
              <a:t>	GCC –c lib2.c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DCA11A-AE16-4244-81C7-8F8C6F9126D8}"/>
              </a:ext>
            </a:extLst>
          </p:cNvPr>
          <p:cNvSpPr txBox="1"/>
          <p:nvPr/>
        </p:nvSpPr>
        <p:spPr>
          <a:xfrm>
            <a:off x="7680960" y="2235200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main.o</a:t>
            </a:r>
            <a:endParaRPr lang="pt-BR" sz="24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4D4AA1E-DA28-4CD0-ADC2-DE2542FA711D}"/>
              </a:ext>
            </a:extLst>
          </p:cNvPr>
          <p:cNvSpPr txBox="1"/>
          <p:nvPr/>
        </p:nvSpPr>
        <p:spPr>
          <a:xfrm>
            <a:off x="6886588" y="3392985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Lib1.o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D4E34C-1DB2-46E9-BF0C-19528E990268}"/>
              </a:ext>
            </a:extLst>
          </p:cNvPr>
          <p:cNvSpPr txBox="1"/>
          <p:nvPr/>
        </p:nvSpPr>
        <p:spPr>
          <a:xfrm>
            <a:off x="8806828" y="3392984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Lib2.o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40A88F8-1984-42F4-8CC7-46DB9FADBCE0}"/>
              </a:ext>
            </a:extLst>
          </p:cNvPr>
          <p:cNvCxnSpPr/>
          <p:nvPr/>
        </p:nvCxnSpPr>
        <p:spPr>
          <a:xfrm flipV="1">
            <a:off x="7528560" y="2696865"/>
            <a:ext cx="467360" cy="61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4DC690D-9967-481C-9A11-8C3BA8847FA1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8392160" y="2696865"/>
            <a:ext cx="528320" cy="69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43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FAA39-95BB-5C40-96AB-F1AE3E2265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7638"/>
            <a:ext cx="10799763" cy="539750"/>
          </a:xfrm>
        </p:spPr>
        <p:txBody>
          <a:bodyPr/>
          <a:lstStyle/>
          <a:p>
            <a:r>
              <a:rPr lang="pt-BR" dirty="0"/>
              <a:t>Propostas / Drafts</a:t>
            </a:r>
          </a:p>
        </p:txBody>
      </p:sp>
    </p:spTree>
    <p:extLst>
      <p:ext uri="{BB962C8B-B14F-4D97-AF65-F5344CB8AC3E}">
        <p14:creationId xmlns:p14="http://schemas.microsoft.com/office/powerpoint/2010/main" val="507970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433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Apresentação do PowerPoint</vt:lpstr>
      <vt:lpstr>Sistemas Embarcados</vt:lpstr>
      <vt:lpstr>Sobre o Instrutor</vt:lpstr>
      <vt:lpstr>Ementa</vt:lpstr>
      <vt:lpstr>Estudo da ferramenta make</vt:lpstr>
      <vt:lpstr>O Makefile</vt:lpstr>
      <vt:lpstr>O Makefile</vt:lpstr>
      <vt:lpstr>Propostas / Drafts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Mirne Santana lisbo</dc:creator>
  <cp:lastModifiedBy>Washington Lisboa</cp:lastModifiedBy>
  <cp:revision>80</cp:revision>
  <dcterms:created xsi:type="dcterms:W3CDTF">2020-10-13T21:18:19Z</dcterms:created>
  <dcterms:modified xsi:type="dcterms:W3CDTF">2021-07-26T18:35:32Z</dcterms:modified>
</cp:coreProperties>
</file>