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rial Narrow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4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529">
          <p15:clr>
            <a:srgbClr val="A4A3A4"/>
          </p15:clr>
        </p15:guide>
        <p15:guide id="4" orient="horz" pos="1524">
          <p15:clr>
            <a:srgbClr val="A4A3A4"/>
          </p15:clr>
        </p15:guide>
        <p15:guide id="5" orient="horz" pos="224">
          <p15:clr>
            <a:srgbClr val="A4A3A4"/>
          </p15:clr>
        </p15:guide>
        <p15:guide id="6" pos="301">
          <p15:clr>
            <a:srgbClr val="A4A3A4"/>
          </p15:clr>
        </p15:guide>
        <p15:guide id="7" pos="3840">
          <p15:clr>
            <a:srgbClr val="A4A3A4"/>
          </p15:clr>
        </p15:guide>
        <p15:guide id="8" orient="horz" pos="1904">
          <p15:clr>
            <a:srgbClr val="A4A3A4"/>
          </p15:clr>
        </p15:guide>
        <p15:guide id="9" orient="horz" pos="700">
          <p15:clr>
            <a:srgbClr val="A4A3A4"/>
          </p15:clr>
        </p15:guide>
        <p15:guide id="10" orient="horz" pos="1528">
          <p15:clr>
            <a:srgbClr val="A4A3A4"/>
          </p15:clr>
        </p15:guide>
        <p15:guide id="11" orient="horz" pos="233">
          <p15:clr>
            <a:srgbClr val="A4A3A4"/>
          </p15:clr>
        </p15:guide>
        <p15:guide id="12" orient="horz" pos="1715">
          <p15:clr>
            <a:srgbClr val="A4A3A4"/>
          </p15:clr>
        </p15:guide>
        <p15:guide id="13" orient="horz" pos="203">
          <p15:clr>
            <a:srgbClr val="A4A3A4"/>
          </p15:clr>
        </p15:guide>
        <p15:guide id="14" pos="3644">
          <p15:clr>
            <a:srgbClr val="A4A3A4"/>
          </p15:clr>
        </p15:guide>
        <p15:guide id="15" pos="3773">
          <p15:clr>
            <a:srgbClr val="A4A3A4"/>
          </p15:clr>
        </p15:guide>
        <p15:guide id="16" pos="31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PcuWwxKHCVG2/2bBYV6GRTPG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4" orient="horz"/>
        <p:guide pos="2160" orient="horz"/>
        <p:guide pos="529" orient="horz"/>
        <p:guide pos="1524" orient="horz"/>
        <p:guide pos="224" orient="horz"/>
        <p:guide pos="301"/>
        <p:guide pos="3840"/>
        <p:guide pos="1904" orient="horz"/>
        <p:guide pos="700" orient="horz"/>
        <p:guide pos="1528" orient="horz"/>
        <p:guide pos="233" orient="horz"/>
        <p:guide pos="1715" orient="horz"/>
        <p:guide pos="203" orient="horz"/>
        <p:guide pos="3644"/>
        <p:guide pos="3773"/>
        <p:guide pos="3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1143ade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1143ad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11143ade3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33242a3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b633242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24" name="Google Shape;124;g1b633242a3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33242a36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b633242a3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31" name="Google Shape;131;g1b633242a36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33242a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b633242a36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f5fc860d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8f5fc86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8f5fc860d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34962" y="1198179"/>
            <a:ext cx="11485564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Option 3">
  <p:cSld name="Title slide_Option 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1"/>
          <p:cNvSpPr txBox="1"/>
          <p:nvPr>
            <p:ph type="ctrTitle"/>
          </p:nvPr>
        </p:nvSpPr>
        <p:spPr>
          <a:xfrm>
            <a:off x="5648659" y="418525"/>
            <a:ext cx="6158082" cy="1598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elvetica Neue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subTitle"/>
          </p:nvPr>
        </p:nvSpPr>
        <p:spPr>
          <a:xfrm>
            <a:off x="5648659" y="2016657"/>
            <a:ext cx="615808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b="0" i="0" sz="3200">
                <a:solidFill>
                  <a:srgbClr val="D8D8D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Option 9">
  <p:cSld name="Title slide_Option 9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/>
          <p:nvPr>
            <p:ph type="ctrTitle"/>
          </p:nvPr>
        </p:nvSpPr>
        <p:spPr>
          <a:xfrm>
            <a:off x="5662443" y="4027314"/>
            <a:ext cx="6158082" cy="1598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elvetica Neue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subTitle"/>
          </p:nvPr>
        </p:nvSpPr>
        <p:spPr>
          <a:xfrm>
            <a:off x="5662443" y="5625446"/>
            <a:ext cx="6158082" cy="819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b="0" i="0" sz="3200">
                <a:solidFill>
                  <a:srgbClr val="D8D8D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ctrTitle"/>
          </p:nvPr>
        </p:nvSpPr>
        <p:spPr>
          <a:xfrm>
            <a:off x="1295401" y="1557338"/>
            <a:ext cx="10418233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subTitle"/>
          </p:nvPr>
        </p:nvSpPr>
        <p:spPr>
          <a:xfrm>
            <a:off x="1295401" y="2924175"/>
            <a:ext cx="1041823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>
            <p:ph type="title"/>
          </p:nvPr>
        </p:nvSpPr>
        <p:spPr>
          <a:xfrm>
            <a:off x="282342" y="1"/>
            <a:ext cx="11640151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" type="body"/>
          </p:nvPr>
        </p:nvSpPr>
        <p:spPr>
          <a:xfrm>
            <a:off x="282342" y="914400"/>
            <a:ext cx="11640151" cy="550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334962" y="1198179"/>
            <a:ext cx="5572263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2" type="body"/>
          </p:nvPr>
        </p:nvSpPr>
        <p:spPr>
          <a:xfrm>
            <a:off x="6248263" y="1198179"/>
            <a:ext cx="5572263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image option 1">
  <p:cSld name="Title slide_image option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378808" y="1573105"/>
            <a:ext cx="6012467" cy="1180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CAB"/>
              </a:buClr>
              <a:buSzPts val="4500"/>
              <a:buNone/>
              <a:defRPr b="1" sz="4500">
                <a:solidFill>
                  <a:srgbClr val="006CA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/>
          <p:nvPr/>
        </p:nvSpPr>
        <p:spPr>
          <a:xfrm>
            <a:off x="5876925" y="-19050"/>
            <a:ext cx="6315075" cy="6886575"/>
          </a:xfrm>
          <a:custGeom>
            <a:rect b="b" l="l" r="r" t="t"/>
            <a:pathLst>
              <a:path extrusionOk="0" h="6886575" w="6315075">
                <a:moveTo>
                  <a:pt x="6305550" y="0"/>
                </a:moveTo>
                <a:lnTo>
                  <a:pt x="5067300" y="0"/>
                </a:lnTo>
                <a:lnTo>
                  <a:pt x="4857750" y="2286000"/>
                </a:lnTo>
                <a:lnTo>
                  <a:pt x="4648200" y="19050"/>
                </a:lnTo>
                <a:lnTo>
                  <a:pt x="1609725" y="9525"/>
                </a:lnTo>
                <a:lnTo>
                  <a:pt x="0" y="6877050"/>
                </a:lnTo>
                <a:lnTo>
                  <a:pt x="4181475" y="6867525"/>
                </a:lnTo>
                <a:lnTo>
                  <a:pt x="4191000" y="4048125"/>
                </a:lnTo>
                <a:lnTo>
                  <a:pt x="4400550" y="6877050"/>
                </a:lnTo>
                <a:lnTo>
                  <a:pt x="5305425" y="6877050"/>
                </a:lnTo>
                <a:lnTo>
                  <a:pt x="5524500" y="4057650"/>
                </a:lnTo>
                <a:lnTo>
                  <a:pt x="5534025" y="6867525"/>
                </a:lnTo>
                <a:lnTo>
                  <a:pt x="6315075" y="6886575"/>
                </a:lnTo>
                <a:lnTo>
                  <a:pt x="630555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7491412" y="-28575"/>
            <a:ext cx="1562100" cy="6886575"/>
          </a:xfrm>
          <a:custGeom>
            <a:rect b="b" l="l" r="r" t="t"/>
            <a:pathLst>
              <a:path extrusionOk="0" h="6886575" w="1562100">
                <a:moveTo>
                  <a:pt x="0" y="0"/>
                </a:moveTo>
                <a:lnTo>
                  <a:pt x="1447800" y="6886575"/>
                </a:lnTo>
                <a:lnTo>
                  <a:pt x="1562100" y="6886575"/>
                </a:lnTo>
                <a:lnTo>
                  <a:pt x="1047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9091612" y="-19050"/>
            <a:ext cx="123825" cy="686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7600950" y="-9524"/>
            <a:ext cx="1485900" cy="6858000"/>
          </a:xfrm>
          <a:custGeom>
            <a:rect b="b" l="l" r="r" t="t"/>
            <a:pathLst>
              <a:path extrusionOk="0" h="6886575" w="1485900">
                <a:moveTo>
                  <a:pt x="0" y="0"/>
                </a:moveTo>
                <a:lnTo>
                  <a:pt x="1485900" y="19050"/>
                </a:lnTo>
                <a:lnTo>
                  <a:pt x="1485900" y="6877050"/>
                </a:lnTo>
                <a:lnTo>
                  <a:pt x="1438275" y="6886575"/>
                </a:lnTo>
                <a:lnTo>
                  <a:pt x="0" y="0"/>
                </a:lnTo>
                <a:close/>
              </a:path>
            </a:pathLst>
          </a:custGeom>
          <a:solidFill>
            <a:srgbClr val="006CAB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501668" y="440724"/>
            <a:ext cx="2270107" cy="660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image option 2">
  <p:cSld name="Title slide_image option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378808" y="1582532"/>
            <a:ext cx="6012467" cy="1180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CAB"/>
              </a:buClr>
              <a:buSzPts val="4500"/>
              <a:buNone/>
              <a:defRPr b="1" sz="4500">
                <a:solidFill>
                  <a:srgbClr val="006CA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/>
          <p:nvPr/>
        </p:nvSpPr>
        <p:spPr>
          <a:xfrm>
            <a:off x="501668" y="440724"/>
            <a:ext cx="2270107" cy="660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/>
          <p:nvPr/>
        </p:nvSpPr>
        <p:spPr>
          <a:xfrm>
            <a:off x="5876925" y="-19050"/>
            <a:ext cx="6315075" cy="6886575"/>
          </a:xfrm>
          <a:custGeom>
            <a:rect b="b" l="l" r="r" t="t"/>
            <a:pathLst>
              <a:path extrusionOk="0" h="6886575" w="6315075">
                <a:moveTo>
                  <a:pt x="6305550" y="0"/>
                </a:moveTo>
                <a:lnTo>
                  <a:pt x="5067300" y="0"/>
                </a:lnTo>
                <a:lnTo>
                  <a:pt x="4857750" y="2286000"/>
                </a:lnTo>
                <a:lnTo>
                  <a:pt x="4648200" y="19050"/>
                </a:lnTo>
                <a:lnTo>
                  <a:pt x="1609725" y="9525"/>
                </a:lnTo>
                <a:lnTo>
                  <a:pt x="0" y="6877050"/>
                </a:lnTo>
                <a:lnTo>
                  <a:pt x="4181475" y="6867525"/>
                </a:lnTo>
                <a:lnTo>
                  <a:pt x="4191000" y="4048125"/>
                </a:lnTo>
                <a:lnTo>
                  <a:pt x="4400550" y="6877050"/>
                </a:lnTo>
                <a:lnTo>
                  <a:pt x="5305425" y="6877050"/>
                </a:lnTo>
                <a:lnTo>
                  <a:pt x="5524500" y="4057650"/>
                </a:lnTo>
                <a:lnTo>
                  <a:pt x="5534025" y="6867525"/>
                </a:lnTo>
                <a:lnTo>
                  <a:pt x="6315075" y="6886575"/>
                </a:lnTo>
                <a:lnTo>
                  <a:pt x="630555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5"/>
          <p:cNvSpPr/>
          <p:nvPr/>
        </p:nvSpPr>
        <p:spPr>
          <a:xfrm>
            <a:off x="7491412" y="-28575"/>
            <a:ext cx="1562100" cy="6886575"/>
          </a:xfrm>
          <a:custGeom>
            <a:rect b="b" l="l" r="r" t="t"/>
            <a:pathLst>
              <a:path extrusionOk="0" h="6886575" w="1562100">
                <a:moveTo>
                  <a:pt x="0" y="0"/>
                </a:moveTo>
                <a:lnTo>
                  <a:pt x="1447800" y="6886575"/>
                </a:lnTo>
                <a:lnTo>
                  <a:pt x="1562100" y="6886575"/>
                </a:lnTo>
                <a:lnTo>
                  <a:pt x="1047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5"/>
          <p:cNvSpPr/>
          <p:nvPr/>
        </p:nvSpPr>
        <p:spPr>
          <a:xfrm>
            <a:off x="9091612" y="-19050"/>
            <a:ext cx="123825" cy="686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5"/>
          <p:cNvSpPr/>
          <p:nvPr/>
        </p:nvSpPr>
        <p:spPr>
          <a:xfrm>
            <a:off x="7605712" y="-19050"/>
            <a:ext cx="1485900" cy="6886575"/>
          </a:xfrm>
          <a:custGeom>
            <a:rect b="b" l="l" r="r" t="t"/>
            <a:pathLst>
              <a:path extrusionOk="0" h="6886575" w="1485900">
                <a:moveTo>
                  <a:pt x="0" y="0"/>
                </a:moveTo>
                <a:lnTo>
                  <a:pt x="1485900" y="19050"/>
                </a:lnTo>
                <a:lnTo>
                  <a:pt x="1485900" y="6877050"/>
                </a:lnTo>
                <a:lnTo>
                  <a:pt x="1438275" y="6886575"/>
                </a:lnTo>
                <a:lnTo>
                  <a:pt x="0" y="0"/>
                </a:lnTo>
                <a:close/>
              </a:path>
            </a:pathLst>
          </a:custGeom>
          <a:solidFill>
            <a:srgbClr val="006CAB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image option 3">
  <p:cSld name="Title slide_image option 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378808" y="1573106"/>
            <a:ext cx="6012467" cy="1180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CAB"/>
              </a:buClr>
              <a:buSzPts val="4500"/>
              <a:buNone/>
              <a:defRPr b="1" sz="4500">
                <a:solidFill>
                  <a:srgbClr val="006CA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/>
          <p:nvPr/>
        </p:nvSpPr>
        <p:spPr>
          <a:xfrm>
            <a:off x="5876925" y="-19050"/>
            <a:ext cx="6315075" cy="6886575"/>
          </a:xfrm>
          <a:custGeom>
            <a:rect b="b" l="l" r="r" t="t"/>
            <a:pathLst>
              <a:path extrusionOk="0" h="6886575" w="6315075">
                <a:moveTo>
                  <a:pt x="6305550" y="0"/>
                </a:moveTo>
                <a:lnTo>
                  <a:pt x="5067300" y="0"/>
                </a:lnTo>
                <a:lnTo>
                  <a:pt x="4857750" y="2286000"/>
                </a:lnTo>
                <a:lnTo>
                  <a:pt x="4648200" y="19050"/>
                </a:lnTo>
                <a:lnTo>
                  <a:pt x="1609725" y="9525"/>
                </a:lnTo>
                <a:lnTo>
                  <a:pt x="0" y="6877050"/>
                </a:lnTo>
                <a:lnTo>
                  <a:pt x="4181475" y="6867525"/>
                </a:lnTo>
                <a:lnTo>
                  <a:pt x="4191000" y="4048125"/>
                </a:lnTo>
                <a:lnTo>
                  <a:pt x="4400550" y="6877050"/>
                </a:lnTo>
                <a:lnTo>
                  <a:pt x="5305425" y="6877050"/>
                </a:lnTo>
                <a:lnTo>
                  <a:pt x="5524500" y="4057650"/>
                </a:lnTo>
                <a:lnTo>
                  <a:pt x="5534025" y="6867525"/>
                </a:lnTo>
                <a:lnTo>
                  <a:pt x="6315075" y="6886575"/>
                </a:lnTo>
                <a:lnTo>
                  <a:pt x="630555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7491412" y="-28575"/>
            <a:ext cx="1562100" cy="6886575"/>
          </a:xfrm>
          <a:custGeom>
            <a:rect b="b" l="l" r="r" t="t"/>
            <a:pathLst>
              <a:path extrusionOk="0" h="6886575" w="1562100">
                <a:moveTo>
                  <a:pt x="0" y="0"/>
                </a:moveTo>
                <a:lnTo>
                  <a:pt x="1447800" y="6886575"/>
                </a:lnTo>
                <a:lnTo>
                  <a:pt x="1562100" y="6886575"/>
                </a:lnTo>
                <a:lnTo>
                  <a:pt x="1047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9091612" y="-19050"/>
            <a:ext cx="123825" cy="686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7605712" y="-19050"/>
            <a:ext cx="1485900" cy="6886575"/>
          </a:xfrm>
          <a:custGeom>
            <a:rect b="b" l="l" r="r" t="t"/>
            <a:pathLst>
              <a:path extrusionOk="0" h="6886575" w="1485900">
                <a:moveTo>
                  <a:pt x="0" y="0"/>
                </a:moveTo>
                <a:lnTo>
                  <a:pt x="1485900" y="19050"/>
                </a:lnTo>
                <a:lnTo>
                  <a:pt x="1485900" y="6877050"/>
                </a:lnTo>
                <a:lnTo>
                  <a:pt x="1438275" y="6886575"/>
                </a:lnTo>
                <a:lnTo>
                  <a:pt x="0" y="0"/>
                </a:lnTo>
                <a:close/>
              </a:path>
            </a:pathLst>
          </a:custGeom>
          <a:solidFill>
            <a:srgbClr val="006CAB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501668" y="440724"/>
            <a:ext cx="2270107" cy="660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with image">
  <p:cSld name="Copy with imag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7491412" y="-28575"/>
            <a:ext cx="1562100" cy="6886575"/>
          </a:xfrm>
          <a:custGeom>
            <a:rect b="b" l="l" r="r" t="t"/>
            <a:pathLst>
              <a:path extrusionOk="0" h="6886575" w="1562100">
                <a:moveTo>
                  <a:pt x="0" y="0"/>
                </a:moveTo>
                <a:lnTo>
                  <a:pt x="1447800" y="6886575"/>
                </a:lnTo>
                <a:lnTo>
                  <a:pt x="1562100" y="6886575"/>
                </a:lnTo>
                <a:lnTo>
                  <a:pt x="1047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7"/>
          <p:cNvSpPr/>
          <p:nvPr/>
        </p:nvSpPr>
        <p:spPr>
          <a:xfrm>
            <a:off x="9091612" y="-19050"/>
            <a:ext cx="123825" cy="686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7"/>
          <p:cNvSpPr/>
          <p:nvPr/>
        </p:nvSpPr>
        <p:spPr>
          <a:xfrm>
            <a:off x="7491412" y="-28575"/>
            <a:ext cx="1562100" cy="6886575"/>
          </a:xfrm>
          <a:custGeom>
            <a:rect b="b" l="l" r="r" t="t"/>
            <a:pathLst>
              <a:path extrusionOk="0" h="6886575" w="1562100">
                <a:moveTo>
                  <a:pt x="0" y="0"/>
                </a:moveTo>
                <a:lnTo>
                  <a:pt x="1447800" y="6886575"/>
                </a:lnTo>
                <a:lnTo>
                  <a:pt x="1562100" y="6886575"/>
                </a:lnTo>
                <a:lnTo>
                  <a:pt x="1047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9091612" y="-19050"/>
            <a:ext cx="123825" cy="686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7"/>
          <p:cNvSpPr/>
          <p:nvPr/>
        </p:nvSpPr>
        <p:spPr>
          <a:xfrm>
            <a:off x="8428264" y="0"/>
            <a:ext cx="3772445" cy="6853646"/>
          </a:xfrm>
          <a:custGeom>
            <a:rect b="b" l="l" r="r" t="t"/>
            <a:pathLst>
              <a:path extrusionOk="0" h="6853646" w="3772445">
                <a:moveTo>
                  <a:pt x="0" y="0"/>
                </a:moveTo>
                <a:lnTo>
                  <a:pt x="19050" y="69669"/>
                </a:lnTo>
                <a:lnTo>
                  <a:pt x="1482090" y="6853646"/>
                </a:lnTo>
                <a:lnTo>
                  <a:pt x="3763736" y="6844937"/>
                </a:lnTo>
                <a:lnTo>
                  <a:pt x="377244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7"/>
          <p:cNvSpPr/>
          <p:nvPr/>
        </p:nvSpPr>
        <p:spPr>
          <a:xfrm>
            <a:off x="9993085" y="9525"/>
            <a:ext cx="123825" cy="686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7"/>
          <p:cNvSpPr/>
          <p:nvPr/>
        </p:nvSpPr>
        <p:spPr>
          <a:xfrm>
            <a:off x="8420099" y="1"/>
            <a:ext cx="1571625" cy="6877050"/>
          </a:xfrm>
          <a:custGeom>
            <a:rect b="b" l="l" r="r" t="t"/>
            <a:pathLst>
              <a:path extrusionOk="0" h="6877050" w="1571625">
                <a:moveTo>
                  <a:pt x="0" y="0"/>
                </a:moveTo>
                <a:lnTo>
                  <a:pt x="1571625" y="19050"/>
                </a:lnTo>
                <a:lnTo>
                  <a:pt x="1571625" y="6877050"/>
                </a:lnTo>
                <a:lnTo>
                  <a:pt x="1495425" y="6877050"/>
                </a:lnTo>
                <a:lnTo>
                  <a:pt x="0" y="0"/>
                </a:lnTo>
                <a:close/>
              </a:path>
            </a:pathLst>
          </a:custGeom>
          <a:solidFill>
            <a:srgbClr val="006CAB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7"/>
          <p:cNvSpPr/>
          <p:nvPr/>
        </p:nvSpPr>
        <p:spPr>
          <a:xfrm>
            <a:off x="10552867" y="6397304"/>
            <a:ext cx="1267288" cy="368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348100" y="1026285"/>
            <a:ext cx="7451725" cy="46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348100" y="373833"/>
            <a:ext cx="7452026" cy="736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1" sz="4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348100" y="1750743"/>
            <a:ext cx="7451725" cy="40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342251" y="2118702"/>
            <a:ext cx="7451725" cy="10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5" type="body"/>
          </p:nvPr>
        </p:nvSpPr>
        <p:spPr>
          <a:xfrm>
            <a:off x="348100" y="3528196"/>
            <a:ext cx="7451725" cy="40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6" type="body"/>
          </p:nvPr>
        </p:nvSpPr>
        <p:spPr>
          <a:xfrm>
            <a:off x="342250" y="4172545"/>
            <a:ext cx="7451725" cy="142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Option 1">
  <p:cSld name="Title slide_Option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 txBox="1"/>
          <p:nvPr>
            <p:ph type="ctrTitle"/>
          </p:nvPr>
        </p:nvSpPr>
        <p:spPr>
          <a:xfrm>
            <a:off x="5662579" y="483852"/>
            <a:ext cx="6158082" cy="1598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elvetica Neue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subTitle"/>
          </p:nvPr>
        </p:nvSpPr>
        <p:spPr>
          <a:xfrm>
            <a:off x="5662579" y="2081984"/>
            <a:ext cx="615808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b="0" i="0" sz="3200">
                <a:solidFill>
                  <a:srgbClr val="D8D8D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Option 2">
  <p:cSld name="Title slide_Option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9"/>
          <p:cNvSpPr txBox="1"/>
          <p:nvPr>
            <p:ph type="ctrTitle"/>
          </p:nvPr>
        </p:nvSpPr>
        <p:spPr>
          <a:xfrm>
            <a:off x="5662443" y="471214"/>
            <a:ext cx="6158082" cy="1598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elvetica Neue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" type="subTitle"/>
          </p:nvPr>
        </p:nvSpPr>
        <p:spPr>
          <a:xfrm>
            <a:off x="5662443" y="2069346"/>
            <a:ext cx="615808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b="0" i="0" sz="3200">
                <a:solidFill>
                  <a:srgbClr val="D8D8D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Option 2">
  <p:cSld name="1_Title slide_Option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0"/>
          <p:cNvSpPr txBox="1"/>
          <p:nvPr>
            <p:ph type="ctrTitle"/>
          </p:nvPr>
        </p:nvSpPr>
        <p:spPr>
          <a:xfrm>
            <a:off x="5662443" y="406198"/>
            <a:ext cx="6158082" cy="1598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elvetica Neue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subTitle"/>
          </p:nvPr>
        </p:nvSpPr>
        <p:spPr>
          <a:xfrm>
            <a:off x="5662443" y="2004330"/>
            <a:ext cx="615808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b="0" i="0" sz="3200">
                <a:solidFill>
                  <a:srgbClr val="D8D8D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/>
          <p:nvPr>
            <p:ph idx="11" type="ftr"/>
          </p:nvPr>
        </p:nvSpPr>
        <p:spPr>
          <a:xfrm>
            <a:off x="0" y="5579165"/>
            <a:ext cx="12192000" cy="1278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type="title"/>
          </p:nvPr>
        </p:nvSpPr>
        <p:spPr>
          <a:xfrm>
            <a:off x="334964" y="375963"/>
            <a:ext cx="11485562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334963" y="1208689"/>
            <a:ext cx="11485561" cy="4020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32">
          <p15:clr>
            <a:srgbClr val="F26B43"/>
          </p15:clr>
        </p15:guide>
        <p15:guide id="2" pos="211">
          <p15:clr>
            <a:srgbClr val="F26B43"/>
          </p15:clr>
        </p15:guide>
        <p15:guide id="3" pos="7446">
          <p15:clr>
            <a:srgbClr val="F26B43"/>
          </p15:clr>
        </p15:guide>
        <p15:guide id="4" orient="horz" pos="32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4" y="1282"/>
            <a:ext cx="1218972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2848984" y="905273"/>
            <a:ext cx="9142593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 1: Why Research Methods? </a:t>
            </a:r>
            <a:endParaRPr b="1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71474" y="420487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823"/>
              <a:buNone/>
            </a:pPr>
            <a:r>
              <a:rPr lang="en-US"/>
              <a:t>Activity 1 Discussion</a:t>
            </a:r>
            <a:br>
              <a:rPr lang="en-US"/>
            </a:b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34962" y="1198179"/>
            <a:ext cx="11268459" cy="4947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Now we will share our thoughts…</a:t>
            </a:r>
            <a:endParaRPr/>
          </a:p>
        </p:txBody>
      </p:sp>
      <p:sp>
        <p:nvSpPr>
          <p:cNvPr id="181" name="Google Shape;181;p35"/>
          <p:cNvSpPr/>
          <p:nvPr/>
        </p:nvSpPr>
        <p:spPr>
          <a:xfrm>
            <a:off x="6761796" y="1640018"/>
            <a:ext cx="5095242" cy="4031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 </a:t>
            </a:r>
            <a:r>
              <a:rPr lang="en-US" sz="3600">
                <a:solidFill>
                  <a:schemeClr val="dk1"/>
                </a:solidFill>
              </a:rPr>
              <a:t>(</a:t>
            </a:r>
            <a:r>
              <a:rPr lang="en-US" sz="3600">
                <a:solidFill>
                  <a:srgbClr val="FF0000"/>
                </a:solidFill>
              </a:rPr>
              <a:t>40 mins + 10 mins review</a:t>
            </a:r>
            <a:r>
              <a:rPr lang="en-US" sz="3600">
                <a:solidFill>
                  <a:schemeClr val="dk1"/>
                </a:solidFill>
              </a:rPr>
              <a:t>)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 System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334962" y="1560786"/>
            <a:ext cx="11485564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270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groups to answer the questions on the worksheet, which focus on working with quantitative data.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that we do not expect you to know exactly what methods you might apply – this is a process of realising that there are methods for working with this type of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5152289" y="1548118"/>
            <a:ext cx="6668237" cy="4307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2: Understanding a System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334962" y="1198178"/>
            <a:ext cx="5761038" cy="5023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Background: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company implemented a feature into the platform to engage families in the onboarding process: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Matching families of different students so they can share experiences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Research is needed to know the effect of this feature on students: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Will it change how and when they engage with the platform?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>
            <p:ph idx="2" type="body"/>
          </p:nvPr>
        </p:nvSpPr>
        <p:spPr>
          <a:xfrm>
            <a:off x="6248263" y="1198179"/>
            <a:ext cx="5761038" cy="49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Data available: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Timestamps of any communication between the student, the university and any family members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Demographic profiles of family members, including their location, ethnicity, income range and age range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Content of any messages sent between the university, student or family members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/>
              <a:t>Activity 2: Understanding a System</a:t>
            </a:r>
            <a:endParaRPr/>
          </a:p>
        </p:txBody>
      </p:sp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0" y="1099931"/>
            <a:ext cx="12076386" cy="538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Your task: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 a way to show if the prototype feature has an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impact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on communication between students and the university, when compared to the existing version of the product. What is the impact you are looking for?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Consider the following: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data captured by the system will you use to demonstrate this impact?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will you show this impact using the above data?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tests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processes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will you need to perform on the data to demonstrate the impact?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/>
              <a:t>Activity 2: Understanding a System</a:t>
            </a: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0" y="1099931"/>
            <a:ext cx="12076386" cy="538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Your task: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you receive some test data from the development team, you notice that some of the data logged by the system has some issues.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timestamps of interactions are actually captured incorrectly 20% of the time, with no way to reconstruct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will this affect your analysis of the data?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might you mitigate this?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development team has time to build 1 more logging metric into the feature before testing.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Decide what you want them to include, and why this will help you better calculate the impact the feature is having.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71474" y="420487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/>
              <a:t>Activity 2 Understanding a System	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34962" y="1198179"/>
            <a:ext cx="11485564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chemeClr val="dk2"/>
                </a:solidFill>
              </a:rPr>
              <a:t>Group Work</a:t>
            </a:r>
            <a:endParaRPr sz="48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descr="Working group on refugee / migrant children - ISPCAN" id="216" name="Google Shape;216;p36"/>
          <p:cNvSpPr/>
          <p:nvPr/>
        </p:nvSpPr>
        <p:spPr>
          <a:xfrm>
            <a:off x="6487072" y="1911246"/>
            <a:ext cx="4524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Helvetica Neue"/>
              <a:buNone/>
            </a:pPr>
            <a:r>
              <a:rPr lang="en-US" sz="3060"/>
              <a:t>Activity 3 (</a:t>
            </a:r>
            <a:r>
              <a:rPr lang="en-US" sz="3060">
                <a:solidFill>
                  <a:srgbClr val="FF0000"/>
                </a:solidFill>
              </a:rPr>
              <a:t>30 mins + 10 mins review </a:t>
            </a:r>
            <a:r>
              <a:rPr lang="en-US" sz="3060"/>
              <a:t>)</a:t>
            </a:r>
            <a:br>
              <a:rPr lang="en-US" sz="3060"/>
            </a:br>
            <a:r>
              <a:rPr lang="en-US" sz="3060"/>
              <a:t>Communicating your results</a:t>
            </a:r>
            <a:br>
              <a:rPr lang="en-US" sz="3060"/>
            </a:br>
            <a:endParaRPr sz="3060"/>
          </a:p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62378" y="1338943"/>
            <a:ext cx="6360128" cy="5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 have a proposal based on the findings of the interviews you have conducted: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families members of existing students volunteer to become mentors to incoming students.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They will be matched with students based on their native language and timezone, and they will receive training.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 have been asked to communicate your proposal to the internal product review team through a 2 min video.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Your video: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Summary of the interview findings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reason why this feature has been proposed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this feature will improve the student experience with the platform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13"/>
          <p:cNvCxnSpPr/>
          <p:nvPr/>
        </p:nvCxnSpPr>
        <p:spPr>
          <a:xfrm>
            <a:off x="6484883" y="1829950"/>
            <a:ext cx="0" cy="488731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3"/>
          <p:cNvSpPr txBox="1"/>
          <p:nvPr/>
        </p:nvSpPr>
        <p:spPr>
          <a:xfrm>
            <a:off x="6609639" y="1960069"/>
            <a:ext cx="5582361" cy="4521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Propose a structure for the 2 min video.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will you present the qualitative data behind your proposal?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visuals will you use to augment the contents?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level of technical detail will you be going into?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might you create this content? (e.g. software)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521376" y="468761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Activity 3 </a:t>
            </a:r>
            <a:r>
              <a:rPr lang="en-US" sz="3600"/>
              <a:t>Communicating your results </a:t>
            </a:r>
            <a:r>
              <a:rPr lang="en-US"/>
              <a:t>	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34962" y="1198179"/>
            <a:ext cx="11485564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b="1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b="1"/>
          </a:p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 sz="4800">
                <a:solidFill>
                  <a:schemeClr val="dk2"/>
                </a:solidFill>
              </a:rPr>
              <a:t>Group Work</a:t>
            </a:r>
            <a:endParaRPr sz="48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descr="Working group on refugee / migrant children - ISPCAN" id="233" name="Google Shape;233;p38"/>
          <p:cNvSpPr/>
          <p:nvPr/>
        </p:nvSpPr>
        <p:spPr>
          <a:xfrm>
            <a:off x="6487072" y="1911246"/>
            <a:ext cx="4524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211143ade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/>
              <a:t>Find Your Zone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334962" y="1198179"/>
            <a:ext cx="5572263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 txBox="1"/>
          <p:nvPr>
            <p:ph idx="2" type="body"/>
          </p:nvPr>
        </p:nvSpPr>
        <p:spPr>
          <a:xfrm>
            <a:off x="7578811" y="1198179"/>
            <a:ext cx="4241715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1. Check the email from your Tutor to find your Zone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2. If you did not receive an email – ask at the front.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3. Sit in your zone, at any table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4. Put your laptops away</a:t>
            </a:r>
            <a:endParaRPr/>
          </a:p>
        </p:txBody>
      </p:sp>
      <p:pic>
        <p:nvPicPr>
          <p:cNvPr descr="Diagram, engineering drawing&#10;&#10;Description automatically generated" id="110" name="Google Shape;110;p2"/>
          <p:cNvPicPr preferRelativeResize="0"/>
          <p:nvPr/>
        </p:nvPicPr>
        <p:blipFill rotWithShape="1">
          <a:blip r:embed="rId3">
            <a:alphaModFix/>
          </a:blip>
          <a:srcRect b="52101" l="14309" r="72070" t="27765"/>
          <a:stretch/>
        </p:blipFill>
        <p:spPr>
          <a:xfrm>
            <a:off x="334962" y="1198179"/>
            <a:ext cx="6947338" cy="4935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flipH="1">
            <a:off x="995731" y="2166551"/>
            <a:ext cx="2743201" cy="1820561"/>
          </a:xfrm>
          <a:custGeom>
            <a:rect b="b" l="l" r="r" t="t"/>
            <a:pathLst>
              <a:path extrusionOk="0" h="1820561" w="2743201">
                <a:moveTo>
                  <a:pt x="1894703" y="0"/>
                </a:moveTo>
                <a:lnTo>
                  <a:pt x="0" y="411891"/>
                </a:lnTo>
                <a:cubicBezTo>
                  <a:pt x="128710" y="645296"/>
                  <a:pt x="43239" y="853989"/>
                  <a:pt x="171949" y="1087394"/>
                </a:cubicBezTo>
                <a:cubicBezTo>
                  <a:pt x="202154" y="1125837"/>
                  <a:pt x="487733" y="1073664"/>
                  <a:pt x="517938" y="1112107"/>
                </a:cubicBezTo>
                <a:lnTo>
                  <a:pt x="560174" y="1820561"/>
                </a:lnTo>
                <a:cubicBezTo>
                  <a:pt x="919544" y="1705232"/>
                  <a:pt x="1344816" y="1664043"/>
                  <a:pt x="1704186" y="1548714"/>
                </a:cubicBezTo>
                <a:lnTo>
                  <a:pt x="2743201" y="1161535"/>
                </a:lnTo>
                <a:cubicBezTo>
                  <a:pt x="2619284" y="952843"/>
                  <a:pt x="2503606" y="768864"/>
                  <a:pt x="2379689" y="560172"/>
                </a:cubicBezTo>
                <a:cubicBezTo>
                  <a:pt x="2368705" y="529967"/>
                  <a:pt x="2127062" y="705707"/>
                  <a:pt x="2116078" y="675502"/>
                </a:cubicBezTo>
                <a:lnTo>
                  <a:pt x="1894703" y="0"/>
                </a:lnTo>
                <a:close/>
              </a:path>
            </a:pathLst>
          </a:custGeom>
          <a:solidFill>
            <a:schemeClr val="accent2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122900" y="2166551"/>
            <a:ext cx="2660821" cy="1828799"/>
          </a:xfrm>
          <a:custGeom>
            <a:rect b="b" l="l" r="r" t="t"/>
            <a:pathLst>
              <a:path extrusionOk="0" h="1828799" w="2660821">
                <a:moveTo>
                  <a:pt x="1812323" y="0"/>
                </a:moveTo>
                <a:lnTo>
                  <a:pt x="0" y="387178"/>
                </a:lnTo>
                <a:cubicBezTo>
                  <a:pt x="128710" y="620583"/>
                  <a:pt x="-63855" y="821038"/>
                  <a:pt x="64855" y="1054443"/>
                </a:cubicBezTo>
                <a:cubicBezTo>
                  <a:pt x="95060" y="1092886"/>
                  <a:pt x="347687" y="1065426"/>
                  <a:pt x="377892" y="1103869"/>
                </a:cubicBezTo>
                <a:lnTo>
                  <a:pt x="453081" y="1828799"/>
                </a:lnTo>
                <a:cubicBezTo>
                  <a:pt x="814219" y="1716216"/>
                  <a:pt x="1241259" y="1653059"/>
                  <a:pt x="1602397" y="1540476"/>
                </a:cubicBezTo>
                <a:lnTo>
                  <a:pt x="2660821" y="1161535"/>
                </a:lnTo>
                <a:cubicBezTo>
                  <a:pt x="2536904" y="952843"/>
                  <a:pt x="2421226" y="768864"/>
                  <a:pt x="2297309" y="560172"/>
                </a:cubicBezTo>
                <a:cubicBezTo>
                  <a:pt x="2286325" y="529967"/>
                  <a:pt x="2044682" y="705707"/>
                  <a:pt x="2033698" y="675502"/>
                </a:cubicBezTo>
                <a:lnTo>
                  <a:pt x="1812323" y="0"/>
                </a:lnTo>
                <a:close/>
              </a:path>
            </a:pathLst>
          </a:custGeom>
          <a:solidFill>
            <a:schemeClr val="accent1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 flipH="1" rot="-2104834">
            <a:off x="4294306" y="3558328"/>
            <a:ext cx="2792920" cy="1954253"/>
          </a:xfrm>
          <a:custGeom>
            <a:rect b="b" l="l" r="r" t="t"/>
            <a:pathLst>
              <a:path extrusionOk="0" h="1954253" w="2792920">
                <a:moveTo>
                  <a:pt x="1983585" y="0"/>
                </a:moveTo>
                <a:lnTo>
                  <a:pt x="0" y="650594"/>
                </a:lnTo>
                <a:cubicBezTo>
                  <a:pt x="128710" y="883999"/>
                  <a:pt x="107224" y="1078528"/>
                  <a:pt x="235934" y="1311933"/>
                </a:cubicBezTo>
                <a:cubicBezTo>
                  <a:pt x="266139" y="1350376"/>
                  <a:pt x="528216" y="1247068"/>
                  <a:pt x="558421" y="1285511"/>
                </a:cubicBezTo>
                <a:lnTo>
                  <a:pt x="709966" y="1954253"/>
                </a:lnTo>
                <a:lnTo>
                  <a:pt x="2792920" y="1148772"/>
                </a:lnTo>
                <a:cubicBezTo>
                  <a:pt x="2669003" y="940080"/>
                  <a:pt x="2577565" y="718945"/>
                  <a:pt x="2453648" y="510253"/>
                </a:cubicBezTo>
                <a:cubicBezTo>
                  <a:pt x="2442664" y="480048"/>
                  <a:pt x="2290665" y="582763"/>
                  <a:pt x="2279681" y="552558"/>
                </a:cubicBezTo>
                <a:lnTo>
                  <a:pt x="1983585" y="0"/>
                </a:ln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 rot="2104834">
            <a:off x="659606" y="3543885"/>
            <a:ext cx="2851585" cy="1988681"/>
          </a:xfrm>
          <a:custGeom>
            <a:rect b="b" l="l" r="r" t="t"/>
            <a:pathLst>
              <a:path extrusionOk="0" h="1988681" w="2851585">
                <a:moveTo>
                  <a:pt x="1989605" y="0"/>
                </a:moveTo>
                <a:lnTo>
                  <a:pt x="0" y="685022"/>
                </a:lnTo>
                <a:cubicBezTo>
                  <a:pt x="128710" y="918427"/>
                  <a:pt x="107224" y="1112956"/>
                  <a:pt x="235934" y="1346361"/>
                </a:cubicBezTo>
                <a:cubicBezTo>
                  <a:pt x="266139" y="1384804"/>
                  <a:pt x="528216" y="1281496"/>
                  <a:pt x="558421" y="1319939"/>
                </a:cubicBezTo>
                <a:lnTo>
                  <a:pt x="709966" y="1988681"/>
                </a:lnTo>
                <a:lnTo>
                  <a:pt x="2851585" y="1152066"/>
                </a:lnTo>
                <a:cubicBezTo>
                  <a:pt x="2727668" y="943374"/>
                  <a:pt x="2568094" y="739891"/>
                  <a:pt x="2444177" y="531199"/>
                </a:cubicBezTo>
                <a:cubicBezTo>
                  <a:pt x="2433193" y="500994"/>
                  <a:pt x="2281196" y="603709"/>
                  <a:pt x="2270212" y="573504"/>
                </a:cubicBezTo>
                <a:lnTo>
                  <a:pt x="1989605" y="0"/>
                </a:lnTo>
                <a:close/>
              </a:path>
            </a:pathLst>
          </a:custGeom>
          <a:solidFill>
            <a:schemeClr val="accent6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 flipH="1" rot="-882700">
            <a:off x="2853039" y="3207263"/>
            <a:ext cx="1963171" cy="2989773"/>
          </a:xfrm>
          <a:custGeom>
            <a:rect b="b" l="l" r="r" t="t"/>
            <a:pathLst>
              <a:path extrusionOk="0" h="2989773" w="1963171">
                <a:moveTo>
                  <a:pt x="1179157" y="0"/>
                </a:moveTo>
                <a:lnTo>
                  <a:pt x="0" y="281536"/>
                </a:lnTo>
                <a:cubicBezTo>
                  <a:pt x="128710" y="514941"/>
                  <a:pt x="61815" y="752328"/>
                  <a:pt x="190525" y="985733"/>
                </a:cubicBezTo>
                <a:cubicBezTo>
                  <a:pt x="221594" y="1156323"/>
                  <a:pt x="60029" y="959900"/>
                  <a:pt x="57819" y="1074814"/>
                </a:cubicBezTo>
                <a:cubicBezTo>
                  <a:pt x="55609" y="1189728"/>
                  <a:pt x="144839" y="1551718"/>
                  <a:pt x="177266" y="1675218"/>
                </a:cubicBezTo>
                <a:cubicBezTo>
                  <a:pt x="202304" y="1722084"/>
                  <a:pt x="303725" y="1638173"/>
                  <a:pt x="328763" y="1685039"/>
                </a:cubicBezTo>
                <a:lnTo>
                  <a:pt x="598609" y="2989773"/>
                </a:lnTo>
                <a:cubicBezTo>
                  <a:pt x="980417" y="2875174"/>
                  <a:pt x="930276" y="2899539"/>
                  <a:pt x="1312084" y="2784940"/>
                </a:cubicBezTo>
                <a:cubicBezTo>
                  <a:pt x="1456184" y="2617206"/>
                  <a:pt x="1919925" y="2881888"/>
                  <a:pt x="1960544" y="2644876"/>
                </a:cubicBezTo>
                <a:cubicBezTo>
                  <a:pt x="2001163" y="2407864"/>
                  <a:pt x="1556857" y="1462083"/>
                  <a:pt x="1593547" y="1344436"/>
                </a:cubicBezTo>
                <a:lnTo>
                  <a:pt x="1683349" y="1277487"/>
                </a:lnTo>
                <a:cubicBezTo>
                  <a:pt x="1559432" y="1068795"/>
                  <a:pt x="1583790" y="899150"/>
                  <a:pt x="1459873" y="690458"/>
                </a:cubicBezTo>
                <a:cubicBezTo>
                  <a:pt x="1448889" y="660253"/>
                  <a:pt x="1383427" y="696046"/>
                  <a:pt x="1372443" y="665841"/>
                </a:cubicBezTo>
                <a:lnTo>
                  <a:pt x="1179157" y="0"/>
                </a:lnTo>
                <a:close/>
              </a:path>
            </a:pathLst>
          </a:custGeom>
          <a:solidFill>
            <a:srgbClr val="7030A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653731" y="2048825"/>
            <a:ext cx="378941" cy="37070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4784723" y="2102348"/>
            <a:ext cx="378941" cy="37070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22583" y="3873546"/>
            <a:ext cx="378941" cy="37070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3662592" y="3995350"/>
            <a:ext cx="378941" cy="37070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6587601" y="3939819"/>
            <a:ext cx="378941" cy="37070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633242a36_0_0"/>
          <p:cNvSpPr txBox="1"/>
          <p:nvPr>
            <p:ph type="title"/>
          </p:nvPr>
        </p:nvSpPr>
        <p:spPr>
          <a:xfrm>
            <a:off x="527050" y="32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Expectations </a:t>
            </a:r>
            <a:endParaRPr/>
          </a:p>
        </p:txBody>
      </p:sp>
      <p:sp>
        <p:nvSpPr>
          <p:cNvPr id="127" name="Google Shape;127;g1b633242a36_0_0"/>
          <p:cNvSpPr txBox="1"/>
          <p:nvPr/>
        </p:nvSpPr>
        <p:spPr>
          <a:xfrm>
            <a:off x="614250" y="1522675"/>
            <a:ext cx="10963500" cy="5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workshop: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111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the week’s videos and read the associated work on Moodle.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111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weekly quiz on Moodle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(except week 1)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weekly 3-hour workshop: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3-4 Activities: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small groups of 3-4 students on an activity.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work on shared (online or in-person) worksheet (link to be shared if online)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small group work with the rest of the workshop.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workshop (at the end) in groups: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your weekly consolidation activity. This will constitute 5% of your overall mark.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Consultations: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any questions about the material or workshop examples, attend the weekly consultations.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 details on the unit page.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post your question on the Ed discussion forum.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633242a36_0_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week’s activities</a:t>
            </a:r>
            <a:endParaRPr/>
          </a:p>
        </p:txBody>
      </p:sp>
      <p:sp>
        <p:nvSpPr>
          <p:cNvPr id="134" name="Google Shape;134;g1b633242a36_0_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workshop activity sheet is on the Week 1 Moodle page:</a:t>
            </a:r>
            <a:endParaRPr/>
          </a:p>
          <a:p>
            <a:pPr indent="-88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1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Understanding people – Qualitative Data 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2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Understanding systems –Quantitative Data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3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Communicating research – Communicating New Knowledge</a:t>
            </a:r>
            <a:endParaRPr/>
          </a:p>
          <a:p>
            <a:pPr indent="-88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633242a36_0_188"/>
          <p:cNvSpPr txBox="1"/>
          <p:nvPr>
            <p:ph type="title"/>
          </p:nvPr>
        </p:nvSpPr>
        <p:spPr>
          <a:xfrm>
            <a:off x="334962" y="375963"/>
            <a:ext cx="11485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0" name="Google Shape;140;g1b633242a36_0_188"/>
          <p:cNvSpPr txBox="1"/>
          <p:nvPr>
            <p:ph idx="1" type="body"/>
          </p:nvPr>
        </p:nvSpPr>
        <p:spPr>
          <a:xfrm>
            <a:off x="334950" y="1198174"/>
            <a:ext cx="11485500" cy="4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unit will focus on introducing you to the various methods that are commonly used to conduct research in both industry and academic settings.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Throughout the semester, we will be covering a broad range of methods, both qualitative and quantitative, as well as data analysis techniques.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week’s workshop is designed to give you a chance to practice some of these methods.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 this is the first week – we will start with a common scenario from an IT company that will reflect the breadth of methods that we will cover over over the next 12 weeks.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 today’s activities, you will gain an understanding of how this unit will introduce real skills that you will need.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334962" y="375963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/>
              <a:t>The Scenario </a:t>
            </a:r>
            <a:r>
              <a:rPr lang="en-US">
                <a:solidFill>
                  <a:srgbClr val="FF0000"/>
                </a:solidFill>
              </a:rPr>
              <a:t>(5 minutes)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334962" y="935420"/>
            <a:ext cx="6423190" cy="5801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Char char="-"/>
            </a:pPr>
            <a:r>
              <a:rPr lang="en-US" sz="2000"/>
              <a:t>OnStudent is an IT company that provides a student management system for universities. </a:t>
            </a:r>
            <a:endParaRPr/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None/>
            </a:pPr>
            <a:r>
              <a:t/>
            </a:r>
            <a:endParaRPr sz="2000"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Char char="-"/>
            </a:pPr>
            <a:r>
              <a:rPr lang="en-US" sz="2000"/>
              <a:t>Their flagship product is used by a number of major students in the southern hemisphere.</a:t>
            </a:r>
            <a:endParaRPr/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None/>
            </a:pPr>
            <a:r>
              <a:t/>
            </a:r>
            <a:endParaRPr sz="2000"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Char char="-"/>
            </a:pPr>
            <a:r>
              <a:rPr lang="en-US" sz="2000"/>
              <a:t>The product provides a knowledge base students can access to make their adjustment smoother.</a:t>
            </a:r>
            <a:endParaRPr/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None/>
            </a:pPr>
            <a:r>
              <a:t/>
            </a:r>
            <a:endParaRPr sz="2000"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Char char="-"/>
            </a:pPr>
            <a:r>
              <a:rPr lang="en-US" sz="2000"/>
              <a:t>A need to focus on student engagement through social media for the next gen of the platform.</a:t>
            </a:r>
            <a:endParaRPr/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None/>
            </a:pPr>
            <a:r>
              <a:t/>
            </a:r>
            <a:endParaRPr sz="2000"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Char char="-"/>
            </a:pPr>
            <a:r>
              <a:rPr lang="en-US" sz="2000"/>
              <a:t>A need to connect student families in a more meaningful way.</a:t>
            </a:r>
            <a:endParaRPr/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None/>
            </a:pPr>
            <a:r>
              <a:t/>
            </a:r>
            <a:endParaRPr sz="2000"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Char char="-"/>
            </a:pPr>
            <a:r>
              <a:rPr lang="en-US" sz="2000"/>
              <a:t>Your role is to conduct research around potential new features that introduce family engagement into the platform.</a:t>
            </a:r>
            <a:endParaRPr/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Font typeface="Helvetica Neue"/>
              <a:buNone/>
            </a:pPr>
            <a:r>
              <a:t/>
            </a:r>
            <a:endParaRPr sz="2000"/>
          </a:p>
          <a:p>
            <a:pPr indent="-2286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 txBox="1"/>
          <p:nvPr/>
        </p:nvSpPr>
        <p:spPr>
          <a:xfrm>
            <a:off x="6758152" y="1198179"/>
            <a:ext cx="5524555" cy="450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groups, elect someone to read the scenario out loud to the rest of the group.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715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Helvetica Neue"/>
              <a:buNone/>
            </a:pPr>
            <a:r>
              <a:t/>
            </a:r>
            <a:endParaRPr b="1" i="0" sz="2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all understand the scenario.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>
            <a:off x="7031421" y="1099931"/>
            <a:ext cx="0" cy="488731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71474" y="420487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/>
              <a:t>The Scenario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34962" y="1198179"/>
            <a:ext cx="11485564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/>
              <a:t>Break out rooms (Group Work)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descr="Working group on refugee / migrant children - ISPCAN" id="156" name="Google Shape;156;p16"/>
          <p:cNvSpPr/>
          <p:nvPr/>
        </p:nvSpPr>
        <p:spPr>
          <a:xfrm>
            <a:off x="6487072" y="1911246"/>
            <a:ext cx="4524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 (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 mins + 10 mins review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people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241738" y="1825625"/>
            <a:ext cx="57701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Your task is to understand how students engage with their families as part of the existing OnStudent platform: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will help you understand what role any new features can play in the platform, and how potential users will interact with them.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will be done through interviewing current students who use OnStudent.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6180084" y="1813637"/>
            <a:ext cx="57701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Decide on the following: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Who will you interview?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will you recruit these participants from?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many?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long for the interviews?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 Key points that you want to focus 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method will you use to get knowledge from these interviews?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4"/>
          <p:cNvCxnSpPr/>
          <p:nvPr/>
        </p:nvCxnSpPr>
        <p:spPr>
          <a:xfrm>
            <a:off x="6011917" y="1690688"/>
            <a:ext cx="0" cy="488731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5fc860d3_0_0"/>
          <p:cNvSpPr txBox="1"/>
          <p:nvPr>
            <p:ph type="title"/>
          </p:nvPr>
        </p:nvSpPr>
        <p:spPr>
          <a:xfrm>
            <a:off x="536366" y="401358"/>
            <a:ext cx="11485564" cy="72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/>
              <a:t>Activity 1</a:t>
            </a:r>
            <a:r>
              <a:rPr lang="en-US" sz="3600"/>
              <a:t>	</a:t>
            </a:r>
            <a:endParaRPr/>
          </a:p>
        </p:txBody>
      </p:sp>
      <p:sp>
        <p:nvSpPr>
          <p:cNvPr id="172" name="Google Shape;172;g8f5fc860d3_0_0"/>
          <p:cNvSpPr txBox="1"/>
          <p:nvPr>
            <p:ph idx="1" type="body"/>
          </p:nvPr>
        </p:nvSpPr>
        <p:spPr>
          <a:xfrm>
            <a:off x="334962" y="1198179"/>
            <a:ext cx="11485564" cy="403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b="1" sz="4000">
              <a:solidFill>
                <a:schemeClr val="dk2"/>
              </a:solidFill>
            </a:endParaRPr>
          </a:p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b="1" sz="4000">
              <a:solidFill>
                <a:schemeClr val="dk2"/>
              </a:solidFill>
            </a:endParaRPr>
          </a:p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 sz="4800">
                <a:solidFill>
                  <a:schemeClr val="dk2"/>
                </a:solidFill>
              </a:rPr>
              <a:t>Group Work</a:t>
            </a:r>
            <a:endParaRPr b="1" sz="4800">
              <a:solidFill>
                <a:schemeClr val="dk2"/>
              </a:solidFill>
            </a:endParaRPr>
          </a:p>
        </p:txBody>
      </p:sp>
      <p:sp>
        <p:nvSpPr>
          <p:cNvPr descr="Working group on refugee / migrant children - ISPCAN" id="173" name="Google Shape;173;g8f5fc860d3_0_0"/>
          <p:cNvSpPr/>
          <p:nvPr/>
        </p:nvSpPr>
        <p:spPr>
          <a:xfrm>
            <a:off x="6487072" y="1911246"/>
            <a:ext cx="4524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our dec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2020-07-27T02:04:59Z</dcterms:created>
  <dc:creator>Anna tsaparas</dc:creator>
</cp:coreProperties>
</file>