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224d4c9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224d4c9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Beta HCG: Similar trend with the highest frequency (around 345) at ~0-15 mIU/mL and decreases nearly instantly from there to frequency of ~0-15 until ~250 mIU/mL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f224d4c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f224d4c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there twice as many PCOS “No” than “Yes”, the frequencies are higher lower levels of all the hormones overall, and decrease in frequency as the concentrations increase</a:t>
            </a:r>
            <a:endParaRPr/>
          </a:p>
          <a:p>
            <a:pPr indent="0" lvl="0" marL="0" rtl="0" algn="l">
              <a:spcBef>
                <a:spcPts val="0"/>
              </a:spcBef>
              <a:spcAft>
                <a:spcPts val="0"/>
              </a:spcAft>
              <a:buNone/>
            </a:pPr>
            <a:r>
              <a:rPr lang="en"/>
              <a:t>We then used our dataframes to compare each of the hormone levels to the diagnosis of PCOS. We used boxplots to visualize this data and to see if we can find any significant differences.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f224d4c9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f224d4c9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PCOS = “Yes”, the box plot shows a higher median, 3rd quartile, and maximum compared to the other cohort. The “Yes” cohort also has a larger interquartile range. Both cohorts have approx. the same 1st quartile (around 2 ng/mL) and same minimum (0 ng/mL). There are no outliers in the “Yes” cohort, however the “No” cohort has several high outlier data points. </a:t>
            </a:r>
            <a:r>
              <a:rPr lang="en">
                <a:solidFill>
                  <a:schemeClr val="dk1"/>
                </a:solidFill>
              </a:rPr>
              <a:t>T</a:t>
            </a:r>
            <a:r>
              <a:rPr lang="en">
                <a:solidFill>
                  <a:schemeClr val="dk1"/>
                </a:solidFill>
              </a:rPr>
              <a:t>here is potentially a significant difference between cohorts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f224d4c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f224d4c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AMH, I Beta HCG had the</a:t>
            </a:r>
            <a:r>
              <a:rPr lang="en"/>
              <a:t> PCOS = “Yes” box plot show a higher median and 3rd quartile, as well as a higher maximum. The minimum and 1st quartile seem to be the same in both cohorts (0). There are a several higher outliers in the PCOS = “No” cohort, and two in the other cohort. Again, there is potentially a significant difference between cohorts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f224d4c9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f224d4c9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PCOS = “Yes”, the box plot might have a very slightly higher median and 3rd quartile, however it seems to be less drastic than the I Beta HCG variable comparison. Again, the minimum and 1st quartile are the same (0), and the maximum is also approx. the same in both cohorts. There are several extremely high data outliers in both cohorts, but especially the “No” cohort with 3 points above 3000 mlU/mL (whereas the other cohort has 1 point). They both have several outliers up to around 1500 mlU/mL. Overall, the difference it the two does not look significant when visually analyzing the data, especially compared to the I Beta HCG and AMH graphs.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f224d4c9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f224d4c9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merged the AMH and I Beta HCG dataframes without outliers into one dataframe moving forward. A clear threshold where PCOS = 1 (Yes) is seen that at a certain AMH and I Beta HCG levels. From this we can infer that once a certain level of I Beta HCG or AMH is reached, PCOS </a:t>
            </a:r>
            <a:r>
              <a:rPr lang="en"/>
              <a:t>diagnosis</a:t>
            </a:r>
            <a:r>
              <a:rPr lang="en"/>
              <a:t> will be positive. Furthermore, there is a likely chance if hormone levels are both below that threshold the PCOS will be negative. However, we will need to keep in mind that there is a higher chance of false negatives, opposed to false positives, due to a several PCOS = 1 (Yes) individuals having lower AMH and I Beta HCG levels.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f224d4c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f224d4c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patient data containing measurements of AMH and I Beta HCG, we aim to predict the likelihood of PCOS. Our hypothesis suggests that elevated levels of both AMH and I Beta HCG indicate a positive result for PCOS. Conversely, if both hormone levels are below a certain threshold, PCOS is likely to be negative, although there may be a higher risk of false negatives. By developing a predictive model based on these hormone measurements, we seek to enhance early detection and improve the accuracy of PCOS diagnosis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f224d4c9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f224d4c9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224d4c9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f224d4c9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023d967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023d967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fdf5fa8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fdf5fa8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8198bc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8198bc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f224d4c9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f224d4c9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224d4c9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224d4c9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f224d4c9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f224d4c9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conclusion, the insights gleaned from model performance underscore its alignment with the project’s original objective, offering tangible advancements in PCOS diagnosis and laying the groundwork for future research and clinical implementation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f224d4c9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f224d4c9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f224d4c9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f224d4c9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224d4c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f224d4c9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PCOS is a common hormonal disorder affecting reproductive-age women. PCOS is one of the most common endocrine disorders in women of reproductive age, affecting approximately 5-10% of women worldwide. It is a leading cause of infertility and is associated with an increased risk of other health conditions such as type 2 diabetes, cardiovascular disease, and endometrial cancer. Common symptoms of PCOS include irregular or absent menstrual periods, excessive hair growth (hirsutism), acne, and weight gain.</a:t>
            </a:r>
            <a:endParaRPr/>
          </a:p>
          <a:p>
            <a:pPr indent="0" lvl="0" marL="0" rtl="0" algn="l">
              <a:spcBef>
                <a:spcPts val="0"/>
              </a:spcBef>
              <a:spcAft>
                <a:spcPts val="0"/>
              </a:spcAft>
              <a:buNone/>
            </a:pPr>
            <a:r>
              <a:rPr lang="en"/>
              <a:t>Symptoms may vary widely among individuals and can range from mild to severe. The exact cause of PCOS is not fully understood but is believed to involve a combination of genetic, hormonal, and lifestyle factors. PCOS can have significant implications for both physical and mental health. It is associated with an increased risk of infertility, pregnancy complications, obesity, diabetes, cardiovascular disease, and psychological disorders such as depression and anxiety.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224d4c9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224d4c9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project focuses on developing predictive models for the early detection of PCOS and infertility-related issues among women. </a:t>
            </a:r>
            <a:r>
              <a:rPr lang="en"/>
              <a:t>The project's findings have significant implications for healthcare, particularly in the early detection and management of PCOS and infertility-related issues among women. By developing predictive models that can accurately identify individuals at risk of PCOS or infertility, healthcare providers can intervene early, provide appropriate treatment, and improve patient outcomes. Early detection can also help in implementing preventive measures and lifestyle interventions to mitigate the long-term health consequences associated with PCOS. Overall, the project has the potential to contribute to advancements in personalized medicine and women's health.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224d4c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224d4c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used in our analysis was sourced from Kaggle and contains a wide range of physical and clinical parameters related to PCOS and infertility. It comprises data points collected from individuals diagnosed with PCOS as well as control subjects, providing a rich source of information for our analysis. The dataset consists of multiple variables including age, BMI, hormonal levels, and clinical measurements. The dataset serves as the foundation for our predictive modeling efforts, allowing us to explore relationships between different variables and develop models for early detection of PCOS and infertility. By leveraging the information contained in the dataset, we aim to uncover key insights that can inform clinical practice and improve patient care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f224d4c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f224d4c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look more closely at the hormone levels. </a:t>
            </a:r>
            <a:r>
              <a:rPr lang="en"/>
              <a:t>Our initial step involved thorough exploration of the dataset to understand its structure, features, and characteristics. We performed tasks such as data cleaning, handling missing values, and identifying outliers to ensure the quality and integrity of the data. We renamed columns for easier access, defined a threshold for </a:t>
            </a:r>
            <a:r>
              <a:rPr lang="en"/>
              <a:t>outlier</a:t>
            </a:r>
            <a:r>
              <a:rPr lang="en"/>
              <a:t> </a:t>
            </a:r>
            <a:r>
              <a:rPr lang="en"/>
              <a:t>detention</a:t>
            </a:r>
            <a:r>
              <a:rPr lang="en"/>
              <a:t> of z-score &gt; 3 and removed them from the dataframe, calculated the </a:t>
            </a:r>
            <a:r>
              <a:rPr lang="en"/>
              <a:t>interquartile</a:t>
            </a:r>
            <a:r>
              <a:rPr lang="en"/>
              <a:t> range, and then plotted the dataframes now without the outliers.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f224d4c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f224d4c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PCOS: There are more “No” (about 350) to PCOS than “Yes” (about 175) - aka there are more data points were no PCOS is present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f224d4c9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f224d4c9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AMH: Peak frequency (~30-35) is around 1-3 ng/mL and slowly decreases steadily until around 8-10 ng/mL where it plateaus, before steadily decreasing again to about 13.5 ng/mL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224d4c9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224d4c9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Beta HCG: Highest frequency (around 275) at 0-25 mIU/mL and decreases nearly instantly from there to frequency of ~0-25 until ~725 mIU/mL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datasets/prasoonkottarathil/polycystic-ovary-syndrome-pcos/data" TargetMode="External"/><Relationship Id="rId4" Type="http://schemas.openxmlformats.org/officeDocument/2006/relationships/hyperlink" Target="https://www.mayoclinic.org/diseases-conditions/pcos/symptoms-causes/syc-20353439" TargetMode="External"/><Relationship Id="rId5" Type="http://schemas.openxmlformats.org/officeDocument/2006/relationships/hyperlink" Target="https://www.acog.org/womens-health/faqs/polycystic-ovary-syndrome-pcos" TargetMode="External"/><Relationship Id="rId6" Type="http://schemas.openxmlformats.org/officeDocument/2006/relationships/hyperlink" Target="https://www.asrm.org/practice-guidance/coding/coding-summaries/pc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4850"/>
            <a:ext cx="8520600" cy="251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40"/>
              <a:t>EARLY DETECTION OF</a:t>
            </a:r>
            <a:endParaRPr sz="3440"/>
          </a:p>
          <a:p>
            <a:pPr indent="0" lvl="0" marL="0" rtl="0" algn="ctr">
              <a:spcBef>
                <a:spcPts val="0"/>
              </a:spcBef>
              <a:spcAft>
                <a:spcPts val="0"/>
              </a:spcAft>
              <a:buSzPts val="990"/>
              <a:buNone/>
            </a:pPr>
            <a:r>
              <a:rPr lang="en" sz="3440"/>
              <a:t>POLYCYSTIC OVARY SYNDROME (PCOS) BASED ON HORMONE LEVELS: PREDICTIVE MODEL</a:t>
            </a:r>
            <a:endParaRPr sz="3440"/>
          </a:p>
        </p:txBody>
      </p:sp>
      <p:sp>
        <p:nvSpPr>
          <p:cNvPr id="55" name="Google Shape;55;p13"/>
          <p:cNvSpPr txBox="1"/>
          <p:nvPr>
            <p:ph idx="1" type="subTitle"/>
          </p:nvPr>
        </p:nvSpPr>
        <p:spPr>
          <a:xfrm>
            <a:off x="311700" y="3716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Chantal Kloth and Will Liu</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FEATURES VISUALIZATION </a:t>
            </a:r>
            <a:endParaRPr/>
          </a:p>
          <a:p>
            <a:pPr indent="0" lvl="0" marL="0" rtl="0" algn="l">
              <a:spcBef>
                <a:spcPts val="0"/>
              </a:spcBef>
              <a:spcAft>
                <a:spcPts val="0"/>
              </a:spcAft>
              <a:buNone/>
            </a:pPr>
            <a:r>
              <a:rPr lang="en"/>
              <a:t> - II BETA HCG LEVELS</a:t>
            </a:r>
            <a:endParaRPr/>
          </a:p>
        </p:txBody>
      </p:sp>
      <p:sp>
        <p:nvSpPr>
          <p:cNvPr id="112" name="Google Shape;112;p22"/>
          <p:cNvSpPr txBox="1"/>
          <p:nvPr>
            <p:ph idx="1" type="body"/>
          </p:nvPr>
        </p:nvSpPr>
        <p:spPr>
          <a:xfrm>
            <a:off x="311700" y="1411100"/>
            <a:ext cx="8520600" cy="3157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Similar trend to I Beta HCG</a:t>
            </a:r>
            <a:endParaRPr/>
          </a:p>
          <a:p>
            <a:pPr indent="-336550" lvl="0" marL="457200" rtl="0" algn="l">
              <a:spcBef>
                <a:spcPts val="0"/>
              </a:spcBef>
              <a:spcAft>
                <a:spcPts val="0"/>
              </a:spcAft>
              <a:buClr>
                <a:srgbClr val="ECECEC"/>
              </a:buClr>
              <a:buSzPts val="1700"/>
              <a:buFont typeface="Roboto"/>
              <a:buChar char="●"/>
            </a:pPr>
            <a:r>
              <a:rPr lang="en"/>
              <a:t>Peak frequency (~345) is</a:t>
            </a:r>
            <a:br>
              <a:rPr lang="en"/>
            </a:br>
            <a:r>
              <a:rPr lang="en"/>
              <a:t>around 0-15 mIU/mL</a:t>
            </a:r>
            <a:endParaRPr/>
          </a:p>
          <a:p>
            <a:pPr indent="-336550" lvl="0" marL="457200" rtl="0" algn="l">
              <a:spcBef>
                <a:spcPts val="0"/>
              </a:spcBef>
              <a:spcAft>
                <a:spcPts val="0"/>
              </a:spcAft>
              <a:buClr>
                <a:srgbClr val="ECECEC"/>
              </a:buClr>
              <a:buSzPts val="1700"/>
              <a:buFont typeface="Roboto"/>
              <a:buChar char="●"/>
            </a:pPr>
            <a:r>
              <a:rPr lang="en"/>
              <a:t>Frequency immediately </a:t>
            </a:r>
            <a:br>
              <a:rPr lang="en"/>
            </a:br>
            <a:r>
              <a:rPr lang="en"/>
              <a:t>decreases to ~0-15 until</a:t>
            </a:r>
            <a:br>
              <a:rPr lang="en"/>
            </a:br>
            <a:r>
              <a:rPr lang="en"/>
              <a:t>~250 mIU/mL</a:t>
            </a:r>
            <a:endParaRPr/>
          </a:p>
        </p:txBody>
      </p:sp>
      <p:pic>
        <p:nvPicPr>
          <p:cNvPr id="113" name="Google Shape;113;p22"/>
          <p:cNvPicPr preferRelativeResize="0"/>
          <p:nvPr/>
        </p:nvPicPr>
        <p:blipFill>
          <a:blip r:embed="rId3">
            <a:alphaModFix/>
          </a:blip>
          <a:stretch>
            <a:fillRect/>
          </a:stretch>
        </p:blipFill>
        <p:spPr>
          <a:xfrm>
            <a:off x="3856875" y="1307325"/>
            <a:ext cx="4975413" cy="3416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EXPLORATION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ECECEC"/>
              </a:buClr>
              <a:buSzPts val="1700"/>
              <a:buFont typeface="Roboto"/>
              <a:buChar char="●"/>
            </a:pPr>
            <a:r>
              <a:rPr lang="en"/>
              <a:t>Overall: Twice as many PCOS = “No” data points, higher frequencies of lower hormone levels, and frequency decreases as hormone level increases</a:t>
            </a:r>
            <a:endParaRPr/>
          </a:p>
          <a:p>
            <a:pPr indent="-336550" lvl="0" marL="457200" rtl="0" algn="l">
              <a:lnSpc>
                <a:spcPct val="100000"/>
              </a:lnSpc>
              <a:spcBef>
                <a:spcPts val="0"/>
              </a:spcBef>
              <a:spcAft>
                <a:spcPts val="0"/>
              </a:spcAft>
              <a:buClr>
                <a:srgbClr val="ECECEC"/>
              </a:buClr>
              <a:buSzPts val="1700"/>
              <a:buFont typeface="Roboto"/>
              <a:buChar char="●"/>
            </a:pPr>
            <a:r>
              <a:rPr lang="en"/>
              <a:t>Next: Compare AMH, I Beta HCG, and II Beta HCG </a:t>
            </a:r>
            <a:r>
              <a:rPr lang="en"/>
              <a:t>independently</a:t>
            </a:r>
            <a:r>
              <a:rPr lang="en"/>
              <a:t> to PCOS diagnosis</a:t>
            </a:r>
            <a:endParaRPr/>
          </a:p>
          <a:p>
            <a:pPr indent="-336550" lvl="0" marL="457200" rtl="0" algn="l">
              <a:lnSpc>
                <a:spcPct val="100000"/>
              </a:lnSpc>
              <a:spcBef>
                <a:spcPts val="0"/>
              </a:spcBef>
              <a:spcAft>
                <a:spcPts val="0"/>
              </a:spcAft>
              <a:buClr>
                <a:srgbClr val="ECECEC"/>
              </a:buClr>
              <a:buSzPts val="1700"/>
              <a:buFont typeface="Roboto"/>
              <a:buChar char="●"/>
            </a:pPr>
            <a:r>
              <a:rPr lang="en"/>
              <a:t>Using Boxplots to visualize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EXPLORATION KEY FINDINGS </a:t>
            </a:r>
            <a:br>
              <a:rPr lang="en"/>
            </a:br>
            <a:r>
              <a:rPr lang="en"/>
              <a:t>- AMH AND PCOS</a:t>
            </a:r>
            <a:endParaRPr/>
          </a:p>
        </p:txBody>
      </p:sp>
      <p:sp>
        <p:nvSpPr>
          <p:cNvPr id="125" name="Google Shape;125;p24"/>
          <p:cNvSpPr txBox="1"/>
          <p:nvPr>
            <p:ph idx="1" type="body"/>
          </p:nvPr>
        </p:nvSpPr>
        <p:spPr>
          <a:xfrm>
            <a:off x="311700" y="1464025"/>
            <a:ext cx="8520600" cy="3105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ECECEC"/>
              </a:buClr>
              <a:buSzPts val="1700"/>
              <a:buFont typeface="Roboto"/>
              <a:buChar char="●"/>
            </a:pPr>
            <a:r>
              <a:rPr lang="en"/>
              <a:t>PCOS = “Yes” shows higher</a:t>
            </a:r>
            <a:br>
              <a:rPr lang="en"/>
            </a:br>
            <a:r>
              <a:rPr lang="en"/>
              <a:t>median, 3rd quartile, and maximum</a:t>
            </a:r>
            <a:endParaRPr/>
          </a:p>
          <a:p>
            <a:pPr indent="-336550" lvl="0" marL="457200" rtl="0" algn="l">
              <a:lnSpc>
                <a:spcPct val="100000"/>
              </a:lnSpc>
              <a:spcBef>
                <a:spcPts val="0"/>
              </a:spcBef>
              <a:spcAft>
                <a:spcPts val="0"/>
              </a:spcAft>
              <a:buClr>
                <a:srgbClr val="ECECEC"/>
              </a:buClr>
              <a:buSzPts val="1700"/>
              <a:buFont typeface="Roboto"/>
              <a:buChar char="●"/>
            </a:pPr>
            <a:r>
              <a:rPr lang="en"/>
              <a:t>PCOS = “Yes” has larger interquartile</a:t>
            </a:r>
            <a:br>
              <a:rPr lang="en"/>
            </a:br>
            <a:r>
              <a:rPr lang="en"/>
              <a:t>range and no outliers (when </a:t>
            </a:r>
            <a:br>
              <a:rPr lang="en"/>
            </a:br>
            <a:r>
              <a:rPr lang="en"/>
              <a:t>compared to “No” cohort)</a:t>
            </a:r>
            <a:endParaRPr/>
          </a:p>
          <a:p>
            <a:pPr indent="-336550" lvl="0" marL="457200" rtl="0" algn="l">
              <a:lnSpc>
                <a:spcPct val="100000"/>
              </a:lnSpc>
              <a:spcBef>
                <a:spcPts val="0"/>
              </a:spcBef>
              <a:spcAft>
                <a:spcPts val="0"/>
              </a:spcAft>
              <a:buClr>
                <a:srgbClr val="ECECEC"/>
              </a:buClr>
              <a:buSzPts val="1700"/>
              <a:buFont typeface="Roboto"/>
              <a:buChar char="●"/>
            </a:pPr>
            <a:r>
              <a:rPr lang="en"/>
              <a:t>Potentially a significant difference</a:t>
            </a:r>
            <a:br>
              <a:rPr lang="en"/>
            </a:br>
            <a:r>
              <a:rPr lang="en"/>
              <a:t>between cohorts</a:t>
            </a:r>
            <a:endParaRPr/>
          </a:p>
        </p:txBody>
      </p:sp>
      <p:pic>
        <p:nvPicPr>
          <p:cNvPr id="126" name="Google Shape;126;p24"/>
          <p:cNvPicPr preferRelativeResize="0"/>
          <p:nvPr/>
        </p:nvPicPr>
        <p:blipFill>
          <a:blip r:embed="rId3">
            <a:alphaModFix/>
          </a:blip>
          <a:stretch>
            <a:fillRect/>
          </a:stretch>
        </p:blipFill>
        <p:spPr>
          <a:xfrm>
            <a:off x="4687725" y="1464025"/>
            <a:ext cx="4144574" cy="2910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a:t>
            </a:r>
            <a:r>
              <a:rPr lang="en"/>
              <a:t>EXPLORATION</a:t>
            </a:r>
            <a:r>
              <a:rPr lang="en"/>
              <a:t> KEY FINDINGS </a:t>
            </a:r>
            <a:br>
              <a:rPr lang="en"/>
            </a:br>
            <a:r>
              <a:rPr lang="en"/>
              <a:t>- I BETA HCG AND PCOS</a:t>
            </a:r>
            <a:endParaRPr/>
          </a:p>
        </p:txBody>
      </p:sp>
      <p:sp>
        <p:nvSpPr>
          <p:cNvPr id="132" name="Google Shape;132;p25"/>
          <p:cNvSpPr txBox="1"/>
          <p:nvPr>
            <p:ph idx="1" type="body"/>
          </p:nvPr>
        </p:nvSpPr>
        <p:spPr>
          <a:xfrm>
            <a:off x="311700" y="1464025"/>
            <a:ext cx="8520600" cy="3105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ECECEC"/>
              </a:buClr>
              <a:buSzPts val="1700"/>
              <a:buFont typeface="Roboto"/>
              <a:buChar char="●"/>
            </a:pPr>
            <a:r>
              <a:rPr lang="en"/>
              <a:t>PCOS = “Yes” shows higher</a:t>
            </a:r>
            <a:br>
              <a:rPr lang="en"/>
            </a:br>
            <a:r>
              <a:rPr lang="en"/>
              <a:t>median, 3rd quartile, and maximum</a:t>
            </a:r>
            <a:endParaRPr/>
          </a:p>
          <a:p>
            <a:pPr indent="-336550" lvl="0" marL="457200" rtl="0" algn="l">
              <a:lnSpc>
                <a:spcPct val="100000"/>
              </a:lnSpc>
              <a:spcBef>
                <a:spcPts val="0"/>
              </a:spcBef>
              <a:spcAft>
                <a:spcPts val="0"/>
              </a:spcAft>
              <a:buClr>
                <a:srgbClr val="ECECEC"/>
              </a:buClr>
              <a:buSzPts val="1700"/>
              <a:buFont typeface="Roboto"/>
              <a:buChar char="●"/>
            </a:pPr>
            <a:r>
              <a:rPr lang="en"/>
              <a:t>The minimum and 1st quartile same</a:t>
            </a:r>
            <a:br>
              <a:rPr lang="en"/>
            </a:br>
            <a:r>
              <a:rPr lang="en"/>
              <a:t>i</a:t>
            </a:r>
            <a:r>
              <a:rPr lang="en"/>
              <a:t>n both cohorts (0)</a:t>
            </a:r>
            <a:endParaRPr/>
          </a:p>
          <a:p>
            <a:pPr indent="-336550" lvl="0" marL="457200" rtl="0" algn="l">
              <a:lnSpc>
                <a:spcPct val="100000"/>
              </a:lnSpc>
              <a:spcBef>
                <a:spcPts val="0"/>
              </a:spcBef>
              <a:spcAft>
                <a:spcPts val="0"/>
              </a:spcAft>
              <a:buClr>
                <a:srgbClr val="ECECEC"/>
              </a:buClr>
              <a:buSzPts val="1700"/>
              <a:buFont typeface="Roboto"/>
              <a:buChar char="●"/>
            </a:pPr>
            <a:r>
              <a:rPr lang="en"/>
              <a:t>Potentially a significant difference</a:t>
            </a:r>
            <a:br>
              <a:rPr lang="en"/>
            </a:br>
            <a:r>
              <a:rPr lang="en"/>
              <a:t>between cohorts</a:t>
            </a:r>
            <a:br>
              <a:rPr lang="en"/>
            </a:br>
            <a:endParaRPr/>
          </a:p>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4671750" y="1464025"/>
            <a:ext cx="4160549" cy="296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a:t>
            </a:r>
            <a:r>
              <a:rPr lang="en"/>
              <a:t>EXPLORATION</a:t>
            </a:r>
            <a:r>
              <a:rPr lang="en"/>
              <a:t> KEY FINDINGS </a:t>
            </a:r>
            <a:br>
              <a:rPr lang="en"/>
            </a:br>
            <a:r>
              <a:rPr lang="en"/>
              <a:t>- II BETA HCG AND PCOS</a:t>
            </a:r>
            <a:endParaRPr/>
          </a:p>
        </p:txBody>
      </p:sp>
      <p:sp>
        <p:nvSpPr>
          <p:cNvPr id="139" name="Google Shape;139;p26"/>
          <p:cNvSpPr txBox="1"/>
          <p:nvPr>
            <p:ph idx="1" type="body"/>
          </p:nvPr>
        </p:nvSpPr>
        <p:spPr>
          <a:xfrm>
            <a:off x="311700" y="1464025"/>
            <a:ext cx="8520600" cy="3105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ECECEC"/>
              </a:buClr>
              <a:buSzPts val="1700"/>
              <a:buFont typeface="Roboto"/>
              <a:buChar char="●"/>
            </a:pPr>
            <a:r>
              <a:rPr lang="en"/>
              <a:t>PCOS = “Yes” has a slightly higher</a:t>
            </a:r>
            <a:br>
              <a:rPr lang="en"/>
            </a:br>
            <a:r>
              <a:rPr lang="en"/>
              <a:t>median and 3rd quartile, however</a:t>
            </a:r>
            <a:br>
              <a:rPr lang="en"/>
            </a:br>
            <a:r>
              <a:rPr lang="en"/>
              <a:t>it is likely not significant</a:t>
            </a:r>
            <a:endParaRPr/>
          </a:p>
          <a:p>
            <a:pPr indent="-336550" lvl="0" marL="457200" rtl="0" algn="l">
              <a:lnSpc>
                <a:spcPct val="100000"/>
              </a:lnSpc>
              <a:spcBef>
                <a:spcPts val="0"/>
              </a:spcBef>
              <a:spcAft>
                <a:spcPts val="0"/>
              </a:spcAft>
              <a:buClr>
                <a:srgbClr val="ECECEC"/>
              </a:buClr>
              <a:buSzPts val="1700"/>
              <a:buFont typeface="Roboto"/>
              <a:buChar char="●"/>
            </a:pPr>
            <a:r>
              <a:rPr lang="en"/>
              <a:t>The minimum and 1st quartile same</a:t>
            </a:r>
            <a:br>
              <a:rPr lang="en"/>
            </a:br>
            <a:r>
              <a:rPr lang="en"/>
              <a:t>in both cohorts (0)</a:t>
            </a:r>
            <a:endParaRPr/>
          </a:p>
          <a:p>
            <a:pPr indent="-336550" lvl="0" marL="457200" rtl="0" algn="l">
              <a:lnSpc>
                <a:spcPct val="100000"/>
              </a:lnSpc>
              <a:spcBef>
                <a:spcPts val="0"/>
              </a:spcBef>
              <a:spcAft>
                <a:spcPts val="0"/>
              </a:spcAft>
              <a:buClr>
                <a:srgbClr val="ECECEC"/>
              </a:buClr>
              <a:buSzPts val="1700"/>
              <a:buFont typeface="Roboto"/>
              <a:buChar char="●"/>
            </a:pPr>
            <a:r>
              <a:rPr lang="en"/>
              <a:t>The maximum is approximately the</a:t>
            </a:r>
            <a:br>
              <a:rPr lang="en"/>
            </a:br>
            <a:r>
              <a:rPr lang="en"/>
              <a:t>same in both cohorts</a:t>
            </a:r>
            <a:endParaRPr/>
          </a:p>
          <a:p>
            <a:pPr indent="-336550" lvl="0" marL="457200" rtl="0" algn="l">
              <a:lnSpc>
                <a:spcPct val="100000"/>
              </a:lnSpc>
              <a:spcBef>
                <a:spcPts val="0"/>
              </a:spcBef>
              <a:spcAft>
                <a:spcPts val="0"/>
              </a:spcAft>
              <a:buClr>
                <a:srgbClr val="ECECEC"/>
              </a:buClr>
              <a:buSzPts val="1700"/>
              <a:buFont typeface="Roboto"/>
              <a:buChar char="●"/>
            </a:pPr>
            <a:r>
              <a:rPr lang="en"/>
              <a:t>Both cohorts have several outliers</a:t>
            </a:r>
            <a:endParaRPr/>
          </a:p>
          <a:p>
            <a:pPr indent="-336550" lvl="0" marL="457200" rtl="0" algn="l">
              <a:lnSpc>
                <a:spcPct val="100000"/>
              </a:lnSpc>
              <a:spcBef>
                <a:spcPts val="0"/>
              </a:spcBef>
              <a:spcAft>
                <a:spcPts val="0"/>
              </a:spcAft>
              <a:buClr>
                <a:srgbClr val="ECECEC"/>
              </a:buClr>
              <a:buSzPts val="1700"/>
              <a:buFont typeface="Roboto"/>
              <a:buChar char="●"/>
            </a:pPr>
            <a:r>
              <a:rPr lang="en"/>
              <a:t>Likely not a significant difference </a:t>
            </a:r>
            <a:br>
              <a:rPr lang="en"/>
            </a:br>
            <a:r>
              <a:rPr lang="en"/>
              <a:t>between cohorts</a:t>
            </a:r>
            <a:endParaRPr/>
          </a:p>
        </p:txBody>
      </p:sp>
      <p:pic>
        <p:nvPicPr>
          <p:cNvPr id="140" name="Google Shape;140;p26"/>
          <p:cNvPicPr preferRelativeResize="0"/>
          <p:nvPr/>
        </p:nvPicPr>
        <p:blipFill>
          <a:blip r:embed="rId3">
            <a:alphaModFix/>
          </a:blip>
          <a:stretch>
            <a:fillRect/>
          </a:stretch>
        </p:blipFill>
        <p:spPr>
          <a:xfrm>
            <a:off x="4681800" y="1464025"/>
            <a:ext cx="4150499" cy="2892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AMH AND I BETA HCG VS PCOS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Merged the two</a:t>
            </a:r>
            <a:br>
              <a:rPr lang="en"/>
            </a:br>
            <a:r>
              <a:rPr lang="en"/>
              <a:t>DataFrames (no outliers)</a:t>
            </a:r>
            <a:br>
              <a:rPr lang="en"/>
            </a:br>
            <a:r>
              <a:rPr lang="en"/>
              <a:t>into one DataFrame</a:t>
            </a:r>
            <a:endParaRPr/>
          </a:p>
          <a:p>
            <a:pPr indent="-336550" lvl="0" marL="457200" rtl="0" algn="l">
              <a:spcBef>
                <a:spcPts val="0"/>
              </a:spcBef>
              <a:spcAft>
                <a:spcPts val="0"/>
              </a:spcAft>
              <a:buClr>
                <a:srgbClr val="ECECEC"/>
              </a:buClr>
              <a:buSzPts val="1700"/>
              <a:buFont typeface="Roboto"/>
              <a:buChar char="●"/>
            </a:pPr>
            <a:r>
              <a:rPr lang="en"/>
              <a:t>Clear threshold where </a:t>
            </a:r>
            <a:br>
              <a:rPr lang="en"/>
            </a:br>
            <a:r>
              <a:rPr lang="en"/>
              <a:t>PCOS = 1 (Yes) is at a </a:t>
            </a:r>
            <a:br>
              <a:rPr lang="en"/>
            </a:br>
            <a:r>
              <a:rPr lang="en"/>
              <a:t>certain AMH and I Beta </a:t>
            </a:r>
            <a:br>
              <a:rPr lang="en"/>
            </a:br>
            <a:r>
              <a:rPr lang="en"/>
              <a:t>HCG levels</a:t>
            </a:r>
            <a:endParaRPr/>
          </a:p>
          <a:p>
            <a:pPr indent="-336550" lvl="0" marL="457200" rtl="0" algn="l">
              <a:spcBef>
                <a:spcPts val="0"/>
              </a:spcBef>
              <a:spcAft>
                <a:spcPts val="0"/>
              </a:spcAft>
              <a:buClr>
                <a:srgbClr val="ECECEC"/>
              </a:buClr>
              <a:buSzPts val="1700"/>
              <a:buFont typeface="Roboto"/>
              <a:buChar char="●"/>
            </a:pPr>
            <a:r>
              <a:rPr lang="en"/>
              <a:t>Keep in mind </a:t>
            </a:r>
            <a:r>
              <a:rPr lang="en"/>
              <a:t>potential</a:t>
            </a:r>
            <a:r>
              <a:rPr lang="en"/>
              <a:t> </a:t>
            </a:r>
            <a:br>
              <a:rPr lang="en"/>
            </a:br>
            <a:r>
              <a:rPr lang="en"/>
              <a:t>false negatives </a:t>
            </a:r>
            <a:br>
              <a:rPr lang="en"/>
            </a:br>
            <a:r>
              <a:rPr lang="en"/>
              <a:t>(and false positives)</a:t>
            </a:r>
            <a:endParaRPr/>
          </a:p>
        </p:txBody>
      </p:sp>
      <p:pic>
        <p:nvPicPr>
          <p:cNvPr id="147" name="Google Shape;147;p27"/>
          <p:cNvPicPr preferRelativeResize="0"/>
          <p:nvPr/>
        </p:nvPicPr>
        <p:blipFill>
          <a:blip r:embed="rId3">
            <a:alphaModFix/>
          </a:blip>
          <a:stretch>
            <a:fillRect/>
          </a:stretch>
        </p:blipFill>
        <p:spPr>
          <a:xfrm>
            <a:off x="3604125" y="1152475"/>
            <a:ext cx="5228175" cy="3186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Given patient data containing measurements of AMH and I Beta HCG, we hypothesize that elevated levels at a certain threshold of both AMH and/or I Beta HCG indicate a positive PCOS result</a:t>
            </a:r>
            <a:endParaRPr/>
          </a:p>
          <a:p>
            <a:pPr indent="-336550" lvl="0" marL="457200" rtl="0" algn="l">
              <a:spcBef>
                <a:spcPts val="0"/>
              </a:spcBef>
              <a:spcAft>
                <a:spcPts val="0"/>
              </a:spcAft>
              <a:buClr>
                <a:srgbClr val="ECECEC"/>
              </a:buClr>
              <a:buSzPts val="1700"/>
              <a:buFont typeface="Roboto"/>
              <a:buChar char="●"/>
            </a:pPr>
            <a:r>
              <a:rPr lang="en"/>
              <a:t>Our Objective: Develop a predictive model that can accurately classify whether a patient is likely to have PCOS or not based on their hormone measurements of AMH and I Beta HCG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MODELING</a:t>
            </a:r>
            <a:endParaRPr/>
          </a:p>
        </p:txBody>
      </p:sp>
      <p:sp>
        <p:nvSpPr>
          <p:cNvPr id="159" name="Google Shape;159;p29"/>
          <p:cNvSpPr txBox="1"/>
          <p:nvPr>
            <p:ph idx="1" type="body"/>
          </p:nvPr>
        </p:nvSpPr>
        <p:spPr>
          <a:xfrm>
            <a:off x="311700" y="1152475"/>
            <a:ext cx="30522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Consists of AMH and I Beta HCG hormone levels </a:t>
            </a:r>
            <a:endParaRPr/>
          </a:p>
          <a:p>
            <a:pPr indent="-317500" lvl="0" marL="457200" rtl="0" algn="l">
              <a:spcBef>
                <a:spcPts val="0"/>
              </a:spcBef>
              <a:spcAft>
                <a:spcPts val="0"/>
              </a:spcAft>
              <a:buSzPts val="1400"/>
              <a:buChar char="●"/>
            </a:pPr>
            <a:r>
              <a:rPr lang="en"/>
              <a:t>The X training set consisted of AMH levels and PCOS detection results</a:t>
            </a:r>
            <a:endParaRPr/>
          </a:p>
          <a:p>
            <a:pPr indent="-317500" lvl="0" marL="457200" rtl="0" algn="l">
              <a:spcBef>
                <a:spcPts val="0"/>
              </a:spcBef>
              <a:spcAft>
                <a:spcPts val="0"/>
              </a:spcAft>
              <a:buSzPts val="1400"/>
              <a:buChar char="●"/>
            </a:pPr>
            <a:r>
              <a:rPr lang="en"/>
              <a:t>The Y </a:t>
            </a:r>
            <a:r>
              <a:rPr lang="en"/>
              <a:t>training</a:t>
            </a:r>
            <a:r>
              <a:rPr lang="en"/>
              <a:t> set consisted of I Beta HCG</a:t>
            </a:r>
            <a:endParaRPr/>
          </a:p>
          <a:p>
            <a:pPr indent="-317500" lvl="0" marL="457200" rtl="0" algn="l">
              <a:spcBef>
                <a:spcPts val="0"/>
              </a:spcBef>
              <a:spcAft>
                <a:spcPts val="0"/>
              </a:spcAft>
              <a:buSzPts val="1400"/>
              <a:buChar char="●"/>
            </a:pPr>
            <a:r>
              <a:rPr lang="en"/>
              <a:t>Fit the X and Y data set into 3 training models</a:t>
            </a:r>
            <a:endParaRPr/>
          </a:p>
          <a:p>
            <a:pPr indent="-304800" lvl="1" marL="914400" rtl="0" algn="l">
              <a:spcBef>
                <a:spcPts val="0"/>
              </a:spcBef>
              <a:spcAft>
                <a:spcPts val="0"/>
              </a:spcAft>
              <a:buSzPts val="1200"/>
              <a:buChar char="○"/>
            </a:pPr>
            <a:r>
              <a:rPr lang="en"/>
              <a:t>Linear regression</a:t>
            </a:r>
            <a:endParaRPr/>
          </a:p>
          <a:p>
            <a:pPr indent="-304800" lvl="1" marL="914400" rtl="0" algn="l">
              <a:spcBef>
                <a:spcPts val="0"/>
              </a:spcBef>
              <a:spcAft>
                <a:spcPts val="0"/>
              </a:spcAft>
              <a:buSzPts val="1200"/>
              <a:buChar char="○"/>
            </a:pPr>
            <a:r>
              <a:rPr lang="en"/>
              <a:t>Ridge Regression</a:t>
            </a:r>
            <a:endParaRPr/>
          </a:p>
          <a:p>
            <a:pPr indent="-304800" lvl="1" marL="914400" rtl="0" algn="l">
              <a:spcBef>
                <a:spcPts val="0"/>
              </a:spcBef>
              <a:spcAft>
                <a:spcPts val="0"/>
              </a:spcAft>
              <a:buSzPts val="1200"/>
              <a:buChar char="○"/>
            </a:pPr>
            <a:r>
              <a:rPr lang="en"/>
              <a:t>Random Forest Regression</a:t>
            </a:r>
            <a:endParaRPr/>
          </a:p>
          <a:p>
            <a:pPr indent="0" lvl="0" marL="457200" rtl="0" algn="l">
              <a:spcBef>
                <a:spcPts val="1200"/>
              </a:spcBef>
              <a:spcAft>
                <a:spcPts val="1200"/>
              </a:spcAft>
              <a:buNone/>
            </a:pPr>
            <a:r>
              <a:t/>
            </a:r>
            <a:endParaRPr/>
          </a:p>
        </p:txBody>
      </p:sp>
      <p:sp>
        <p:nvSpPr>
          <p:cNvPr id="160" name="Google Shape;160;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3604125" y="1152475"/>
            <a:ext cx="5228175" cy="3186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 </a:t>
            </a:r>
            <a:endParaRPr/>
          </a:p>
        </p:txBody>
      </p:sp>
      <p:sp>
        <p:nvSpPr>
          <p:cNvPr id="167" name="Google Shape;167;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100 trial runs:</a:t>
            </a:r>
            <a:endParaRPr/>
          </a:p>
          <a:p>
            <a:pPr indent="-304800" lvl="1" marL="914400" rtl="0" algn="l">
              <a:spcBef>
                <a:spcPts val="0"/>
              </a:spcBef>
              <a:spcAft>
                <a:spcPts val="0"/>
              </a:spcAft>
              <a:buSzPts val="1200"/>
              <a:buChar char="○"/>
            </a:pPr>
            <a:r>
              <a:rPr lang="en"/>
              <a:t>The average R^2 = 0.2874</a:t>
            </a:r>
            <a:endParaRPr/>
          </a:p>
        </p:txBody>
      </p:sp>
      <p:sp>
        <p:nvSpPr>
          <p:cNvPr id="168" name="Google Shape;168;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4832401" y="1152475"/>
            <a:ext cx="3999900" cy="29049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RIDGE REGRESSION MODEL </a:t>
            </a:r>
            <a:endParaRPr/>
          </a:p>
        </p:txBody>
      </p:sp>
      <p:sp>
        <p:nvSpPr>
          <p:cNvPr id="175" name="Google Shape;175;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100 trial runs:</a:t>
            </a:r>
            <a:endParaRPr/>
          </a:p>
          <a:p>
            <a:pPr indent="-304800" lvl="1" marL="914400" rtl="0" algn="l">
              <a:spcBef>
                <a:spcPts val="0"/>
              </a:spcBef>
              <a:spcAft>
                <a:spcPts val="0"/>
              </a:spcAft>
              <a:buSzPts val="1200"/>
              <a:buChar char="○"/>
            </a:pPr>
            <a:r>
              <a:rPr lang="en"/>
              <a:t>The average R^2 = 0.3326</a:t>
            </a:r>
            <a:endParaRPr/>
          </a:p>
        </p:txBody>
      </p:sp>
      <p:sp>
        <p:nvSpPr>
          <p:cNvPr id="176" name="Google Shape;176;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1"/>
          <p:cNvPicPr preferRelativeResize="0"/>
          <p:nvPr/>
        </p:nvPicPr>
        <p:blipFill>
          <a:blip r:embed="rId3">
            <a:alphaModFix/>
          </a:blip>
          <a:stretch>
            <a:fillRect/>
          </a:stretch>
        </p:blipFill>
        <p:spPr>
          <a:xfrm>
            <a:off x="4832401" y="1152475"/>
            <a:ext cx="3999900" cy="28849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Introduction to PCOS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Project Impact</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Dataset Overview / Preprocessing </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Visualization </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Dataset Exploration / Key Findings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Problem Statement</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Modeling</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Results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Future Plans / </a:t>
            </a:r>
            <a:r>
              <a:rPr lang="en" sz="1700">
                <a:solidFill>
                  <a:srgbClr val="ECECEC"/>
                </a:solidFill>
                <a:highlight>
                  <a:schemeClr val="lt1"/>
                </a:highlight>
                <a:latin typeface="Roboto"/>
                <a:ea typeface="Roboto"/>
                <a:cs typeface="Roboto"/>
                <a:sym typeface="Roboto"/>
              </a:rPr>
              <a:t>Conclusion</a:t>
            </a:r>
            <a:r>
              <a:rPr lang="en" sz="1700">
                <a:solidFill>
                  <a:srgbClr val="ECECEC"/>
                </a:solidFill>
                <a:highlight>
                  <a:schemeClr val="lt1"/>
                </a:highlight>
                <a:latin typeface="Roboto"/>
                <a:ea typeface="Roboto"/>
                <a:cs typeface="Roboto"/>
                <a:sym typeface="Roboto"/>
              </a:rPr>
              <a:t> </a:t>
            </a:r>
            <a:endParaRPr sz="1700">
              <a:solidFill>
                <a:srgbClr val="ECECEC"/>
              </a:solidFill>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a:t>
            </a:r>
            <a:r>
              <a:rPr lang="en"/>
              <a:t>FOREST</a:t>
            </a:r>
            <a:r>
              <a:rPr lang="en"/>
              <a:t> REGRESSION MODEL </a:t>
            </a:r>
            <a:endParaRPr/>
          </a:p>
        </p:txBody>
      </p:sp>
      <p:sp>
        <p:nvSpPr>
          <p:cNvPr id="183" name="Google Shape;183;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100 trial runs:</a:t>
            </a:r>
            <a:endParaRPr/>
          </a:p>
          <a:p>
            <a:pPr indent="-304800" lvl="1" marL="914400" rtl="0" algn="l">
              <a:spcBef>
                <a:spcPts val="0"/>
              </a:spcBef>
              <a:spcAft>
                <a:spcPts val="0"/>
              </a:spcAft>
              <a:buSzPts val="1200"/>
              <a:buChar char="○"/>
            </a:pPr>
            <a:r>
              <a:rPr lang="en"/>
              <a:t>The average R^2 = 0.4509</a:t>
            </a:r>
            <a:endParaRPr/>
          </a:p>
        </p:txBody>
      </p:sp>
      <p:sp>
        <p:nvSpPr>
          <p:cNvPr id="184" name="Google Shape;184;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4832400" y="1152475"/>
            <a:ext cx="3999901" cy="29824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INSIGHTS</a:t>
            </a:r>
            <a:endParaRPr/>
          </a:p>
        </p:txBody>
      </p:sp>
      <p:sp>
        <p:nvSpPr>
          <p:cNvPr id="191" name="Google Shape;191;p33"/>
          <p:cNvSpPr txBox="1"/>
          <p:nvPr>
            <p:ph idx="1" type="body"/>
          </p:nvPr>
        </p:nvSpPr>
        <p:spPr>
          <a:xfrm>
            <a:off x="311700" y="1152475"/>
            <a:ext cx="6618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average mean squared </a:t>
            </a:r>
            <a:r>
              <a:rPr lang="en"/>
              <a:t>error (MSE)</a:t>
            </a:r>
            <a:r>
              <a:rPr lang="en"/>
              <a:t> = ~10^6 range</a:t>
            </a:r>
            <a:endParaRPr/>
          </a:p>
          <a:p>
            <a:pPr indent="-317500" lvl="1" marL="914400" rtl="0" algn="l">
              <a:spcBef>
                <a:spcPts val="0"/>
              </a:spcBef>
              <a:spcAft>
                <a:spcPts val="0"/>
              </a:spcAft>
              <a:buSzPts val="1400"/>
              <a:buChar char="○"/>
            </a:pPr>
            <a:r>
              <a:rPr lang="en"/>
              <a:t>Highlights the model’s ability to minimize </a:t>
            </a:r>
            <a:r>
              <a:rPr lang="en"/>
              <a:t>prediction</a:t>
            </a:r>
            <a:r>
              <a:rPr lang="en"/>
              <a:t> errors </a:t>
            </a:r>
            <a:endParaRPr/>
          </a:p>
          <a:p>
            <a:pPr indent="-342900" lvl="0" marL="457200" rtl="0" algn="l">
              <a:spcBef>
                <a:spcPts val="0"/>
              </a:spcBef>
              <a:spcAft>
                <a:spcPts val="0"/>
              </a:spcAft>
              <a:buSzPts val="1800"/>
              <a:buChar char="●"/>
            </a:pPr>
            <a:r>
              <a:rPr lang="en"/>
              <a:t>The average mean absolute error (MAE) =~100 range</a:t>
            </a:r>
            <a:endParaRPr/>
          </a:p>
          <a:p>
            <a:pPr indent="-317500" lvl="1" marL="914400" rtl="0" algn="l">
              <a:spcBef>
                <a:spcPts val="0"/>
              </a:spcBef>
              <a:spcAft>
                <a:spcPts val="0"/>
              </a:spcAft>
              <a:buSzPts val="1400"/>
              <a:buChar char="○"/>
            </a:pPr>
            <a:r>
              <a:rPr lang="en"/>
              <a:t>Indicates relatively low average prediction deviations</a:t>
            </a:r>
            <a:endParaRPr/>
          </a:p>
          <a:p>
            <a:pPr indent="-342900" lvl="0" marL="457200" rtl="0" algn="l">
              <a:spcBef>
                <a:spcPts val="0"/>
              </a:spcBef>
              <a:spcAft>
                <a:spcPts val="0"/>
              </a:spcAft>
              <a:buSzPts val="1800"/>
              <a:buChar char="●"/>
            </a:pPr>
            <a:r>
              <a:rPr lang="en"/>
              <a:t>As R^2 reaches closer to 1, the MSE and MAE decreases closer to 0</a:t>
            </a:r>
            <a:endParaRPr/>
          </a:p>
          <a:p>
            <a:pPr indent="-317500" lvl="1" marL="914400" rtl="0" algn="l">
              <a:spcBef>
                <a:spcPts val="0"/>
              </a:spcBef>
              <a:spcAft>
                <a:spcPts val="0"/>
              </a:spcAft>
              <a:buSzPts val="1400"/>
              <a:buChar char="○"/>
            </a:pPr>
            <a:r>
              <a:rPr lang="en"/>
              <a:t>Closer approximation to 1 correlates with </a:t>
            </a:r>
            <a:r>
              <a:rPr lang="en"/>
              <a:t>decreased</a:t>
            </a:r>
            <a:r>
              <a:rPr lang="en"/>
              <a:t> MSE and MAE, indicating enhanced model accuracy </a:t>
            </a:r>
            <a:endParaRPr/>
          </a:p>
          <a:p>
            <a:pPr indent="-342900" lvl="0" marL="457200" rtl="0" algn="l">
              <a:spcBef>
                <a:spcPts val="0"/>
              </a:spcBef>
              <a:spcAft>
                <a:spcPts val="0"/>
              </a:spcAft>
              <a:buSzPts val="1800"/>
              <a:buChar char="●"/>
            </a:pPr>
            <a:r>
              <a:rPr lang="en"/>
              <a:t>The Random Forest Regression Model yields the best/highest R^2 value out of the 3 training models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PLANS / IMPROVEMENTS</a:t>
            </a:r>
            <a:endParaRPr/>
          </a:p>
        </p:txBody>
      </p:sp>
      <p:sp>
        <p:nvSpPr>
          <p:cNvPr id="197" name="Google Shape;197;p34"/>
          <p:cNvSpPr txBox="1"/>
          <p:nvPr>
            <p:ph idx="1" type="body"/>
          </p:nvPr>
        </p:nvSpPr>
        <p:spPr>
          <a:xfrm>
            <a:off x="311700" y="1152475"/>
            <a:ext cx="5518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models may be overfitted, therefore removing certain outliers may improve them along with the MSE and MAE values</a:t>
            </a:r>
            <a:endParaRPr/>
          </a:p>
          <a:p>
            <a:pPr indent="-342900" lvl="0" marL="457200" rtl="0" algn="l">
              <a:spcBef>
                <a:spcPts val="0"/>
              </a:spcBef>
              <a:spcAft>
                <a:spcPts val="0"/>
              </a:spcAft>
              <a:buSzPts val="1800"/>
              <a:buChar char="●"/>
            </a:pPr>
            <a:r>
              <a:rPr lang="en"/>
              <a:t>Use</a:t>
            </a:r>
            <a:r>
              <a:rPr lang="en"/>
              <a:t> other measuring metrics that provides better feedback of the models</a:t>
            </a:r>
            <a:endParaRPr/>
          </a:p>
          <a:p>
            <a:pPr indent="-342900" lvl="0" marL="457200" rtl="0" algn="l">
              <a:spcBef>
                <a:spcPts val="0"/>
              </a:spcBef>
              <a:spcAft>
                <a:spcPts val="0"/>
              </a:spcAft>
              <a:buSzPts val="1800"/>
              <a:buChar char="●"/>
            </a:pPr>
            <a:r>
              <a:rPr lang="en"/>
              <a:t>Use other modeling techniques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Random Forest Regression Model approach </a:t>
            </a:r>
            <a:r>
              <a:rPr lang="en"/>
              <a:t>offers</a:t>
            </a:r>
            <a:r>
              <a:rPr lang="en"/>
              <a:t> promising </a:t>
            </a:r>
            <a:r>
              <a:rPr lang="en"/>
              <a:t>utility</a:t>
            </a:r>
            <a:r>
              <a:rPr lang="en"/>
              <a:t> in </a:t>
            </a:r>
            <a:r>
              <a:rPr lang="en"/>
              <a:t>determined</a:t>
            </a:r>
            <a:r>
              <a:rPr lang="en"/>
              <a:t> PCOS likelihood based on AMH and I Beta HCG hormone measurements</a:t>
            </a:r>
            <a:endParaRPr/>
          </a:p>
          <a:p>
            <a:pPr indent="-342900" lvl="0" marL="457200" rtl="0" algn="l">
              <a:spcBef>
                <a:spcPts val="0"/>
              </a:spcBef>
              <a:spcAft>
                <a:spcPts val="0"/>
              </a:spcAft>
              <a:buSzPts val="1800"/>
              <a:buChar char="●"/>
            </a:pPr>
            <a:r>
              <a:rPr lang="en"/>
              <a:t>Further refinement and validation hold potential to augment its clinical applicability for PCOS diagnosis based on hormone </a:t>
            </a:r>
            <a:r>
              <a:rPr lang="en"/>
              <a:t>measurements</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 Source:</a:t>
            </a:r>
            <a:r>
              <a:rPr lang="en"/>
              <a:t> </a:t>
            </a:r>
            <a:br>
              <a:rPr lang="en"/>
            </a:br>
            <a:r>
              <a:rPr lang="en" u="sng">
                <a:solidFill>
                  <a:schemeClr val="hlink"/>
                </a:solidFill>
                <a:hlinkClick r:id="rId3"/>
              </a:rPr>
              <a:t>Kaggle PCOS Dataset </a:t>
            </a:r>
            <a:endParaRPr/>
          </a:p>
          <a:p>
            <a:pPr indent="0" lvl="0" marL="0" rtl="0" algn="l">
              <a:spcBef>
                <a:spcPts val="1200"/>
              </a:spcBef>
              <a:spcAft>
                <a:spcPts val="1200"/>
              </a:spcAft>
              <a:buNone/>
            </a:pPr>
            <a:r>
              <a:rPr b="1" lang="en"/>
              <a:t>PCOS Background Sources: </a:t>
            </a:r>
            <a:br>
              <a:rPr b="1" lang="en"/>
            </a:br>
            <a:r>
              <a:rPr lang="en" u="sng">
                <a:solidFill>
                  <a:schemeClr val="hlink"/>
                </a:solidFill>
                <a:hlinkClick r:id="rId4"/>
              </a:rPr>
              <a:t>Mayo Clinic</a:t>
            </a:r>
            <a:br>
              <a:rPr lang="en"/>
            </a:br>
            <a:r>
              <a:rPr lang="en" u="sng">
                <a:solidFill>
                  <a:schemeClr val="hlink"/>
                </a:solidFill>
                <a:hlinkClick r:id="rId5"/>
              </a:rPr>
              <a:t>American College of Obstetricians and Gynecologists (ACOG)</a:t>
            </a:r>
            <a:br>
              <a:rPr lang="en"/>
            </a:br>
            <a:r>
              <a:rPr lang="en" u="sng">
                <a:solidFill>
                  <a:schemeClr val="hlink"/>
                </a:solidFill>
                <a:hlinkClick r:id="rId6"/>
              </a:rPr>
              <a:t>The American Society for Reproductive Medicine (ASRM)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PCOS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Polycystic Ovary Syndrome (PCOS) is a common complex hormonal disorder</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a:solidFill>
                  <a:srgbClr val="ECECEC"/>
                </a:solidFill>
                <a:highlight>
                  <a:schemeClr val="lt1"/>
                </a:highlight>
                <a:latin typeface="Roboto"/>
                <a:ea typeface="Roboto"/>
                <a:cs typeface="Roboto"/>
                <a:sym typeface="Roboto"/>
              </a:rPr>
              <a:t>Prevalence: </a:t>
            </a:r>
            <a:r>
              <a:rPr lang="en" sz="1700">
                <a:solidFill>
                  <a:srgbClr val="ECECEC"/>
                </a:solidFill>
                <a:highlight>
                  <a:schemeClr val="lt1"/>
                </a:highlight>
                <a:latin typeface="Roboto"/>
                <a:ea typeface="Roboto"/>
                <a:cs typeface="Roboto"/>
                <a:sym typeface="Roboto"/>
              </a:rPr>
              <a:t>Affects millions of women (</a:t>
            </a:r>
            <a:r>
              <a:rPr lang="en" sz="1700">
                <a:solidFill>
                  <a:srgbClr val="ECECEC"/>
                </a:solidFill>
                <a:highlight>
                  <a:schemeClr val="lt1"/>
                </a:highlight>
                <a:latin typeface="Roboto"/>
                <a:ea typeface="Roboto"/>
                <a:cs typeface="Roboto"/>
                <a:sym typeface="Roboto"/>
              </a:rPr>
              <a:t>5-10% of women worldwide) and a leading cause of infertility, and associated with increased risk of other health conditions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a:solidFill>
                  <a:srgbClr val="ECECEC"/>
                </a:solidFill>
                <a:highlight>
                  <a:schemeClr val="lt1"/>
                </a:highlight>
                <a:latin typeface="Roboto"/>
                <a:ea typeface="Roboto"/>
                <a:cs typeface="Roboto"/>
                <a:sym typeface="Roboto"/>
              </a:rPr>
              <a:t>Symptom</a:t>
            </a:r>
            <a:r>
              <a:rPr b="1" lang="en" sz="1700">
                <a:solidFill>
                  <a:srgbClr val="ECECEC"/>
                </a:solidFill>
                <a:highlight>
                  <a:schemeClr val="lt1"/>
                </a:highlight>
                <a:latin typeface="Roboto"/>
                <a:ea typeface="Roboto"/>
                <a:cs typeface="Roboto"/>
                <a:sym typeface="Roboto"/>
              </a:rPr>
              <a:t>s:</a:t>
            </a:r>
            <a:r>
              <a:rPr lang="en" sz="1700">
                <a:solidFill>
                  <a:srgbClr val="ECECEC"/>
                </a:solidFill>
                <a:highlight>
                  <a:schemeClr val="lt1"/>
                </a:highlight>
                <a:latin typeface="Roboto"/>
                <a:ea typeface="Roboto"/>
                <a:cs typeface="Roboto"/>
                <a:sym typeface="Roboto"/>
              </a:rPr>
              <a:t> Vary from mild to severe - </a:t>
            </a:r>
            <a:r>
              <a:rPr lang="en" sz="1700">
                <a:solidFill>
                  <a:srgbClr val="ECECEC"/>
                </a:solidFill>
                <a:highlight>
                  <a:schemeClr val="lt1"/>
                </a:highlight>
                <a:latin typeface="Roboto"/>
                <a:ea typeface="Roboto"/>
                <a:cs typeface="Roboto"/>
                <a:sym typeface="Roboto"/>
              </a:rPr>
              <a:t>irregular</a:t>
            </a:r>
            <a:r>
              <a:rPr lang="en" sz="1700">
                <a:solidFill>
                  <a:srgbClr val="ECECEC"/>
                </a:solidFill>
                <a:highlight>
                  <a:schemeClr val="lt1"/>
                </a:highlight>
                <a:latin typeface="Roboto"/>
                <a:ea typeface="Roboto"/>
                <a:cs typeface="Roboto"/>
                <a:sym typeface="Roboto"/>
              </a:rPr>
              <a:t> or absent </a:t>
            </a:r>
            <a:r>
              <a:rPr lang="en" sz="1700">
                <a:solidFill>
                  <a:srgbClr val="ECECEC"/>
                </a:solidFill>
                <a:highlight>
                  <a:schemeClr val="lt1"/>
                </a:highlight>
                <a:latin typeface="Roboto"/>
                <a:ea typeface="Roboto"/>
                <a:cs typeface="Roboto"/>
                <a:sym typeface="Roboto"/>
              </a:rPr>
              <a:t>menstrual</a:t>
            </a:r>
            <a:r>
              <a:rPr lang="en" sz="1700">
                <a:solidFill>
                  <a:srgbClr val="ECECEC"/>
                </a:solidFill>
                <a:highlight>
                  <a:schemeClr val="lt1"/>
                </a:highlight>
                <a:latin typeface="Roboto"/>
                <a:ea typeface="Roboto"/>
                <a:cs typeface="Roboto"/>
                <a:sym typeface="Roboto"/>
              </a:rPr>
              <a:t> periods, excessive hair growth, acne, and weight gain</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a:solidFill>
                  <a:srgbClr val="ECECEC"/>
                </a:solidFill>
                <a:highlight>
                  <a:schemeClr val="lt1"/>
                </a:highlight>
                <a:latin typeface="Roboto"/>
                <a:ea typeface="Roboto"/>
                <a:cs typeface="Roboto"/>
                <a:sym typeface="Roboto"/>
              </a:rPr>
              <a:t>Pathophysiology: </a:t>
            </a:r>
            <a:r>
              <a:rPr lang="en" sz="1700">
                <a:solidFill>
                  <a:srgbClr val="ECECEC"/>
                </a:solidFill>
                <a:highlight>
                  <a:schemeClr val="lt1"/>
                </a:highlight>
                <a:latin typeface="Roboto"/>
                <a:ea typeface="Roboto"/>
                <a:cs typeface="Roboto"/>
                <a:sym typeface="Roboto"/>
              </a:rPr>
              <a:t>Cause not fully understood, but believed to involve genetic, hormonal, and lifestyle factors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a:solidFill>
                  <a:srgbClr val="ECECEC"/>
                </a:solidFill>
                <a:highlight>
                  <a:schemeClr val="lt1"/>
                </a:highlight>
                <a:latin typeface="Roboto"/>
                <a:ea typeface="Roboto"/>
                <a:cs typeface="Roboto"/>
                <a:sym typeface="Roboto"/>
              </a:rPr>
              <a:t>Impact: </a:t>
            </a:r>
            <a:r>
              <a:rPr lang="en" sz="1700">
                <a:solidFill>
                  <a:srgbClr val="ECECEC"/>
                </a:solidFill>
                <a:highlight>
                  <a:schemeClr val="lt1"/>
                </a:highlight>
                <a:latin typeface="Roboto"/>
                <a:ea typeface="Roboto"/>
                <a:cs typeface="Roboto"/>
                <a:sym typeface="Roboto"/>
              </a:rPr>
              <a:t>Increased risk of infertility, pregnancy complications, obesity, diabetes, cardiovascular disease, and </a:t>
            </a:r>
            <a:r>
              <a:rPr lang="en" sz="1700">
                <a:solidFill>
                  <a:srgbClr val="ECECEC"/>
                </a:solidFill>
                <a:highlight>
                  <a:schemeClr val="lt1"/>
                </a:highlight>
                <a:latin typeface="Roboto"/>
                <a:ea typeface="Roboto"/>
                <a:cs typeface="Roboto"/>
                <a:sym typeface="Roboto"/>
              </a:rPr>
              <a:t>psychological</a:t>
            </a:r>
            <a:r>
              <a:rPr lang="en" sz="1700">
                <a:solidFill>
                  <a:srgbClr val="ECECEC"/>
                </a:solidFill>
                <a:highlight>
                  <a:schemeClr val="lt1"/>
                </a:highlight>
                <a:latin typeface="Roboto"/>
                <a:ea typeface="Roboto"/>
                <a:cs typeface="Roboto"/>
                <a:sym typeface="Roboto"/>
              </a:rPr>
              <a:t> disorders</a:t>
            </a:r>
            <a:endParaRPr sz="1700">
              <a:solidFill>
                <a:srgbClr val="ECECEC"/>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IMPACT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a:t>
            </a:r>
            <a:r>
              <a:rPr lang="en" sz="1700">
                <a:solidFill>
                  <a:srgbClr val="ECECEC"/>
                </a:solidFill>
                <a:highlight>
                  <a:schemeClr val="lt1"/>
                </a:highlight>
                <a:latin typeface="Roboto"/>
                <a:ea typeface="Roboto"/>
                <a:cs typeface="Roboto"/>
                <a:sym typeface="Roboto"/>
              </a:rPr>
              <a:t>redictive models that can accurately identify individuals at risk of PCOS or infertility</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Early intervention and appropriate treatment, improving patient outcomes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Preventive measures and lifestyle interventions to mitigate the long-term health consequences associated with PCOS</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lang="en" sz="1700">
                <a:solidFill>
                  <a:srgbClr val="ECECEC"/>
                </a:solidFill>
                <a:highlight>
                  <a:schemeClr val="lt1"/>
                </a:highlight>
                <a:latin typeface="Roboto"/>
                <a:ea typeface="Roboto"/>
                <a:cs typeface="Roboto"/>
                <a:sym typeface="Roboto"/>
              </a:rPr>
              <a:t>Potential to contribute to advancements in personalized medicine and women's health</a:t>
            </a:r>
            <a:endParaRPr sz="1700">
              <a:solidFill>
                <a:srgbClr val="ECECEC"/>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Sourced</a:t>
            </a:r>
            <a:r>
              <a:rPr lang="en"/>
              <a:t> from Kaggle and contains a wide range of physical and clinical </a:t>
            </a:r>
            <a:r>
              <a:rPr lang="en"/>
              <a:t>parameters</a:t>
            </a:r>
            <a:r>
              <a:rPr lang="en"/>
              <a:t> related to PCOS and infertility</a:t>
            </a:r>
            <a:endParaRPr/>
          </a:p>
          <a:p>
            <a:pPr indent="-336550" lvl="0" marL="457200" rtl="0" algn="l">
              <a:spcBef>
                <a:spcPts val="0"/>
              </a:spcBef>
              <a:spcAft>
                <a:spcPts val="0"/>
              </a:spcAft>
              <a:buClr>
                <a:srgbClr val="ECECEC"/>
              </a:buClr>
              <a:buSzPts val="1700"/>
              <a:buFont typeface="Roboto"/>
              <a:buChar char="●"/>
            </a:pPr>
            <a:r>
              <a:rPr lang="en"/>
              <a:t>Data points from individuals diagnosed with PCOS and control subjects</a:t>
            </a:r>
            <a:endParaRPr/>
          </a:p>
          <a:p>
            <a:pPr indent="-336550" lvl="0" marL="457200" rtl="0" algn="l">
              <a:spcBef>
                <a:spcPts val="0"/>
              </a:spcBef>
              <a:spcAft>
                <a:spcPts val="0"/>
              </a:spcAft>
              <a:buClr>
                <a:srgbClr val="ECECEC"/>
              </a:buClr>
              <a:buSzPts val="1700"/>
              <a:buFont typeface="Roboto"/>
              <a:buChar char="●"/>
            </a:pPr>
            <a:r>
              <a:rPr lang="en"/>
              <a:t>Multiple</a:t>
            </a:r>
            <a:r>
              <a:rPr lang="en"/>
              <a:t> variables, including age, BMI, </a:t>
            </a:r>
            <a:r>
              <a:rPr lang="en"/>
              <a:t>hormonal</a:t>
            </a:r>
            <a:r>
              <a:rPr lang="en"/>
              <a:t> levels, clinical measurements,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PREPROCESSING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Exploring hormone levels</a:t>
            </a:r>
            <a:endParaRPr/>
          </a:p>
          <a:p>
            <a:pPr indent="-336550" lvl="0" marL="457200" rtl="0" algn="l">
              <a:spcBef>
                <a:spcPts val="0"/>
              </a:spcBef>
              <a:spcAft>
                <a:spcPts val="0"/>
              </a:spcAft>
              <a:buClr>
                <a:srgbClr val="ECECEC"/>
              </a:buClr>
              <a:buSzPts val="1700"/>
              <a:buFont typeface="Roboto"/>
              <a:buChar char="●"/>
            </a:pPr>
            <a:r>
              <a:rPr lang="en"/>
              <a:t>Data cleaning, handling </a:t>
            </a:r>
            <a:r>
              <a:rPr lang="en"/>
              <a:t>missing</a:t>
            </a:r>
            <a:r>
              <a:rPr lang="en"/>
              <a:t> values, and identifying outliers to ensure the quality and integrity of data</a:t>
            </a:r>
            <a:endParaRPr/>
          </a:p>
          <a:p>
            <a:pPr indent="-336550" lvl="0" marL="457200" rtl="0" algn="l">
              <a:spcBef>
                <a:spcPts val="0"/>
              </a:spcBef>
              <a:spcAft>
                <a:spcPts val="0"/>
              </a:spcAft>
              <a:buClr>
                <a:srgbClr val="ECECEC"/>
              </a:buClr>
              <a:buSzPts val="1700"/>
              <a:buFont typeface="Roboto"/>
              <a:buChar char="●"/>
            </a:pPr>
            <a:r>
              <a:rPr lang="en"/>
              <a:t>Removed leading and trailing spaces, renaming columns, ect.</a:t>
            </a:r>
            <a:endParaRPr/>
          </a:p>
          <a:p>
            <a:pPr indent="-336550" lvl="0" marL="457200" rtl="0" algn="l">
              <a:spcBef>
                <a:spcPts val="0"/>
              </a:spcBef>
              <a:spcAft>
                <a:spcPts val="0"/>
              </a:spcAft>
              <a:buClr>
                <a:srgbClr val="ECECEC"/>
              </a:buClr>
              <a:buSzPts val="1700"/>
              <a:buFont typeface="Roboto"/>
              <a:buChar char="●"/>
            </a:pPr>
            <a:r>
              <a:rPr lang="en"/>
              <a:t>Calculated Z-Scores with a threshold = 3 for outlier detection (z-score &gt; 3)</a:t>
            </a:r>
            <a:endParaRPr/>
          </a:p>
          <a:p>
            <a:pPr indent="-336550" lvl="0" marL="457200" rtl="0" algn="l">
              <a:spcBef>
                <a:spcPts val="0"/>
              </a:spcBef>
              <a:spcAft>
                <a:spcPts val="0"/>
              </a:spcAft>
              <a:buClr>
                <a:srgbClr val="ECECEC"/>
              </a:buClr>
              <a:buSzPts val="1700"/>
              <a:buFont typeface="Roboto"/>
              <a:buChar char="●"/>
            </a:pPr>
            <a:r>
              <a:rPr lang="en"/>
              <a:t>Dropped outliers, calculate the IQR, and define lower and upper bonds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VARIABLE VISUALIZATION - PCOS (Y/N)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More in “No” cohort than “Yes” </a:t>
            </a:r>
            <a:br>
              <a:rPr lang="en"/>
            </a:br>
            <a:r>
              <a:rPr lang="en"/>
              <a:t>(350 “No” vs “175” yes)</a:t>
            </a:r>
            <a:endParaRPr/>
          </a:p>
        </p:txBody>
      </p:sp>
      <p:pic>
        <p:nvPicPr>
          <p:cNvPr id="92" name="Google Shape;92;p19"/>
          <p:cNvPicPr preferRelativeResize="0"/>
          <p:nvPr/>
        </p:nvPicPr>
        <p:blipFill>
          <a:blip r:embed="rId3">
            <a:alphaModFix/>
          </a:blip>
          <a:stretch>
            <a:fillRect/>
          </a:stretch>
        </p:blipFill>
        <p:spPr>
          <a:xfrm>
            <a:off x="4549066" y="1254400"/>
            <a:ext cx="4283237"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FEATURES </a:t>
            </a:r>
            <a:r>
              <a:rPr lang="en"/>
              <a:t>VISUALIZATION </a:t>
            </a:r>
            <a:endParaRPr/>
          </a:p>
          <a:p>
            <a:pPr indent="0" lvl="0" marL="0" rtl="0" algn="l">
              <a:spcBef>
                <a:spcPts val="0"/>
              </a:spcBef>
              <a:spcAft>
                <a:spcPts val="0"/>
              </a:spcAft>
              <a:buNone/>
            </a:pPr>
            <a:r>
              <a:rPr lang="en"/>
              <a:t> - AMH LEVELS</a:t>
            </a:r>
            <a:endParaRPr/>
          </a:p>
        </p:txBody>
      </p:sp>
      <p:sp>
        <p:nvSpPr>
          <p:cNvPr id="98" name="Google Shape;98;p20"/>
          <p:cNvSpPr txBox="1"/>
          <p:nvPr>
            <p:ph idx="1" type="body"/>
          </p:nvPr>
        </p:nvSpPr>
        <p:spPr>
          <a:xfrm>
            <a:off x="311700" y="1358200"/>
            <a:ext cx="8520600" cy="321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Peak frequency (~30-35) is</a:t>
            </a:r>
            <a:br>
              <a:rPr lang="en"/>
            </a:br>
            <a:r>
              <a:rPr lang="en"/>
              <a:t>a</a:t>
            </a:r>
            <a:r>
              <a:rPr lang="en"/>
              <a:t>round 1-3 ng/mL</a:t>
            </a:r>
            <a:endParaRPr/>
          </a:p>
          <a:p>
            <a:pPr indent="-336550" lvl="0" marL="457200" rtl="0" algn="l">
              <a:spcBef>
                <a:spcPts val="0"/>
              </a:spcBef>
              <a:spcAft>
                <a:spcPts val="0"/>
              </a:spcAft>
              <a:buClr>
                <a:srgbClr val="ECECEC"/>
              </a:buClr>
              <a:buSzPts val="1700"/>
              <a:buFont typeface="Roboto"/>
              <a:buChar char="●"/>
            </a:pPr>
            <a:r>
              <a:rPr lang="en"/>
              <a:t>Frequency slowly </a:t>
            </a:r>
            <a:r>
              <a:rPr lang="en"/>
              <a:t>d</a:t>
            </a:r>
            <a:r>
              <a:rPr lang="en"/>
              <a:t>ecreases </a:t>
            </a:r>
            <a:br>
              <a:rPr lang="en"/>
            </a:br>
            <a:r>
              <a:rPr lang="en"/>
              <a:t>from 3 ng/mL until 8 ng/mL</a:t>
            </a:r>
            <a:endParaRPr/>
          </a:p>
          <a:p>
            <a:pPr indent="-336550" lvl="0" marL="457200" rtl="0" algn="l">
              <a:spcBef>
                <a:spcPts val="0"/>
              </a:spcBef>
              <a:spcAft>
                <a:spcPts val="0"/>
              </a:spcAft>
              <a:buClr>
                <a:srgbClr val="ECECEC"/>
              </a:buClr>
              <a:buSzPts val="1700"/>
              <a:buFont typeface="Roboto"/>
              <a:buChar char="●"/>
            </a:pPr>
            <a:r>
              <a:rPr lang="en"/>
              <a:t>Plateaus 8-10 ng/mL</a:t>
            </a:r>
            <a:endParaRPr/>
          </a:p>
          <a:p>
            <a:pPr indent="-336550" lvl="0" marL="457200" rtl="0" algn="l">
              <a:spcBef>
                <a:spcPts val="0"/>
              </a:spcBef>
              <a:spcAft>
                <a:spcPts val="0"/>
              </a:spcAft>
              <a:buClr>
                <a:srgbClr val="ECECEC"/>
              </a:buClr>
              <a:buSzPts val="1700"/>
              <a:buFont typeface="Roboto"/>
              <a:buChar char="●"/>
            </a:pPr>
            <a:r>
              <a:rPr lang="en"/>
              <a:t>Steadily decreases again</a:t>
            </a:r>
            <a:br>
              <a:rPr lang="en"/>
            </a:br>
            <a:r>
              <a:rPr lang="en"/>
              <a:t>f</a:t>
            </a:r>
            <a:r>
              <a:rPr lang="en"/>
              <a:t>rom 10 ng/mL until 13.5 ng/mL</a:t>
            </a:r>
            <a:endParaRPr/>
          </a:p>
        </p:txBody>
      </p:sp>
      <p:pic>
        <p:nvPicPr>
          <p:cNvPr id="99" name="Google Shape;99;p20"/>
          <p:cNvPicPr preferRelativeResize="0"/>
          <p:nvPr/>
        </p:nvPicPr>
        <p:blipFill>
          <a:blip r:embed="rId3">
            <a:alphaModFix/>
          </a:blip>
          <a:stretch>
            <a:fillRect/>
          </a:stretch>
        </p:blipFill>
        <p:spPr>
          <a:xfrm>
            <a:off x="4070675" y="1254402"/>
            <a:ext cx="476161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FEATURES VISUALIZATION </a:t>
            </a:r>
            <a:endParaRPr/>
          </a:p>
          <a:p>
            <a:pPr indent="0" lvl="0" marL="0" rtl="0" algn="l">
              <a:spcBef>
                <a:spcPts val="0"/>
              </a:spcBef>
              <a:spcAft>
                <a:spcPts val="0"/>
              </a:spcAft>
              <a:buNone/>
            </a:pPr>
            <a:r>
              <a:rPr lang="en"/>
              <a:t> - I BETA HCG LEVELS</a:t>
            </a:r>
            <a:endParaRPr/>
          </a:p>
        </p:txBody>
      </p:sp>
      <p:sp>
        <p:nvSpPr>
          <p:cNvPr id="105" name="Google Shape;105;p21"/>
          <p:cNvSpPr txBox="1"/>
          <p:nvPr>
            <p:ph idx="1" type="body"/>
          </p:nvPr>
        </p:nvSpPr>
        <p:spPr>
          <a:xfrm>
            <a:off x="311700" y="1375825"/>
            <a:ext cx="8520600" cy="3193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ECECEC"/>
              </a:buClr>
              <a:buSzPts val="1700"/>
              <a:buFont typeface="Roboto"/>
              <a:buChar char="●"/>
            </a:pPr>
            <a:r>
              <a:rPr lang="en"/>
              <a:t>Peak frequency (~275) is</a:t>
            </a:r>
            <a:br>
              <a:rPr lang="en"/>
            </a:br>
            <a:r>
              <a:rPr lang="en"/>
              <a:t>around 0-25 mIU/mL</a:t>
            </a:r>
            <a:endParaRPr/>
          </a:p>
          <a:p>
            <a:pPr indent="-336550" lvl="0" marL="457200" rtl="0" algn="l">
              <a:spcBef>
                <a:spcPts val="0"/>
              </a:spcBef>
              <a:spcAft>
                <a:spcPts val="0"/>
              </a:spcAft>
              <a:buClr>
                <a:srgbClr val="ECECEC"/>
              </a:buClr>
              <a:buSzPts val="1700"/>
              <a:buFont typeface="Roboto"/>
              <a:buChar char="●"/>
            </a:pPr>
            <a:r>
              <a:rPr lang="en"/>
              <a:t>Frequency immediately </a:t>
            </a:r>
            <a:br>
              <a:rPr lang="en"/>
            </a:br>
            <a:r>
              <a:rPr lang="en"/>
              <a:t>decreases to ~0-25 until</a:t>
            </a:r>
            <a:br>
              <a:rPr lang="en"/>
            </a:br>
            <a:r>
              <a:rPr lang="en"/>
              <a:t>~725 mIU/mL</a:t>
            </a:r>
            <a:endParaRPr/>
          </a:p>
        </p:txBody>
      </p:sp>
      <p:pic>
        <p:nvPicPr>
          <p:cNvPr id="106" name="Google Shape;106;p21"/>
          <p:cNvPicPr preferRelativeResize="0"/>
          <p:nvPr/>
        </p:nvPicPr>
        <p:blipFill>
          <a:blip r:embed="rId3">
            <a:alphaModFix/>
          </a:blip>
          <a:stretch>
            <a:fillRect/>
          </a:stretch>
        </p:blipFill>
        <p:spPr>
          <a:xfrm>
            <a:off x="3954875" y="1223050"/>
            <a:ext cx="4877429"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