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910" r:id="rId2"/>
    <p:sldId id="842" r:id="rId3"/>
    <p:sldId id="967" r:id="rId4"/>
    <p:sldId id="914" r:id="rId5"/>
    <p:sldId id="921" r:id="rId6"/>
    <p:sldId id="941" r:id="rId7"/>
    <p:sldId id="968" r:id="rId8"/>
    <p:sldId id="934" r:id="rId9"/>
    <p:sldId id="936" r:id="rId10"/>
    <p:sldId id="970" r:id="rId11"/>
    <p:sldId id="991" r:id="rId12"/>
    <p:sldId id="977" r:id="rId13"/>
    <p:sldId id="963" r:id="rId14"/>
    <p:sldId id="964" r:id="rId15"/>
    <p:sldId id="978" r:id="rId16"/>
    <p:sldId id="979" r:id="rId17"/>
    <p:sldId id="965" r:id="rId18"/>
    <p:sldId id="966" r:id="rId19"/>
    <p:sldId id="962" r:id="rId20"/>
    <p:sldId id="973" r:id="rId21"/>
    <p:sldId id="974" r:id="rId22"/>
    <p:sldId id="975" r:id="rId23"/>
    <p:sldId id="980" r:id="rId24"/>
    <p:sldId id="996" r:id="rId25"/>
    <p:sldId id="995" r:id="rId26"/>
    <p:sldId id="998" r:id="rId27"/>
    <p:sldId id="999" r:id="rId28"/>
    <p:sldId id="993" r:id="rId29"/>
    <p:sldId id="994" r:id="rId30"/>
    <p:sldId id="971" r:id="rId31"/>
    <p:sldId id="984" r:id="rId32"/>
    <p:sldId id="981" r:id="rId33"/>
    <p:sldId id="982" r:id="rId34"/>
    <p:sldId id="988" r:id="rId35"/>
    <p:sldId id="983" r:id="rId36"/>
    <p:sldId id="989" r:id="rId37"/>
    <p:sldId id="990" r:id="rId38"/>
    <p:sldId id="972" r:id="rId39"/>
    <p:sldId id="985" r:id="rId40"/>
    <p:sldId id="986" r:id="rId41"/>
    <p:sldId id="864" r:id="rId42"/>
    <p:sldId id="897" r:id="rId43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BEBEB"/>
    <a:srgbClr val="E3E3E3"/>
    <a:srgbClr val="F2F2F2"/>
    <a:srgbClr val="C0C0C0"/>
    <a:srgbClr val="EAEAE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C41535-BB11-4A8B-944F-6C78E08581C0}" type="datetime1">
              <a:rPr lang="en-US" altLang="en-US"/>
              <a:pPr>
                <a:defRPr/>
              </a:pPr>
              <a:t>10/19/2016</a:t>
            </a:fld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4FB86E6-A1B3-4ADB-91FF-5D4C2DDC1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2270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3050" y="3927475"/>
            <a:ext cx="64008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E639A2-3FAC-4EBB-A070-D668385A6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Helvetica" panose="020B0604020202020204" pitchFamily="34" charset="0"/>
              </a:rPr>
              <a:t>IBM Big Data &amp; Analytics</a:t>
            </a:r>
            <a:br>
              <a:rPr lang="en-US" altLang="en-US" sz="1300">
                <a:latin typeface="Helvetica" panose="020B0604020202020204" pitchFamily="34" charset="0"/>
              </a:rPr>
            </a:br>
            <a:r>
              <a:rPr lang="en-US" altLang="en-US">
                <a:latin typeface="Helvetica" panose="020B0604020202020204" pitchFamily="34" charset="0"/>
              </a:rPr>
              <a:t>© 2013 IBM Corporation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0E453D-6841-42C5-9D29-9F3B9BFD66C7}" type="slidenum">
              <a:rPr lang="en-US" altLang="en-US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904CE1-4BE7-48CA-AF15-F4F0967479DE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583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IBM Big Data &amp; Analytics</a:t>
            </a:r>
            <a:br>
              <a:rPr lang="en-US" altLang="en-US"/>
            </a:br>
            <a:r>
              <a:rPr lang="en-US" altLang="en-US"/>
              <a:t>© 2014 IBM Corporation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E42165-C474-4840-9675-1455D1578C41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1950" y="652463"/>
            <a:ext cx="3735388" cy="280193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904CE1-4BE7-48CA-AF15-F4F0967479D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904CE1-4BE7-48CA-AF15-F4F0967479D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01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50888" algn="l"/>
                <a:tab pos="1506538" algn="l"/>
                <a:tab pos="2259013" algn="l"/>
                <a:tab pos="301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84225" indent="-301625">
              <a:tabLst>
                <a:tab pos="750888" algn="l"/>
                <a:tab pos="1506538" algn="l"/>
                <a:tab pos="2259013" algn="l"/>
                <a:tab pos="301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08088" indent="-241300">
              <a:tabLst>
                <a:tab pos="750888" algn="l"/>
                <a:tab pos="1506538" algn="l"/>
                <a:tab pos="2259013" algn="l"/>
                <a:tab pos="301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90688" indent="-241300">
              <a:tabLst>
                <a:tab pos="750888" algn="l"/>
                <a:tab pos="1506538" algn="l"/>
                <a:tab pos="2259013" algn="l"/>
                <a:tab pos="301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174875" indent="-241300">
              <a:tabLst>
                <a:tab pos="750888" algn="l"/>
                <a:tab pos="1506538" algn="l"/>
                <a:tab pos="2259013" algn="l"/>
                <a:tab pos="301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632075" indent="-241300" eaLnBrk="0" fontAlgn="base" hangingPunct="0">
              <a:spcBef>
                <a:spcPct val="0"/>
              </a:spcBef>
              <a:spcAft>
                <a:spcPct val="0"/>
              </a:spcAft>
              <a:tabLst>
                <a:tab pos="750888" algn="l"/>
                <a:tab pos="1506538" algn="l"/>
                <a:tab pos="2259013" algn="l"/>
                <a:tab pos="301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89275" indent="-241300" eaLnBrk="0" fontAlgn="base" hangingPunct="0">
              <a:spcBef>
                <a:spcPct val="0"/>
              </a:spcBef>
              <a:spcAft>
                <a:spcPct val="0"/>
              </a:spcAft>
              <a:tabLst>
                <a:tab pos="750888" algn="l"/>
                <a:tab pos="1506538" algn="l"/>
                <a:tab pos="2259013" algn="l"/>
                <a:tab pos="301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546475" indent="-241300" eaLnBrk="0" fontAlgn="base" hangingPunct="0">
              <a:spcBef>
                <a:spcPct val="0"/>
              </a:spcBef>
              <a:spcAft>
                <a:spcPct val="0"/>
              </a:spcAft>
              <a:tabLst>
                <a:tab pos="750888" algn="l"/>
                <a:tab pos="1506538" algn="l"/>
                <a:tab pos="2259013" algn="l"/>
                <a:tab pos="301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003675" indent="-241300" eaLnBrk="0" fontAlgn="base" hangingPunct="0">
              <a:spcBef>
                <a:spcPct val="0"/>
              </a:spcBef>
              <a:spcAft>
                <a:spcPct val="0"/>
              </a:spcAft>
              <a:tabLst>
                <a:tab pos="750888" algn="l"/>
                <a:tab pos="1506538" algn="l"/>
                <a:tab pos="2259013" algn="l"/>
                <a:tab pos="30146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9ADBA7-4E2A-41C6-9A72-AE34F8F7639B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803775" cy="3602037"/>
          </a:xfrm>
          <a:ln/>
        </p:spPr>
      </p:sp>
      <p:sp>
        <p:nvSpPr>
          <p:cNvPr id="41988" name="Notes Placeholder 1"/>
          <p:cNvSpPr>
            <a:spLocks noGrp="1"/>
          </p:cNvSpPr>
          <p:nvPr>
            <p:ph type="body" idx="1"/>
          </p:nvPr>
        </p:nvSpPr>
        <p:spPr>
          <a:xfrm>
            <a:off x="377825" y="4560888"/>
            <a:ext cx="65595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41989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84225" indent="-301625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08088" indent="-2413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90688" indent="-2413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174875" indent="-2413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632075" indent="-2413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89275" indent="-2413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546475" indent="-2413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003675" indent="-2413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IBM Analytics</a:t>
            </a:r>
            <a:br>
              <a:rPr lang="en-US" altLang="en-US" sz="1200"/>
            </a:br>
            <a:r>
              <a:rPr lang="en-US" altLang="en-US" sz="1200"/>
              <a:t>© 2015 IBM Corporation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Helvetica" panose="020B0604020202020204" pitchFamily="34" charset="0"/>
              </a:rPr>
              <a:t>IBM Big Data &amp; Analytics</a:t>
            </a:r>
            <a:br>
              <a:rPr lang="en-US" altLang="en-US" sz="1300">
                <a:latin typeface="Helvetica" panose="020B0604020202020204" pitchFamily="34" charset="0"/>
              </a:rPr>
            </a:br>
            <a:r>
              <a:rPr lang="en-US" altLang="en-US">
                <a:latin typeface="Helvetica" panose="020B0604020202020204" pitchFamily="34" charset="0"/>
              </a:rPr>
              <a:t>© 2013 IBM Corporation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E5A0-5A94-496D-BA68-95E504DCA31D}" type="slidenum">
              <a:rPr lang="en-US" altLang="en-US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904CE1-4BE7-48CA-AF15-F4F0967479DE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08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904CE1-4BE7-48CA-AF15-F4F0967479D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15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904CE1-4BE7-48CA-AF15-F4F0967479DE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63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904CE1-4BE7-48CA-AF15-F4F0967479DE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58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5" descr="DB2_LUW_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3025775"/>
            <a:ext cx="861218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0" descr="R120_G137_B251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2016 IBM Corporation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460500"/>
            <a:ext cx="7772400" cy="1470025"/>
          </a:xfrm>
        </p:spPr>
        <p:txBody>
          <a:bodyPr anchor="b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216525"/>
            <a:ext cx="8661400" cy="1362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822386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2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063" y="604838"/>
            <a:ext cx="2038350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604838"/>
            <a:ext cx="5964238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2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2090738"/>
            <a:ext cx="7940675" cy="40925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5866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604838"/>
            <a:ext cx="8154988" cy="557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95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3275" y="2090738"/>
            <a:ext cx="3894138" cy="1970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3275" y="4213225"/>
            <a:ext cx="3894138" cy="197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30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61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8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3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9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9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3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47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538163"/>
            <a:ext cx="8805863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– should be all initial caps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00" y="1236663"/>
            <a:ext cx="8805863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10" descr="R120_G137_B251-20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31"/>
          <p:cNvSpPr>
            <a:spLocks noChangeArrowheads="1"/>
          </p:cNvSpPr>
          <p:nvPr/>
        </p:nvSpPr>
        <p:spPr bwMode="black">
          <a:xfrm>
            <a:off x="165100" y="6654800"/>
            <a:ext cx="3952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D6CA7DB8-5028-4314-B186-65A41A643677}" type="slidenum">
              <a:rPr lang="en-US" altLang="en-US" sz="800" smtClean="0"/>
              <a:pPr eaLnBrk="1" hangingPunct="1">
                <a:defRPr/>
              </a:pPr>
              <a:t>‹#›</a:t>
            </a:fld>
            <a:endParaRPr lang="en-US" altLang="en-US" sz="800"/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  <p:sldLayoutId id="2147484255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715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&gt;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4574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371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29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-guide.html#transformers" TargetMode="External"/><Relationship Id="rId2" Type="http://schemas.openxmlformats.org/officeDocument/2006/relationships/hyperlink" Target="https://spark.apache.org/docs/latest/ml-guide.html#datafr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ml-guide.html#parameters" TargetMode="External"/><Relationship Id="rId5" Type="http://schemas.openxmlformats.org/officeDocument/2006/relationships/hyperlink" Target="https://spark.apache.org/docs/latest/ml-guide.html#pipeline" TargetMode="External"/><Relationship Id="rId4" Type="http://schemas.openxmlformats.org/officeDocument/2006/relationships/hyperlink" Target="https://spark.apache.org/docs/latest/ml-guide.html#estimator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think-cell Slide" r:id="rId5" imgW="38100" imgH="38100" progId="TCLayout.ActiveDocument.1">
                  <p:embed/>
                </p:oleObj>
              </mc:Choice>
              <mc:Fallback>
                <p:oleObj name="think-cell Slide" r:id="rId5" imgW="38100" imgH="3810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327025" y="1660779"/>
            <a:ext cx="8435975" cy="714375"/>
          </a:xfrm>
        </p:spPr>
        <p:txBody>
          <a:bodyPr anchor="t"/>
          <a:lstStyle/>
          <a:p>
            <a:pPr eaLnBrk="1" hangingPunct="1">
              <a:tabLst>
                <a:tab pos="914400" algn="l"/>
              </a:tabLst>
            </a:pPr>
            <a:r>
              <a:rPr lang="en-US" altLang="en-US" sz="3600" dirty="0">
                <a:latin typeface="Helvetica" panose="020B0604020202020204" pitchFamily="34" charset="0"/>
              </a:rPr>
              <a:t>Text Classification with Spark</a:t>
            </a:r>
            <a:br>
              <a:rPr lang="en-US" altLang="en-US" sz="3600" dirty="0">
                <a:latin typeface="Helvetica" panose="020B0604020202020204" pitchFamily="34" charset="0"/>
              </a:rPr>
            </a:br>
            <a:endParaRPr lang="en-US" altLang="en-US" sz="3600" dirty="0">
              <a:latin typeface="Helvetica" panose="020B0604020202020204" pitchFamily="34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gray">
          <a:xfrm>
            <a:off x="327025" y="5295900"/>
            <a:ext cx="8569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tabLst>
                <a:tab pos="914400" algn="l"/>
              </a:tabLst>
              <a:defRPr/>
            </a:pP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Rich Tarro						</a:t>
            </a:r>
            <a:r>
              <a:rPr lang="en-US" sz="2000" b="1" dirty="0">
                <a:latin typeface="Helvetica" pitchFamily="34" charset="0"/>
              </a:rPr>
              <a:t>October 19, 2016</a:t>
            </a:r>
          </a:p>
          <a:p>
            <a:pPr eaLnBrk="1" hangingPunct="1">
              <a:tabLst>
                <a:tab pos="914400" algn="l"/>
              </a:tabLst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IBM Big Data Architect</a:t>
            </a:r>
          </a:p>
          <a:p>
            <a:pPr eaLnBrk="1" hangingPunct="1">
              <a:tabLst>
                <a:tab pos="914400" algn="l"/>
              </a:tabLst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rtarro@us.ibm.com</a:t>
            </a:r>
          </a:p>
          <a:p>
            <a:pPr eaLnBrk="1" hangingPunct="1">
              <a:tabLst>
                <a:tab pos="914400" algn="l"/>
              </a:tabLst>
              <a:defRPr/>
            </a:pPr>
            <a:endParaRPr lang="en-US" sz="2000" b="1" dirty="0">
              <a:latin typeface="Helvetica" pitchFamily="34" charset="0"/>
              <a:ea typeface="+mj-ea"/>
              <a:cs typeface="+mj-cs"/>
            </a:endParaRPr>
          </a:p>
        </p:txBody>
      </p:sp>
      <p:pic>
        <p:nvPicPr>
          <p:cNvPr id="5125" name="Picture 8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68675"/>
            <a:ext cx="2286000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Apache Spark</a:t>
            </a:r>
          </a:p>
          <a:p>
            <a:endParaRPr lang="en-US" altLang="en-US" dirty="0"/>
          </a:p>
          <a:p>
            <a:r>
              <a:rPr lang="en-US" altLang="en-US" dirty="0"/>
              <a:t>Spark </a:t>
            </a:r>
            <a:r>
              <a:rPr lang="en-US" altLang="en-US" dirty="0" err="1"/>
              <a:t>MLlib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Text Classification with Spark</a:t>
            </a:r>
          </a:p>
          <a:p>
            <a:endParaRPr lang="en-US" altLang="en-US" dirty="0"/>
          </a:p>
          <a:p>
            <a:r>
              <a:rPr lang="en-US" altLang="en-US" dirty="0"/>
              <a:t>Some other Machine Learning Concepts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Demo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Wrap-up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2434527"/>
            <a:ext cx="3703320" cy="372681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6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The program is “trained” on a pre-defined set of “training examples”, which then facilitate its ability to reach an accurate conclusion when given new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No labels are given to the learning algorithm, leaving it on its own to find structure (patterns and relationships) in its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23" y="3668158"/>
            <a:ext cx="5022015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0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aims to divide items into categories</a:t>
            </a:r>
          </a:p>
          <a:p>
            <a:pPr lvl="2"/>
            <a:r>
              <a:rPr lang="en-US" dirty="0"/>
              <a:t>The most common classification type is binary classification (two categories)</a:t>
            </a:r>
          </a:p>
          <a:p>
            <a:pPr lvl="2"/>
            <a:r>
              <a:rPr lang="en-US" dirty="0"/>
              <a:t>If there are more than two categories, it is called multiclass classification</a:t>
            </a:r>
          </a:p>
          <a:p>
            <a:pPr lvl="2"/>
            <a:endParaRPr lang="en-US" dirty="0"/>
          </a:p>
          <a:p>
            <a:r>
              <a:rPr lang="en-US" dirty="0"/>
              <a:t>Logistic regression is a popular method to predict a binary response</a:t>
            </a:r>
          </a:p>
          <a:p>
            <a:pPr lvl="1"/>
            <a:r>
              <a:rPr lang="en-US" dirty="0"/>
              <a:t>It is a special case of Generalized Linear models that predict the probability of an outcome</a:t>
            </a:r>
          </a:p>
          <a:p>
            <a:pPr lvl="1"/>
            <a:r>
              <a:rPr lang="en-US" dirty="0"/>
              <a:t>Binary logistic regression can be generalized into multinomial logistic regression to train and predict multiclass classification problems</a:t>
            </a:r>
          </a:p>
          <a:p>
            <a:pPr lvl="2"/>
            <a:r>
              <a:rPr lang="en-US" i="1" dirty="0"/>
              <a:t>The current implementation of logistic regression in spark.ml only supports binary classes. Support for multiclass regression will be added in the future.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56" y="476091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9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 Pipeline Terminology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5101" y="1619734"/>
            <a:ext cx="864057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Tx/>
              <a:buNone/>
            </a:pPr>
            <a:r>
              <a:rPr lang="en-US" b="0" dirty="0"/>
              <a:t>Spark ML standardizes APIs for machine learning algorithms to make it easier to combine multiple algorithms into a single pipeline, or workflow</a:t>
            </a:r>
          </a:p>
          <a:p>
            <a:pPr marL="0" indent="0">
              <a:buClrTx/>
              <a:buNone/>
            </a:pPr>
            <a:endParaRPr lang="en-US" altLang="en-US" b="0" dirty="0">
              <a:hlinkClick r:id="rId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Transformer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Transformer is an algorithm which can transform one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another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0" dirty="0">
              <a:hlinkClick r:id="rId4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Estimator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 Estimator is an algorithm which can be fit on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produce a Transformer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0" dirty="0">
              <a:hlinkClick r:id="rId5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Pipeline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Pipeline chains multiple Transformers and Estimators together to specify an ML workflow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linkClick r:id="rId6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6"/>
              </a:rPr>
              <a:t>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All Transformers and Estimators share a common API for specifying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26095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Transformer is an abstraction that includes feature transformers and learned models</a:t>
            </a:r>
          </a:p>
          <a:p>
            <a:pPr lvl="1"/>
            <a:r>
              <a:rPr lang="en-US" dirty="0"/>
              <a:t>A Transformer implements a method transform(), which converts one </a:t>
            </a:r>
            <a:r>
              <a:rPr lang="en-US" dirty="0" err="1"/>
              <a:t>DataFrame</a:t>
            </a:r>
            <a:r>
              <a:rPr lang="en-US" dirty="0"/>
              <a:t> into another, generally by appending one or more columns</a:t>
            </a:r>
          </a:p>
          <a:p>
            <a:pPr lvl="1"/>
            <a:endParaRPr lang="en-US" dirty="0"/>
          </a:p>
          <a:p>
            <a:r>
              <a:rPr lang="en-US" dirty="0"/>
              <a:t> For example:</a:t>
            </a:r>
          </a:p>
          <a:p>
            <a:pPr lvl="1"/>
            <a:r>
              <a:rPr lang="en-US" dirty="0"/>
              <a:t>A feature transformer might take a </a:t>
            </a:r>
            <a:r>
              <a:rPr lang="en-US" dirty="0" err="1"/>
              <a:t>DataFrame</a:t>
            </a:r>
            <a:r>
              <a:rPr lang="en-US" dirty="0"/>
              <a:t>, read a column (e.g., text), map it into a new column (e.g., feature vectors), and output a new </a:t>
            </a:r>
            <a:r>
              <a:rPr lang="en-US" dirty="0" err="1"/>
              <a:t>DataFrame</a:t>
            </a:r>
            <a:r>
              <a:rPr lang="en-US" dirty="0"/>
              <a:t> with the mapped column appended</a:t>
            </a:r>
          </a:p>
          <a:p>
            <a:pPr lvl="1"/>
            <a:r>
              <a:rPr lang="en-US" dirty="0"/>
              <a:t>A learning model might take a </a:t>
            </a:r>
            <a:r>
              <a:rPr lang="en-US" dirty="0" err="1"/>
              <a:t>DataFrame</a:t>
            </a:r>
            <a:r>
              <a:rPr lang="en-US" dirty="0"/>
              <a:t>, read the column containing feature vectors, predict the label for each feature vector, and output a new </a:t>
            </a:r>
            <a:r>
              <a:rPr lang="en-US" dirty="0" err="1"/>
              <a:t>DataFrame</a:t>
            </a:r>
            <a:r>
              <a:rPr lang="en-US" dirty="0"/>
              <a:t> with predicted labels appended as a column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1" y="4911217"/>
            <a:ext cx="2143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 Transformers for 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  <a:p>
            <a:pPr lvl="1"/>
            <a:r>
              <a:rPr lang="en-US" dirty="0"/>
              <a:t>Tokenization is the process of taking text (such as a sentence) and breaking it into individual terms (usually words)</a:t>
            </a:r>
          </a:p>
          <a:p>
            <a:pPr lvl="1"/>
            <a:endParaRPr lang="en-US" dirty="0"/>
          </a:p>
          <a:p>
            <a:r>
              <a:rPr lang="en-US" dirty="0" err="1"/>
              <a:t>StopWordsRemover</a:t>
            </a:r>
            <a:r>
              <a:rPr lang="en-US" dirty="0"/>
              <a:t> takes as input a sequence of strings (e.g. the output of a Tokenizer) and drops all the stop words from the input sequences</a:t>
            </a:r>
          </a:p>
          <a:p>
            <a:pPr lvl="1"/>
            <a:r>
              <a:rPr lang="en-US" dirty="0"/>
              <a:t>Stop words are words which should be excluded from the input, typically because the words appear frequently and don’t carry as much meaning</a:t>
            </a:r>
          </a:p>
          <a:p>
            <a:pPr lvl="1"/>
            <a:r>
              <a:rPr lang="en-US" dirty="0"/>
              <a:t>Spark </a:t>
            </a:r>
            <a:r>
              <a:rPr lang="en-US" dirty="0" err="1"/>
              <a:t>Mllib</a:t>
            </a:r>
            <a:r>
              <a:rPr lang="en-US" dirty="0"/>
              <a:t> provides a list of stop words by default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64" y="488779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 Transformers for 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Frequency-Inverse Document Frequency (TF-IDF) is a common text pre-processing step</a:t>
            </a:r>
          </a:p>
          <a:p>
            <a:pPr lvl="1"/>
            <a:r>
              <a:rPr lang="en-US" dirty="0"/>
              <a:t>In Spark ML, TF-IDF is separated into two parts: TF (+hashing) and IDF</a:t>
            </a:r>
          </a:p>
          <a:p>
            <a:endParaRPr lang="en-US" dirty="0"/>
          </a:p>
          <a:p>
            <a:r>
              <a:rPr lang="en-US" dirty="0"/>
              <a:t>TF: </a:t>
            </a:r>
            <a:r>
              <a:rPr lang="en-US" dirty="0" err="1"/>
              <a:t>HashingTF</a:t>
            </a:r>
            <a:r>
              <a:rPr lang="en-US" dirty="0"/>
              <a:t> is a Transformer which takes sets of terms and converts those sets into fixed-length feature vectors</a:t>
            </a:r>
          </a:p>
          <a:p>
            <a:pPr lvl="1"/>
            <a:r>
              <a:rPr lang="en-US" dirty="0"/>
              <a:t>The algorithm combines Term Frequency (TF) counts with the hashing for dimensionality reduction</a:t>
            </a:r>
          </a:p>
          <a:p>
            <a:endParaRPr lang="en-US" dirty="0"/>
          </a:p>
          <a:p>
            <a:r>
              <a:rPr lang="en-US" dirty="0"/>
              <a:t>IDF: IDF is an Estimator which fits on a dataset and produces an </a:t>
            </a:r>
            <a:r>
              <a:rPr lang="en-US" dirty="0" err="1"/>
              <a:t>IDFModel</a:t>
            </a:r>
            <a:endParaRPr lang="en-US" dirty="0"/>
          </a:p>
          <a:p>
            <a:pPr lvl="1"/>
            <a:r>
              <a:rPr lang="en-US" dirty="0"/>
              <a:t> The </a:t>
            </a:r>
            <a:r>
              <a:rPr lang="en-US" dirty="0" err="1"/>
              <a:t>IDFModel</a:t>
            </a:r>
            <a:r>
              <a:rPr lang="en-US" dirty="0"/>
              <a:t> takes feature vectors (generally created from </a:t>
            </a:r>
            <a:r>
              <a:rPr lang="en-US" dirty="0" err="1"/>
              <a:t>HashingTF</a:t>
            </a:r>
            <a:r>
              <a:rPr lang="en-US" dirty="0"/>
              <a:t>) and scales each column</a:t>
            </a:r>
          </a:p>
          <a:p>
            <a:pPr lvl="1"/>
            <a:r>
              <a:rPr lang="en-US" dirty="0"/>
              <a:t>IDF “down-weights” columns which appear frequently in a corpus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31" y="544044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Estimator abstracts the concept of an algorithm that fits or trains on data</a:t>
            </a:r>
          </a:p>
          <a:p>
            <a:pPr lvl="1"/>
            <a:r>
              <a:rPr lang="en-US" dirty="0"/>
              <a:t>An Estimator implements a method fit(), which accepts a </a:t>
            </a:r>
            <a:r>
              <a:rPr lang="en-US" dirty="0" err="1"/>
              <a:t>DataFrame</a:t>
            </a:r>
            <a:r>
              <a:rPr lang="en-US" dirty="0"/>
              <a:t> and produces a Model (which is a Transformer)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learning algorithm such as </a:t>
            </a:r>
            <a:r>
              <a:rPr lang="en-US" dirty="0" err="1"/>
              <a:t>LogisticRegression</a:t>
            </a:r>
            <a:r>
              <a:rPr lang="en-US" dirty="0"/>
              <a:t> is an Estimator</a:t>
            </a:r>
          </a:p>
          <a:p>
            <a:pPr lvl="1"/>
            <a:r>
              <a:rPr lang="en-US" dirty="0"/>
              <a:t>Calling fit() trains a </a:t>
            </a:r>
            <a:r>
              <a:rPr lang="en-US" dirty="0" err="1"/>
              <a:t>LogisticRegressionModel</a:t>
            </a:r>
            <a:r>
              <a:rPr lang="en-US" dirty="0"/>
              <a:t>, which is a Model (a Transformer)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66" y="4441825"/>
            <a:ext cx="2324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Pipeline is specified as a sequence of stages where each stage is either a Transformer or an Estimator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stages are run in order and the input </a:t>
            </a:r>
            <a:r>
              <a:rPr lang="en-US" dirty="0" err="1"/>
              <a:t>DataFrame</a:t>
            </a:r>
            <a:r>
              <a:rPr lang="en-US" dirty="0"/>
              <a:t> is transformed as it passes through each stage</a:t>
            </a:r>
          </a:p>
          <a:p>
            <a:pPr lvl="1"/>
            <a:r>
              <a:rPr lang="en-US" dirty="0"/>
              <a:t>For Transformer stages, the transform() method is called on the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For Estimator stages, the fit() method is called to produce a Transformer (which becomes part of the fitted Pipeline), and that Transformer’s transform() method is called on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example, a simple text document processing workflow might include several stages:</a:t>
            </a:r>
          </a:p>
          <a:p>
            <a:pPr lvl="1"/>
            <a:r>
              <a:rPr lang="en-US" dirty="0"/>
              <a:t>Split each document’s text into words</a:t>
            </a:r>
          </a:p>
          <a:p>
            <a:pPr lvl="1"/>
            <a:r>
              <a:rPr lang="en-US" dirty="0"/>
              <a:t>Convert each document’s words into a numerical feature vector</a:t>
            </a:r>
          </a:p>
          <a:p>
            <a:pPr lvl="1"/>
            <a:r>
              <a:rPr lang="en-US" dirty="0"/>
              <a:t>Learn a prediction model using the feature vectors and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4" y="5351462"/>
            <a:ext cx="1085850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100" y="538163"/>
            <a:ext cx="8978900" cy="598487"/>
          </a:xfrm>
        </p:spPr>
        <p:txBody>
          <a:bodyPr/>
          <a:lstStyle/>
          <a:p>
            <a:r>
              <a:rPr lang="en-US" dirty="0"/>
              <a:t>Example Text Document Pipeline – training time usage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57" y="3063928"/>
            <a:ext cx="6302286" cy="1699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28670" y="2535802"/>
            <a:ext cx="334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Pipeline</a:t>
            </a:r>
            <a:r>
              <a:rPr lang="en-US" sz="2000" dirty="0"/>
              <a:t> is an </a:t>
            </a:r>
            <a:r>
              <a:rPr lang="en-US" sz="2000" b="1" dirty="0"/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100450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Apache Spark</a:t>
            </a:r>
          </a:p>
          <a:p>
            <a:endParaRPr lang="en-US" altLang="en-US" dirty="0"/>
          </a:p>
          <a:p>
            <a:r>
              <a:rPr lang="en-US" altLang="en-US" dirty="0"/>
              <a:t>Spark </a:t>
            </a:r>
            <a:r>
              <a:rPr lang="en-US" altLang="en-US" dirty="0" err="1"/>
              <a:t>MLlib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Text Classification with Spark</a:t>
            </a:r>
          </a:p>
          <a:p>
            <a:endParaRPr lang="en-US" altLang="en-US" dirty="0"/>
          </a:p>
          <a:p>
            <a:r>
              <a:rPr lang="en-US" altLang="en-US" dirty="0"/>
              <a:t>Some other Machine Learning Concepts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Demo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Wrap-up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352425" y="1399033"/>
            <a:ext cx="8154988" cy="1810512"/>
          </a:xfrm>
        </p:spPr>
        <p:txBody>
          <a:bodyPr/>
          <a:lstStyle/>
          <a:p>
            <a:r>
              <a:rPr lang="en-US" dirty="0"/>
              <a:t>After a Pipeline’s fit() method runs, it produces a </a:t>
            </a:r>
            <a:r>
              <a:rPr lang="en-US" dirty="0" err="1"/>
              <a:t>PipelineModel</a:t>
            </a:r>
            <a:r>
              <a:rPr lang="en-US" dirty="0"/>
              <a:t>, which is a Transformer</a:t>
            </a:r>
          </a:p>
          <a:p>
            <a:endParaRPr lang="en-US" dirty="0"/>
          </a:p>
          <a:p>
            <a:r>
              <a:rPr lang="en-US" dirty="0"/>
              <a:t>When the </a:t>
            </a:r>
            <a:r>
              <a:rPr lang="en-US" dirty="0" err="1"/>
              <a:t>PipelineModel’s</a:t>
            </a:r>
            <a:r>
              <a:rPr lang="en-US" dirty="0"/>
              <a:t> transform() method is called on a test dataset, the data are passed through the fitted pipeline in order</a:t>
            </a:r>
          </a:p>
          <a:p>
            <a:pPr lvl="1"/>
            <a:r>
              <a:rPr lang="en-US" dirty="0"/>
              <a:t>Each stage’s transform() method updates the dataset and passes it to the next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Pipelines and </a:t>
            </a:r>
            <a:r>
              <a:rPr lang="en-US" dirty="0" err="1"/>
              <a:t>PipelineModels</a:t>
            </a:r>
            <a:r>
              <a:rPr lang="en-US" dirty="0"/>
              <a:t> help to ensure that training and test data go through identical feature processing steps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448" y="538163"/>
            <a:ext cx="8805863" cy="598487"/>
          </a:xfrm>
        </p:spPr>
        <p:txBody>
          <a:bodyPr/>
          <a:lstStyle/>
          <a:p>
            <a:r>
              <a:rPr lang="en-US" dirty="0" err="1"/>
              <a:t>PipelineModel</a:t>
            </a:r>
            <a:r>
              <a:rPr lang="en-US" dirty="0"/>
              <a:t> – used at test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1" y="4701460"/>
            <a:ext cx="6195597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4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92" y="5132070"/>
            <a:ext cx="1714500" cy="15001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100" y="1172655"/>
            <a:ext cx="8805863" cy="5167312"/>
          </a:xfrm>
        </p:spPr>
        <p:txBody>
          <a:bodyPr/>
          <a:lstStyle/>
          <a:p>
            <a:r>
              <a:rPr lang="en-US" dirty="0"/>
              <a:t>Spark ML Estimators and Transformers use a uniform API for specifying parameters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Param</a:t>
            </a:r>
            <a:r>
              <a:rPr lang="en-US" dirty="0"/>
              <a:t> is a named parameter with self-contained documentation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ParamMap</a:t>
            </a:r>
            <a:r>
              <a:rPr lang="en-US" dirty="0"/>
              <a:t> is a set of (parameter, value) pairs</a:t>
            </a:r>
          </a:p>
          <a:p>
            <a:endParaRPr lang="en-US" dirty="0"/>
          </a:p>
          <a:p>
            <a:r>
              <a:rPr lang="en-US" dirty="0"/>
              <a:t>There are two main ways to pass parameters to an algorithm:</a:t>
            </a:r>
          </a:p>
          <a:p>
            <a:pPr lvl="1"/>
            <a:r>
              <a:rPr lang="en-US" dirty="0"/>
              <a:t>Set parameters for an instance</a:t>
            </a:r>
          </a:p>
          <a:p>
            <a:pPr lvl="2"/>
            <a:r>
              <a:rPr lang="en-US" dirty="0"/>
              <a:t>For example: if </a:t>
            </a:r>
            <a:r>
              <a:rPr lang="en-US" dirty="0" err="1"/>
              <a:t>lr</a:t>
            </a:r>
            <a:r>
              <a:rPr lang="en-US" dirty="0"/>
              <a:t> is an instance of </a:t>
            </a:r>
            <a:r>
              <a:rPr lang="en-US" dirty="0" err="1"/>
              <a:t>LogisticRegression</a:t>
            </a:r>
            <a:r>
              <a:rPr lang="en-US" dirty="0"/>
              <a:t>, one could call </a:t>
            </a:r>
            <a:r>
              <a:rPr lang="en-US" dirty="0" err="1"/>
              <a:t>lr.setMaxIter</a:t>
            </a:r>
            <a:r>
              <a:rPr lang="en-US" dirty="0"/>
              <a:t>(10) to make </a:t>
            </a:r>
            <a:r>
              <a:rPr lang="en-US" dirty="0" err="1"/>
              <a:t>lr.fit</a:t>
            </a:r>
            <a:r>
              <a:rPr lang="en-US" dirty="0"/>
              <a:t>() use at most 10 iterations</a:t>
            </a:r>
          </a:p>
          <a:p>
            <a:pPr lvl="1"/>
            <a:r>
              <a:rPr lang="en-US" dirty="0"/>
              <a:t>Pass a </a:t>
            </a:r>
            <a:r>
              <a:rPr lang="en-US" dirty="0" err="1"/>
              <a:t>ParamMap</a:t>
            </a:r>
            <a:r>
              <a:rPr lang="en-US" dirty="0"/>
              <a:t> to fit() or transform()</a:t>
            </a:r>
          </a:p>
          <a:p>
            <a:pPr lvl="2"/>
            <a:r>
              <a:rPr lang="en-US" dirty="0"/>
              <a:t>Any parameters in the </a:t>
            </a:r>
            <a:r>
              <a:rPr lang="en-US" dirty="0" err="1"/>
              <a:t>ParamMap</a:t>
            </a:r>
            <a:r>
              <a:rPr lang="en-US" dirty="0"/>
              <a:t> will override parameters previously specified via setter methods.</a:t>
            </a:r>
          </a:p>
          <a:p>
            <a:endParaRPr lang="en-US" dirty="0"/>
          </a:p>
          <a:p>
            <a:r>
              <a:rPr lang="en-US" dirty="0"/>
              <a:t>Parameters belong to specific instances of Estimators and Transformers</a:t>
            </a:r>
          </a:p>
        </p:txBody>
      </p:sp>
    </p:spTree>
    <p:extLst>
      <p:ext uri="{BB962C8B-B14F-4D97-AF65-F5344CB8AC3E}">
        <p14:creationId xmlns:p14="http://schemas.microsoft.com/office/powerpoint/2010/main" val="322902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via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44639"/>
            <a:ext cx="8805863" cy="5167312"/>
          </a:xfrm>
        </p:spPr>
        <p:txBody>
          <a:bodyPr/>
          <a:lstStyle/>
          <a:p>
            <a:r>
              <a:rPr lang="en-US" dirty="0"/>
              <a:t>An important task in ML is model selection</a:t>
            </a:r>
          </a:p>
          <a:p>
            <a:pPr lvl="1"/>
            <a:r>
              <a:rPr lang="en-US" dirty="0"/>
              <a:t>using data to find the best model or parameters for a given task</a:t>
            </a:r>
          </a:p>
          <a:p>
            <a:endParaRPr lang="en-US" dirty="0"/>
          </a:p>
          <a:p>
            <a:r>
              <a:rPr lang="en-US" dirty="0"/>
              <a:t>Pipelines facilitate model selection by making it easy to tune an entire Pipeline at once, rather than tuning each element in the Pipeline separately</a:t>
            </a:r>
          </a:p>
          <a:p>
            <a:endParaRPr lang="en-US" dirty="0"/>
          </a:p>
          <a:p>
            <a:r>
              <a:rPr lang="en-US" dirty="0"/>
              <a:t>Currently, spark.ml supports model selection using the </a:t>
            </a:r>
            <a:r>
              <a:rPr lang="en-US" dirty="0" err="1"/>
              <a:t>CrossValidator</a:t>
            </a:r>
            <a:r>
              <a:rPr lang="en-US" dirty="0"/>
              <a:t> class, which takes as input an Estimator, a set of </a:t>
            </a:r>
            <a:r>
              <a:rPr lang="en-US" dirty="0" err="1"/>
              <a:t>ParamMaps</a:t>
            </a:r>
            <a:r>
              <a:rPr lang="en-US" dirty="0"/>
              <a:t>, and an Evaluator</a:t>
            </a:r>
          </a:p>
          <a:p>
            <a:pPr lvl="1"/>
            <a:r>
              <a:rPr lang="en-US" dirty="0" err="1"/>
              <a:t>CrossValidator</a:t>
            </a:r>
            <a:r>
              <a:rPr lang="en-US" dirty="0"/>
              <a:t> iterates through the set of </a:t>
            </a:r>
            <a:r>
              <a:rPr lang="en-US" dirty="0" err="1"/>
              <a:t>ParamMaps</a:t>
            </a:r>
            <a:endParaRPr lang="en-US" dirty="0"/>
          </a:p>
          <a:p>
            <a:pPr lvl="1"/>
            <a:r>
              <a:rPr lang="en-US" dirty="0"/>
              <a:t>For each </a:t>
            </a:r>
            <a:r>
              <a:rPr lang="en-US" dirty="0" err="1"/>
              <a:t>ParamMap</a:t>
            </a:r>
            <a:r>
              <a:rPr lang="en-US" dirty="0"/>
              <a:t>, it trains the given Estimator and evaluates it using the given Evaluator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93" y="5122799"/>
            <a:ext cx="5934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0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a Spark ML Model - </a:t>
            </a:r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36663"/>
            <a:ext cx="4416425" cy="5167312"/>
          </a:xfrm>
        </p:spPr>
        <p:txBody>
          <a:bodyPr/>
          <a:lstStyle/>
          <a:p>
            <a:r>
              <a:rPr lang="en-US" dirty="0"/>
              <a:t>Spark ML algorithms provide many </a:t>
            </a:r>
            <a:r>
              <a:rPr lang="en-US" dirty="0" err="1"/>
              <a:t>hyperparameters</a:t>
            </a:r>
            <a:r>
              <a:rPr lang="en-US" dirty="0"/>
              <a:t> for tuning models</a:t>
            </a:r>
          </a:p>
          <a:p>
            <a:endParaRPr lang="en-US" dirty="0"/>
          </a:p>
          <a:p>
            <a:r>
              <a:rPr lang="en-US" dirty="0"/>
              <a:t>These </a:t>
            </a:r>
            <a:r>
              <a:rPr lang="en-US" dirty="0" err="1"/>
              <a:t>hyperparameters</a:t>
            </a:r>
            <a:r>
              <a:rPr lang="en-US" dirty="0"/>
              <a:t> are distinct from the model parameters being optimized by ML itself</a:t>
            </a:r>
          </a:p>
          <a:p>
            <a:endParaRPr lang="en-US" dirty="0"/>
          </a:p>
          <a:p>
            <a:r>
              <a:rPr lang="en-US" dirty="0" err="1"/>
              <a:t>Hyperparameter</a:t>
            </a:r>
            <a:r>
              <a:rPr lang="en-US" dirty="0"/>
              <a:t> tuning is accomplished by choosing the best set of parameters based on model performance on test data that the model was not trained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236663"/>
            <a:ext cx="3810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Apache Spark</a:t>
            </a:r>
          </a:p>
          <a:p>
            <a:endParaRPr lang="en-US" altLang="en-US" dirty="0"/>
          </a:p>
          <a:p>
            <a:r>
              <a:rPr lang="en-US" altLang="en-US" dirty="0"/>
              <a:t>Spark </a:t>
            </a:r>
            <a:r>
              <a:rPr lang="en-US" altLang="en-US" dirty="0" err="1"/>
              <a:t>MLlib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Text Classification with Spark</a:t>
            </a:r>
          </a:p>
          <a:p>
            <a:endParaRPr lang="en-US" altLang="en-US" dirty="0"/>
          </a:p>
          <a:p>
            <a:r>
              <a:rPr lang="en-US" altLang="en-US" dirty="0"/>
              <a:t>Some other Machine Learning Concepts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Demo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Wrap-up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3092895"/>
            <a:ext cx="4919472" cy="372681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07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 is a popular method to predict a binary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43" y="2876931"/>
            <a:ext cx="5438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Threshold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98" y="2318004"/>
            <a:ext cx="5715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3774" y="1883890"/>
            <a:ext cx="287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threshold = 0.5 shown 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923544" y="3748927"/>
            <a:ext cx="1773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Probability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1638" y="5604820"/>
            <a:ext cx="884682" cy="34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412696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and the Confusion Matrix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4234" y="3778246"/>
            <a:ext cx="254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TN	True Negative</a:t>
            </a:r>
          </a:p>
          <a:p>
            <a:r>
              <a:rPr lang="en-US" dirty="0"/>
              <a:t>FP	False Positive</a:t>
            </a:r>
          </a:p>
          <a:p>
            <a:r>
              <a:rPr lang="en-US" dirty="0"/>
              <a:t>FN	False Negative</a:t>
            </a:r>
          </a:p>
          <a:p>
            <a:r>
              <a:rPr lang="en-US" dirty="0"/>
              <a:t>TP 	True Positive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3399" y="2341750"/>
            <a:ext cx="4645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		=(TN+TP)/(TN+FP+FN+TP)</a:t>
            </a:r>
          </a:p>
          <a:p>
            <a:r>
              <a:rPr lang="en-US" dirty="0"/>
              <a:t>Precision		=TP/(FP+TP)</a:t>
            </a:r>
          </a:p>
          <a:p>
            <a:r>
              <a:rPr lang="en-US" dirty="0"/>
              <a:t>Sensitivity		=TP/(TP+FN)</a:t>
            </a:r>
          </a:p>
          <a:p>
            <a:r>
              <a:rPr lang="en-US" dirty="0"/>
              <a:t>Specificity		=TN/(TN+FP)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9" y="2228793"/>
            <a:ext cx="3010161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0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curve is a graphical plot that illustrates the performance of a binary classifier system as its discrimination threshold is varied</a:t>
            </a:r>
          </a:p>
          <a:p>
            <a:endParaRPr lang="en-US" dirty="0"/>
          </a:p>
          <a:p>
            <a:r>
              <a:rPr lang="en-US" dirty="0"/>
              <a:t>Created by plotting the true positive rate against the false positive rate at various threshold settings.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73" y="3303148"/>
            <a:ext cx="2834886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8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Controls overfitting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68" y="2007755"/>
            <a:ext cx="5989839" cy="265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55" y="5685231"/>
            <a:ext cx="5890770" cy="723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501384" y="5685231"/>
            <a:ext cx="786384" cy="6515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1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Apache Spark</a:t>
            </a:r>
          </a:p>
          <a:p>
            <a:endParaRPr lang="en-US" altLang="en-US" dirty="0"/>
          </a:p>
          <a:p>
            <a:r>
              <a:rPr lang="en-US" altLang="en-US" dirty="0"/>
              <a:t>Spark </a:t>
            </a:r>
            <a:r>
              <a:rPr lang="en-US" altLang="en-US" dirty="0" err="1"/>
              <a:t>MLlib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Text Classification with Spark</a:t>
            </a:r>
          </a:p>
          <a:p>
            <a:endParaRPr lang="en-US" altLang="en-US" dirty="0"/>
          </a:p>
          <a:p>
            <a:r>
              <a:rPr lang="en-US" altLang="en-US" dirty="0"/>
              <a:t>Some other Machine Learning Concepts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Demo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Wrap-up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1236663"/>
            <a:ext cx="1801368" cy="372681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70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Apache Spark</a:t>
            </a:r>
          </a:p>
          <a:p>
            <a:endParaRPr lang="en-US" altLang="en-US" dirty="0"/>
          </a:p>
          <a:p>
            <a:r>
              <a:rPr lang="en-US" altLang="en-US" dirty="0"/>
              <a:t>Spark </a:t>
            </a:r>
            <a:r>
              <a:rPr lang="en-US" altLang="en-US" dirty="0" err="1"/>
              <a:t>MLlib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Text Classification with Spark</a:t>
            </a:r>
          </a:p>
          <a:p>
            <a:endParaRPr lang="en-US" altLang="en-US" dirty="0"/>
          </a:p>
          <a:p>
            <a:r>
              <a:rPr lang="en-US" altLang="en-US" dirty="0"/>
              <a:t>Some other Machine Learning Concepts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Demo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Wrap-up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3687255"/>
            <a:ext cx="795528" cy="372681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75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 Scenario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Classification against the 20 Newsgroup text classification data set using Spark machine learning</a:t>
            </a:r>
          </a:p>
          <a:p>
            <a:endParaRPr lang="en-US" dirty="0"/>
          </a:p>
          <a:p>
            <a:r>
              <a:rPr lang="en-US" dirty="0"/>
              <a:t>We will specifically classify the documents into two categories</a:t>
            </a:r>
          </a:p>
          <a:p>
            <a:pPr lvl="1"/>
            <a:r>
              <a:rPr lang="en-US" dirty="0"/>
              <a:t>a binary classification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33" y="3709416"/>
            <a:ext cx="3257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59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Newsgroups Data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04" y="2846295"/>
            <a:ext cx="3429000" cy="3429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approximately 20,000 newsgroup documents</a:t>
            </a:r>
          </a:p>
          <a:p>
            <a:pPr lvl="1"/>
            <a:r>
              <a:rPr lang="en-US" dirty="0"/>
              <a:t> partitioned (nearly) evenly across 20 different newsgroups, 		each corresponding to a different topic</a:t>
            </a:r>
          </a:p>
          <a:p>
            <a:pPr lvl="1"/>
            <a:r>
              <a:rPr lang="en-US" dirty="0"/>
              <a:t>Popular data set for experiments in text applications of machine learning techniques</a:t>
            </a:r>
          </a:p>
          <a:p>
            <a:endParaRPr lang="en-US" dirty="0"/>
          </a:p>
          <a:p>
            <a:r>
              <a:rPr lang="en-US" dirty="0"/>
              <a:t>In this demo, we will only use a subset of the 20 Newsgroups data set</a:t>
            </a:r>
          </a:p>
          <a:p>
            <a:pPr lvl="1"/>
            <a:r>
              <a:rPr lang="en-US" dirty="0"/>
              <a:t>2000 articles</a:t>
            </a:r>
          </a:p>
          <a:p>
            <a:pPr lvl="1"/>
            <a:r>
              <a:rPr lang="en-US" dirty="0"/>
              <a:t>100 articles from each of the 20 newsgroups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Acknowledgement:</a:t>
            </a:r>
          </a:p>
          <a:p>
            <a:pPr marL="342900" lvl="1" indent="0">
              <a:buNone/>
            </a:pPr>
            <a:r>
              <a:rPr lang="en-US" dirty="0" err="1"/>
              <a:t>Hettich</a:t>
            </a:r>
            <a:r>
              <a:rPr lang="en-US" dirty="0"/>
              <a:t>, S. and Bay, S. D. (1999). The UCI KDD Archive [</a:t>
            </a:r>
            <a:r>
              <a:rPr lang="en-US" dirty="0">
                <a:hlinkClick r:id="rId3"/>
              </a:rPr>
              <a:t>http://kdd.ics.uci.edu</a:t>
            </a:r>
            <a:r>
              <a:rPr lang="en-US" dirty="0"/>
              <a:t>]. Irvine, CA: University of California, Department of Information and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160316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Newsgroups Data Set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 err="1"/>
              <a:t>comp.graphics</a:t>
            </a:r>
            <a:endParaRPr lang="en-US" sz="1600" b="0" dirty="0"/>
          </a:p>
          <a:p>
            <a:r>
              <a:rPr lang="en-US" sz="1600" b="0" dirty="0"/>
              <a:t>comp.os.ms-</a:t>
            </a:r>
            <a:r>
              <a:rPr lang="en-US" sz="1600" b="0" dirty="0" err="1"/>
              <a:t>windows.misc</a:t>
            </a:r>
            <a:endParaRPr lang="en-US" sz="1600" b="0" dirty="0"/>
          </a:p>
          <a:p>
            <a:r>
              <a:rPr lang="en-US" sz="1600" b="0" dirty="0" err="1"/>
              <a:t>comp.sys.ibm.pc.hardware</a:t>
            </a:r>
            <a:endParaRPr lang="en-US" sz="1600" b="0" dirty="0"/>
          </a:p>
          <a:p>
            <a:r>
              <a:rPr lang="en-US" sz="1600" b="0" dirty="0" err="1"/>
              <a:t>comp.sys.mac.hardware</a:t>
            </a:r>
            <a:endParaRPr lang="en-US" sz="1600" b="0" dirty="0"/>
          </a:p>
          <a:p>
            <a:r>
              <a:rPr lang="en-US" sz="1600" b="0" dirty="0" err="1"/>
              <a:t>comp.windows.x</a:t>
            </a:r>
            <a:endParaRPr lang="en-US" sz="1600" b="0" dirty="0"/>
          </a:p>
          <a:p>
            <a:r>
              <a:rPr lang="en-US" sz="1600" b="0" dirty="0" err="1"/>
              <a:t>rec.autos</a:t>
            </a:r>
            <a:endParaRPr lang="en-US" sz="1600" b="0" dirty="0"/>
          </a:p>
          <a:p>
            <a:r>
              <a:rPr lang="en-US" sz="1600" b="0" dirty="0" err="1"/>
              <a:t>rec.motorcycles</a:t>
            </a:r>
            <a:endParaRPr lang="en-US" sz="1600" b="0" dirty="0"/>
          </a:p>
          <a:p>
            <a:r>
              <a:rPr lang="en-US" sz="1600" b="0" dirty="0" err="1"/>
              <a:t>rec.sport.baseball</a:t>
            </a:r>
            <a:endParaRPr lang="en-US" sz="1600" b="0" dirty="0"/>
          </a:p>
          <a:p>
            <a:r>
              <a:rPr lang="en-US" sz="1600" b="0" dirty="0" err="1"/>
              <a:t>rec.sport.hockey</a:t>
            </a:r>
            <a:endParaRPr lang="en-US" sz="1600" b="0" dirty="0"/>
          </a:p>
          <a:p>
            <a:r>
              <a:rPr lang="en-US" sz="1600" b="0" dirty="0" err="1"/>
              <a:t>sci.crypt</a:t>
            </a:r>
            <a:endParaRPr lang="en-US" sz="1600" b="0" dirty="0"/>
          </a:p>
          <a:p>
            <a:r>
              <a:rPr lang="en-US" sz="1600" b="0" dirty="0" err="1"/>
              <a:t>sci.electronics</a:t>
            </a:r>
            <a:endParaRPr lang="en-US" sz="1600" b="0" dirty="0"/>
          </a:p>
          <a:p>
            <a:r>
              <a:rPr lang="en-US" sz="1600" b="0" dirty="0" err="1"/>
              <a:t>sci.med</a:t>
            </a:r>
            <a:endParaRPr lang="en-US" sz="1600" b="0" dirty="0"/>
          </a:p>
          <a:p>
            <a:r>
              <a:rPr lang="en-US" sz="1600" b="0" dirty="0" err="1"/>
              <a:t>sci.space</a:t>
            </a:r>
            <a:endParaRPr lang="en-US" sz="1600" b="0" dirty="0"/>
          </a:p>
          <a:p>
            <a:r>
              <a:rPr lang="en-US" sz="1600" b="0" dirty="0" err="1"/>
              <a:t>misc.forsale</a:t>
            </a:r>
            <a:endParaRPr lang="en-US" sz="1600" b="0" dirty="0"/>
          </a:p>
          <a:p>
            <a:r>
              <a:rPr lang="en-US" sz="1600" b="0" dirty="0" err="1"/>
              <a:t>talk.politics.misc</a:t>
            </a:r>
            <a:endParaRPr lang="en-US" sz="1600" b="0" dirty="0"/>
          </a:p>
          <a:p>
            <a:r>
              <a:rPr lang="en-US" sz="1600" b="0" dirty="0" err="1"/>
              <a:t>talk.politics.guns</a:t>
            </a:r>
            <a:endParaRPr lang="en-US" sz="1600" b="0" dirty="0"/>
          </a:p>
          <a:p>
            <a:r>
              <a:rPr lang="en-US" sz="1600" b="0" dirty="0" err="1"/>
              <a:t>talk.politics.mideast</a:t>
            </a:r>
            <a:endParaRPr lang="en-US" sz="1600" b="0" dirty="0"/>
          </a:p>
          <a:p>
            <a:r>
              <a:rPr lang="en-US" sz="1600" b="0" dirty="0" err="1"/>
              <a:t>talk.religion.misc</a:t>
            </a:r>
            <a:endParaRPr lang="en-US" sz="1600" b="0" dirty="0"/>
          </a:p>
          <a:p>
            <a:r>
              <a:rPr lang="en-US" sz="1600" b="0" dirty="0" err="1"/>
              <a:t>alt.atheism</a:t>
            </a:r>
            <a:endParaRPr lang="en-US" sz="1600" b="0" dirty="0"/>
          </a:p>
          <a:p>
            <a:r>
              <a:rPr lang="en-US" sz="1600" b="0" dirty="0" err="1"/>
              <a:t>soc.religion.christian</a:t>
            </a:r>
            <a:endParaRPr lang="en-US" sz="1600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71" y="2165537"/>
            <a:ext cx="3243263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2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articles from each of the 20 Newsgroups are arranged by topic in filesystem directories</a:t>
            </a:r>
          </a:p>
          <a:p>
            <a:pPr lvl="1"/>
            <a:r>
              <a:rPr lang="en-US" dirty="0"/>
              <a:t>20 directories, one per topic</a:t>
            </a:r>
          </a:p>
          <a:p>
            <a:pPr lvl="1"/>
            <a:r>
              <a:rPr lang="en-US" dirty="0"/>
              <a:t>100 files in each directory, one file = one document</a:t>
            </a:r>
          </a:p>
          <a:p>
            <a:pPr lvl="1"/>
            <a:endParaRPr lang="en-US" dirty="0"/>
          </a:p>
          <a:p>
            <a:r>
              <a:rPr lang="en-US" dirty="0"/>
              <a:t>The subdirectory name, representing the topic, will be used for labeling the data to train the machine learning 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Newsgroups Data Set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9" y="4080120"/>
            <a:ext cx="3269264" cy="19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3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Download the data in </a:t>
            </a:r>
            <a:r>
              <a:rPr lang="en-US" dirty="0" err="1"/>
              <a:t>tarball</a:t>
            </a:r>
            <a:r>
              <a:rPr lang="en-US" dirty="0"/>
              <a:t> format</a:t>
            </a:r>
          </a:p>
          <a:p>
            <a:pPr lvl="1">
              <a:defRPr/>
            </a:pPr>
            <a:r>
              <a:rPr lang="en-US" dirty="0"/>
              <a:t>mini_newsgroups.tar.gz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Explode the </a:t>
            </a:r>
            <a:r>
              <a:rPr lang="en-US" dirty="0" err="1"/>
              <a:t>tarball</a:t>
            </a:r>
            <a:endParaRPr lang="en-US" dirty="0"/>
          </a:p>
          <a:p>
            <a:pPr lvl="1">
              <a:defRPr/>
            </a:pPr>
            <a:r>
              <a:rPr lang="en-US" dirty="0"/>
              <a:t>tar –</a:t>
            </a:r>
            <a:r>
              <a:rPr lang="en-US" dirty="0" err="1"/>
              <a:t>zxvf</a:t>
            </a:r>
            <a:r>
              <a:rPr lang="en-US" dirty="0"/>
              <a:t> mini_newsgroups.tar.gz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Read the newsgroups documents into an RDD</a:t>
            </a:r>
          </a:p>
          <a:p>
            <a:pPr lvl="1">
              <a:defRPr/>
            </a:pPr>
            <a:r>
              <a:rPr lang="en-US" dirty="0" err="1"/>
              <a:t>wholeTextFiles</a:t>
            </a:r>
            <a:r>
              <a:rPr lang="en-US" dirty="0"/>
              <a:t> lets you read in a directory structure containing multiple small text files and returns each as (</a:t>
            </a:r>
            <a:r>
              <a:rPr lang="en-US" dirty="0" err="1"/>
              <a:t>filepath</a:t>
            </a:r>
            <a:r>
              <a:rPr lang="en-US" dirty="0"/>
              <a:t>, content) pairs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Strip out the </a:t>
            </a:r>
            <a:r>
              <a:rPr lang="en-US" dirty="0" err="1"/>
              <a:t>filepath</a:t>
            </a:r>
            <a:r>
              <a:rPr lang="en-US" dirty="0"/>
              <a:t> and text from the (</a:t>
            </a:r>
            <a:r>
              <a:rPr lang="en-US" dirty="0" err="1"/>
              <a:t>filepath</a:t>
            </a:r>
            <a:r>
              <a:rPr lang="en-US" dirty="0"/>
              <a:t>, content) pairs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Extract the topic from the </a:t>
            </a:r>
            <a:r>
              <a:rPr lang="en-US" dirty="0" err="1"/>
              <a:t>filepath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Put the data into a 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63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28" y="1952847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185614"/>
            <a:ext cx="313971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94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 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Label the data as to whether each document is computer related or not</a:t>
            </a:r>
          </a:p>
          <a:p>
            <a:pPr lvl="1">
              <a:defRPr/>
            </a:pPr>
            <a:r>
              <a:rPr lang="en-US" dirty="0"/>
              <a:t>Binary classification</a:t>
            </a:r>
          </a:p>
          <a:p>
            <a:pPr lvl="1">
              <a:defRPr/>
            </a:pPr>
            <a:r>
              <a:rPr lang="en-US" dirty="0"/>
              <a:t>Label directories that contain “comp” as computer related, others as not</a:t>
            </a:r>
          </a:p>
          <a:p>
            <a:pPr lvl="2">
              <a:defRPr/>
            </a:pPr>
            <a:r>
              <a:rPr lang="en-US" dirty="0"/>
              <a:t>label = 0 =&gt; non- computer related</a:t>
            </a:r>
          </a:p>
          <a:p>
            <a:pPr lvl="2">
              <a:defRPr/>
            </a:pPr>
            <a:r>
              <a:rPr lang="en-US" dirty="0"/>
              <a:t>Label = 0 =&gt; computer related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Split the data set into training (90%) and test (10%)</a:t>
            </a:r>
          </a:p>
          <a:p>
            <a:pPr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46" y="3428999"/>
            <a:ext cx="358933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24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 Flow (conclusion)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29399"/>
            <a:ext cx="8805863" cy="5167312"/>
          </a:xfrm>
        </p:spPr>
        <p:txBody>
          <a:bodyPr/>
          <a:lstStyle/>
          <a:p>
            <a:pPr>
              <a:defRPr/>
            </a:pPr>
            <a:r>
              <a:rPr lang="en-US" dirty="0"/>
              <a:t>Configure the Machine Learning pipeline</a:t>
            </a:r>
          </a:p>
          <a:p>
            <a:pPr lvl="1">
              <a:defRPr/>
            </a:pPr>
            <a:r>
              <a:rPr lang="en-US" dirty="0"/>
              <a:t>Tokenizer</a:t>
            </a:r>
          </a:p>
          <a:p>
            <a:pPr lvl="1">
              <a:defRPr/>
            </a:pPr>
            <a:r>
              <a:rPr lang="en-US" dirty="0"/>
              <a:t>Stop Words Remover</a:t>
            </a:r>
          </a:p>
          <a:p>
            <a:pPr lvl="1">
              <a:defRPr/>
            </a:pPr>
            <a:r>
              <a:rPr lang="en-US" dirty="0"/>
              <a:t>Hashing TF</a:t>
            </a:r>
          </a:p>
          <a:p>
            <a:pPr lvl="1">
              <a:defRPr/>
            </a:pPr>
            <a:r>
              <a:rPr lang="en-US" dirty="0"/>
              <a:t>Inverse Document Frequency</a:t>
            </a:r>
          </a:p>
          <a:p>
            <a:pPr lvl="1">
              <a:defRPr/>
            </a:pPr>
            <a:r>
              <a:rPr lang="en-US" dirty="0"/>
              <a:t>Logistic Regression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Fit the pipeline to the training documents</a:t>
            </a:r>
          </a:p>
          <a:p>
            <a:pPr>
              <a:defRPr/>
            </a:pPr>
            <a:r>
              <a:rPr lang="en-US" dirty="0"/>
              <a:t>Show predictions on the test data set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Tune the pipeline</a:t>
            </a:r>
          </a:p>
          <a:p>
            <a:pPr lvl="1">
              <a:defRPr/>
            </a:pPr>
            <a:r>
              <a:rPr lang="en-US" dirty="0"/>
              <a:t>Using an evaluator for the binary classification (Area under the ROC curve)</a:t>
            </a:r>
          </a:p>
          <a:p>
            <a:pPr lvl="1">
              <a:defRPr/>
            </a:pPr>
            <a:r>
              <a:rPr lang="en-US" dirty="0"/>
              <a:t>Generate </a:t>
            </a:r>
            <a:r>
              <a:rPr lang="en-US" dirty="0" err="1"/>
              <a:t>hyperparameter</a:t>
            </a:r>
            <a:r>
              <a:rPr lang="en-US" dirty="0"/>
              <a:t> combinations using a parameter grid</a:t>
            </a:r>
          </a:p>
          <a:p>
            <a:pPr lvl="1">
              <a:defRPr/>
            </a:pPr>
            <a:r>
              <a:rPr lang="en-US" dirty="0"/>
              <a:t>Create a cross validator to tune the pipeline</a:t>
            </a:r>
          </a:p>
          <a:p>
            <a:pPr lvl="1">
              <a:defRPr/>
            </a:pPr>
            <a:r>
              <a:rPr lang="en-US" dirty="0"/>
              <a:t>Cross-evaluate the machine learning pipeline</a:t>
            </a:r>
          </a:p>
          <a:p>
            <a:pPr lvl="1">
              <a:defRPr/>
            </a:pPr>
            <a:r>
              <a:rPr lang="en-US" dirty="0"/>
              <a:t>Investigate improvements achieved by tuning </a:t>
            </a:r>
            <a:r>
              <a:rPr lang="en-US" dirty="0" err="1"/>
              <a:t>hyperparameters</a:t>
            </a:r>
            <a:r>
              <a:rPr lang="en-US" dirty="0"/>
              <a:t> using cross-evaluation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Make improved predictions using the best fit model</a:t>
            </a:r>
          </a:p>
          <a:p>
            <a:pPr lvl="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40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Apache Spark</a:t>
            </a:r>
          </a:p>
          <a:p>
            <a:endParaRPr lang="en-US" altLang="en-US" dirty="0"/>
          </a:p>
          <a:p>
            <a:r>
              <a:rPr lang="en-US" altLang="en-US" dirty="0"/>
              <a:t>Spark </a:t>
            </a:r>
            <a:r>
              <a:rPr lang="en-US" altLang="en-US" dirty="0" err="1"/>
              <a:t>MLlib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Text Classification with Spark</a:t>
            </a:r>
          </a:p>
          <a:p>
            <a:endParaRPr lang="en-US" altLang="en-US" dirty="0"/>
          </a:p>
          <a:p>
            <a:r>
              <a:rPr lang="en-US" altLang="en-US" dirty="0"/>
              <a:t>Some other Machine Learning Concepts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Demo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Wrap-up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4263327"/>
            <a:ext cx="1115568" cy="372681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90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text classification is the classification of text documents into a fixed number of predefined categories</a:t>
            </a:r>
          </a:p>
          <a:p>
            <a:pPr lvl="1"/>
            <a:r>
              <a:rPr lang="en-US" dirty="0"/>
              <a:t>Text classification has a number of applications ranging from email spam detection to providing news feed content to users based on user preferences</a:t>
            </a:r>
          </a:p>
          <a:p>
            <a:endParaRPr lang="en-US" dirty="0"/>
          </a:p>
          <a:p>
            <a:r>
              <a:rPr lang="en-US" dirty="0"/>
              <a:t>The example shown was intended to illustrate how to use Spark </a:t>
            </a:r>
            <a:r>
              <a:rPr lang="en-US" dirty="0" err="1"/>
              <a:t>MLlib</a:t>
            </a:r>
            <a:r>
              <a:rPr lang="en-US" dirty="0"/>
              <a:t> to implement a machine learning pipeline</a:t>
            </a:r>
          </a:p>
          <a:p>
            <a:pPr lvl="1"/>
            <a:r>
              <a:rPr lang="en-US" dirty="0"/>
              <a:t>Although a document classification use case was specifically demonstrated, many of the principles demonstrated in the notebook can be employed to other machine learning use cases</a:t>
            </a:r>
          </a:p>
          <a:p>
            <a:endParaRPr lang="en-US" dirty="0"/>
          </a:p>
          <a:p>
            <a:r>
              <a:rPr lang="en-US" dirty="0" err="1"/>
              <a:t>MLlib</a:t>
            </a:r>
            <a:r>
              <a:rPr lang="en-US" dirty="0"/>
              <a:t> provides a set of high-level APIs for constructing, evaluating and tuning a machine learning workflow</a:t>
            </a:r>
          </a:p>
          <a:p>
            <a:endParaRPr lang="en-US" dirty="0"/>
          </a:p>
          <a:p>
            <a:r>
              <a:rPr lang="en-US" dirty="0"/>
              <a:t>Spark represents a workflow as a pipeline, which consists of a sequence of stages to be run in a specific order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6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Apache Spark</a:t>
            </a:r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158240"/>
            <a:ext cx="6523038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46" y="4513254"/>
            <a:ext cx="6927180" cy="16536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3849624" y="2084832"/>
            <a:ext cx="1179576" cy="11155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2695575"/>
            <a:ext cx="3114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96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4" descr="PPP_CHEAD_CLP_Thank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2495550"/>
            <a:ext cx="7348537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4" descr="5300_IBM_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3009900"/>
            <a:ext cx="22209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Spark Abstractions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1162050"/>
            <a:ext cx="8537575" cy="40318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Resilient Distributed Dataset (RDD)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Represents an immutable, partitioned collection of elements that can be operated on in parallel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err="1"/>
              <a:t>DataFrames</a:t>
            </a:r>
            <a:endParaRPr lang="en-US" alt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A distributed collection of data organized into named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Conceptually equivalent to a table in a relational database or a data frame in R/Python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Makes Spark programs simpler and easier to develop and understand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Automatically optimized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15" y="4498848"/>
            <a:ext cx="3959607" cy="17648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Jupyter</a:t>
            </a:r>
            <a:r>
              <a:rPr lang="en-US" altLang="en-US" dirty="0"/>
              <a:t> Notebook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98500" y="1536319"/>
            <a:ext cx="72898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B2EF"/>
              </a:buClr>
            </a:pPr>
            <a:r>
              <a:rPr lang="en-US" altLang="en-US" b="0" dirty="0">
                <a:solidFill>
                  <a:srgbClr val="000000"/>
                </a:solidFill>
                <a:latin typeface="+mj-lt"/>
                <a:sym typeface="Helvetica" panose="020B0604020202020204" pitchFamily="34" charset="0"/>
              </a:rPr>
              <a:t>Based on </a:t>
            </a:r>
            <a:r>
              <a:rPr lang="en-US" altLang="en-US" b="0" dirty="0" err="1">
                <a:solidFill>
                  <a:srgbClr val="000000"/>
                </a:solidFill>
                <a:latin typeface="+mj-lt"/>
                <a:sym typeface="Helvetica" panose="020B0604020202020204" pitchFamily="34" charset="0"/>
              </a:rPr>
              <a:t>IPython</a:t>
            </a:r>
            <a:endParaRPr lang="en-US" altLang="en-US" b="0" dirty="0">
              <a:solidFill>
                <a:srgbClr val="000000"/>
              </a:solidFill>
              <a:latin typeface="+mj-lt"/>
              <a:sym typeface="Helvetica" panose="020B0604020202020204" pitchFamily="34" charset="0"/>
            </a:endParaRPr>
          </a:p>
          <a:p>
            <a:pPr eaLnBrk="1" hangingPunct="1">
              <a:buClr>
                <a:srgbClr val="00B2EF"/>
              </a:buClr>
            </a:pPr>
            <a:endParaRPr lang="en-US" altLang="en-US" b="0" dirty="0">
              <a:solidFill>
                <a:srgbClr val="000000"/>
              </a:solidFill>
              <a:latin typeface="+mj-lt"/>
              <a:sym typeface="Helvetica" panose="020B0604020202020204" pitchFamily="34" charset="0"/>
            </a:endParaRPr>
          </a:p>
          <a:p>
            <a:pPr eaLnBrk="1" hangingPunct="1">
              <a:buClr>
                <a:srgbClr val="00B2EF"/>
              </a:buClr>
            </a:pPr>
            <a:r>
              <a:rPr lang="en-US" altLang="en-US" b="0" dirty="0">
                <a:solidFill>
                  <a:srgbClr val="000000"/>
                </a:solidFill>
                <a:latin typeface="+mj-lt"/>
                <a:sym typeface="Helvetica" panose="020B0604020202020204" pitchFamily="34" charset="0"/>
              </a:rPr>
              <a:t>Browser-based document that supports code, text, interactive visualization, math, and media </a:t>
            </a:r>
          </a:p>
          <a:p>
            <a:pPr eaLnBrk="1" hangingPunct="1">
              <a:buClr>
                <a:srgbClr val="00B2EF"/>
              </a:buClr>
            </a:pPr>
            <a:endParaRPr lang="en-US" altLang="en-US" b="0" dirty="0">
              <a:solidFill>
                <a:srgbClr val="000000"/>
              </a:solidFill>
              <a:latin typeface="+mj-lt"/>
              <a:sym typeface="Helvetica" panose="020B0604020202020204" pitchFamily="34" charset="0"/>
            </a:endParaRPr>
          </a:p>
          <a:p>
            <a:pPr eaLnBrk="1" hangingPunct="1">
              <a:buClr>
                <a:srgbClr val="00B2EF"/>
              </a:buClr>
            </a:pPr>
            <a:r>
              <a:rPr lang="en-US" altLang="en-US" b="0" dirty="0">
                <a:solidFill>
                  <a:srgbClr val="000000"/>
                </a:solidFill>
                <a:latin typeface="+mj-lt"/>
                <a:sym typeface="Helvetica" panose="020B0604020202020204" pitchFamily="34" charset="0"/>
              </a:rPr>
              <a:t>Interactive, iterative, and collaborative work environments for programming and analytics </a:t>
            </a:r>
          </a:p>
          <a:p>
            <a:pPr eaLnBrk="1" hangingPunct="1">
              <a:buClr>
                <a:srgbClr val="00B2EF"/>
              </a:buClr>
            </a:pPr>
            <a:endParaRPr lang="en-US" altLang="en-US" b="0" dirty="0">
              <a:solidFill>
                <a:srgbClr val="000000"/>
              </a:solidFill>
              <a:latin typeface="+mj-lt"/>
              <a:sym typeface="Helvetica" panose="020B0604020202020204" pitchFamily="34" charset="0"/>
            </a:endParaRPr>
          </a:p>
          <a:p>
            <a:pPr eaLnBrk="1" hangingPunct="1">
              <a:buClr>
                <a:srgbClr val="00B2EF"/>
              </a:buClr>
            </a:pPr>
            <a:r>
              <a:rPr lang="en-US" altLang="en-US" b="0" dirty="0">
                <a:solidFill>
                  <a:srgbClr val="000000"/>
                </a:solidFill>
                <a:latin typeface="+mj-lt"/>
                <a:sym typeface="Helvetica" panose="020B0604020202020204" pitchFamily="34" charset="0"/>
              </a:rPr>
              <a:t>Living documents that are very easy to use by both technical and LOB users</a:t>
            </a:r>
          </a:p>
          <a:p>
            <a:pPr eaLnBrk="1" hangingPunct="1">
              <a:buClr>
                <a:srgbClr val="00B2EF"/>
              </a:buClr>
            </a:pPr>
            <a:endParaRPr lang="en-US" altLang="en-US" b="0" dirty="0">
              <a:solidFill>
                <a:srgbClr val="000000"/>
              </a:solidFill>
              <a:latin typeface="+mj-lt"/>
              <a:sym typeface="Helvetica" panose="020B0604020202020204" pitchFamily="34" charset="0"/>
            </a:endParaRPr>
          </a:p>
          <a:p>
            <a:pPr eaLnBrk="1" hangingPunct="1">
              <a:buClr>
                <a:srgbClr val="00B2EF"/>
              </a:buClr>
            </a:pPr>
            <a:r>
              <a:rPr lang="en-US" altLang="en-US" b="0" dirty="0">
                <a:solidFill>
                  <a:srgbClr val="000000"/>
                </a:solidFill>
                <a:latin typeface="+mj-lt"/>
                <a:sym typeface="Helvetica" panose="020B0604020202020204" pitchFamily="34" charset="0"/>
              </a:rPr>
              <a:t>Can take you from a concept to deploying an application in a single environment </a:t>
            </a:r>
          </a:p>
          <a:p>
            <a:pPr eaLnBrk="1" hangingPunct="1">
              <a:buClr>
                <a:srgbClr val="00B2EF"/>
              </a:buClr>
            </a:pPr>
            <a:endParaRPr lang="en-US" altLang="en-US" b="0" dirty="0">
              <a:solidFill>
                <a:srgbClr val="000000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836613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Apache Spark</a:t>
            </a:r>
          </a:p>
          <a:p>
            <a:endParaRPr lang="en-US" altLang="en-US" dirty="0"/>
          </a:p>
          <a:p>
            <a:r>
              <a:rPr lang="en-US" altLang="en-US" dirty="0"/>
              <a:t>Spark </a:t>
            </a:r>
            <a:r>
              <a:rPr lang="en-US" altLang="en-US" dirty="0" err="1"/>
              <a:t>MLlib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Text Classification with Spark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Demo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Questions/Next Steps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1858455"/>
            <a:ext cx="1527048" cy="372681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7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Spark MLlib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 err="1"/>
              <a:t>MLlib</a:t>
            </a:r>
            <a:r>
              <a:rPr lang="en-US" altLang="en-US" b="0" dirty="0"/>
              <a:t> is Spark’s machine learning (ML) library</a:t>
            </a:r>
          </a:p>
          <a:p>
            <a:endParaRPr lang="en-US" altLang="en-US" b="0" dirty="0"/>
          </a:p>
          <a:p>
            <a:r>
              <a:rPr lang="en-US" altLang="en-US" b="0" dirty="0"/>
              <a:t>Its goal is to make practical machine learning scalable and easy</a:t>
            </a:r>
          </a:p>
          <a:p>
            <a:endParaRPr lang="en-US" altLang="en-US" b="0" dirty="0"/>
          </a:p>
          <a:p>
            <a:r>
              <a:rPr lang="en-US" altLang="en-US" b="0" dirty="0"/>
              <a:t>Consists of common learning algorithms and utilities, including</a:t>
            </a:r>
          </a:p>
          <a:p>
            <a:pPr lvl="1"/>
            <a:r>
              <a:rPr lang="en-US" altLang="en-US" dirty="0"/>
              <a:t>Classification</a:t>
            </a:r>
          </a:p>
          <a:p>
            <a:pPr lvl="1"/>
            <a:r>
              <a:rPr lang="en-US" altLang="en-US" dirty="0"/>
              <a:t>Regression</a:t>
            </a:r>
          </a:p>
          <a:p>
            <a:pPr lvl="1"/>
            <a:r>
              <a:rPr lang="en-US" altLang="en-US" dirty="0"/>
              <a:t>Clustering</a:t>
            </a:r>
          </a:p>
          <a:p>
            <a:pPr lvl="1"/>
            <a:r>
              <a:rPr lang="en-US" altLang="en-US" dirty="0"/>
              <a:t>Collaborative filtering</a:t>
            </a:r>
          </a:p>
          <a:p>
            <a:pPr lvl="1"/>
            <a:r>
              <a:rPr lang="en-US" altLang="en-US" dirty="0"/>
              <a:t>Dimensionality Reduction</a:t>
            </a:r>
          </a:p>
          <a:p>
            <a:pPr lvl="1"/>
            <a:endParaRPr lang="en-US" altLang="en-US" dirty="0"/>
          </a:p>
          <a:p>
            <a:r>
              <a:rPr lang="en-US" altLang="en-US" b="0" dirty="0"/>
              <a:t>Lower-level optimization primitives</a:t>
            </a:r>
          </a:p>
          <a:p>
            <a:endParaRPr lang="en-US" altLang="en-US" b="0" dirty="0"/>
          </a:p>
          <a:p>
            <a:r>
              <a:rPr lang="en-US" altLang="en-US" b="0" dirty="0"/>
              <a:t>Higher-level pipeline APIs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92" y="4675577"/>
            <a:ext cx="3584759" cy="1274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Steps in ML Pipeline</a:t>
            </a:r>
          </a:p>
        </p:txBody>
      </p:sp>
      <p:pic>
        <p:nvPicPr>
          <p:cNvPr id="798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981200"/>
            <a:ext cx="7686675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MAZ_Template_2013-Aug-2">
  <a:themeElements>
    <a:clrScheme name="blank 16">
      <a:dk1>
        <a:srgbClr val="000000"/>
      </a:dk1>
      <a:lt1>
        <a:srgbClr val="FFFFFF"/>
      </a:lt1>
      <a:dk2>
        <a:srgbClr val="18827D"/>
      </a:dk2>
      <a:lt2>
        <a:srgbClr val="A9A9A9"/>
      </a:lt2>
      <a:accent1>
        <a:srgbClr val="1088DA"/>
      </a:accent1>
      <a:accent2>
        <a:srgbClr val="005BA0"/>
      </a:accent2>
      <a:accent3>
        <a:srgbClr val="FFFFFF"/>
      </a:accent3>
      <a:accent4>
        <a:srgbClr val="000000"/>
      </a:accent4>
      <a:accent5>
        <a:srgbClr val="AAC3EA"/>
      </a:accent5>
      <a:accent6>
        <a:srgbClr val="005291"/>
      </a:accent6>
      <a:hlink>
        <a:srgbClr val="3333FF"/>
      </a:hlink>
      <a:folHlink>
        <a:srgbClr val="FD8A3B"/>
      </a:folHlink>
    </a:clrScheme>
    <a:fontScheme name="S&amp;C Template Example Slide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S&amp;C Template Example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&amp;C Template Example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3333FF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 [Compatibility Mode]" id="{A1CC78D2-35A8-4C6C-934A-3FB81902F895}" vid="{1933E8BC-9F35-48F6-A4EC-EA68C19B45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8057</TotalTime>
  <Words>1976</Words>
  <Application>Microsoft Office PowerPoint</Application>
  <PresentationFormat>On-screen Show (4:3)</PresentationFormat>
  <Paragraphs>368</Paragraphs>
  <Slides>42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MS PGothic</vt:lpstr>
      <vt:lpstr>Arial</vt:lpstr>
      <vt:lpstr>Helvetica</vt:lpstr>
      <vt:lpstr>Times New Roman</vt:lpstr>
      <vt:lpstr>Wingdings</vt:lpstr>
      <vt:lpstr>IMAZ_Template_2013-Aug-2</vt:lpstr>
      <vt:lpstr>think-cell Slide</vt:lpstr>
      <vt:lpstr>Text Classification with Spark </vt:lpstr>
      <vt:lpstr>Agenda</vt:lpstr>
      <vt:lpstr>Agenda</vt:lpstr>
      <vt:lpstr>Apache Spark</vt:lpstr>
      <vt:lpstr>Spark Abstractions</vt:lpstr>
      <vt:lpstr>Jupyter Notebook</vt:lpstr>
      <vt:lpstr>Agenda</vt:lpstr>
      <vt:lpstr>Spark MLlib</vt:lpstr>
      <vt:lpstr>Typical Steps in ML Pipeline</vt:lpstr>
      <vt:lpstr>Agenda</vt:lpstr>
      <vt:lpstr>Machine Learning</vt:lpstr>
      <vt:lpstr>Classification</vt:lpstr>
      <vt:lpstr>Spark ML Pipeline Terminology</vt:lpstr>
      <vt:lpstr>Transformers</vt:lpstr>
      <vt:lpstr>Some Feature Transformers for Text Classification</vt:lpstr>
      <vt:lpstr>More Feature Transformers for Text Classification</vt:lpstr>
      <vt:lpstr>Estimators</vt:lpstr>
      <vt:lpstr>Pipelines</vt:lpstr>
      <vt:lpstr>Example Text Document Pipeline – training time usage</vt:lpstr>
      <vt:lpstr>PipelineModel – used at test time</vt:lpstr>
      <vt:lpstr>Parameters</vt:lpstr>
      <vt:lpstr>Model Selection via Cross Validation</vt:lpstr>
      <vt:lpstr>Tuning a Spark ML Model - Hyperparameters</vt:lpstr>
      <vt:lpstr>Agenda</vt:lpstr>
      <vt:lpstr>Logistic Regression</vt:lpstr>
      <vt:lpstr>Logistic Regression Threshold</vt:lpstr>
      <vt:lpstr>Model Performance and the Confusion Matrix</vt:lpstr>
      <vt:lpstr>Receiver Operating Characteristic (ROC) curve</vt:lpstr>
      <vt:lpstr>Regularization Parameter</vt:lpstr>
      <vt:lpstr>Agenda</vt:lpstr>
      <vt:lpstr>Demo Scenario</vt:lpstr>
      <vt:lpstr>20 Newsgroups Data Set</vt:lpstr>
      <vt:lpstr>20 Newsgroups Data Set Topics</vt:lpstr>
      <vt:lpstr>20 Newsgroups Data Set Format</vt:lpstr>
      <vt:lpstr>Demo Flow</vt:lpstr>
      <vt:lpstr>Demo Flow (continued)</vt:lpstr>
      <vt:lpstr>Demo Flow (conclusion)</vt:lpstr>
      <vt:lpstr>Agenda</vt:lpstr>
      <vt:lpstr>Summary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Dirk</dc:creator>
  <cp:lastModifiedBy>Richard Tarro</cp:lastModifiedBy>
  <cp:revision>346</cp:revision>
  <dcterms:created xsi:type="dcterms:W3CDTF">2015-01-22T19:18:00Z</dcterms:created>
  <dcterms:modified xsi:type="dcterms:W3CDTF">2016-10-19T19:16:38Z</dcterms:modified>
</cp:coreProperties>
</file>