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ED152D-595C-4BEA-89D5-835F5801D445}">
  <a:tblStyle styleId="{7AED152D-595C-4BEA-89D5-835F5801D4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This is a plot of probability threshold vs potential revenue when we consider risk and revenue associated with a classifier. A more aggressive retailer who’s willing to take more risks might accept a classifier with lower threshold hoping by capturing more backorder it will bring more revenue. Whereas a more conservative retailer might predict backorder when probability is high enough. This will decrease its potential revenue but at the same time lead to lower risk.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x axis represents the change of threshold for different classes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y axis represents an </a:t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you’re selling and you’re selling a lot; your product is flying off the shelves so quickly that you can’t keep up with the demand. Now you’ve got two choices: Disappoint your customers and tell them that you’re out of stock, or open a backorder.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Working to identify parts at risk of </a:t>
            </a:r>
            <a:r>
              <a:rPr b="1" i="0" lang="en-US" sz="1100" u="none" cap="none" strike="noStrike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backorder</a:t>
            </a:r>
            <a:r>
              <a:rPr b="0" i="0" lang="en-US" sz="1100" u="none" cap="none" strike="noStrike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before the event occurs so the business has time to react.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 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 文本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83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8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429432" y="3132753"/>
            <a:ext cx="7482351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i="0" lang="en-US" sz="4600" u="none" cap="none" strike="noStrike">
                <a:solidFill>
                  <a:schemeClr val="lt1"/>
                </a:solidFill>
              </a:rPr>
              <a:t>Backorder Pre</a:t>
            </a:r>
            <a:r>
              <a:rPr lang="en-US" sz="4600">
                <a:solidFill>
                  <a:schemeClr val="lt1"/>
                </a:solidFill>
              </a:rPr>
              <a:t>diction</a:t>
            </a:r>
            <a:endParaRPr i="0" sz="4600" u="none" cap="none" strike="noStrike">
              <a:solidFill>
                <a:schemeClr val="lt1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54024" l="25721" r="0" t="0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32505" t="58179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860800" y="16256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043276" y="4347400"/>
            <a:ext cx="6868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Team Member: Sherrie Liu/ Robin Liu/ Minyao Xu/Phani Uppu</a:t>
            </a:r>
            <a:endParaRPr i="0" sz="1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821050" y="420950"/>
            <a:ext cx="52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821050" y="2379800"/>
            <a:ext cx="41640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Column: </a:t>
            </a:r>
            <a:r>
              <a:rPr b="1" lang="en-US" sz="1800">
                <a:solidFill>
                  <a:srgbClr val="F7B902"/>
                </a:solidFill>
              </a:rPr>
              <a:t>l</a:t>
            </a:r>
            <a:r>
              <a:rPr b="1" i="0" lang="en-US" sz="1800" u="none" cap="none" strike="noStrike">
                <a:solidFill>
                  <a:srgbClr val="F7B902"/>
                </a:solidFill>
              </a:rPr>
              <a:t>ead_</a:t>
            </a:r>
            <a:r>
              <a:rPr b="1" lang="en-US" sz="1800">
                <a:solidFill>
                  <a:srgbClr val="F7B902"/>
                </a:solidFill>
              </a:rPr>
              <a:t>t</a:t>
            </a:r>
            <a:r>
              <a:rPr b="1" i="0" lang="en-US" sz="1800" u="none" cap="none" strike="noStrike">
                <a:solidFill>
                  <a:srgbClr val="F7B902"/>
                </a:solidFill>
              </a:rPr>
              <a:t>ime</a:t>
            </a:r>
            <a:endParaRPr b="1" sz="1800">
              <a:solidFill>
                <a:srgbClr val="F7B90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Transit time for product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set: 6.0%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set: </a:t>
            </a:r>
            <a:r>
              <a:rPr lang="en-US" sz="1800">
                <a:solidFill>
                  <a:schemeClr val="lt1"/>
                </a:solidFill>
              </a:rPr>
              <a:t>6.1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1" lang="en-US" sz="1800">
                <a:solidFill>
                  <a:schemeClr val="lt1"/>
                </a:solidFill>
              </a:rPr>
              <a:t>: </a:t>
            </a:r>
            <a:r>
              <a:rPr b="1" lang="en-US" sz="1800">
                <a:solidFill>
                  <a:srgbClr val="F7B902"/>
                </a:solidFill>
              </a:rPr>
              <a:t>perf_6_month_avg</a:t>
            </a:r>
            <a:endParaRPr b="1" sz="1800">
              <a:solidFill>
                <a:srgbClr val="F7B90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Performance for prior </a:t>
            </a:r>
            <a:r>
              <a:rPr i="0" lang="en-US" sz="1800" u="none" cap="none" strike="noStrike">
                <a:solidFill>
                  <a:schemeClr val="lt1"/>
                </a:solidFill>
              </a:rPr>
              <a:t>6 months</a:t>
            </a:r>
            <a:r>
              <a:rPr lang="en-US" sz="1800">
                <a:solidFill>
                  <a:schemeClr val="lt1"/>
                </a:solidFill>
              </a:rPr>
              <a:t> </a:t>
            </a:r>
            <a:endParaRPr i="0" sz="1800" u="none" cap="none" strike="noStrike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Training set: 7.7% 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Test set: 7.9%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Column: </a:t>
            </a:r>
            <a:r>
              <a:rPr b="1" lang="en-US" sz="1800">
                <a:solidFill>
                  <a:srgbClr val="F7B902"/>
                </a:solidFill>
              </a:rPr>
              <a:t>perf_12_month_avg</a:t>
            </a:r>
            <a:endParaRPr b="1" sz="1800">
              <a:solidFill>
                <a:srgbClr val="F7B90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Performance for prior 12 months 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Training set: 7.2% 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Test set: 7.4% 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821050" y="1486828"/>
            <a:ext cx="18879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Missing Values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504100" y="1494475"/>
            <a:ext cx="1794300" cy="5232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Unbalanced Dataset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322" name="Shape 322"/>
          <p:cNvGrpSpPr/>
          <p:nvPr/>
        </p:nvGrpSpPr>
        <p:grpSpPr>
          <a:xfrm>
            <a:off x="6504100" y="2317625"/>
            <a:ext cx="5430900" cy="3930675"/>
            <a:chOff x="6504100" y="2317625"/>
            <a:chExt cx="5430900" cy="3930675"/>
          </a:xfrm>
        </p:grpSpPr>
        <p:sp>
          <p:nvSpPr>
            <p:cNvPr id="323" name="Shape 323"/>
            <p:cNvSpPr txBox="1"/>
            <p:nvPr/>
          </p:nvSpPr>
          <p:spPr>
            <a:xfrm>
              <a:off x="6504100" y="2317625"/>
              <a:ext cx="5430900" cy="38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Target Variable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</a:rPr>
                <a:t>No—product did not go on backorder:</a:t>
              </a:r>
              <a:r>
                <a:rPr lang="en-US" sz="1800">
                  <a:solidFill>
                    <a:srgbClr val="F7B902"/>
                  </a:solidFill>
                </a:rPr>
                <a:t> 99.4%</a:t>
              </a:r>
              <a:endParaRPr sz="1800">
                <a:solidFill>
                  <a:srgbClr val="F7B902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chemeClr val="lt1"/>
                  </a:solidFill>
                </a:rPr>
                <a:t>Yes</a:t>
              </a:r>
              <a:r>
                <a:rPr lang="en-US" sz="1800">
                  <a:solidFill>
                    <a:schemeClr val="lt1"/>
                  </a:solidFill>
                </a:rPr>
                <a:t>—product actually went on backorder:</a:t>
              </a:r>
              <a:r>
                <a:rPr lang="en-US" sz="1800">
                  <a:solidFill>
                    <a:srgbClr val="F7B902"/>
                  </a:solidFill>
                </a:rPr>
                <a:t> 0.6%</a:t>
              </a:r>
              <a:endParaRPr b="0" i="0" sz="18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" name="Shape 3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16300" y="3406075"/>
              <a:ext cx="4382167" cy="2842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Dealing with </a:t>
            </a:r>
            <a:r>
              <a:rPr lang="en-US" sz="2800">
                <a:solidFill>
                  <a:schemeClr val="lt1"/>
                </a:solidFill>
              </a:rPr>
              <a:t>Missing Values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821050" y="1486828"/>
            <a:ext cx="18879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733499" y="2169638"/>
            <a:ext cx="10921537" cy="1042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Solution: use </a:t>
            </a:r>
            <a:r>
              <a:rPr b="0" i="0" lang="en-US" sz="18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other variables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regression/classification techniques to predict missing attributes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Reason: </a:t>
            </a:r>
            <a:r>
              <a:rPr b="0" i="0" lang="en-US" sz="18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Missing Completely at Random (MCAR)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Shape 335"/>
          <p:cNvGrpSpPr/>
          <p:nvPr/>
        </p:nvGrpSpPr>
        <p:grpSpPr>
          <a:xfrm>
            <a:off x="811322" y="3435836"/>
            <a:ext cx="10394111" cy="3018488"/>
            <a:chOff x="811322" y="3435836"/>
            <a:chExt cx="10394111" cy="3018488"/>
          </a:xfrm>
        </p:grpSpPr>
        <p:sp>
          <p:nvSpPr>
            <p:cNvPr id="336" name="Shape 336"/>
            <p:cNvSpPr/>
            <p:nvPr/>
          </p:nvSpPr>
          <p:spPr>
            <a:xfrm>
              <a:off x="811322" y="4087858"/>
              <a:ext cx="1194362" cy="79813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 Training Dataset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920095" y="3435836"/>
              <a:ext cx="1598962" cy="731075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Completed Dataset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(without NAs)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 rot="-6762478">
              <a:off x="2310519" y="3639551"/>
              <a:ext cx="231843" cy="69190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7B902"/>
            </a:solidFill>
            <a:ln cap="flat" cmpd="sng" w="12700">
              <a:solidFill>
                <a:srgbClr val="F7B9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877036" y="4958671"/>
              <a:ext cx="1598962" cy="731074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Non-completed Dataset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(containing NAs)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5381676" y="4486923"/>
              <a:ext cx="1803783" cy="79813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Containing NAs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Attribute A/B/C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5373430" y="5689722"/>
              <a:ext cx="1803783" cy="731074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without NAs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Attribute A/B/C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 rot="-3938206">
              <a:off x="2347889" y="4648964"/>
              <a:ext cx="231843" cy="69190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7B902"/>
            </a:solidFill>
            <a:ln cap="flat" cmpd="sng" w="12700">
              <a:solidFill>
                <a:srgbClr val="F7B9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 rot="-6762478">
              <a:off x="4811915" y="4612716"/>
              <a:ext cx="231843" cy="69190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7B902"/>
            </a:solidFill>
            <a:ln cap="flat" cmpd="sng" w="12700">
              <a:solidFill>
                <a:srgbClr val="F7B9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 rot="-3938206">
              <a:off x="4773301" y="5475624"/>
              <a:ext cx="231843" cy="69190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7B902"/>
            </a:solidFill>
            <a:ln cap="flat" cmpd="sng" w="12700">
              <a:solidFill>
                <a:srgbClr val="F7B9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 rot="-5400000">
              <a:off x="7499803" y="4516573"/>
              <a:ext cx="231843" cy="69190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7B902"/>
            </a:solidFill>
            <a:ln cap="flat" cmpd="sng" w="12700">
              <a:solidFill>
                <a:srgbClr val="F7B9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6" name="Shape 346"/>
            <p:cNvCxnSpPr/>
            <p:nvPr/>
          </p:nvCxnSpPr>
          <p:spPr>
            <a:xfrm>
              <a:off x="4648824" y="3801373"/>
              <a:ext cx="1132613" cy="542702"/>
            </a:xfrm>
            <a:prstGeom prst="straightConnector1">
              <a:avLst/>
            </a:prstGeom>
            <a:noFill/>
            <a:ln cap="flat" cmpd="sng" w="9525">
              <a:solidFill>
                <a:srgbClr val="F7B90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7" name="Shape 347"/>
            <p:cNvSpPr txBox="1"/>
            <p:nvPr/>
          </p:nvSpPr>
          <p:spPr>
            <a:xfrm>
              <a:off x="4751739" y="3496420"/>
              <a:ext cx="3063658" cy="542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Predict the missing attributes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Using 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ensemble methods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126586" y="4507676"/>
              <a:ext cx="1803784" cy="79813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 with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Predicted Values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 Attribute A/B/C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 rot="-5400000">
              <a:off x="8471125" y="4840575"/>
              <a:ext cx="193500" cy="2596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7B902"/>
            </a:solidFill>
            <a:ln cap="flat" cmpd="sng" w="12700">
              <a:solidFill>
                <a:srgbClr val="F7B9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9008881" y="5427487"/>
              <a:ext cx="45600" cy="690600"/>
            </a:xfrm>
            <a:prstGeom prst="rect">
              <a:avLst/>
            </a:prstGeom>
            <a:solidFill>
              <a:srgbClr val="F7B902"/>
            </a:solidFill>
            <a:ln cap="flat" cmpd="sng" w="25400">
              <a:solidFill>
                <a:srgbClr val="F7B9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9986839" y="5656194"/>
              <a:ext cx="1218594" cy="79813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Cleaned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7891596" y="5742485"/>
              <a:ext cx="10953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Combine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Dealing with Unbalanced Dataset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21050" y="1474128"/>
            <a:ext cx="18879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Unbalanced Dataset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33500" y="2347475"/>
            <a:ext cx="103155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Problem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Models tend to predict the majority class all the time, causing meaningless high accuracy.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When sampling instances from the training set, there’s a good chance no minority class will exist in the sample at all.</a:t>
            </a:r>
            <a:br>
              <a:rPr lang="en-US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rgbClr val="F7B902"/>
                </a:solidFill>
              </a:rPr>
              <a:t>Oversampling</a:t>
            </a:r>
            <a:r>
              <a:rPr lang="en-US" sz="1800">
                <a:solidFill>
                  <a:schemeClr val="lt1"/>
                </a:solidFill>
              </a:rPr>
              <a:t>—Repeat sampling instances in the minority class with replacement.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Result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Adaboost algorithm and neural network work better when trained on a balanced set.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rgbClr val="F7B902"/>
                </a:solidFill>
              </a:rPr>
              <a:t>Recalls</a:t>
            </a:r>
            <a:r>
              <a:rPr lang="en-US" sz="1800">
                <a:solidFill>
                  <a:schemeClr val="lt1"/>
                </a:solidFill>
              </a:rPr>
              <a:t> are doubled, from </a:t>
            </a:r>
            <a:r>
              <a:rPr lang="en-US" sz="1800">
                <a:solidFill>
                  <a:srgbClr val="F7B902"/>
                </a:solidFill>
              </a:rPr>
              <a:t>0.04 to 0.1</a:t>
            </a:r>
            <a:r>
              <a:rPr lang="en-US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rgbClr val="F7B902"/>
                </a:solidFill>
              </a:rPr>
              <a:t>Auc</a:t>
            </a:r>
            <a:r>
              <a:rPr lang="en-US" sz="1800">
                <a:solidFill>
                  <a:schemeClr val="lt1"/>
                </a:solidFill>
              </a:rPr>
              <a:t> is significantly increased, from </a:t>
            </a:r>
            <a:r>
              <a:rPr lang="en-US" sz="1800">
                <a:solidFill>
                  <a:srgbClr val="F7B902"/>
                </a:solidFill>
              </a:rPr>
              <a:t>0.8 to 0.92</a:t>
            </a:r>
            <a:r>
              <a:rPr lang="en-US" sz="1800">
                <a:solidFill>
                  <a:schemeClr val="lt1"/>
                </a:solidFill>
              </a:rPr>
              <a:t> for adaboost and </a:t>
            </a:r>
            <a:r>
              <a:rPr lang="en-US" sz="1800">
                <a:solidFill>
                  <a:srgbClr val="F7B902"/>
                </a:solidFill>
              </a:rPr>
              <a:t>0.6 to 0.91</a:t>
            </a:r>
            <a:r>
              <a:rPr lang="en-US" sz="1800">
                <a:solidFill>
                  <a:schemeClr val="lt1"/>
                </a:solidFill>
              </a:rPr>
              <a:t> for neural network.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lang="en-US" sz="2800">
                <a:solidFill>
                  <a:schemeClr val="lt1"/>
                </a:solidFill>
              </a:rPr>
              <a:t>Features </a:t>
            </a:r>
            <a:r>
              <a:rPr lang="en-US" sz="2800">
                <a:solidFill>
                  <a:srgbClr val="FFFFFF"/>
                </a:solidFill>
              </a:rPr>
              <a:t>Distribution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50" y="1214148"/>
            <a:ext cx="3119400" cy="194575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877200" y="3255370"/>
            <a:ext cx="3287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Previous 9 Months Sales</a:t>
            </a:r>
            <a:endParaRPr b="1"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(80% below 100 units)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225" y="4131500"/>
            <a:ext cx="3171650" cy="197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950" y="1214150"/>
            <a:ext cx="3119377" cy="1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935225" y="6132695"/>
            <a:ext cx="3287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Next 9 Months Sales Forecast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(80% below 50 units)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743763" y="3255370"/>
            <a:ext cx="3287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Current National Inventory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(75% are below 2000 units)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2950" y="4130649"/>
            <a:ext cx="3119375" cy="198005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4563400" y="6132700"/>
            <a:ext cx="3538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Current Lead Time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(83% are below 10 weeks)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4525" y="1203087"/>
            <a:ext cx="3065345" cy="1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8457950" y="3255370"/>
            <a:ext cx="3287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Previous 6 Months Shipping Performance Distribution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8534150" y="6139495"/>
            <a:ext cx="3287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Previous 12 Months Shipping Performance Distribution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82" name="Shape 3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8412" y="4114070"/>
            <a:ext cx="3171628" cy="20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r>
              <a:rPr lang="en-US" sz="2800">
                <a:solidFill>
                  <a:srgbClr val="FFFFFF"/>
                </a:solidFill>
              </a:rPr>
              <a:t>—Correlation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50" y="2542600"/>
            <a:ext cx="4770325" cy="32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6116525" y="2542600"/>
            <a:ext cx="5656500" cy="2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Target Variable &amp; Features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‘Went on backorder’ is not highly correlated with any of the features.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Among Features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Amount of quantity in transit from source/ transit time for product/ the forecast sales/ past sales are correlated.</a:t>
            </a:r>
            <a:endParaRPr sz="1800">
              <a:solidFill>
                <a:srgbClr val="F7B90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821050" y="1474125"/>
            <a:ext cx="2362800" cy="6441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Correlation Among Variables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6345125" y="5077450"/>
            <a:ext cx="4770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7B902"/>
                </a:solidFill>
              </a:rPr>
              <a:t>Adaboost and neural networks </a:t>
            </a:r>
            <a:endParaRPr sz="2000">
              <a:solidFill>
                <a:srgbClr val="F7B90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7B902"/>
                </a:solidFill>
              </a:rPr>
              <a:t>can handle the problem!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4000" u="none" cap="none" strike="noStrike">
              <a:solidFill>
                <a:srgbClr val="F7B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37762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149365" y="3346037"/>
            <a:ext cx="746601" cy="854886"/>
          </a:xfrm>
          <a:custGeom>
            <a:pathLst>
              <a:path extrusionOk="0" h="5299074" w="4627563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2958568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3500092" y="3346037"/>
            <a:ext cx="686758" cy="854886"/>
          </a:xfrm>
          <a:custGeom>
            <a:pathLst>
              <a:path extrusionOk="0" h="6858000" w="5505447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5279374" y="2888577"/>
            <a:ext cx="1769807" cy="1769807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5773595" y="3375502"/>
            <a:ext cx="781364" cy="795956"/>
          </a:xfrm>
          <a:custGeom>
            <a:pathLst>
              <a:path extrusionOk="0" h="1979613" w="1944688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600180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8173926" y="3375412"/>
            <a:ext cx="622314" cy="796137"/>
          </a:xfrm>
          <a:custGeom>
            <a:pathLst>
              <a:path extrusionOk="0" h="1979613" w="1546226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407151" y="4930525"/>
            <a:ext cx="225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913903" y="4944253"/>
            <a:ext cx="176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269542" y="512892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7641757" y="5128918"/>
            <a:ext cx="16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9943733" y="2888684"/>
            <a:ext cx="1769700" cy="1769700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9985283" y="5133455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0487205" y="3375412"/>
            <a:ext cx="673905" cy="825421"/>
          </a:xfrm>
          <a:custGeom>
            <a:pathLst>
              <a:path extrusionOk="0" h="142" w="121">
                <a:moveTo>
                  <a:pt x="93" y="85"/>
                </a:moveTo>
                <a:cubicBezTo>
                  <a:pt x="91" y="85"/>
                  <a:pt x="88" y="85"/>
                  <a:pt x="86" y="86"/>
                </a:cubicBezTo>
                <a:cubicBezTo>
                  <a:pt x="80" y="78"/>
                  <a:pt x="80" y="78"/>
                  <a:pt x="80" y="78"/>
                </a:cubicBezTo>
                <a:cubicBezTo>
                  <a:pt x="78" y="75"/>
                  <a:pt x="75" y="74"/>
                  <a:pt x="72" y="75"/>
                </a:cubicBezTo>
                <a:cubicBezTo>
                  <a:pt x="70" y="73"/>
                  <a:pt x="68" y="69"/>
                  <a:pt x="66" y="66"/>
                </a:cubicBezTo>
                <a:cubicBezTo>
                  <a:pt x="66" y="65"/>
                  <a:pt x="66" y="65"/>
                  <a:pt x="66" y="65"/>
                </a:cubicBezTo>
                <a:cubicBezTo>
                  <a:pt x="70" y="60"/>
                  <a:pt x="86" y="61"/>
                  <a:pt x="100" y="43"/>
                </a:cubicBezTo>
                <a:cubicBezTo>
                  <a:pt x="114" y="26"/>
                  <a:pt x="108" y="4"/>
                  <a:pt x="103" y="2"/>
                </a:cubicBezTo>
                <a:cubicBezTo>
                  <a:pt x="101" y="0"/>
                  <a:pt x="99" y="3"/>
                  <a:pt x="99" y="3"/>
                </a:cubicBezTo>
                <a:cubicBezTo>
                  <a:pt x="96" y="8"/>
                  <a:pt x="75" y="37"/>
                  <a:pt x="60" y="58"/>
                </a:cubicBezTo>
                <a:cubicBezTo>
                  <a:pt x="45" y="37"/>
                  <a:pt x="24" y="8"/>
                  <a:pt x="21" y="3"/>
                </a:cubicBezTo>
                <a:cubicBezTo>
                  <a:pt x="21" y="3"/>
                  <a:pt x="19" y="0"/>
                  <a:pt x="16" y="2"/>
                </a:cubicBezTo>
                <a:cubicBezTo>
                  <a:pt x="12" y="4"/>
                  <a:pt x="5" y="26"/>
                  <a:pt x="20" y="43"/>
                </a:cubicBezTo>
                <a:cubicBezTo>
                  <a:pt x="34" y="61"/>
                  <a:pt x="50" y="60"/>
                  <a:pt x="53" y="65"/>
                </a:cubicBezTo>
                <a:cubicBezTo>
                  <a:pt x="54" y="65"/>
                  <a:pt x="54" y="65"/>
                  <a:pt x="54" y="66"/>
                </a:cubicBezTo>
                <a:cubicBezTo>
                  <a:pt x="52" y="69"/>
                  <a:pt x="50" y="72"/>
                  <a:pt x="48" y="74"/>
                </a:cubicBezTo>
                <a:cubicBezTo>
                  <a:pt x="46" y="74"/>
                  <a:pt x="43" y="75"/>
                  <a:pt x="41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3" y="85"/>
                  <a:pt x="30" y="85"/>
                  <a:pt x="28" y="85"/>
                </a:cubicBezTo>
                <a:cubicBezTo>
                  <a:pt x="12" y="86"/>
                  <a:pt x="0" y="99"/>
                  <a:pt x="1" y="114"/>
                </a:cubicBezTo>
                <a:cubicBezTo>
                  <a:pt x="1" y="130"/>
                  <a:pt x="15" y="142"/>
                  <a:pt x="30" y="141"/>
                </a:cubicBezTo>
                <a:cubicBezTo>
                  <a:pt x="46" y="141"/>
                  <a:pt x="58" y="127"/>
                  <a:pt x="57" y="112"/>
                </a:cubicBezTo>
                <a:cubicBezTo>
                  <a:pt x="57" y="105"/>
                  <a:pt x="54" y="98"/>
                  <a:pt x="49" y="93"/>
                </a:cubicBezTo>
                <a:cubicBezTo>
                  <a:pt x="54" y="86"/>
                  <a:pt x="54" y="86"/>
                  <a:pt x="54" y="86"/>
                </a:cubicBezTo>
                <a:cubicBezTo>
                  <a:pt x="55" y="84"/>
                  <a:pt x="55" y="83"/>
                  <a:pt x="55" y="81"/>
                </a:cubicBezTo>
                <a:cubicBezTo>
                  <a:pt x="57" y="79"/>
                  <a:pt x="58" y="76"/>
                  <a:pt x="60" y="74"/>
                </a:cubicBezTo>
                <a:cubicBezTo>
                  <a:pt x="62" y="77"/>
                  <a:pt x="64" y="79"/>
                  <a:pt x="66" y="82"/>
                </a:cubicBezTo>
                <a:cubicBezTo>
                  <a:pt x="66" y="83"/>
                  <a:pt x="66" y="85"/>
                  <a:pt x="67" y="87"/>
                </a:cubicBezTo>
                <a:cubicBezTo>
                  <a:pt x="72" y="94"/>
                  <a:pt x="72" y="94"/>
                  <a:pt x="72" y="94"/>
                </a:cubicBezTo>
                <a:cubicBezTo>
                  <a:pt x="68" y="99"/>
                  <a:pt x="65" y="105"/>
                  <a:pt x="64" y="113"/>
                </a:cubicBezTo>
                <a:cubicBezTo>
                  <a:pt x="64" y="128"/>
                  <a:pt x="77" y="141"/>
                  <a:pt x="92" y="141"/>
                </a:cubicBezTo>
                <a:cubicBezTo>
                  <a:pt x="108" y="142"/>
                  <a:pt x="121" y="129"/>
                  <a:pt x="121" y="114"/>
                </a:cubicBezTo>
                <a:cubicBezTo>
                  <a:pt x="121" y="98"/>
                  <a:pt x="109" y="85"/>
                  <a:pt x="93" y="85"/>
                </a:cubicBezTo>
                <a:close/>
                <a:moveTo>
                  <a:pt x="48" y="112"/>
                </a:moveTo>
                <a:cubicBezTo>
                  <a:pt x="48" y="123"/>
                  <a:pt x="40" y="132"/>
                  <a:pt x="29" y="132"/>
                </a:cubicBezTo>
                <a:cubicBezTo>
                  <a:pt x="19" y="133"/>
                  <a:pt x="10" y="125"/>
                  <a:pt x="10" y="114"/>
                </a:cubicBezTo>
                <a:cubicBezTo>
                  <a:pt x="9" y="104"/>
                  <a:pt x="17" y="95"/>
                  <a:pt x="28" y="94"/>
                </a:cubicBezTo>
                <a:cubicBezTo>
                  <a:pt x="28" y="94"/>
                  <a:pt x="29" y="94"/>
                  <a:pt x="29" y="94"/>
                </a:cubicBezTo>
                <a:cubicBezTo>
                  <a:pt x="35" y="94"/>
                  <a:pt x="40" y="97"/>
                  <a:pt x="43" y="101"/>
                </a:cubicBezTo>
                <a:cubicBezTo>
                  <a:pt x="46" y="104"/>
                  <a:pt x="47" y="108"/>
                  <a:pt x="48" y="112"/>
                </a:cubicBezTo>
                <a:close/>
                <a:moveTo>
                  <a:pt x="55" y="64"/>
                </a:moveTo>
                <a:cubicBezTo>
                  <a:pt x="55" y="64"/>
                  <a:pt x="55" y="64"/>
                  <a:pt x="55" y="64"/>
                </a:cubicBezTo>
                <a:cubicBezTo>
                  <a:pt x="55" y="61"/>
                  <a:pt x="57" y="59"/>
                  <a:pt x="59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3" y="59"/>
                  <a:pt x="65" y="60"/>
                  <a:pt x="65" y="63"/>
                </a:cubicBezTo>
                <a:cubicBezTo>
                  <a:pt x="65" y="63"/>
                  <a:pt x="65" y="64"/>
                  <a:pt x="65" y="65"/>
                </a:cubicBezTo>
                <a:cubicBezTo>
                  <a:pt x="64" y="66"/>
                  <a:pt x="63" y="68"/>
                  <a:pt x="60" y="68"/>
                </a:cubicBezTo>
                <a:cubicBezTo>
                  <a:pt x="58" y="68"/>
                  <a:pt x="56" y="67"/>
                  <a:pt x="55" y="64"/>
                </a:cubicBezTo>
                <a:close/>
                <a:moveTo>
                  <a:pt x="93" y="133"/>
                </a:moveTo>
                <a:cubicBezTo>
                  <a:pt x="82" y="132"/>
                  <a:pt x="73" y="124"/>
                  <a:pt x="73" y="113"/>
                </a:cubicBezTo>
                <a:cubicBezTo>
                  <a:pt x="74" y="108"/>
                  <a:pt x="75" y="104"/>
                  <a:pt x="78" y="101"/>
                </a:cubicBezTo>
                <a:cubicBezTo>
                  <a:pt x="81" y="97"/>
                  <a:pt x="86" y="94"/>
                  <a:pt x="91" y="94"/>
                </a:cubicBezTo>
                <a:cubicBezTo>
                  <a:pt x="92" y="94"/>
                  <a:pt x="93" y="94"/>
                  <a:pt x="93" y="94"/>
                </a:cubicBezTo>
                <a:cubicBezTo>
                  <a:pt x="104" y="94"/>
                  <a:pt x="113" y="103"/>
                  <a:pt x="113" y="113"/>
                </a:cubicBezTo>
                <a:cubicBezTo>
                  <a:pt x="112" y="124"/>
                  <a:pt x="103" y="133"/>
                  <a:pt x="93" y="133"/>
                </a:cubicBezTo>
                <a:close/>
              </a:path>
            </a:pathLst>
          </a:custGeom>
          <a:solidFill>
            <a:srgbClr val="282830"/>
          </a:solidFill>
          <a:ln cap="flat" cmpd="sng" w="9525">
            <a:solidFill>
              <a:srgbClr val="28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3480450" y="2403625"/>
            <a:ext cx="1670100" cy="449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Choose Model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3247200" y="3257450"/>
            <a:ext cx="21366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Neural network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Adaboost 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Random forest</a:t>
            </a:r>
            <a:endParaRPr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219801" y="2403625"/>
            <a:ext cx="1670100" cy="449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Train Model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5615350" y="3244750"/>
            <a:ext cx="30696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Train 3 models on 7 subsets respectively—</a:t>
            </a:r>
            <a:r>
              <a:rPr lang="en-US" sz="1600">
                <a:solidFill>
                  <a:srgbClr val="F7B902"/>
                </a:solidFill>
              </a:rPr>
              <a:t>21 models</a:t>
            </a:r>
            <a:r>
              <a:rPr lang="en-US" sz="1600">
                <a:solidFill>
                  <a:schemeClr val="lt1"/>
                </a:solidFill>
              </a:rPr>
              <a:t> in total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Do </a:t>
            </a:r>
            <a:r>
              <a:rPr lang="en-US" sz="1600">
                <a:solidFill>
                  <a:srgbClr val="F7B902"/>
                </a:solidFill>
              </a:rPr>
              <a:t>grid search</a:t>
            </a:r>
            <a:r>
              <a:rPr lang="en-US" sz="1600">
                <a:solidFill>
                  <a:schemeClr val="lt1"/>
                </a:solidFill>
              </a:rPr>
              <a:t> on each model to find the best parameters</a:t>
            </a:r>
            <a:br>
              <a:rPr lang="en-US" sz="1600">
                <a:solidFill>
                  <a:schemeClr val="lt1"/>
                </a:solidFill>
              </a:rPr>
            </a:br>
            <a:endParaRPr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9363051" y="2403625"/>
            <a:ext cx="1670100" cy="449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8916500" y="3244750"/>
            <a:ext cx="30696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Ensemble results of 21 models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by calculating their </a:t>
            </a:r>
            <a:r>
              <a:rPr lang="en-US" sz="1600">
                <a:solidFill>
                  <a:srgbClr val="F7B902"/>
                </a:solidFill>
              </a:rPr>
              <a:t>average</a:t>
            </a:r>
            <a:r>
              <a:rPr lang="en-US" sz="1600">
                <a:solidFill>
                  <a:schemeClr val="lt1"/>
                </a:solidFill>
              </a:rPr>
              <a:t> predicted probability or </a:t>
            </a:r>
            <a:r>
              <a:rPr lang="en-US" sz="1600">
                <a:solidFill>
                  <a:srgbClr val="F7B902"/>
                </a:solidFill>
              </a:rPr>
              <a:t>weighted average</a:t>
            </a:r>
            <a:r>
              <a:rPr lang="en-US" sz="1600">
                <a:solidFill>
                  <a:schemeClr val="lt1"/>
                </a:solidFill>
              </a:rPr>
              <a:t> probability</a:t>
            </a:r>
            <a:br>
              <a:rPr lang="en-US" sz="1600">
                <a:solidFill>
                  <a:schemeClr val="lt1"/>
                </a:solidFill>
              </a:rPr>
            </a:br>
            <a:endParaRPr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978551" y="2403625"/>
            <a:ext cx="1670100" cy="449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Split Data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821050" y="3181250"/>
            <a:ext cx="22962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D</a:t>
            </a:r>
            <a:r>
              <a:rPr i="0" lang="en-US" sz="1600" u="none" cap="none" strike="noStrike">
                <a:solidFill>
                  <a:schemeClr val="lt1"/>
                </a:solidFill>
              </a:rPr>
              <a:t>ivide the training dataset into </a:t>
            </a:r>
            <a:r>
              <a:rPr lang="en-US" sz="1600">
                <a:solidFill>
                  <a:srgbClr val="F7B902"/>
                </a:solidFill>
              </a:rPr>
              <a:t>7</a:t>
            </a:r>
            <a:r>
              <a:rPr i="0" lang="en-US" sz="1600" u="none" cap="none" strike="noStrike">
                <a:solidFill>
                  <a:srgbClr val="F7B902"/>
                </a:solidFill>
              </a:rPr>
              <a:t> subsets</a:t>
            </a:r>
            <a:endParaRPr i="0" sz="1600" u="none" cap="none" strike="noStrike">
              <a:solidFill>
                <a:srgbClr val="F7B902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Because the original dataset is too large and computational hard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4000" u="none" cap="none" strike="noStrike">
              <a:solidFill>
                <a:srgbClr val="F7B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37762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149365" y="3346037"/>
            <a:ext cx="746601" cy="854886"/>
          </a:xfrm>
          <a:custGeom>
            <a:pathLst>
              <a:path extrusionOk="0" h="5299074" w="4627563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2958568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3500092" y="3346037"/>
            <a:ext cx="686758" cy="854886"/>
          </a:xfrm>
          <a:custGeom>
            <a:pathLst>
              <a:path extrusionOk="0" h="6858000" w="5505447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5279374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5773595" y="3375502"/>
            <a:ext cx="781364" cy="795956"/>
          </a:xfrm>
          <a:custGeom>
            <a:pathLst>
              <a:path extrusionOk="0" h="1979613" w="1944688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7600180" y="2888577"/>
            <a:ext cx="1769807" cy="1769807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8173926" y="3375412"/>
            <a:ext cx="622314" cy="796137"/>
          </a:xfrm>
          <a:custGeom>
            <a:pathLst>
              <a:path extrusionOk="0" h="1979613" w="1546226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407151" y="4930525"/>
            <a:ext cx="225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2913903" y="4944253"/>
            <a:ext cx="176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5269542" y="512892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7641757" y="5128918"/>
            <a:ext cx="16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9943733" y="2888684"/>
            <a:ext cx="1769700" cy="1769700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9985283" y="5133455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0487205" y="3375412"/>
            <a:ext cx="673905" cy="825421"/>
          </a:xfrm>
          <a:custGeom>
            <a:pathLst>
              <a:path extrusionOk="0" h="142" w="121">
                <a:moveTo>
                  <a:pt x="93" y="85"/>
                </a:moveTo>
                <a:cubicBezTo>
                  <a:pt x="91" y="85"/>
                  <a:pt x="88" y="85"/>
                  <a:pt x="86" y="86"/>
                </a:cubicBezTo>
                <a:cubicBezTo>
                  <a:pt x="80" y="78"/>
                  <a:pt x="80" y="78"/>
                  <a:pt x="80" y="78"/>
                </a:cubicBezTo>
                <a:cubicBezTo>
                  <a:pt x="78" y="75"/>
                  <a:pt x="75" y="74"/>
                  <a:pt x="72" y="75"/>
                </a:cubicBezTo>
                <a:cubicBezTo>
                  <a:pt x="70" y="73"/>
                  <a:pt x="68" y="69"/>
                  <a:pt x="66" y="66"/>
                </a:cubicBezTo>
                <a:cubicBezTo>
                  <a:pt x="66" y="65"/>
                  <a:pt x="66" y="65"/>
                  <a:pt x="66" y="65"/>
                </a:cubicBezTo>
                <a:cubicBezTo>
                  <a:pt x="70" y="60"/>
                  <a:pt x="86" y="61"/>
                  <a:pt x="100" y="43"/>
                </a:cubicBezTo>
                <a:cubicBezTo>
                  <a:pt x="114" y="26"/>
                  <a:pt x="108" y="4"/>
                  <a:pt x="103" y="2"/>
                </a:cubicBezTo>
                <a:cubicBezTo>
                  <a:pt x="101" y="0"/>
                  <a:pt x="99" y="3"/>
                  <a:pt x="99" y="3"/>
                </a:cubicBezTo>
                <a:cubicBezTo>
                  <a:pt x="96" y="8"/>
                  <a:pt x="75" y="37"/>
                  <a:pt x="60" y="58"/>
                </a:cubicBezTo>
                <a:cubicBezTo>
                  <a:pt x="45" y="37"/>
                  <a:pt x="24" y="8"/>
                  <a:pt x="21" y="3"/>
                </a:cubicBezTo>
                <a:cubicBezTo>
                  <a:pt x="21" y="3"/>
                  <a:pt x="19" y="0"/>
                  <a:pt x="16" y="2"/>
                </a:cubicBezTo>
                <a:cubicBezTo>
                  <a:pt x="12" y="4"/>
                  <a:pt x="5" y="26"/>
                  <a:pt x="20" y="43"/>
                </a:cubicBezTo>
                <a:cubicBezTo>
                  <a:pt x="34" y="61"/>
                  <a:pt x="50" y="60"/>
                  <a:pt x="53" y="65"/>
                </a:cubicBezTo>
                <a:cubicBezTo>
                  <a:pt x="54" y="65"/>
                  <a:pt x="54" y="65"/>
                  <a:pt x="54" y="66"/>
                </a:cubicBezTo>
                <a:cubicBezTo>
                  <a:pt x="52" y="69"/>
                  <a:pt x="50" y="72"/>
                  <a:pt x="48" y="74"/>
                </a:cubicBezTo>
                <a:cubicBezTo>
                  <a:pt x="46" y="74"/>
                  <a:pt x="43" y="75"/>
                  <a:pt x="41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3" y="85"/>
                  <a:pt x="30" y="85"/>
                  <a:pt x="28" y="85"/>
                </a:cubicBezTo>
                <a:cubicBezTo>
                  <a:pt x="12" y="86"/>
                  <a:pt x="0" y="99"/>
                  <a:pt x="1" y="114"/>
                </a:cubicBezTo>
                <a:cubicBezTo>
                  <a:pt x="1" y="130"/>
                  <a:pt x="15" y="142"/>
                  <a:pt x="30" y="141"/>
                </a:cubicBezTo>
                <a:cubicBezTo>
                  <a:pt x="46" y="141"/>
                  <a:pt x="58" y="127"/>
                  <a:pt x="57" y="112"/>
                </a:cubicBezTo>
                <a:cubicBezTo>
                  <a:pt x="57" y="105"/>
                  <a:pt x="54" y="98"/>
                  <a:pt x="49" y="93"/>
                </a:cubicBezTo>
                <a:cubicBezTo>
                  <a:pt x="54" y="86"/>
                  <a:pt x="54" y="86"/>
                  <a:pt x="54" y="86"/>
                </a:cubicBezTo>
                <a:cubicBezTo>
                  <a:pt x="55" y="84"/>
                  <a:pt x="55" y="83"/>
                  <a:pt x="55" y="81"/>
                </a:cubicBezTo>
                <a:cubicBezTo>
                  <a:pt x="57" y="79"/>
                  <a:pt x="58" y="76"/>
                  <a:pt x="60" y="74"/>
                </a:cubicBezTo>
                <a:cubicBezTo>
                  <a:pt x="62" y="77"/>
                  <a:pt x="64" y="79"/>
                  <a:pt x="66" y="82"/>
                </a:cubicBezTo>
                <a:cubicBezTo>
                  <a:pt x="66" y="83"/>
                  <a:pt x="66" y="85"/>
                  <a:pt x="67" y="87"/>
                </a:cubicBezTo>
                <a:cubicBezTo>
                  <a:pt x="72" y="94"/>
                  <a:pt x="72" y="94"/>
                  <a:pt x="72" y="94"/>
                </a:cubicBezTo>
                <a:cubicBezTo>
                  <a:pt x="68" y="99"/>
                  <a:pt x="65" y="105"/>
                  <a:pt x="64" y="113"/>
                </a:cubicBezTo>
                <a:cubicBezTo>
                  <a:pt x="64" y="128"/>
                  <a:pt x="77" y="141"/>
                  <a:pt x="92" y="141"/>
                </a:cubicBezTo>
                <a:cubicBezTo>
                  <a:pt x="108" y="142"/>
                  <a:pt x="121" y="129"/>
                  <a:pt x="121" y="114"/>
                </a:cubicBezTo>
                <a:cubicBezTo>
                  <a:pt x="121" y="98"/>
                  <a:pt x="109" y="85"/>
                  <a:pt x="93" y="85"/>
                </a:cubicBezTo>
                <a:close/>
                <a:moveTo>
                  <a:pt x="48" y="112"/>
                </a:moveTo>
                <a:cubicBezTo>
                  <a:pt x="48" y="123"/>
                  <a:pt x="40" y="132"/>
                  <a:pt x="29" y="132"/>
                </a:cubicBezTo>
                <a:cubicBezTo>
                  <a:pt x="19" y="133"/>
                  <a:pt x="10" y="125"/>
                  <a:pt x="10" y="114"/>
                </a:cubicBezTo>
                <a:cubicBezTo>
                  <a:pt x="9" y="104"/>
                  <a:pt x="17" y="95"/>
                  <a:pt x="28" y="94"/>
                </a:cubicBezTo>
                <a:cubicBezTo>
                  <a:pt x="28" y="94"/>
                  <a:pt x="29" y="94"/>
                  <a:pt x="29" y="94"/>
                </a:cubicBezTo>
                <a:cubicBezTo>
                  <a:pt x="35" y="94"/>
                  <a:pt x="40" y="97"/>
                  <a:pt x="43" y="101"/>
                </a:cubicBezTo>
                <a:cubicBezTo>
                  <a:pt x="46" y="104"/>
                  <a:pt x="47" y="108"/>
                  <a:pt x="48" y="112"/>
                </a:cubicBezTo>
                <a:close/>
                <a:moveTo>
                  <a:pt x="55" y="64"/>
                </a:moveTo>
                <a:cubicBezTo>
                  <a:pt x="55" y="64"/>
                  <a:pt x="55" y="64"/>
                  <a:pt x="55" y="64"/>
                </a:cubicBezTo>
                <a:cubicBezTo>
                  <a:pt x="55" y="61"/>
                  <a:pt x="57" y="59"/>
                  <a:pt x="59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3" y="59"/>
                  <a:pt x="65" y="60"/>
                  <a:pt x="65" y="63"/>
                </a:cubicBezTo>
                <a:cubicBezTo>
                  <a:pt x="65" y="63"/>
                  <a:pt x="65" y="64"/>
                  <a:pt x="65" y="65"/>
                </a:cubicBezTo>
                <a:cubicBezTo>
                  <a:pt x="64" y="66"/>
                  <a:pt x="63" y="68"/>
                  <a:pt x="60" y="68"/>
                </a:cubicBezTo>
                <a:cubicBezTo>
                  <a:pt x="58" y="68"/>
                  <a:pt x="56" y="67"/>
                  <a:pt x="55" y="64"/>
                </a:cubicBezTo>
                <a:close/>
                <a:moveTo>
                  <a:pt x="93" y="133"/>
                </a:moveTo>
                <a:cubicBezTo>
                  <a:pt x="82" y="132"/>
                  <a:pt x="73" y="124"/>
                  <a:pt x="73" y="113"/>
                </a:cubicBezTo>
                <a:cubicBezTo>
                  <a:pt x="74" y="108"/>
                  <a:pt x="75" y="104"/>
                  <a:pt x="78" y="101"/>
                </a:cubicBezTo>
                <a:cubicBezTo>
                  <a:pt x="81" y="97"/>
                  <a:pt x="86" y="94"/>
                  <a:pt x="91" y="94"/>
                </a:cubicBezTo>
                <a:cubicBezTo>
                  <a:pt x="92" y="94"/>
                  <a:pt x="93" y="94"/>
                  <a:pt x="93" y="94"/>
                </a:cubicBezTo>
                <a:cubicBezTo>
                  <a:pt x="104" y="94"/>
                  <a:pt x="113" y="103"/>
                  <a:pt x="113" y="113"/>
                </a:cubicBezTo>
                <a:cubicBezTo>
                  <a:pt x="112" y="124"/>
                  <a:pt x="103" y="133"/>
                  <a:pt x="93" y="133"/>
                </a:cubicBezTo>
                <a:close/>
              </a:path>
            </a:pathLst>
          </a:custGeom>
          <a:solidFill>
            <a:srgbClr val="282830"/>
          </a:solidFill>
          <a:ln cap="flat" cmpd="sng" w="9525">
            <a:solidFill>
              <a:srgbClr val="28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61" name="Shape 461"/>
          <p:cNvGraphicFramePr/>
          <p:nvPr/>
        </p:nvGraphicFramePr>
        <p:xfrm>
          <a:off x="997350" y="262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{7AED152D-595C-4BEA-89D5-835F5801D445}</a:tableStyleId>
              </a:tblPr>
              <a:tblGrid>
                <a:gridCol w="1855250"/>
                <a:gridCol w="1467900"/>
                <a:gridCol w="1661575"/>
                <a:gridCol w="1661575"/>
                <a:gridCol w="1661575"/>
                <a:gridCol w="1889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7B9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AUC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7B9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F1-Score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7B9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7B9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7B9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7B90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Ensembled 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0.94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0.32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0.24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0.50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0.98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Adaboost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0.93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0.20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0.63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0.63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0.94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Neural Network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0.93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0.20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0.69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0.69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0.94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Random Forest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0.92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0.30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0.30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0.31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0.98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ROC curve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675" y="1330587"/>
            <a:ext cx="6318650" cy="4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3254175" y="5870725"/>
            <a:ext cx="5875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auc of </a:t>
            </a:r>
            <a:r>
              <a:rPr b="1" lang="en-US" sz="2400">
                <a:solidFill>
                  <a:srgbClr val="F7B902"/>
                </a:solidFill>
                <a:latin typeface="Calibri"/>
                <a:ea typeface="Calibri"/>
                <a:cs typeface="Calibri"/>
                <a:sym typeface="Calibri"/>
              </a:rPr>
              <a:t>ensembled model</a:t>
            </a:r>
            <a:r>
              <a:rPr b="1" lang="en-US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is best—0.94</a:t>
            </a:r>
            <a:endParaRPr b="1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9669025" y="1330575"/>
            <a:ext cx="21432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The current Best Performance on Kaggle is around 0.95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75" y="1340377"/>
            <a:ext cx="6878550" cy="45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 rot="876320">
            <a:off x="3044374" y="1947289"/>
            <a:ext cx="3955830" cy="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3600">
                <a:solidFill>
                  <a:srgbClr val="FF0000"/>
                </a:solidFill>
              </a:rPr>
              <a:t>Out of Stock</a:t>
            </a:r>
            <a:endParaRPr b="1" i="0" sz="36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and Benefits Analysis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21050" y="1508751"/>
            <a:ext cx="1521000" cy="4176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6140125" y="1445176"/>
            <a:ext cx="1521000" cy="4176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Shape 483"/>
          <p:cNvCxnSpPr/>
          <p:nvPr/>
        </p:nvCxnSpPr>
        <p:spPr>
          <a:xfrm flipH="1" rot="10800000">
            <a:off x="546100" y="3845650"/>
            <a:ext cx="9918600" cy="50700"/>
          </a:xfrm>
          <a:prstGeom prst="straightConnector1">
            <a:avLst/>
          </a:prstGeom>
          <a:noFill/>
          <a:ln cap="flat" cmpd="sng" w="38100">
            <a:solidFill>
              <a:srgbClr val="F7B90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/>
          <p:nvPr/>
        </p:nvCxnSpPr>
        <p:spPr>
          <a:xfrm flipH="1">
            <a:off x="5664200" y="1508750"/>
            <a:ext cx="38100" cy="4914900"/>
          </a:xfrm>
          <a:prstGeom prst="straightConnector1">
            <a:avLst/>
          </a:prstGeom>
          <a:noFill/>
          <a:ln cap="flat" cmpd="sng" w="38100">
            <a:solidFill>
              <a:srgbClr val="F7B9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Shape 485"/>
          <p:cNvSpPr txBox="1"/>
          <p:nvPr/>
        </p:nvSpPr>
        <p:spPr>
          <a:xfrm>
            <a:off x="733500" y="1997900"/>
            <a:ext cx="4059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True Positive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Predicting correctly backorders</a:t>
            </a:r>
            <a:endParaRPr b="1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Benefits: </a:t>
            </a:r>
            <a:r>
              <a:rPr lang="en-US">
                <a:solidFill>
                  <a:schemeClr val="lt1"/>
                </a:solidFill>
              </a:rPr>
              <a:t>better reaction time/better production planning /order in advance if necessary</a:t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5954875" y="1997900"/>
            <a:ext cx="46647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False</a:t>
            </a:r>
            <a:r>
              <a:rPr b="1" lang="en-US" sz="1800">
                <a:solidFill>
                  <a:schemeClr val="lt1"/>
                </a:solidFill>
              </a:rPr>
              <a:t> Positive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Predicting backorders but in reality they are not</a:t>
            </a:r>
            <a:endParaRPr b="1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Costs: warehousing costs/potentially damaged products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821050" y="4007550"/>
            <a:ext cx="4059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True Negative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Predicting not in backorders correctly </a:t>
            </a:r>
            <a:endParaRPr b="1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Benefits: </a:t>
            </a:r>
            <a:r>
              <a:rPr lang="en-US">
                <a:solidFill>
                  <a:schemeClr val="lt1"/>
                </a:solidFill>
              </a:rPr>
              <a:t>No extra costs </a:t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5954875" y="4007550"/>
            <a:ext cx="53925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False Negative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Predicting NOT backorders but in reality they are </a:t>
            </a:r>
            <a:endParaRPr b="1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Costs: </a:t>
            </a:r>
            <a:r>
              <a:rPr b="1" lang="en-US">
                <a:solidFill>
                  <a:schemeClr val="lt1"/>
                </a:solidFill>
              </a:rPr>
              <a:t>warehousing</a:t>
            </a:r>
            <a:r>
              <a:rPr b="1" lang="en-US">
                <a:solidFill>
                  <a:schemeClr val="lt1"/>
                </a:solidFill>
              </a:rPr>
              <a:t> costs/packaging costs/potential sales loss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r>
              <a:rPr lang="en-US" sz="2800">
                <a:solidFill>
                  <a:srgbClr val="FFFFFF"/>
                </a:solidFill>
              </a:rPr>
              <a:t>—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and Benefits Analysis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00" y="1452000"/>
            <a:ext cx="7314850" cy="47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4000" u="none" cap="none" strike="noStrike">
              <a:solidFill>
                <a:srgbClr val="F7B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637762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149365" y="3346037"/>
            <a:ext cx="746601" cy="854886"/>
          </a:xfrm>
          <a:custGeom>
            <a:pathLst>
              <a:path extrusionOk="0" h="5299074" w="4627563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2958568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500092" y="3346037"/>
            <a:ext cx="686758" cy="854886"/>
          </a:xfrm>
          <a:custGeom>
            <a:pathLst>
              <a:path extrusionOk="0" h="6858000" w="5505447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5279374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5773595" y="3375502"/>
            <a:ext cx="781364" cy="795956"/>
          </a:xfrm>
          <a:custGeom>
            <a:pathLst>
              <a:path extrusionOk="0" h="1979613" w="1944688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600180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8173926" y="3375412"/>
            <a:ext cx="622314" cy="796137"/>
          </a:xfrm>
          <a:custGeom>
            <a:pathLst>
              <a:path extrusionOk="0" h="1979613" w="1546226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407151" y="4930525"/>
            <a:ext cx="225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2913903" y="4944253"/>
            <a:ext cx="176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5269542" y="512892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7641757" y="5128918"/>
            <a:ext cx="16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9943733" y="2888684"/>
            <a:ext cx="1769700" cy="1769700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9985283" y="5133455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0487205" y="3375412"/>
            <a:ext cx="673905" cy="825421"/>
          </a:xfrm>
          <a:custGeom>
            <a:pathLst>
              <a:path extrusionOk="0" h="142" w="121">
                <a:moveTo>
                  <a:pt x="93" y="85"/>
                </a:moveTo>
                <a:cubicBezTo>
                  <a:pt x="91" y="85"/>
                  <a:pt x="88" y="85"/>
                  <a:pt x="86" y="86"/>
                </a:cubicBezTo>
                <a:cubicBezTo>
                  <a:pt x="80" y="78"/>
                  <a:pt x="80" y="78"/>
                  <a:pt x="80" y="78"/>
                </a:cubicBezTo>
                <a:cubicBezTo>
                  <a:pt x="78" y="75"/>
                  <a:pt x="75" y="74"/>
                  <a:pt x="72" y="75"/>
                </a:cubicBezTo>
                <a:cubicBezTo>
                  <a:pt x="70" y="73"/>
                  <a:pt x="68" y="69"/>
                  <a:pt x="66" y="66"/>
                </a:cubicBezTo>
                <a:cubicBezTo>
                  <a:pt x="66" y="65"/>
                  <a:pt x="66" y="65"/>
                  <a:pt x="66" y="65"/>
                </a:cubicBezTo>
                <a:cubicBezTo>
                  <a:pt x="70" y="60"/>
                  <a:pt x="86" y="61"/>
                  <a:pt x="100" y="43"/>
                </a:cubicBezTo>
                <a:cubicBezTo>
                  <a:pt x="114" y="26"/>
                  <a:pt x="108" y="4"/>
                  <a:pt x="103" y="2"/>
                </a:cubicBezTo>
                <a:cubicBezTo>
                  <a:pt x="101" y="0"/>
                  <a:pt x="99" y="3"/>
                  <a:pt x="99" y="3"/>
                </a:cubicBezTo>
                <a:cubicBezTo>
                  <a:pt x="96" y="8"/>
                  <a:pt x="75" y="37"/>
                  <a:pt x="60" y="58"/>
                </a:cubicBezTo>
                <a:cubicBezTo>
                  <a:pt x="45" y="37"/>
                  <a:pt x="24" y="8"/>
                  <a:pt x="21" y="3"/>
                </a:cubicBezTo>
                <a:cubicBezTo>
                  <a:pt x="21" y="3"/>
                  <a:pt x="19" y="0"/>
                  <a:pt x="16" y="2"/>
                </a:cubicBezTo>
                <a:cubicBezTo>
                  <a:pt x="12" y="4"/>
                  <a:pt x="5" y="26"/>
                  <a:pt x="20" y="43"/>
                </a:cubicBezTo>
                <a:cubicBezTo>
                  <a:pt x="34" y="61"/>
                  <a:pt x="50" y="60"/>
                  <a:pt x="53" y="65"/>
                </a:cubicBezTo>
                <a:cubicBezTo>
                  <a:pt x="54" y="65"/>
                  <a:pt x="54" y="65"/>
                  <a:pt x="54" y="66"/>
                </a:cubicBezTo>
                <a:cubicBezTo>
                  <a:pt x="52" y="69"/>
                  <a:pt x="50" y="72"/>
                  <a:pt x="48" y="74"/>
                </a:cubicBezTo>
                <a:cubicBezTo>
                  <a:pt x="46" y="74"/>
                  <a:pt x="43" y="75"/>
                  <a:pt x="41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3" y="85"/>
                  <a:pt x="30" y="85"/>
                  <a:pt x="28" y="85"/>
                </a:cubicBezTo>
                <a:cubicBezTo>
                  <a:pt x="12" y="86"/>
                  <a:pt x="0" y="99"/>
                  <a:pt x="1" y="114"/>
                </a:cubicBezTo>
                <a:cubicBezTo>
                  <a:pt x="1" y="130"/>
                  <a:pt x="15" y="142"/>
                  <a:pt x="30" y="141"/>
                </a:cubicBezTo>
                <a:cubicBezTo>
                  <a:pt x="46" y="141"/>
                  <a:pt x="58" y="127"/>
                  <a:pt x="57" y="112"/>
                </a:cubicBezTo>
                <a:cubicBezTo>
                  <a:pt x="57" y="105"/>
                  <a:pt x="54" y="98"/>
                  <a:pt x="49" y="93"/>
                </a:cubicBezTo>
                <a:cubicBezTo>
                  <a:pt x="54" y="86"/>
                  <a:pt x="54" y="86"/>
                  <a:pt x="54" y="86"/>
                </a:cubicBezTo>
                <a:cubicBezTo>
                  <a:pt x="55" y="84"/>
                  <a:pt x="55" y="83"/>
                  <a:pt x="55" y="81"/>
                </a:cubicBezTo>
                <a:cubicBezTo>
                  <a:pt x="57" y="79"/>
                  <a:pt x="58" y="76"/>
                  <a:pt x="60" y="74"/>
                </a:cubicBezTo>
                <a:cubicBezTo>
                  <a:pt x="62" y="77"/>
                  <a:pt x="64" y="79"/>
                  <a:pt x="66" y="82"/>
                </a:cubicBezTo>
                <a:cubicBezTo>
                  <a:pt x="66" y="83"/>
                  <a:pt x="66" y="85"/>
                  <a:pt x="67" y="87"/>
                </a:cubicBezTo>
                <a:cubicBezTo>
                  <a:pt x="72" y="94"/>
                  <a:pt x="72" y="94"/>
                  <a:pt x="72" y="94"/>
                </a:cubicBezTo>
                <a:cubicBezTo>
                  <a:pt x="68" y="99"/>
                  <a:pt x="65" y="105"/>
                  <a:pt x="64" y="113"/>
                </a:cubicBezTo>
                <a:cubicBezTo>
                  <a:pt x="64" y="128"/>
                  <a:pt x="77" y="141"/>
                  <a:pt x="92" y="141"/>
                </a:cubicBezTo>
                <a:cubicBezTo>
                  <a:pt x="108" y="142"/>
                  <a:pt x="121" y="129"/>
                  <a:pt x="121" y="114"/>
                </a:cubicBezTo>
                <a:cubicBezTo>
                  <a:pt x="121" y="98"/>
                  <a:pt x="109" y="85"/>
                  <a:pt x="93" y="85"/>
                </a:cubicBezTo>
                <a:close/>
                <a:moveTo>
                  <a:pt x="48" y="112"/>
                </a:moveTo>
                <a:cubicBezTo>
                  <a:pt x="48" y="123"/>
                  <a:pt x="40" y="132"/>
                  <a:pt x="29" y="132"/>
                </a:cubicBezTo>
                <a:cubicBezTo>
                  <a:pt x="19" y="133"/>
                  <a:pt x="10" y="125"/>
                  <a:pt x="10" y="114"/>
                </a:cubicBezTo>
                <a:cubicBezTo>
                  <a:pt x="9" y="104"/>
                  <a:pt x="17" y="95"/>
                  <a:pt x="28" y="94"/>
                </a:cubicBezTo>
                <a:cubicBezTo>
                  <a:pt x="28" y="94"/>
                  <a:pt x="29" y="94"/>
                  <a:pt x="29" y="94"/>
                </a:cubicBezTo>
                <a:cubicBezTo>
                  <a:pt x="35" y="94"/>
                  <a:pt x="40" y="97"/>
                  <a:pt x="43" y="101"/>
                </a:cubicBezTo>
                <a:cubicBezTo>
                  <a:pt x="46" y="104"/>
                  <a:pt x="47" y="108"/>
                  <a:pt x="48" y="112"/>
                </a:cubicBezTo>
                <a:close/>
                <a:moveTo>
                  <a:pt x="55" y="64"/>
                </a:moveTo>
                <a:cubicBezTo>
                  <a:pt x="55" y="64"/>
                  <a:pt x="55" y="64"/>
                  <a:pt x="55" y="64"/>
                </a:cubicBezTo>
                <a:cubicBezTo>
                  <a:pt x="55" y="61"/>
                  <a:pt x="57" y="59"/>
                  <a:pt x="59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3" y="59"/>
                  <a:pt x="65" y="60"/>
                  <a:pt x="65" y="63"/>
                </a:cubicBezTo>
                <a:cubicBezTo>
                  <a:pt x="65" y="63"/>
                  <a:pt x="65" y="64"/>
                  <a:pt x="65" y="65"/>
                </a:cubicBezTo>
                <a:cubicBezTo>
                  <a:pt x="64" y="66"/>
                  <a:pt x="63" y="68"/>
                  <a:pt x="60" y="68"/>
                </a:cubicBezTo>
                <a:cubicBezTo>
                  <a:pt x="58" y="68"/>
                  <a:pt x="56" y="67"/>
                  <a:pt x="55" y="64"/>
                </a:cubicBezTo>
                <a:close/>
                <a:moveTo>
                  <a:pt x="93" y="133"/>
                </a:moveTo>
                <a:cubicBezTo>
                  <a:pt x="82" y="132"/>
                  <a:pt x="73" y="124"/>
                  <a:pt x="73" y="113"/>
                </a:cubicBezTo>
                <a:cubicBezTo>
                  <a:pt x="74" y="108"/>
                  <a:pt x="75" y="104"/>
                  <a:pt x="78" y="101"/>
                </a:cubicBezTo>
                <a:cubicBezTo>
                  <a:pt x="81" y="97"/>
                  <a:pt x="86" y="94"/>
                  <a:pt x="91" y="94"/>
                </a:cubicBezTo>
                <a:cubicBezTo>
                  <a:pt x="92" y="94"/>
                  <a:pt x="93" y="94"/>
                  <a:pt x="93" y="94"/>
                </a:cubicBezTo>
                <a:cubicBezTo>
                  <a:pt x="104" y="94"/>
                  <a:pt x="113" y="103"/>
                  <a:pt x="113" y="113"/>
                </a:cubicBezTo>
                <a:cubicBezTo>
                  <a:pt x="112" y="124"/>
                  <a:pt x="103" y="133"/>
                  <a:pt x="93" y="133"/>
                </a:cubicBezTo>
                <a:close/>
              </a:path>
            </a:pathLst>
          </a:custGeom>
          <a:solidFill>
            <a:srgbClr val="282830"/>
          </a:solidFill>
          <a:ln cap="flat" cmpd="sng" w="9525">
            <a:solidFill>
              <a:srgbClr val="28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/>
        </p:nvSpPr>
        <p:spPr>
          <a:xfrm>
            <a:off x="821051" y="420950"/>
            <a:ext cx="870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0" y="412750"/>
            <a:ext cx="456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114299" y="412750"/>
            <a:ext cx="619200" cy="5385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286939" y="412750"/>
            <a:ext cx="273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985450" y="1695350"/>
            <a:ext cx="10175400" cy="4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The model can be incorporated into the current ordering system of the supplier and retailer.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With new ordering/ inventory data feed in every day, the prediction of backorder updates daily.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Retailers and suppliers can pick models/classification threshold depending on the following criteria: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type of retailer(aggressive/conservative)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type of products(perishable/non-perishable)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alignment between retailer and suppliers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The alignment sometime can be hard to achieve between retailers and suppliers as different parties have different business priorities and KPIs.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/>
        </p:nvSpPr>
        <p:spPr>
          <a:xfrm>
            <a:off x="3552525" y="2817567"/>
            <a:ext cx="74973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i="0" lang="en-US" sz="3600" u="none" cap="none" strike="noStrike">
                <a:solidFill>
                  <a:schemeClr val="lt1"/>
                </a:solidFill>
              </a:rPr>
              <a:t>Thank you</a:t>
            </a:r>
            <a:r>
              <a:rPr lang="en-US" sz="3600">
                <a:solidFill>
                  <a:schemeClr val="lt1"/>
                </a:solidFill>
              </a:rPr>
              <a:t>!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Any Questions? 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533" name="Shape 533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b="54024" l="25721" r="0" t="0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 rotWithShape="1">
          <a:blip r:embed="rId4">
            <a:alphaModFix/>
          </a:blip>
          <a:srcRect b="0" l="0" r="32505" t="58179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4000" u="none" cap="none" strike="noStrike">
              <a:solidFill>
                <a:srgbClr val="F7B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637762" y="2888577"/>
            <a:ext cx="1769807" cy="1769807"/>
            <a:chOff x="1281487" y="2930652"/>
            <a:chExt cx="1769807" cy="1769807"/>
          </a:xfrm>
        </p:grpSpPr>
        <p:sp>
          <p:nvSpPr>
            <p:cNvPr id="181" name="Shape 181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93090" y="3388112"/>
              <a:ext cx="746601" cy="854886"/>
            </a:xfrm>
            <a:custGeom>
              <a:pathLst>
                <a:path extrusionOk="0" h="5299074" w="4627563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2958568" y="2888577"/>
            <a:ext cx="1769807" cy="1769807"/>
            <a:chOff x="3888043" y="2930652"/>
            <a:chExt cx="1769807" cy="1769807"/>
          </a:xfrm>
        </p:grpSpPr>
        <p:sp>
          <p:nvSpPr>
            <p:cNvPr id="184" name="Shape 184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29567" y="3388112"/>
              <a:ext cx="686758" cy="854886"/>
            </a:xfrm>
            <a:custGeom>
              <a:pathLst>
                <a:path extrusionOk="0" h="6858000" w="5505447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5279374" y="2888577"/>
            <a:ext cx="1769807" cy="1769807"/>
            <a:chOff x="6494599" y="2930652"/>
            <a:chExt cx="1769807" cy="1769807"/>
          </a:xfrm>
        </p:grpSpPr>
        <p:sp>
          <p:nvSpPr>
            <p:cNvPr id="187" name="Shape 187"/>
            <p:cNvSpPr/>
            <p:nvPr/>
          </p:nvSpPr>
          <p:spPr>
            <a:xfrm>
              <a:off x="6494599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988820" y="3417577"/>
              <a:ext cx="781364" cy="795956"/>
            </a:xfrm>
            <a:custGeom>
              <a:pathLst>
                <a:path extrusionOk="0" h="1979613" w="1944688">
                  <a:moveTo>
                    <a:pt x="979564" y="1431925"/>
                  </a:moveTo>
                  <a:lnTo>
                    <a:pt x="987534" y="1431925"/>
                  </a:lnTo>
                  <a:lnTo>
                    <a:pt x="995504" y="1432561"/>
                  </a:lnTo>
                  <a:lnTo>
                    <a:pt x="1003474" y="1433515"/>
                  </a:lnTo>
                  <a:lnTo>
                    <a:pt x="1011443" y="1435104"/>
                  </a:lnTo>
                  <a:lnTo>
                    <a:pt x="1023238" y="1437647"/>
                  </a:lnTo>
                  <a:lnTo>
                    <a:pt x="1029614" y="1439237"/>
                  </a:lnTo>
                  <a:lnTo>
                    <a:pt x="1035352" y="1441144"/>
                  </a:lnTo>
                  <a:lnTo>
                    <a:pt x="1041091" y="1443687"/>
                  </a:lnTo>
                  <a:lnTo>
                    <a:pt x="1046829" y="1445913"/>
                  </a:lnTo>
                  <a:lnTo>
                    <a:pt x="1052886" y="1449092"/>
                  </a:lnTo>
                  <a:lnTo>
                    <a:pt x="1058305" y="1452271"/>
                  </a:lnTo>
                  <a:lnTo>
                    <a:pt x="1063725" y="1455450"/>
                  </a:lnTo>
                  <a:lnTo>
                    <a:pt x="1069463" y="1459264"/>
                  </a:lnTo>
                  <a:lnTo>
                    <a:pt x="1074563" y="1463397"/>
                  </a:lnTo>
                  <a:lnTo>
                    <a:pt x="1079664" y="1467847"/>
                  </a:lnTo>
                  <a:lnTo>
                    <a:pt x="1084127" y="1472616"/>
                  </a:lnTo>
                  <a:lnTo>
                    <a:pt x="1088909" y="1478020"/>
                  </a:lnTo>
                  <a:lnTo>
                    <a:pt x="1093372" y="1484060"/>
                  </a:lnTo>
                  <a:lnTo>
                    <a:pt x="1097198" y="1489782"/>
                  </a:lnTo>
                  <a:lnTo>
                    <a:pt x="1101023" y="1496458"/>
                  </a:lnTo>
                  <a:lnTo>
                    <a:pt x="1104848" y="1503770"/>
                  </a:lnTo>
                  <a:lnTo>
                    <a:pt x="1107399" y="1511081"/>
                  </a:lnTo>
                  <a:lnTo>
                    <a:pt x="1110268" y="1519029"/>
                  </a:lnTo>
                  <a:lnTo>
                    <a:pt x="1112499" y="1526658"/>
                  </a:lnTo>
                  <a:lnTo>
                    <a:pt x="1114093" y="1535559"/>
                  </a:lnTo>
                  <a:lnTo>
                    <a:pt x="1115687" y="1544142"/>
                  </a:lnTo>
                  <a:lnTo>
                    <a:pt x="1116962" y="1553043"/>
                  </a:lnTo>
                  <a:lnTo>
                    <a:pt x="1117600" y="1561627"/>
                  </a:lnTo>
                  <a:lnTo>
                    <a:pt x="1117600" y="1570210"/>
                  </a:lnTo>
                  <a:lnTo>
                    <a:pt x="1117281" y="1578475"/>
                  </a:lnTo>
                  <a:lnTo>
                    <a:pt x="1116006" y="1586740"/>
                  </a:lnTo>
                  <a:lnTo>
                    <a:pt x="1114412" y="1594688"/>
                  </a:lnTo>
                  <a:lnTo>
                    <a:pt x="1112181" y="1601999"/>
                  </a:lnTo>
                  <a:lnTo>
                    <a:pt x="1109311" y="1609311"/>
                  </a:lnTo>
                  <a:lnTo>
                    <a:pt x="1105805" y="1615987"/>
                  </a:lnTo>
                  <a:lnTo>
                    <a:pt x="1102298" y="1622027"/>
                  </a:lnTo>
                  <a:lnTo>
                    <a:pt x="1098154" y="1628385"/>
                  </a:lnTo>
                  <a:lnTo>
                    <a:pt x="1093372" y="1633789"/>
                  </a:lnTo>
                  <a:lnTo>
                    <a:pt x="1088590" y="1638875"/>
                  </a:lnTo>
                  <a:lnTo>
                    <a:pt x="1083490" y="1643644"/>
                  </a:lnTo>
                  <a:lnTo>
                    <a:pt x="1078389" y="1648094"/>
                  </a:lnTo>
                  <a:lnTo>
                    <a:pt x="1072970" y="1651909"/>
                  </a:lnTo>
                  <a:lnTo>
                    <a:pt x="1067231" y="1655406"/>
                  </a:lnTo>
                  <a:lnTo>
                    <a:pt x="1061812" y="1658903"/>
                  </a:lnTo>
                  <a:lnTo>
                    <a:pt x="1056074" y="1662082"/>
                  </a:lnTo>
                  <a:lnTo>
                    <a:pt x="1044279" y="1667486"/>
                  </a:lnTo>
                  <a:lnTo>
                    <a:pt x="1032483" y="1672254"/>
                  </a:lnTo>
                  <a:lnTo>
                    <a:pt x="1020051" y="1676705"/>
                  </a:lnTo>
                  <a:lnTo>
                    <a:pt x="1005067" y="1680520"/>
                  </a:lnTo>
                  <a:lnTo>
                    <a:pt x="990084" y="1683698"/>
                  </a:lnTo>
                  <a:lnTo>
                    <a:pt x="975420" y="1685924"/>
                  </a:lnTo>
                  <a:lnTo>
                    <a:pt x="960437" y="1687513"/>
                  </a:lnTo>
                  <a:lnTo>
                    <a:pt x="979564" y="1431925"/>
                  </a:lnTo>
                  <a:close/>
                  <a:moveTo>
                    <a:pt x="913172" y="1082675"/>
                  </a:moveTo>
                  <a:lnTo>
                    <a:pt x="935037" y="1374775"/>
                  </a:lnTo>
                  <a:lnTo>
                    <a:pt x="923312" y="1373508"/>
                  </a:lnTo>
                  <a:lnTo>
                    <a:pt x="911587" y="1371924"/>
                  </a:lnTo>
                  <a:lnTo>
                    <a:pt x="899545" y="1369706"/>
                  </a:lnTo>
                  <a:lnTo>
                    <a:pt x="887820" y="1366538"/>
                  </a:lnTo>
                  <a:lnTo>
                    <a:pt x="875778" y="1363053"/>
                  </a:lnTo>
                  <a:lnTo>
                    <a:pt x="864370" y="1358301"/>
                  </a:lnTo>
                  <a:lnTo>
                    <a:pt x="858349" y="1355767"/>
                  </a:lnTo>
                  <a:lnTo>
                    <a:pt x="852962" y="1353232"/>
                  </a:lnTo>
                  <a:lnTo>
                    <a:pt x="847258" y="1350064"/>
                  </a:lnTo>
                  <a:lnTo>
                    <a:pt x="841554" y="1346896"/>
                  </a:lnTo>
                  <a:lnTo>
                    <a:pt x="836484" y="1343411"/>
                  </a:lnTo>
                  <a:lnTo>
                    <a:pt x="831097" y="1339609"/>
                  </a:lnTo>
                  <a:lnTo>
                    <a:pt x="826027" y="1335491"/>
                  </a:lnTo>
                  <a:lnTo>
                    <a:pt x="820956" y="1331372"/>
                  </a:lnTo>
                  <a:lnTo>
                    <a:pt x="816203" y="1326620"/>
                  </a:lnTo>
                  <a:lnTo>
                    <a:pt x="811133" y="1321868"/>
                  </a:lnTo>
                  <a:lnTo>
                    <a:pt x="806696" y="1316482"/>
                  </a:lnTo>
                  <a:lnTo>
                    <a:pt x="802577" y="1311413"/>
                  </a:lnTo>
                  <a:lnTo>
                    <a:pt x="798140" y="1305394"/>
                  </a:lnTo>
                  <a:lnTo>
                    <a:pt x="794338" y="1299691"/>
                  </a:lnTo>
                  <a:lnTo>
                    <a:pt x="790535" y="1293355"/>
                  </a:lnTo>
                  <a:lnTo>
                    <a:pt x="787366" y="1287019"/>
                  </a:lnTo>
                  <a:lnTo>
                    <a:pt x="784197" y="1280365"/>
                  </a:lnTo>
                  <a:lnTo>
                    <a:pt x="781028" y="1273396"/>
                  </a:lnTo>
                  <a:lnTo>
                    <a:pt x="778176" y="1266426"/>
                  </a:lnTo>
                  <a:lnTo>
                    <a:pt x="775958" y="1259456"/>
                  </a:lnTo>
                  <a:lnTo>
                    <a:pt x="774057" y="1251852"/>
                  </a:lnTo>
                  <a:lnTo>
                    <a:pt x="772472" y="1244566"/>
                  </a:lnTo>
                  <a:lnTo>
                    <a:pt x="771205" y="1236962"/>
                  </a:lnTo>
                  <a:lnTo>
                    <a:pt x="770571" y="1230943"/>
                  </a:lnTo>
                  <a:lnTo>
                    <a:pt x="770571" y="1228408"/>
                  </a:lnTo>
                  <a:lnTo>
                    <a:pt x="769937" y="1224290"/>
                  </a:lnTo>
                  <a:lnTo>
                    <a:pt x="769937" y="1216370"/>
                  </a:lnTo>
                  <a:lnTo>
                    <a:pt x="770571" y="1208449"/>
                  </a:lnTo>
                  <a:lnTo>
                    <a:pt x="771205" y="1201163"/>
                  </a:lnTo>
                  <a:lnTo>
                    <a:pt x="772472" y="1193559"/>
                  </a:lnTo>
                  <a:lnTo>
                    <a:pt x="773740" y="1186589"/>
                  </a:lnTo>
                  <a:lnTo>
                    <a:pt x="775641" y="1179936"/>
                  </a:lnTo>
                  <a:lnTo>
                    <a:pt x="777542" y="1173283"/>
                  </a:lnTo>
                  <a:lnTo>
                    <a:pt x="779761" y="1166947"/>
                  </a:lnTo>
                  <a:lnTo>
                    <a:pt x="782296" y="1160928"/>
                  </a:lnTo>
                  <a:lnTo>
                    <a:pt x="785465" y="1154908"/>
                  </a:lnTo>
                  <a:lnTo>
                    <a:pt x="788317" y="1149522"/>
                  </a:lnTo>
                  <a:lnTo>
                    <a:pt x="792119" y="1144137"/>
                  </a:lnTo>
                  <a:lnTo>
                    <a:pt x="795922" y="1139068"/>
                  </a:lnTo>
                  <a:lnTo>
                    <a:pt x="799725" y="1134315"/>
                  </a:lnTo>
                  <a:lnTo>
                    <a:pt x="804161" y="1129563"/>
                  </a:lnTo>
                  <a:lnTo>
                    <a:pt x="808281" y="1124811"/>
                  </a:lnTo>
                  <a:lnTo>
                    <a:pt x="813034" y="1121009"/>
                  </a:lnTo>
                  <a:lnTo>
                    <a:pt x="818104" y="1116891"/>
                  </a:lnTo>
                  <a:lnTo>
                    <a:pt x="822858" y="1113406"/>
                  </a:lnTo>
                  <a:lnTo>
                    <a:pt x="827928" y="1109921"/>
                  </a:lnTo>
                  <a:lnTo>
                    <a:pt x="833315" y="1106753"/>
                  </a:lnTo>
                  <a:lnTo>
                    <a:pt x="844089" y="1101367"/>
                  </a:lnTo>
                  <a:lnTo>
                    <a:pt x="854864" y="1096298"/>
                  </a:lnTo>
                  <a:lnTo>
                    <a:pt x="866272" y="1092496"/>
                  </a:lnTo>
                  <a:lnTo>
                    <a:pt x="877680" y="1089011"/>
                  </a:lnTo>
                  <a:lnTo>
                    <a:pt x="889405" y="1086160"/>
                  </a:lnTo>
                  <a:lnTo>
                    <a:pt x="901130" y="1084259"/>
                  </a:lnTo>
                  <a:lnTo>
                    <a:pt x="913172" y="1082675"/>
                  </a:lnTo>
                  <a:close/>
                  <a:moveTo>
                    <a:pt x="1039752" y="628650"/>
                  </a:moveTo>
                  <a:lnTo>
                    <a:pt x="1050839" y="632778"/>
                  </a:lnTo>
                  <a:lnTo>
                    <a:pt x="1061292" y="637858"/>
                  </a:lnTo>
                  <a:lnTo>
                    <a:pt x="1072695" y="643890"/>
                  </a:lnTo>
                  <a:lnTo>
                    <a:pt x="1083148" y="650240"/>
                  </a:lnTo>
                  <a:lnTo>
                    <a:pt x="1093601" y="657225"/>
                  </a:lnTo>
                  <a:lnTo>
                    <a:pt x="1098986" y="661035"/>
                  </a:lnTo>
                  <a:lnTo>
                    <a:pt x="1103420" y="665163"/>
                  </a:lnTo>
                  <a:lnTo>
                    <a:pt x="1108172" y="669290"/>
                  </a:lnTo>
                  <a:lnTo>
                    <a:pt x="1112606" y="674053"/>
                  </a:lnTo>
                  <a:lnTo>
                    <a:pt x="1116724" y="678498"/>
                  </a:lnTo>
                  <a:lnTo>
                    <a:pt x="1121159" y="682943"/>
                  </a:lnTo>
                  <a:lnTo>
                    <a:pt x="1124960" y="687705"/>
                  </a:lnTo>
                  <a:lnTo>
                    <a:pt x="1128444" y="692785"/>
                  </a:lnTo>
                  <a:lnTo>
                    <a:pt x="1131612" y="697865"/>
                  </a:lnTo>
                  <a:lnTo>
                    <a:pt x="1134779" y="703580"/>
                  </a:lnTo>
                  <a:lnTo>
                    <a:pt x="1137630" y="708660"/>
                  </a:lnTo>
                  <a:lnTo>
                    <a:pt x="1139847" y="714058"/>
                  </a:lnTo>
                  <a:lnTo>
                    <a:pt x="1141748" y="719455"/>
                  </a:lnTo>
                  <a:lnTo>
                    <a:pt x="1143332" y="724853"/>
                  </a:lnTo>
                  <a:lnTo>
                    <a:pt x="1144915" y="730885"/>
                  </a:lnTo>
                  <a:lnTo>
                    <a:pt x="1146499" y="736600"/>
                  </a:lnTo>
                  <a:lnTo>
                    <a:pt x="1147449" y="742950"/>
                  </a:lnTo>
                  <a:lnTo>
                    <a:pt x="1148083" y="749300"/>
                  </a:lnTo>
                  <a:lnTo>
                    <a:pt x="1148716" y="755968"/>
                  </a:lnTo>
                  <a:lnTo>
                    <a:pt x="1148716" y="759143"/>
                  </a:lnTo>
                  <a:lnTo>
                    <a:pt x="1149350" y="763270"/>
                  </a:lnTo>
                  <a:lnTo>
                    <a:pt x="1149350" y="766128"/>
                  </a:lnTo>
                  <a:lnTo>
                    <a:pt x="1149350" y="767715"/>
                  </a:lnTo>
                  <a:lnTo>
                    <a:pt x="1149350" y="770890"/>
                  </a:lnTo>
                  <a:lnTo>
                    <a:pt x="1149350" y="778193"/>
                  </a:lnTo>
                  <a:lnTo>
                    <a:pt x="1148400" y="793115"/>
                  </a:lnTo>
                  <a:lnTo>
                    <a:pt x="1146816" y="807721"/>
                  </a:lnTo>
                  <a:lnTo>
                    <a:pt x="1145866" y="814706"/>
                  </a:lnTo>
                  <a:lnTo>
                    <a:pt x="1144282" y="821691"/>
                  </a:lnTo>
                  <a:lnTo>
                    <a:pt x="1142698" y="828358"/>
                  </a:lnTo>
                  <a:lnTo>
                    <a:pt x="1140798" y="835026"/>
                  </a:lnTo>
                  <a:lnTo>
                    <a:pt x="1136363" y="848043"/>
                  </a:lnTo>
                  <a:lnTo>
                    <a:pt x="1131295" y="860426"/>
                  </a:lnTo>
                  <a:lnTo>
                    <a:pt x="1128444" y="866458"/>
                  </a:lnTo>
                  <a:lnTo>
                    <a:pt x="1125277" y="872173"/>
                  </a:lnTo>
                  <a:lnTo>
                    <a:pt x="1118625" y="883603"/>
                  </a:lnTo>
                  <a:lnTo>
                    <a:pt x="1111339" y="894081"/>
                  </a:lnTo>
                  <a:lnTo>
                    <a:pt x="1103420" y="904558"/>
                  </a:lnTo>
                  <a:lnTo>
                    <a:pt x="1094868" y="913766"/>
                  </a:lnTo>
                  <a:lnTo>
                    <a:pt x="1085682" y="922338"/>
                  </a:lnTo>
                  <a:lnTo>
                    <a:pt x="1076179" y="930593"/>
                  </a:lnTo>
                  <a:lnTo>
                    <a:pt x="1066360" y="938213"/>
                  </a:lnTo>
                  <a:lnTo>
                    <a:pt x="1060025" y="942341"/>
                  </a:lnTo>
                  <a:lnTo>
                    <a:pt x="1054006" y="946786"/>
                  </a:lnTo>
                  <a:lnTo>
                    <a:pt x="1047671" y="950596"/>
                  </a:lnTo>
                  <a:lnTo>
                    <a:pt x="1041019" y="954088"/>
                  </a:lnTo>
                  <a:lnTo>
                    <a:pt x="1027716" y="960756"/>
                  </a:lnTo>
                  <a:lnTo>
                    <a:pt x="1014412" y="966788"/>
                  </a:lnTo>
                  <a:lnTo>
                    <a:pt x="1039752" y="628650"/>
                  </a:lnTo>
                  <a:close/>
                  <a:moveTo>
                    <a:pt x="953447" y="529505"/>
                  </a:moveTo>
                  <a:lnTo>
                    <a:pt x="947094" y="530140"/>
                  </a:lnTo>
                  <a:lnTo>
                    <a:pt x="941060" y="531410"/>
                  </a:lnTo>
                  <a:lnTo>
                    <a:pt x="935026" y="532997"/>
                  </a:lnTo>
                  <a:lnTo>
                    <a:pt x="929309" y="535220"/>
                  </a:lnTo>
                  <a:lnTo>
                    <a:pt x="928038" y="535220"/>
                  </a:lnTo>
                  <a:lnTo>
                    <a:pt x="928038" y="535537"/>
                  </a:lnTo>
                  <a:lnTo>
                    <a:pt x="922004" y="538394"/>
                  </a:lnTo>
                  <a:lnTo>
                    <a:pt x="916605" y="541568"/>
                  </a:lnTo>
                  <a:lnTo>
                    <a:pt x="911523" y="545060"/>
                  </a:lnTo>
                  <a:lnTo>
                    <a:pt x="906441" y="548870"/>
                  </a:lnTo>
                  <a:lnTo>
                    <a:pt x="901677" y="553314"/>
                  </a:lnTo>
                  <a:lnTo>
                    <a:pt x="897866" y="557441"/>
                  </a:lnTo>
                  <a:lnTo>
                    <a:pt x="894055" y="562520"/>
                  </a:lnTo>
                  <a:lnTo>
                    <a:pt x="890561" y="567917"/>
                  </a:lnTo>
                  <a:lnTo>
                    <a:pt x="887385" y="573313"/>
                  </a:lnTo>
                  <a:lnTo>
                    <a:pt x="884527" y="579027"/>
                  </a:lnTo>
                  <a:lnTo>
                    <a:pt x="882303" y="585059"/>
                  </a:lnTo>
                  <a:lnTo>
                    <a:pt x="880715" y="590773"/>
                  </a:lnTo>
                  <a:lnTo>
                    <a:pt x="879127" y="597122"/>
                  </a:lnTo>
                  <a:lnTo>
                    <a:pt x="878174" y="603789"/>
                  </a:lnTo>
                  <a:lnTo>
                    <a:pt x="877857" y="610455"/>
                  </a:lnTo>
                  <a:lnTo>
                    <a:pt x="878174" y="617121"/>
                  </a:lnTo>
                  <a:lnTo>
                    <a:pt x="906124" y="992029"/>
                  </a:lnTo>
                  <a:lnTo>
                    <a:pt x="891831" y="995521"/>
                  </a:lnTo>
                  <a:lnTo>
                    <a:pt x="877539" y="999965"/>
                  </a:lnTo>
                  <a:lnTo>
                    <a:pt x="864200" y="1004409"/>
                  </a:lnTo>
                  <a:lnTo>
                    <a:pt x="851178" y="1010123"/>
                  </a:lnTo>
                  <a:lnTo>
                    <a:pt x="838156" y="1015838"/>
                  </a:lnTo>
                  <a:lnTo>
                    <a:pt x="831487" y="1019329"/>
                  </a:lnTo>
                  <a:lnTo>
                    <a:pt x="825452" y="1022821"/>
                  </a:lnTo>
                  <a:lnTo>
                    <a:pt x="818783" y="1026948"/>
                  </a:lnTo>
                  <a:lnTo>
                    <a:pt x="812430" y="1031075"/>
                  </a:lnTo>
                  <a:lnTo>
                    <a:pt x="806078" y="1035519"/>
                  </a:lnTo>
                  <a:lnTo>
                    <a:pt x="799726" y="1040599"/>
                  </a:lnTo>
                  <a:lnTo>
                    <a:pt x="793692" y="1045678"/>
                  </a:lnTo>
                  <a:lnTo>
                    <a:pt x="787340" y="1051074"/>
                  </a:lnTo>
                  <a:lnTo>
                    <a:pt x="780988" y="1057106"/>
                  </a:lnTo>
                  <a:lnTo>
                    <a:pt x="775271" y="1063772"/>
                  </a:lnTo>
                  <a:lnTo>
                    <a:pt x="769236" y="1070756"/>
                  </a:lnTo>
                  <a:lnTo>
                    <a:pt x="763837" y="1078058"/>
                  </a:lnTo>
                  <a:lnTo>
                    <a:pt x="757803" y="1086311"/>
                  </a:lnTo>
                  <a:lnTo>
                    <a:pt x="752721" y="1095200"/>
                  </a:lnTo>
                  <a:lnTo>
                    <a:pt x="747639" y="1104406"/>
                  </a:lnTo>
                  <a:lnTo>
                    <a:pt x="743510" y="1114247"/>
                  </a:lnTo>
                  <a:lnTo>
                    <a:pt x="739064" y="1124723"/>
                  </a:lnTo>
                  <a:lnTo>
                    <a:pt x="735253" y="1136151"/>
                  </a:lnTo>
                  <a:lnTo>
                    <a:pt x="732077" y="1147896"/>
                  </a:lnTo>
                  <a:lnTo>
                    <a:pt x="729218" y="1159959"/>
                  </a:lnTo>
                  <a:lnTo>
                    <a:pt x="727313" y="1172340"/>
                  </a:lnTo>
                  <a:lnTo>
                    <a:pt x="726042" y="1185038"/>
                  </a:lnTo>
                  <a:lnTo>
                    <a:pt x="725407" y="1197736"/>
                  </a:lnTo>
                  <a:lnTo>
                    <a:pt x="725089" y="1210751"/>
                  </a:lnTo>
                  <a:lnTo>
                    <a:pt x="725089" y="1223132"/>
                  </a:lnTo>
                  <a:lnTo>
                    <a:pt x="725407" y="1229481"/>
                  </a:lnTo>
                  <a:lnTo>
                    <a:pt x="725725" y="1236782"/>
                  </a:lnTo>
                  <a:lnTo>
                    <a:pt x="727630" y="1251385"/>
                  </a:lnTo>
                  <a:lnTo>
                    <a:pt x="730171" y="1263765"/>
                  </a:lnTo>
                  <a:lnTo>
                    <a:pt x="733347" y="1276146"/>
                  </a:lnTo>
                  <a:lnTo>
                    <a:pt x="736841" y="1287891"/>
                  </a:lnTo>
                  <a:lnTo>
                    <a:pt x="740652" y="1299002"/>
                  </a:lnTo>
                  <a:lnTo>
                    <a:pt x="745098" y="1310113"/>
                  </a:lnTo>
                  <a:lnTo>
                    <a:pt x="749545" y="1320271"/>
                  </a:lnTo>
                  <a:lnTo>
                    <a:pt x="754309" y="1330112"/>
                  </a:lnTo>
                  <a:lnTo>
                    <a:pt x="760026" y="1339636"/>
                  </a:lnTo>
                  <a:lnTo>
                    <a:pt x="765425" y="1348524"/>
                  </a:lnTo>
                  <a:lnTo>
                    <a:pt x="771142" y="1356778"/>
                  </a:lnTo>
                  <a:lnTo>
                    <a:pt x="777176" y="1364079"/>
                  </a:lnTo>
                  <a:lnTo>
                    <a:pt x="783529" y="1371698"/>
                  </a:lnTo>
                  <a:lnTo>
                    <a:pt x="789563" y="1378364"/>
                  </a:lnTo>
                  <a:lnTo>
                    <a:pt x="796233" y="1384396"/>
                  </a:lnTo>
                  <a:lnTo>
                    <a:pt x="802902" y="1390110"/>
                  </a:lnTo>
                  <a:lnTo>
                    <a:pt x="809572" y="1395189"/>
                  </a:lnTo>
                  <a:lnTo>
                    <a:pt x="816242" y="1400268"/>
                  </a:lnTo>
                  <a:lnTo>
                    <a:pt x="822911" y="1404395"/>
                  </a:lnTo>
                  <a:lnTo>
                    <a:pt x="829581" y="1408522"/>
                  </a:lnTo>
                  <a:lnTo>
                    <a:pt x="836251" y="1412014"/>
                  </a:lnTo>
                  <a:lnTo>
                    <a:pt x="843238" y="1415506"/>
                  </a:lnTo>
                  <a:lnTo>
                    <a:pt x="849908" y="1418363"/>
                  </a:lnTo>
                  <a:lnTo>
                    <a:pt x="856577" y="1420903"/>
                  </a:lnTo>
                  <a:lnTo>
                    <a:pt x="863882" y="1423442"/>
                  </a:lnTo>
                  <a:lnTo>
                    <a:pt x="870552" y="1425347"/>
                  </a:lnTo>
                  <a:lnTo>
                    <a:pt x="877222" y="1427252"/>
                  </a:lnTo>
                  <a:lnTo>
                    <a:pt x="884209" y="1428839"/>
                  </a:lnTo>
                  <a:lnTo>
                    <a:pt x="897548" y="1431061"/>
                  </a:lnTo>
                  <a:lnTo>
                    <a:pt x="910888" y="1432648"/>
                  </a:lnTo>
                  <a:lnTo>
                    <a:pt x="925180" y="1433601"/>
                  </a:lnTo>
                  <a:lnTo>
                    <a:pt x="939472" y="1433601"/>
                  </a:lnTo>
                  <a:lnTo>
                    <a:pt x="958528" y="1687877"/>
                  </a:lnTo>
                  <a:lnTo>
                    <a:pt x="956305" y="1687877"/>
                  </a:lnTo>
                  <a:lnTo>
                    <a:pt x="956623" y="1698353"/>
                  </a:lnTo>
                  <a:lnTo>
                    <a:pt x="959481" y="1698671"/>
                  </a:lnTo>
                  <a:lnTo>
                    <a:pt x="959799" y="1703115"/>
                  </a:lnTo>
                  <a:lnTo>
                    <a:pt x="960116" y="1698671"/>
                  </a:lnTo>
                  <a:lnTo>
                    <a:pt x="975996" y="1698671"/>
                  </a:lnTo>
                  <a:lnTo>
                    <a:pt x="991559" y="1698353"/>
                  </a:lnTo>
                  <a:lnTo>
                    <a:pt x="1007122" y="1697083"/>
                  </a:lnTo>
                  <a:lnTo>
                    <a:pt x="1023002" y="1694861"/>
                  </a:lnTo>
                  <a:lnTo>
                    <a:pt x="1035388" y="1692004"/>
                  </a:lnTo>
                  <a:lnTo>
                    <a:pt x="1048410" y="1688830"/>
                  </a:lnTo>
                  <a:lnTo>
                    <a:pt x="1054762" y="1686608"/>
                  </a:lnTo>
                  <a:lnTo>
                    <a:pt x="1060797" y="1684385"/>
                  </a:lnTo>
                  <a:lnTo>
                    <a:pt x="1067149" y="1681528"/>
                  </a:lnTo>
                  <a:lnTo>
                    <a:pt x="1073501" y="1678671"/>
                  </a:lnTo>
                  <a:lnTo>
                    <a:pt x="1079853" y="1675179"/>
                  </a:lnTo>
                  <a:lnTo>
                    <a:pt x="1085570" y="1671370"/>
                  </a:lnTo>
                  <a:lnTo>
                    <a:pt x="1091922" y="1667243"/>
                  </a:lnTo>
                  <a:lnTo>
                    <a:pt x="1097639" y="1662799"/>
                  </a:lnTo>
                  <a:lnTo>
                    <a:pt x="1103673" y="1657085"/>
                  </a:lnTo>
                  <a:lnTo>
                    <a:pt x="1109072" y="1651371"/>
                  </a:lnTo>
                  <a:lnTo>
                    <a:pt x="1114472" y="1644704"/>
                  </a:lnTo>
                  <a:lnTo>
                    <a:pt x="1120189" y="1637086"/>
                  </a:lnTo>
                  <a:lnTo>
                    <a:pt x="1124953" y="1628514"/>
                  </a:lnTo>
                  <a:lnTo>
                    <a:pt x="1129082" y="1619308"/>
                  </a:lnTo>
                  <a:lnTo>
                    <a:pt x="1132575" y="1609467"/>
                  </a:lnTo>
                  <a:lnTo>
                    <a:pt x="1134163" y="1604071"/>
                  </a:lnTo>
                  <a:lnTo>
                    <a:pt x="1135434" y="1598357"/>
                  </a:lnTo>
                  <a:lnTo>
                    <a:pt x="1136704" y="1592643"/>
                  </a:lnTo>
                  <a:lnTo>
                    <a:pt x="1137657" y="1586611"/>
                  </a:lnTo>
                  <a:lnTo>
                    <a:pt x="1138927" y="1574866"/>
                  </a:lnTo>
                  <a:lnTo>
                    <a:pt x="1139245" y="1562802"/>
                  </a:lnTo>
                  <a:lnTo>
                    <a:pt x="1138927" y="1551057"/>
                  </a:lnTo>
                  <a:lnTo>
                    <a:pt x="1137974" y="1539311"/>
                  </a:lnTo>
                  <a:lnTo>
                    <a:pt x="1136704" y="1527566"/>
                  </a:lnTo>
                  <a:lnTo>
                    <a:pt x="1134481" y="1516137"/>
                  </a:lnTo>
                  <a:lnTo>
                    <a:pt x="1131940" y="1504709"/>
                  </a:lnTo>
                  <a:lnTo>
                    <a:pt x="1128764" y="1493916"/>
                  </a:lnTo>
                  <a:lnTo>
                    <a:pt x="1125270" y="1482805"/>
                  </a:lnTo>
                  <a:lnTo>
                    <a:pt x="1120824" y="1472647"/>
                  </a:lnTo>
                  <a:lnTo>
                    <a:pt x="1115742" y="1463441"/>
                  </a:lnTo>
                  <a:lnTo>
                    <a:pt x="1110660" y="1454235"/>
                  </a:lnTo>
                  <a:lnTo>
                    <a:pt x="1105261" y="1445981"/>
                  </a:lnTo>
                  <a:lnTo>
                    <a:pt x="1099227" y="1438362"/>
                  </a:lnTo>
                  <a:lnTo>
                    <a:pt x="1093510" y="1431061"/>
                  </a:lnTo>
                  <a:lnTo>
                    <a:pt x="1087158" y="1425029"/>
                  </a:lnTo>
                  <a:lnTo>
                    <a:pt x="1080806" y="1418998"/>
                  </a:lnTo>
                  <a:lnTo>
                    <a:pt x="1074771" y="1413919"/>
                  </a:lnTo>
                  <a:lnTo>
                    <a:pt x="1068102" y="1409157"/>
                  </a:lnTo>
                  <a:lnTo>
                    <a:pt x="1061750" y="1404395"/>
                  </a:lnTo>
                  <a:lnTo>
                    <a:pt x="1055080" y="1400586"/>
                  </a:lnTo>
                  <a:lnTo>
                    <a:pt x="1048410" y="1397094"/>
                  </a:lnTo>
                  <a:lnTo>
                    <a:pt x="1041740" y="1393602"/>
                  </a:lnTo>
                  <a:lnTo>
                    <a:pt x="1035071" y="1390745"/>
                  </a:lnTo>
                  <a:lnTo>
                    <a:pt x="1028401" y="1388205"/>
                  </a:lnTo>
                  <a:lnTo>
                    <a:pt x="1021731" y="1385666"/>
                  </a:lnTo>
                  <a:lnTo>
                    <a:pt x="1015062" y="1383761"/>
                  </a:lnTo>
                  <a:lnTo>
                    <a:pt x="1007122" y="1381539"/>
                  </a:lnTo>
                  <a:lnTo>
                    <a:pt x="999499" y="1379952"/>
                  </a:lnTo>
                  <a:lnTo>
                    <a:pt x="991877" y="1378364"/>
                  </a:lnTo>
                  <a:lnTo>
                    <a:pt x="983937" y="1377095"/>
                  </a:lnTo>
                  <a:lnTo>
                    <a:pt x="1006804" y="1075201"/>
                  </a:lnTo>
                  <a:lnTo>
                    <a:pt x="1018238" y="1072661"/>
                  </a:lnTo>
                  <a:lnTo>
                    <a:pt x="1029672" y="1070121"/>
                  </a:lnTo>
                  <a:lnTo>
                    <a:pt x="1040788" y="1066947"/>
                  </a:lnTo>
                  <a:lnTo>
                    <a:pt x="1051904" y="1062820"/>
                  </a:lnTo>
                  <a:lnTo>
                    <a:pt x="1063338" y="1058376"/>
                  </a:lnTo>
                  <a:lnTo>
                    <a:pt x="1074771" y="1053297"/>
                  </a:lnTo>
                  <a:lnTo>
                    <a:pt x="1085570" y="1047265"/>
                  </a:lnTo>
                  <a:lnTo>
                    <a:pt x="1096686" y="1040916"/>
                  </a:lnTo>
                  <a:lnTo>
                    <a:pt x="1103356" y="1036789"/>
                  </a:lnTo>
                  <a:lnTo>
                    <a:pt x="1109390" y="1032027"/>
                  </a:lnTo>
                  <a:lnTo>
                    <a:pt x="1116060" y="1027266"/>
                  </a:lnTo>
                  <a:lnTo>
                    <a:pt x="1122412" y="1022187"/>
                  </a:lnTo>
                  <a:lnTo>
                    <a:pt x="1128764" y="1016790"/>
                  </a:lnTo>
                  <a:lnTo>
                    <a:pt x="1135116" y="1010758"/>
                  </a:lnTo>
                  <a:lnTo>
                    <a:pt x="1141150" y="1005044"/>
                  </a:lnTo>
                  <a:lnTo>
                    <a:pt x="1147185" y="998378"/>
                  </a:lnTo>
                  <a:lnTo>
                    <a:pt x="1152902" y="991394"/>
                  </a:lnTo>
                  <a:lnTo>
                    <a:pt x="1158936" y="984093"/>
                  </a:lnTo>
                  <a:lnTo>
                    <a:pt x="1164336" y="976474"/>
                  </a:lnTo>
                  <a:lnTo>
                    <a:pt x="1170370" y="968220"/>
                  </a:lnTo>
                  <a:lnTo>
                    <a:pt x="1175452" y="959966"/>
                  </a:lnTo>
                  <a:lnTo>
                    <a:pt x="1180533" y="950760"/>
                  </a:lnTo>
                  <a:lnTo>
                    <a:pt x="1185615" y="941554"/>
                  </a:lnTo>
                  <a:lnTo>
                    <a:pt x="1190379" y="931714"/>
                  </a:lnTo>
                  <a:lnTo>
                    <a:pt x="1194508" y="921555"/>
                  </a:lnTo>
                  <a:lnTo>
                    <a:pt x="1198954" y="910444"/>
                  </a:lnTo>
                  <a:lnTo>
                    <a:pt x="1202766" y="899651"/>
                  </a:lnTo>
                  <a:lnTo>
                    <a:pt x="1206259" y="887906"/>
                  </a:lnTo>
                  <a:lnTo>
                    <a:pt x="1209435" y="876160"/>
                  </a:lnTo>
                  <a:lnTo>
                    <a:pt x="1212294" y="863779"/>
                  </a:lnTo>
                  <a:lnTo>
                    <a:pt x="1214517" y="851399"/>
                  </a:lnTo>
                  <a:lnTo>
                    <a:pt x="1216422" y="838701"/>
                  </a:lnTo>
                  <a:lnTo>
                    <a:pt x="1217693" y="826003"/>
                  </a:lnTo>
                  <a:lnTo>
                    <a:pt x="1218963" y="812988"/>
                  </a:lnTo>
                  <a:lnTo>
                    <a:pt x="1219598" y="799972"/>
                  </a:lnTo>
                  <a:lnTo>
                    <a:pt x="1219916" y="787274"/>
                  </a:lnTo>
                  <a:lnTo>
                    <a:pt x="1219916" y="774259"/>
                  </a:lnTo>
                  <a:lnTo>
                    <a:pt x="1219598" y="767275"/>
                  </a:lnTo>
                  <a:lnTo>
                    <a:pt x="1219598" y="763783"/>
                  </a:lnTo>
                  <a:lnTo>
                    <a:pt x="1219281" y="760926"/>
                  </a:lnTo>
                  <a:lnTo>
                    <a:pt x="1219281" y="754894"/>
                  </a:lnTo>
                  <a:lnTo>
                    <a:pt x="1218328" y="747910"/>
                  </a:lnTo>
                  <a:lnTo>
                    <a:pt x="1218010" y="740927"/>
                  </a:lnTo>
                  <a:lnTo>
                    <a:pt x="1217058" y="734260"/>
                  </a:lnTo>
                  <a:lnTo>
                    <a:pt x="1214834" y="720292"/>
                  </a:lnTo>
                  <a:lnTo>
                    <a:pt x="1212294" y="706325"/>
                  </a:lnTo>
                  <a:lnTo>
                    <a:pt x="1208800" y="692674"/>
                  </a:lnTo>
                  <a:lnTo>
                    <a:pt x="1204671" y="679341"/>
                  </a:lnTo>
                  <a:lnTo>
                    <a:pt x="1199907" y="666643"/>
                  </a:lnTo>
                  <a:lnTo>
                    <a:pt x="1194826" y="654263"/>
                  </a:lnTo>
                  <a:lnTo>
                    <a:pt x="1189426" y="642835"/>
                  </a:lnTo>
                  <a:lnTo>
                    <a:pt x="1183709" y="632359"/>
                  </a:lnTo>
                  <a:lnTo>
                    <a:pt x="1177357" y="622201"/>
                  </a:lnTo>
                  <a:lnTo>
                    <a:pt x="1170688" y="613312"/>
                  </a:lnTo>
                  <a:lnTo>
                    <a:pt x="1164018" y="605058"/>
                  </a:lnTo>
                  <a:lnTo>
                    <a:pt x="1157348" y="597122"/>
                  </a:lnTo>
                  <a:lnTo>
                    <a:pt x="1150361" y="590138"/>
                  </a:lnTo>
                  <a:lnTo>
                    <a:pt x="1143691" y="583789"/>
                  </a:lnTo>
                  <a:lnTo>
                    <a:pt x="1136704" y="578075"/>
                  </a:lnTo>
                  <a:lnTo>
                    <a:pt x="1129399" y="572996"/>
                  </a:lnTo>
                  <a:lnTo>
                    <a:pt x="1122412" y="567917"/>
                  </a:lnTo>
                  <a:lnTo>
                    <a:pt x="1115742" y="563472"/>
                  </a:lnTo>
                  <a:lnTo>
                    <a:pt x="1108755" y="559663"/>
                  </a:lnTo>
                  <a:lnTo>
                    <a:pt x="1101768" y="555536"/>
                  </a:lnTo>
                  <a:lnTo>
                    <a:pt x="1094463" y="552044"/>
                  </a:lnTo>
                  <a:lnTo>
                    <a:pt x="1088111" y="549505"/>
                  </a:lnTo>
                  <a:lnTo>
                    <a:pt x="1080806" y="546330"/>
                  </a:lnTo>
                  <a:lnTo>
                    <a:pt x="1073818" y="543791"/>
                  </a:lnTo>
                  <a:lnTo>
                    <a:pt x="1060162" y="539664"/>
                  </a:lnTo>
                  <a:lnTo>
                    <a:pt x="1046504" y="536172"/>
                  </a:lnTo>
                  <a:lnTo>
                    <a:pt x="1033165" y="533315"/>
                  </a:lnTo>
                  <a:lnTo>
                    <a:pt x="1019508" y="531093"/>
                  </a:lnTo>
                  <a:lnTo>
                    <a:pt x="1007122" y="530140"/>
                  </a:lnTo>
                  <a:lnTo>
                    <a:pt x="995370" y="529823"/>
                  </a:lnTo>
                  <a:lnTo>
                    <a:pt x="983301" y="529823"/>
                  </a:lnTo>
                  <a:lnTo>
                    <a:pt x="971550" y="530140"/>
                  </a:lnTo>
                  <a:lnTo>
                    <a:pt x="967104" y="529823"/>
                  </a:lnTo>
                  <a:lnTo>
                    <a:pt x="962657" y="529505"/>
                  </a:lnTo>
                  <a:lnTo>
                    <a:pt x="953447" y="529505"/>
                  </a:lnTo>
                  <a:close/>
                  <a:moveTo>
                    <a:pt x="958846" y="276181"/>
                  </a:moveTo>
                  <a:lnTo>
                    <a:pt x="953764" y="276816"/>
                  </a:lnTo>
                  <a:lnTo>
                    <a:pt x="949318" y="277451"/>
                  </a:lnTo>
                  <a:lnTo>
                    <a:pt x="944236" y="278403"/>
                  </a:lnTo>
                  <a:lnTo>
                    <a:pt x="939472" y="279356"/>
                  </a:lnTo>
                  <a:lnTo>
                    <a:pt x="934708" y="280625"/>
                  </a:lnTo>
                  <a:lnTo>
                    <a:pt x="930262" y="282213"/>
                  </a:lnTo>
                  <a:lnTo>
                    <a:pt x="925815" y="284117"/>
                  </a:lnTo>
                  <a:lnTo>
                    <a:pt x="916922" y="288562"/>
                  </a:lnTo>
                  <a:lnTo>
                    <a:pt x="908982" y="293006"/>
                  </a:lnTo>
                  <a:lnTo>
                    <a:pt x="901360" y="299037"/>
                  </a:lnTo>
                  <a:lnTo>
                    <a:pt x="894372" y="305386"/>
                  </a:lnTo>
                  <a:lnTo>
                    <a:pt x="888020" y="312370"/>
                  </a:lnTo>
                  <a:lnTo>
                    <a:pt x="882621" y="319672"/>
                  </a:lnTo>
                  <a:lnTo>
                    <a:pt x="877539" y="327925"/>
                  </a:lnTo>
                  <a:lnTo>
                    <a:pt x="873093" y="336496"/>
                  </a:lnTo>
                  <a:lnTo>
                    <a:pt x="871505" y="340941"/>
                  </a:lnTo>
                  <a:lnTo>
                    <a:pt x="869917" y="345702"/>
                  </a:lnTo>
                  <a:lnTo>
                    <a:pt x="868964" y="350464"/>
                  </a:lnTo>
                  <a:lnTo>
                    <a:pt x="867694" y="354908"/>
                  </a:lnTo>
                  <a:lnTo>
                    <a:pt x="866741" y="359670"/>
                  </a:lnTo>
                  <a:lnTo>
                    <a:pt x="866106" y="364749"/>
                  </a:lnTo>
                  <a:lnTo>
                    <a:pt x="865788" y="369511"/>
                  </a:lnTo>
                  <a:lnTo>
                    <a:pt x="865788" y="374590"/>
                  </a:lnTo>
                  <a:lnTo>
                    <a:pt x="865788" y="379669"/>
                  </a:lnTo>
                  <a:lnTo>
                    <a:pt x="866106" y="384749"/>
                  </a:lnTo>
                  <a:lnTo>
                    <a:pt x="866741" y="389828"/>
                  </a:lnTo>
                  <a:lnTo>
                    <a:pt x="867694" y="394590"/>
                  </a:lnTo>
                  <a:lnTo>
                    <a:pt x="868964" y="399351"/>
                  </a:lnTo>
                  <a:lnTo>
                    <a:pt x="869917" y="404113"/>
                  </a:lnTo>
                  <a:lnTo>
                    <a:pt x="871505" y="408875"/>
                  </a:lnTo>
                  <a:lnTo>
                    <a:pt x="873093" y="413002"/>
                  </a:lnTo>
                  <a:lnTo>
                    <a:pt x="877539" y="421573"/>
                  </a:lnTo>
                  <a:lnTo>
                    <a:pt x="882621" y="429826"/>
                  </a:lnTo>
                  <a:lnTo>
                    <a:pt x="888020" y="437445"/>
                  </a:lnTo>
                  <a:lnTo>
                    <a:pt x="894372" y="444429"/>
                  </a:lnTo>
                  <a:lnTo>
                    <a:pt x="901360" y="450778"/>
                  </a:lnTo>
                  <a:lnTo>
                    <a:pt x="908982" y="456492"/>
                  </a:lnTo>
                  <a:lnTo>
                    <a:pt x="916922" y="461254"/>
                  </a:lnTo>
                  <a:lnTo>
                    <a:pt x="925815" y="465381"/>
                  </a:lnTo>
                  <a:lnTo>
                    <a:pt x="930262" y="466968"/>
                  </a:lnTo>
                  <a:lnTo>
                    <a:pt x="934708" y="468555"/>
                  </a:lnTo>
                  <a:lnTo>
                    <a:pt x="939472" y="470142"/>
                  </a:lnTo>
                  <a:lnTo>
                    <a:pt x="944236" y="471095"/>
                  </a:lnTo>
                  <a:lnTo>
                    <a:pt x="949318" y="472047"/>
                  </a:lnTo>
                  <a:lnTo>
                    <a:pt x="953764" y="472682"/>
                  </a:lnTo>
                  <a:lnTo>
                    <a:pt x="958846" y="472999"/>
                  </a:lnTo>
                  <a:lnTo>
                    <a:pt x="964245" y="473317"/>
                  </a:lnTo>
                  <a:lnTo>
                    <a:pt x="969327" y="472999"/>
                  </a:lnTo>
                  <a:lnTo>
                    <a:pt x="974408" y="472682"/>
                  </a:lnTo>
                  <a:lnTo>
                    <a:pt x="978855" y="472047"/>
                  </a:lnTo>
                  <a:lnTo>
                    <a:pt x="983937" y="471095"/>
                  </a:lnTo>
                  <a:lnTo>
                    <a:pt x="988701" y="470142"/>
                  </a:lnTo>
                  <a:lnTo>
                    <a:pt x="993465" y="468555"/>
                  </a:lnTo>
                  <a:lnTo>
                    <a:pt x="997911" y="466968"/>
                  </a:lnTo>
                  <a:lnTo>
                    <a:pt x="1002358" y="465381"/>
                  </a:lnTo>
                  <a:lnTo>
                    <a:pt x="1011250" y="461254"/>
                  </a:lnTo>
                  <a:lnTo>
                    <a:pt x="1018873" y="456492"/>
                  </a:lnTo>
                  <a:lnTo>
                    <a:pt x="1026813" y="450778"/>
                  </a:lnTo>
                  <a:lnTo>
                    <a:pt x="1033800" y="444429"/>
                  </a:lnTo>
                  <a:lnTo>
                    <a:pt x="1040152" y="437445"/>
                  </a:lnTo>
                  <a:lnTo>
                    <a:pt x="1045552" y="429826"/>
                  </a:lnTo>
                  <a:lnTo>
                    <a:pt x="1050633" y="421573"/>
                  </a:lnTo>
                  <a:lnTo>
                    <a:pt x="1055080" y="413002"/>
                  </a:lnTo>
                  <a:lnTo>
                    <a:pt x="1056668" y="408875"/>
                  </a:lnTo>
                  <a:lnTo>
                    <a:pt x="1058256" y="404113"/>
                  </a:lnTo>
                  <a:lnTo>
                    <a:pt x="1059209" y="399351"/>
                  </a:lnTo>
                  <a:lnTo>
                    <a:pt x="1060479" y="394590"/>
                  </a:lnTo>
                  <a:lnTo>
                    <a:pt x="1061432" y="389828"/>
                  </a:lnTo>
                  <a:lnTo>
                    <a:pt x="1062067" y="384749"/>
                  </a:lnTo>
                  <a:lnTo>
                    <a:pt x="1062385" y="379669"/>
                  </a:lnTo>
                  <a:lnTo>
                    <a:pt x="1062385" y="374590"/>
                  </a:lnTo>
                  <a:lnTo>
                    <a:pt x="1062385" y="369511"/>
                  </a:lnTo>
                  <a:lnTo>
                    <a:pt x="1062067" y="364749"/>
                  </a:lnTo>
                  <a:lnTo>
                    <a:pt x="1061432" y="359670"/>
                  </a:lnTo>
                  <a:lnTo>
                    <a:pt x="1060479" y="354908"/>
                  </a:lnTo>
                  <a:lnTo>
                    <a:pt x="1059209" y="350464"/>
                  </a:lnTo>
                  <a:lnTo>
                    <a:pt x="1058256" y="345702"/>
                  </a:lnTo>
                  <a:lnTo>
                    <a:pt x="1056668" y="340941"/>
                  </a:lnTo>
                  <a:lnTo>
                    <a:pt x="1055080" y="336496"/>
                  </a:lnTo>
                  <a:lnTo>
                    <a:pt x="1050633" y="327925"/>
                  </a:lnTo>
                  <a:lnTo>
                    <a:pt x="1045552" y="319672"/>
                  </a:lnTo>
                  <a:lnTo>
                    <a:pt x="1040152" y="312370"/>
                  </a:lnTo>
                  <a:lnTo>
                    <a:pt x="1033800" y="305386"/>
                  </a:lnTo>
                  <a:lnTo>
                    <a:pt x="1026813" y="299037"/>
                  </a:lnTo>
                  <a:lnTo>
                    <a:pt x="1018873" y="293006"/>
                  </a:lnTo>
                  <a:lnTo>
                    <a:pt x="1011250" y="288562"/>
                  </a:lnTo>
                  <a:lnTo>
                    <a:pt x="1002358" y="284117"/>
                  </a:lnTo>
                  <a:lnTo>
                    <a:pt x="997911" y="282213"/>
                  </a:lnTo>
                  <a:lnTo>
                    <a:pt x="993465" y="280625"/>
                  </a:lnTo>
                  <a:lnTo>
                    <a:pt x="988701" y="279356"/>
                  </a:lnTo>
                  <a:lnTo>
                    <a:pt x="983937" y="278403"/>
                  </a:lnTo>
                  <a:lnTo>
                    <a:pt x="978855" y="277451"/>
                  </a:lnTo>
                  <a:lnTo>
                    <a:pt x="974408" y="276816"/>
                  </a:lnTo>
                  <a:lnTo>
                    <a:pt x="969327" y="276181"/>
                  </a:lnTo>
                  <a:lnTo>
                    <a:pt x="964245" y="276181"/>
                  </a:lnTo>
                  <a:lnTo>
                    <a:pt x="958846" y="276181"/>
                  </a:lnTo>
                  <a:close/>
                  <a:moveTo>
                    <a:pt x="765743" y="0"/>
                  </a:moveTo>
                  <a:lnTo>
                    <a:pt x="771142" y="0"/>
                  </a:lnTo>
                  <a:lnTo>
                    <a:pt x="1173864" y="0"/>
                  </a:lnTo>
                  <a:lnTo>
                    <a:pt x="1179263" y="0"/>
                  </a:lnTo>
                  <a:lnTo>
                    <a:pt x="1184662" y="635"/>
                  </a:lnTo>
                  <a:lnTo>
                    <a:pt x="1190379" y="1270"/>
                  </a:lnTo>
                  <a:lnTo>
                    <a:pt x="1195461" y="2222"/>
                  </a:lnTo>
                  <a:lnTo>
                    <a:pt x="1200542" y="3810"/>
                  </a:lnTo>
                  <a:lnTo>
                    <a:pt x="1205624" y="4762"/>
                  </a:lnTo>
                  <a:lnTo>
                    <a:pt x="1210706" y="6667"/>
                  </a:lnTo>
                  <a:lnTo>
                    <a:pt x="1215787" y="8889"/>
                  </a:lnTo>
                  <a:lnTo>
                    <a:pt x="1220551" y="10794"/>
                  </a:lnTo>
                  <a:lnTo>
                    <a:pt x="1224998" y="13016"/>
                  </a:lnTo>
                  <a:lnTo>
                    <a:pt x="1229444" y="15873"/>
                  </a:lnTo>
                  <a:lnTo>
                    <a:pt x="1234208" y="18412"/>
                  </a:lnTo>
                  <a:lnTo>
                    <a:pt x="1238337" y="21587"/>
                  </a:lnTo>
                  <a:lnTo>
                    <a:pt x="1242466" y="24761"/>
                  </a:lnTo>
                  <a:lnTo>
                    <a:pt x="1246277" y="28253"/>
                  </a:lnTo>
                  <a:lnTo>
                    <a:pt x="1250088" y="31745"/>
                  </a:lnTo>
                  <a:lnTo>
                    <a:pt x="1253900" y="35872"/>
                  </a:lnTo>
                  <a:lnTo>
                    <a:pt x="1256758" y="39681"/>
                  </a:lnTo>
                  <a:lnTo>
                    <a:pt x="1260570" y="43491"/>
                  </a:lnTo>
                  <a:lnTo>
                    <a:pt x="1263110" y="47935"/>
                  </a:lnTo>
                  <a:lnTo>
                    <a:pt x="1266286" y="52379"/>
                  </a:lnTo>
                  <a:lnTo>
                    <a:pt x="1268510" y="56824"/>
                  </a:lnTo>
                  <a:lnTo>
                    <a:pt x="1271050" y="61585"/>
                  </a:lnTo>
                  <a:lnTo>
                    <a:pt x="1273274" y="66347"/>
                  </a:lnTo>
                  <a:lnTo>
                    <a:pt x="1275179" y="71109"/>
                  </a:lnTo>
                  <a:lnTo>
                    <a:pt x="1276767" y="76188"/>
                  </a:lnTo>
                  <a:lnTo>
                    <a:pt x="1278355" y="81267"/>
                  </a:lnTo>
                  <a:lnTo>
                    <a:pt x="1279626" y="86664"/>
                  </a:lnTo>
                  <a:lnTo>
                    <a:pt x="1280261" y="91743"/>
                  </a:lnTo>
                  <a:lnTo>
                    <a:pt x="1281214" y="97140"/>
                  </a:lnTo>
                  <a:lnTo>
                    <a:pt x="1281531" y="102854"/>
                  </a:lnTo>
                  <a:lnTo>
                    <a:pt x="1281849" y="108250"/>
                  </a:lnTo>
                  <a:lnTo>
                    <a:pt x="1281849" y="345702"/>
                  </a:lnTo>
                  <a:lnTo>
                    <a:pt x="1281849" y="351099"/>
                  </a:lnTo>
                  <a:lnTo>
                    <a:pt x="1282484" y="356496"/>
                  </a:lnTo>
                  <a:lnTo>
                    <a:pt x="1282802" y="361575"/>
                  </a:lnTo>
                  <a:lnTo>
                    <a:pt x="1284072" y="366337"/>
                  </a:lnTo>
                  <a:lnTo>
                    <a:pt x="1284707" y="371098"/>
                  </a:lnTo>
                  <a:lnTo>
                    <a:pt x="1285978" y="375543"/>
                  </a:lnTo>
                  <a:lnTo>
                    <a:pt x="1287566" y="379669"/>
                  </a:lnTo>
                  <a:lnTo>
                    <a:pt x="1289471" y="383796"/>
                  </a:lnTo>
                  <a:lnTo>
                    <a:pt x="1291059" y="387288"/>
                  </a:lnTo>
                  <a:lnTo>
                    <a:pt x="1293283" y="390780"/>
                  </a:lnTo>
                  <a:lnTo>
                    <a:pt x="1295188" y="393955"/>
                  </a:lnTo>
                  <a:lnTo>
                    <a:pt x="1298047" y="396812"/>
                  </a:lnTo>
                  <a:lnTo>
                    <a:pt x="1300270" y="399669"/>
                  </a:lnTo>
                  <a:lnTo>
                    <a:pt x="1303446" y="402208"/>
                  </a:lnTo>
                  <a:lnTo>
                    <a:pt x="1306304" y="404430"/>
                  </a:lnTo>
                  <a:lnTo>
                    <a:pt x="1309480" y="406335"/>
                  </a:lnTo>
                  <a:lnTo>
                    <a:pt x="1312656" y="407922"/>
                  </a:lnTo>
                  <a:lnTo>
                    <a:pt x="1316150" y="409510"/>
                  </a:lnTo>
                  <a:lnTo>
                    <a:pt x="1319644" y="410779"/>
                  </a:lnTo>
                  <a:lnTo>
                    <a:pt x="1323137" y="411414"/>
                  </a:lnTo>
                  <a:lnTo>
                    <a:pt x="1326949" y="412367"/>
                  </a:lnTo>
                  <a:lnTo>
                    <a:pt x="1331078" y="412684"/>
                  </a:lnTo>
                  <a:lnTo>
                    <a:pt x="1335206" y="412684"/>
                  </a:lnTo>
                  <a:lnTo>
                    <a:pt x="1339335" y="412367"/>
                  </a:lnTo>
                  <a:lnTo>
                    <a:pt x="1343464" y="411732"/>
                  </a:lnTo>
                  <a:lnTo>
                    <a:pt x="1347910" y="411097"/>
                  </a:lnTo>
                  <a:lnTo>
                    <a:pt x="1352039" y="409827"/>
                  </a:lnTo>
                  <a:lnTo>
                    <a:pt x="1356803" y="408875"/>
                  </a:lnTo>
                  <a:lnTo>
                    <a:pt x="1361568" y="406653"/>
                  </a:lnTo>
                  <a:lnTo>
                    <a:pt x="1366332" y="404748"/>
                  </a:lnTo>
                  <a:lnTo>
                    <a:pt x="1371096" y="402526"/>
                  </a:lnTo>
                  <a:lnTo>
                    <a:pt x="1375542" y="399986"/>
                  </a:lnTo>
                  <a:lnTo>
                    <a:pt x="1581349" y="281260"/>
                  </a:lnTo>
                  <a:lnTo>
                    <a:pt x="1586113" y="278721"/>
                  </a:lnTo>
                  <a:lnTo>
                    <a:pt x="1591195" y="276181"/>
                  </a:lnTo>
                  <a:lnTo>
                    <a:pt x="1596277" y="273959"/>
                  </a:lnTo>
                  <a:lnTo>
                    <a:pt x="1601358" y="272372"/>
                  </a:lnTo>
                  <a:lnTo>
                    <a:pt x="1606440" y="270784"/>
                  </a:lnTo>
                  <a:lnTo>
                    <a:pt x="1611522" y="269197"/>
                  </a:lnTo>
                  <a:lnTo>
                    <a:pt x="1617238" y="268562"/>
                  </a:lnTo>
                  <a:lnTo>
                    <a:pt x="1622320" y="267610"/>
                  </a:lnTo>
                  <a:lnTo>
                    <a:pt x="1627402" y="266975"/>
                  </a:lnTo>
                  <a:lnTo>
                    <a:pt x="1632801" y="266975"/>
                  </a:lnTo>
                  <a:lnTo>
                    <a:pt x="1637883" y="266975"/>
                  </a:lnTo>
                  <a:lnTo>
                    <a:pt x="1642964" y="266975"/>
                  </a:lnTo>
                  <a:lnTo>
                    <a:pt x="1648364" y="267610"/>
                  </a:lnTo>
                  <a:lnTo>
                    <a:pt x="1653445" y="268562"/>
                  </a:lnTo>
                  <a:lnTo>
                    <a:pt x="1658527" y="269197"/>
                  </a:lnTo>
                  <a:lnTo>
                    <a:pt x="1663609" y="270467"/>
                  </a:lnTo>
                  <a:lnTo>
                    <a:pt x="1668373" y="272054"/>
                  </a:lnTo>
                  <a:lnTo>
                    <a:pt x="1673454" y="273641"/>
                  </a:lnTo>
                  <a:lnTo>
                    <a:pt x="1678218" y="275546"/>
                  </a:lnTo>
                  <a:lnTo>
                    <a:pt x="1682982" y="277768"/>
                  </a:lnTo>
                  <a:lnTo>
                    <a:pt x="1687746" y="280308"/>
                  </a:lnTo>
                  <a:lnTo>
                    <a:pt x="1692193" y="282530"/>
                  </a:lnTo>
                  <a:lnTo>
                    <a:pt x="1696640" y="285704"/>
                  </a:lnTo>
                  <a:lnTo>
                    <a:pt x="1701086" y="288562"/>
                  </a:lnTo>
                  <a:lnTo>
                    <a:pt x="1705215" y="292053"/>
                  </a:lnTo>
                  <a:lnTo>
                    <a:pt x="1709344" y="295545"/>
                  </a:lnTo>
                  <a:lnTo>
                    <a:pt x="1713155" y="299037"/>
                  </a:lnTo>
                  <a:lnTo>
                    <a:pt x="1716648" y="302847"/>
                  </a:lnTo>
                  <a:lnTo>
                    <a:pt x="1720142" y="307291"/>
                  </a:lnTo>
                  <a:lnTo>
                    <a:pt x="1723318" y="311418"/>
                  </a:lnTo>
                  <a:lnTo>
                    <a:pt x="1726494" y="315862"/>
                  </a:lnTo>
                  <a:lnTo>
                    <a:pt x="1729670" y="320624"/>
                  </a:lnTo>
                  <a:lnTo>
                    <a:pt x="1930713" y="668866"/>
                  </a:lnTo>
                  <a:lnTo>
                    <a:pt x="1933254" y="673945"/>
                  </a:lnTo>
                  <a:lnTo>
                    <a:pt x="1935795" y="678707"/>
                  </a:lnTo>
                  <a:lnTo>
                    <a:pt x="1937701" y="683786"/>
                  </a:lnTo>
                  <a:lnTo>
                    <a:pt x="1939606" y="688865"/>
                  </a:lnTo>
                  <a:lnTo>
                    <a:pt x="1941194" y="693944"/>
                  </a:lnTo>
                  <a:lnTo>
                    <a:pt x="1942465" y="699341"/>
                  </a:lnTo>
                  <a:lnTo>
                    <a:pt x="1943735" y="704420"/>
                  </a:lnTo>
                  <a:lnTo>
                    <a:pt x="1944370" y="709499"/>
                  </a:lnTo>
                  <a:lnTo>
                    <a:pt x="1944688" y="715213"/>
                  </a:lnTo>
                  <a:lnTo>
                    <a:pt x="1944688" y="720292"/>
                  </a:lnTo>
                  <a:lnTo>
                    <a:pt x="1944688" y="725372"/>
                  </a:lnTo>
                  <a:lnTo>
                    <a:pt x="1944688" y="730768"/>
                  </a:lnTo>
                  <a:lnTo>
                    <a:pt x="1944370" y="735847"/>
                  </a:lnTo>
                  <a:lnTo>
                    <a:pt x="1943735" y="740927"/>
                  </a:lnTo>
                  <a:lnTo>
                    <a:pt x="1942465" y="746006"/>
                  </a:lnTo>
                  <a:lnTo>
                    <a:pt x="1941194" y="751085"/>
                  </a:lnTo>
                  <a:lnTo>
                    <a:pt x="1939606" y="756164"/>
                  </a:lnTo>
                  <a:lnTo>
                    <a:pt x="1938018" y="760926"/>
                  </a:lnTo>
                  <a:lnTo>
                    <a:pt x="1936113" y="766005"/>
                  </a:lnTo>
                  <a:lnTo>
                    <a:pt x="1933890" y="770767"/>
                  </a:lnTo>
                  <a:lnTo>
                    <a:pt x="1931349" y="775529"/>
                  </a:lnTo>
                  <a:lnTo>
                    <a:pt x="1929125" y="779655"/>
                  </a:lnTo>
                  <a:lnTo>
                    <a:pt x="1925949" y="784100"/>
                  </a:lnTo>
                  <a:lnTo>
                    <a:pt x="1923091" y="788226"/>
                  </a:lnTo>
                  <a:lnTo>
                    <a:pt x="1919597" y="792671"/>
                  </a:lnTo>
                  <a:lnTo>
                    <a:pt x="1916104" y="796480"/>
                  </a:lnTo>
                  <a:lnTo>
                    <a:pt x="1912610" y="800607"/>
                  </a:lnTo>
                  <a:lnTo>
                    <a:pt x="1908799" y="804099"/>
                  </a:lnTo>
                  <a:lnTo>
                    <a:pt x="1904352" y="807591"/>
                  </a:lnTo>
                  <a:lnTo>
                    <a:pt x="1900224" y="811083"/>
                  </a:lnTo>
                  <a:lnTo>
                    <a:pt x="1895777" y="813940"/>
                  </a:lnTo>
                  <a:lnTo>
                    <a:pt x="1891013" y="816797"/>
                  </a:lnTo>
                  <a:lnTo>
                    <a:pt x="1684888" y="935523"/>
                  </a:lnTo>
                  <a:lnTo>
                    <a:pt x="1680124" y="938380"/>
                  </a:lnTo>
                  <a:lnTo>
                    <a:pt x="1675995" y="941554"/>
                  </a:lnTo>
                  <a:lnTo>
                    <a:pt x="1671866" y="944094"/>
                  </a:lnTo>
                  <a:lnTo>
                    <a:pt x="1668055" y="947269"/>
                  </a:lnTo>
                  <a:lnTo>
                    <a:pt x="1664562" y="950760"/>
                  </a:lnTo>
                  <a:lnTo>
                    <a:pt x="1661385" y="953935"/>
                  </a:lnTo>
                  <a:lnTo>
                    <a:pt x="1658527" y="957427"/>
                  </a:lnTo>
                  <a:lnTo>
                    <a:pt x="1655986" y="960601"/>
                  </a:lnTo>
                  <a:lnTo>
                    <a:pt x="1654080" y="964093"/>
                  </a:lnTo>
                  <a:lnTo>
                    <a:pt x="1651857" y="967585"/>
                  </a:lnTo>
                  <a:lnTo>
                    <a:pt x="1649952" y="971395"/>
                  </a:lnTo>
                  <a:lnTo>
                    <a:pt x="1648681" y="975204"/>
                  </a:lnTo>
                  <a:lnTo>
                    <a:pt x="1647728" y="978696"/>
                  </a:lnTo>
                  <a:lnTo>
                    <a:pt x="1646776" y="982188"/>
                  </a:lnTo>
                  <a:lnTo>
                    <a:pt x="1646458" y="985997"/>
                  </a:lnTo>
                  <a:lnTo>
                    <a:pt x="1646458" y="989807"/>
                  </a:lnTo>
                  <a:lnTo>
                    <a:pt x="1646458" y="993616"/>
                  </a:lnTo>
                  <a:lnTo>
                    <a:pt x="1646776" y="997108"/>
                  </a:lnTo>
                  <a:lnTo>
                    <a:pt x="1647728" y="1000600"/>
                  </a:lnTo>
                  <a:lnTo>
                    <a:pt x="1648681" y="1004409"/>
                  </a:lnTo>
                  <a:lnTo>
                    <a:pt x="1649952" y="1008219"/>
                  </a:lnTo>
                  <a:lnTo>
                    <a:pt x="1651857" y="1011711"/>
                  </a:lnTo>
                  <a:lnTo>
                    <a:pt x="1654080" y="1015203"/>
                  </a:lnTo>
                  <a:lnTo>
                    <a:pt x="1656304" y="1018695"/>
                  </a:lnTo>
                  <a:lnTo>
                    <a:pt x="1658527" y="1022187"/>
                  </a:lnTo>
                  <a:lnTo>
                    <a:pt x="1661385" y="1025361"/>
                  </a:lnTo>
                  <a:lnTo>
                    <a:pt x="1664562" y="1028853"/>
                  </a:lnTo>
                  <a:lnTo>
                    <a:pt x="1668055" y="1032027"/>
                  </a:lnTo>
                  <a:lnTo>
                    <a:pt x="1671866" y="1035202"/>
                  </a:lnTo>
                  <a:lnTo>
                    <a:pt x="1675995" y="1038376"/>
                  </a:lnTo>
                  <a:lnTo>
                    <a:pt x="1680442" y="1040916"/>
                  </a:lnTo>
                  <a:lnTo>
                    <a:pt x="1684888" y="1043773"/>
                  </a:lnTo>
                  <a:lnTo>
                    <a:pt x="1891013" y="1162499"/>
                  </a:lnTo>
                  <a:lnTo>
                    <a:pt x="1895777" y="1165674"/>
                  </a:lnTo>
                  <a:lnTo>
                    <a:pt x="1900224" y="1168848"/>
                  </a:lnTo>
                  <a:lnTo>
                    <a:pt x="1904352" y="1171705"/>
                  </a:lnTo>
                  <a:lnTo>
                    <a:pt x="1908799" y="1175514"/>
                  </a:lnTo>
                  <a:lnTo>
                    <a:pt x="1912610" y="1179006"/>
                  </a:lnTo>
                  <a:lnTo>
                    <a:pt x="1916104" y="1182816"/>
                  </a:lnTo>
                  <a:lnTo>
                    <a:pt x="1919597" y="1186625"/>
                  </a:lnTo>
                  <a:lnTo>
                    <a:pt x="1923091" y="1191069"/>
                  </a:lnTo>
                  <a:lnTo>
                    <a:pt x="1925949" y="1195196"/>
                  </a:lnTo>
                  <a:lnTo>
                    <a:pt x="1929125" y="1199641"/>
                  </a:lnTo>
                  <a:lnTo>
                    <a:pt x="1931349" y="1204402"/>
                  </a:lnTo>
                  <a:lnTo>
                    <a:pt x="1933890" y="1209164"/>
                  </a:lnTo>
                  <a:lnTo>
                    <a:pt x="1936113" y="1213608"/>
                  </a:lnTo>
                  <a:lnTo>
                    <a:pt x="1938018" y="1218370"/>
                  </a:lnTo>
                  <a:lnTo>
                    <a:pt x="1939606" y="1223449"/>
                  </a:lnTo>
                  <a:lnTo>
                    <a:pt x="1941194" y="1228211"/>
                  </a:lnTo>
                  <a:lnTo>
                    <a:pt x="1942465" y="1233290"/>
                  </a:lnTo>
                  <a:lnTo>
                    <a:pt x="1943735" y="1238369"/>
                  </a:lnTo>
                  <a:lnTo>
                    <a:pt x="1944370" y="1243449"/>
                  </a:lnTo>
                  <a:lnTo>
                    <a:pt x="1944688" y="1249163"/>
                  </a:lnTo>
                  <a:lnTo>
                    <a:pt x="1944688" y="1254242"/>
                  </a:lnTo>
                  <a:lnTo>
                    <a:pt x="1944688" y="1259321"/>
                  </a:lnTo>
                  <a:lnTo>
                    <a:pt x="1944688" y="1264718"/>
                  </a:lnTo>
                  <a:lnTo>
                    <a:pt x="1944370" y="1269797"/>
                  </a:lnTo>
                  <a:lnTo>
                    <a:pt x="1943735" y="1274876"/>
                  </a:lnTo>
                  <a:lnTo>
                    <a:pt x="1942465" y="1280273"/>
                  </a:lnTo>
                  <a:lnTo>
                    <a:pt x="1941194" y="1285352"/>
                  </a:lnTo>
                  <a:lnTo>
                    <a:pt x="1939606" y="1290431"/>
                  </a:lnTo>
                  <a:lnTo>
                    <a:pt x="1937701" y="1295510"/>
                  </a:lnTo>
                  <a:lnTo>
                    <a:pt x="1935795" y="1300589"/>
                  </a:lnTo>
                  <a:lnTo>
                    <a:pt x="1933254" y="1305351"/>
                  </a:lnTo>
                  <a:lnTo>
                    <a:pt x="1930713" y="1310430"/>
                  </a:lnTo>
                  <a:lnTo>
                    <a:pt x="1729670" y="1658672"/>
                  </a:lnTo>
                  <a:lnTo>
                    <a:pt x="1726494" y="1663434"/>
                  </a:lnTo>
                  <a:lnTo>
                    <a:pt x="1723318" y="1668196"/>
                  </a:lnTo>
                  <a:lnTo>
                    <a:pt x="1720142" y="1672640"/>
                  </a:lnTo>
                  <a:lnTo>
                    <a:pt x="1716648" y="1676449"/>
                  </a:lnTo>
                  <a:lnTo>
                    <a:pt x="1713155" y="1680259"/>
                  </a:lnTo>
                  <a:lnTo>
                    <a:pt x="1709344" y="1684385"/>
                  </a:lnTo>
                  <a:lnTo>
                    <a:pt x="1705215" y="1687243"/>
                  </a:lnTo>
                  <a:lnTo>
                    <a:pt x="1701086" y="1691052"/>
                  </a:lnTo>
                  <a:lnTo>
                    <a:pt x="1696640" y="1693909"/>
                  </a:lnTo>
                  <a:lnTo>
                    <a:pt x="1692193" y="1696766"/>
                  </a:lnTo>
                  <a:lnTo>
                    <a:pt x="1687746" y="1699623"/>
                  </a:lnTo>
                  <a:lnTo>
                    <a:pt x="1682982" y="1701845"/>
                  </a:lnTo>
                  <a:lnTo>
                    <a:pt x="1678218" y="1703750"/>
                  </a:lnTo>
                  <a:lnTo>
                    <a:pt x="1673454" y="1705655"/>
                  </a:lnTo>
                  <a:lnTo>
                    <a:pt x="1668373" y="1707242"/>
                  </a:lnTo>
                  <a:lnTo>
                    <a:pt x="1663609" y="1708829"/>
                  </a:lnTo>
                  <a:lnTo>
                    <a:pt x="1658527" y="1710099"/>
                  </a:lnTo>
                  <a:lnTo>
                    <a:pt x="1653445" y="1711369"/>
                  </a:lnTo>
                  <a:lnTo>
                    <a:pt x="1648364" y="1712004"/>
                  </a:lnTo>
                  <a:lnTo>
                    <a:pt x="1642964" y="1712321"/>
                  </a:lnTo>
                  <a:lnTo>
                    <a:pt x="1637883" y="1712956"/>
                  </a:lnTo>
                  <a:lnTo>
                    <a:pt x="1632801" y="1712956"/>
                  </a:lnTo>
                  <a:lnTo>
                    <a:pt x="1627402" y="1712321"/>
                  </a:lnTo>
                  <a:lnTo>
                    <a:pt x="1622320" y="1712004"/>
                  </a:lnTo>
                  <a:lnTo>
                    <a:pt x="1617238" y="1711369"/>
                  </a:lnTo>
                  <a:lnTo>
                    <a:pt x="1611522" y="1710099"/>
                  </a:lnTo>
                  <a:lnTo>
                    <a:pt x="1606440" y="1708829"/>
                  </a:lnTo>
                  <a:lnTo>
                    <a:pt x="1601358" y="1707242"/>
                  </a:lnTo>
                  <a:lnTo>
                    <a:pt x="1596277" y="1705337"/>
                  </a:lnTo>
                  <a:lnTo>
                    <a:pt x="1591195" y="1703432"/>
                  </a:lnTo>
                  <a:lnTo>
                    <a:pt x="1586113" y="1701210"/>
                  </a:lnTo>
                  <a:lnTo>
                    <a:pt x="1581349" y="1698353"/>
                  </a:lnTo>
                  <a:lnTo>
                    <a:pt x="1375542" y="1579627"/>
                  </a:lnTo>
                  <a:lnTo>
                    <a:pt x="1371096" y="1576770"/>
                  </a:lnTo>
                  <a:lnTo>
                    <a:pt x="1366332" y="1574548"/>
                  </a:lnTo>
                  <a:lnTo>
                    <a:pt x="1361568" y="1572643"/>
                  </a:lnTo>
                  <a:lnTo>
                    <a:pt x="1356803" y="1571056"/>
                  </a:lnTo>
                  <a:lnTo>
                    <a:pt x="1352039" y="1569469"/>
                  </a:lnTo>
                  <a:lnTo>
                    <a:pt x="1347910" y="1568199"/>
                  </a:lnTo>
                  <a:lnTo>
                    <a:pt x="1343464" y="1567564"/>
                  </a:lnTo>
                  <a:lnTo>
                    <a:pt x="1339335" y="1567247"/>
                  </a:lnTo>
                  <a:lnTo>
                    <a:pt x="1335206" y="1566612"/>
                  </a:lnTo>
                  <a:lnTo>
                    <a:pt x="1331078" y="1566612"/>
                  </a:lnTo>
                  <a:lnTo>
                    <a:pt x="1326949" y="1567247"/>
                  </a:lnTo>
                  <a:lnTo>
                    <a:pt x="1323137" y="1567882"/>
                  </a:lnTo>
                  <a:lnTo>
                    <a:pt x="1319644" y="1568517"/>
                  </a:lnTo>
                  <a:lnTo>
                    <a:pt x="1316150" y="1569786"/>
                  </a:lnTo>
                  <a:lnTo>
                    <a:pt x="1312656" y="1571374"/>
                  </a:lnTo>
                  <a:lnTo>
                    <a:pt x="1309480" y="1572961"/>
                  </a:lnTo>
                  <a:lnTo>
                    <a:pt x="1306304" y="1574866"/>
                  </a:lnTo>
                  <a:lnTo>
                    <a:pt x="1303446" y="1577405"/>
                  </a:lnTo>
                  <a:lnTo>
                    <a:pt x="1300270" y="1579627"/>
                  </a:lnTo>
                  <a:lnTo>
                    <a:pt x="1298047" y="1582484"/>
                  </a:lnTo>
                  <a:lnTo>
                    <a:pt x="1295188" y="1585659"/>
                  </a:lnTo>
                  <a:lnTo>
                    <a:pt x="1293283" y="1588516"/>
                  </a:lnTo>
                  <a:lnTo>
                    <a:pt x="1291059" y="1592325"/>
                  </a:lnTo>
                  <a:lnTo>
                    <a:pt x="1289471" y="1595817"/>
                  </a:lnTo>
                  <a:lnTo>
                    <a:pt x="1287566" y="1599944"/>
                  </a:lnTo>
                  <a:lnTo>
                    <a:pt x="1285978" y="1604071"/>
                  </a:lnTo>
                  <a:lnTo>
                    <a:pt x="1284707" y="1608198"/>
                  </a:lnTo>
                  <a:lnTo>
                    <a:pt x="1284072" y="1612959"/>
                  </a:lnTo>
                  <a:lnTo>
                    <a:pt x="1282802" y="1618039"/>
                  </a:lnTo>
                  <a:lnTo>
                    <a:pt x="1282484" y="1622800"/>
                  </a:lnTo>
                  <a:lnTo>
                    <a:pt x="1281849" y="1628197"/>
                  </a:lnTo>
                  <a:lnTo>
                    <a:pt x="1281849" y="1633594"/>
                  </a:lnTo>
                  <a:lnTo>
                    <a:pt x="1281849" y="1871046"/>
                  </a:lnTo>
                  <a:lnTo>
                    <a:pt x="1281531" y="1877077"/>
                  </a:lnTo>
                  <a:lnTo>
                    <a:pt x="1281214" y="1882156"/>
                  </a:lnTo>
                  <a:lnTo>
                    <a:pt x="1280261" y="1887553"/>
                  </a:lnTo>
                  <a:lnTo>
                    <a:pt x="1279626" y="1892950"/>
                  </a:lnTo>
                  <a:lnTo>
                    <a:pt x="1278355" y="1898029"/>
                  </a:lnTo>
                  <a:lnTo>
                    <a:pt x="1276767" y="1903108"/>
                  </a:lnTo>
                  <a:lnTo>
                    <a:pt x="1275179" y="1908187"/>
                  </a:lnTo>
                  <a:lnTo>
                    <a:pt x="1273274" y="1913266"/>
                  </a:lnTo>
                  <a:lnTo>
                    <a:pt x="1271050" y="1918028"/>
                  </a:lnTo>
                  <a:lnTo>
                    <a:pt x="1268510" y="1922790"/>
                  </a:lnTo>
                  <a:lnTo>
                    <a:pt x="1266286" y="1927234"/>
                  </a:lnTo>
                  <a:lnTo>
                    <a:pt x="1263110" y="1931361"/>
                  </a:lnTo>
                  <a:lnTo>
                    <a:pt x="1260570" y="1935805"/>
                  </a:lnTo>
                  <a:lnTo>
                    <a:pt x="1256758" y="1939932"/>
                  </a:lnTo>
                  <a:lnTo>
                    <a:pt x="1253900" y="1944059"/>
                  </a:lnTo>
                  <a:lnTo>
                    <a:pt x="1250088" y="1947551"/>
                  </a:lnTo>
                  <a:lnTo>
                    <a:pt x="1246277" y="1951360"/>
                  </a:lnTo>
                  <a:lnTo>
                    <a:pt x="1242466" y="1954535"/>
                  </a:lnTo>
                  <a:lnTo>
                    <a:pt x="1238337" y="1958027"/>
                  </a:lnTo>
                  <a:lnTo>
                    <a:pt x="1234208" y="1960884"/>
                  </a:lnTo>
                  <a:lnTo>
                    <a:pt x="1229444" y="1963423"/>
                  </a:lnTo>
                  <a:lnTo>
                    <a:pt x="1224998" y="1966280"/>
                  </a:lnTo>
                  <a:lnTo>
                    <a:pt x="1220551" y="1968502"/>
                  </a:lnTo>
                  <a:lnTo>
                    <a:pt x="1215787" y="1971042"/>
                  </a:lnTo>
                  <a:lnTo>
                    <a:pt x="1210706" y="1972947"/>
                  </a:lnTo>
                  <a:lnTo>
                    <a:pt x="1205624" y="1974534"/>
                  </a:lnTo>
                  <a:lnTo>
                    <a:pt x="1200542" y="1976121"/>
                  </a:lnTo>
                  <a:lnTo>
                    <a:pt x="1195461" y="1977391"/>
                  </a:lnTo>
                  <a:lnTo>
                    <a:pt x="1190379" y="1978026"/>
                  </a:lnTo>
                  <a:lnTo>
                    <a:pt x="1184662" y="1978978"/>
                  </a:lnTo>
                  <a:lnTo>
                    <a:pt x="1179263" y="1979296"/>
                  </a:lnTo>
                  <a:lnTo>
                    <a:pt x="1173864" y="1979613"/>
                  </a:lnTo>
                  <a:lnTo>
                    <a:pt x="771142" y="1979613"/>
                  </a:lnTo>
                  <a:lnTo>
                    <a:pt x="765743" y="1979296"/>
                  </a:lnTo>
                  <a:lnTo>
                    <a:pt x="760344" y="1978978"/>
                  </a:lnTo>
                  <a:lnTo>
                    <a:pt x="754944" y="1978026"/>
                  </a:lnTo>
                  <a:lnTo>
                    <a:pt x="749545" y="1977391"/>
                  </a:lnTo>
                  <a:lnTo>
                    <a:pt x="744146" y="1976121"/>
                  </a:lnTo>
                  <a:lnTo>
                    <a:pt x="739064" y="1974534"/>
                  </a:lnTo>
                  <a:lnTo>
                    <a:pt x="733982" y="1972947"/>
                  </a:lnTo>
                  <a:lnTo>
                    <a:pt x="729218" y="1971042"/>
                  </a:lnTo>
                  <a:lnTo>
                    <a:pt x="724772" y="1968502"/>
                  </a:lnTo>
                  <a:lnTo>
                    <a:pt x="720008" y="1966280"/>
                  </a:lnTo>
                  <a:lnTo>
                    <a:pt x="715244" y="1963423"/>
                  </a:lnTo>
                  <a:lnTo>
                    <a:pt x="710797" y="1960884"/>
                  </a:lnTo>
                  <a:lnTo>
                    <a:pt x="706668" y="1958027"/>
                  </a:lnTo>
                  <a:lnTo>
                    <a:pt x="702540" y="1954535"/>
                  </a:lnTo>
                  <a:lnTo>
                    <a:pt x="698728" y="1951360"/>
                  </a:lnTo>
                  <a:lnTo>
                    <a:pt x="694917" y="1947551"/>
                  </a:lnTo>
                  <a:lnTo>
                    <a:pt x="691423" y="1944059"/>
                  </a:lnTo>
                  <a:lnTo>
                    <a:pt x="687930" y="1939932"/>
                  </a:lnTo>
                  <a:lnTo>
                    <a:pt x="684754" y="1935805"/>
                  </a:lnTo>
                  <a:lnTo>
                    <a:pt x="681578" y="1931361"/>
                  </a:lnTo>
                  <a:lnTo>
                    <a:pt x="678719" y="1927234"/>
                  </a:lnTo>
                  <a:lnTo>
                    <a:pt x="675861" y="1922790"/>
                  </a:lnTo>
                  <a:lnTo>
                    <a:pt x="673638" y="1918028"/>
                  </a:lnTo>
                  <a:lnTo>
                    <a:pt x="671732" y="1913266"/>
                  </a:lnTo>
                  <a:lnTo>
                    <a:pt x="669826" y="1908187"/>
                  </a:lnTo>
                  <a:lnTo>
                    <a:pt x="667921" y="1903108"/>
                  </a:lnTo>
                  <a:lnTo>
                    <a:pt x="666650" y="1898029"/>
                  </a:lnTo>
                  <a:lnTo>
                    <a:pt x="665380" y="1892950"/>
                  </a:lnTo>
                  <a:lnTo>
                    <a:pt x="664110" y="1887553"/>
                  </a:lnTo>
                  <a:lnTo>
                    <a:pt x="663474" y="1882156"/>
                  </a:lnTo>
                  <a:lnTo>
                    <a:pt x="663157" y="1877077"/>
                  </a:lnTo>
                  <a:lnTo>
                    <a:pt x="663157" y="1871046"/>
                  </a:lnTo>
                  <a:lnTo>
                    <a:pt x="663157" y="1633594"/>
                  </a:lnTo>
                  <a:lnTo>
                    <a:pt x="663157" y="1628197"/>
                  </a:lnTo>
                  <a:lnTo>
                    <a:pt x="662839" y="1623118"/>
                  </a:lnTo>
                  <a:lnTo>
                    <a:pt x="661886" y="1618039"/>
                  </a:lnTo>
                  <a:lnTo>
                    <a:pt x="661251" y="1612959"/>
                  </a:lnTo>
                  <a:lnTo>
                    <a:pt x="659981" y="1608515"/>
                  </a:lnTo>
                  <a:lnTo>
                    <a:pt x="658710" y="1604071"/>
                  </a:lnTo>
                  <a:lnTo>
                    <a:pt x="657122" y="1599944"/>
                  </a:lnTo>
                  <a:lnTo>
                    <a:pt x="655534" y="1596135"/>
                  </a:lnTo>
                  <a:lnTo>
                    <a:pt x="653629" y="1592325"/>
                  </a:lnTo>
                  <a:lnTo>
                    <a:pt x="651723" y="1588516"/>
                  </a:lnTo>
                  <a:lnTo>
                    <a:pt x="649500" y="1585659"/>
                  </a:lnTo>
                  <a:lnTo>
                    <a:pt x="646959" y="1582484"/>
                  </a:lnTo>
                  <a:lnTo>
                    <a:pt x="644418" y="1579627"/>
                  </a:lnTo>
                  <a:lnTo>
                    <a:pt x="641560" y="1577405"/>
                  </a:lnTo>
                  <a:lnTo>
                    <a:pt x="638384" y="1574866"/>
                  </a:lnTo>
                  <a:lnTo>
                    <a:pt x="635525" y="1572961"/>
                  </a:lnTo>
                  <a:lnTo>
                    <a:pt x="632032" y="1571374"/>
                  </a:lnTo>
                  <a:lnTo>
                    <a:pt x="628538" y="1569786"/>
                  </a:lnTo>
                  <a:lnTo>
                    <a:pt x="625044" y="1568517"/>
                  </a:lnTo>
                  <a:lnTo>
                    <a:pt x="621551" y="1567882"/>
                  </a:lnTo>
                  <a:lnTo>
                    <a:pt x="617739" y="1567247"/>
                  </a:lnTo>
                  <a:lnTo>
                    <a:pt x="613610" y="1566612"/>
                  </a:lnTo>
                  <a:lnTo>
                    <a:pt x="609799" y="1566612"/>
                  </a:lnTo>
                  <a:lnTo>
                    <a:pt x="605353" y="1567247"/>
                  </a:lnTo>
                  <a:lnTo>
                    <a:pt x="601224" y="1567564"/>
                  </a:lnTo>
                  <a:lnTo>
                    <a:pt x="596778" y="1568199"/>
                  </a:lnTo>
                  <a:lnTo>
                    <a:pt x="592649" y="1569469"/>
                  </a:lnTo>
                  <a:lnTo>
                    <a:pt x="587885" y="1571056"/>
                  </a:lnTo>
                  <a:lnTo>
                    <a:pt x="583438" y="1572643"/>
                  </a:lnTo>
                  <a:lnTo>
                    <a:pt x="578674" y="1574548"/>
                  </a:lnTo>
                  <a:lnTo>
                    <a:pt x="574228" y="1576770"/>
                  </a:lnTo>
                  <a:lnTo>
                    <a:pt x="569146" y="1579627"/>
                  </a:lnTo>
                  <a:lnTo>
                    <a:pt x="363339" y="1698353"/>
                  </a:lnTo>
                  <a:lnTo>
                    <a:pt x="358575" y="1701210"/>
                  </a:lnTo>
                  <a:lnTo>
                    <a:pt x="353493" y="1703432"/>
                  </a:lnTo>
                  <a:lnTo>
                    <a:pt x="348411" y="1705337"/>
                  </a:lnTo>
                  <a:lnTo>
                    <a:pt x="343330" y="1707242"/>
                  </a:lnTo>
                  <a:lnTo>
                    <a:pt x="338248" y="1708829"/>
                  </a:lnTo>
                  <a:lnTo>
                    <a:pt x="333166" y="1710099"/>
                  </a:lnTo>
                  <a:lnTo>
                    <a:pt x="328085" y="1711369"/>
                  </a:lnTo>
                  <a:lnTo>
                    <a:pt x="323003" y="1712004"/>
                  </a:lnTo>
                  <a:lnTo>
                    <a:pt x="317286" y="1712321"/>
                  </a:lnTo>
                  <a:lnTo>
                    <a:pt x="312205" y="1712956"/>
                  </a:lnTo>
                  <a:lnTo>
                    <a:pt x="306805" y="1712956"/>
                  </a:lnTo>
                  <a:lnTo>
                    <a:pt x="301724" y="1712321"/>
                  </a:lnTo>
                  <a:lnTo>
                    <a:pt x="296642" y="1712004"/>
                  </a:lnTo>
                  <a:lnTo>
                    <a:pt x="291560" y="1711369"/>
                  </a:lnTo>
                  <a:lnTo>
                    <a:pt x="286479" y="1710099"/>
                  </a:lnTo>
                  <a:lnTo>
                    <a:pt x="281397" y="1708829"/>
                  </a:lnTo>
                  <a:lnTo>
                    <a:pt x="276315" y="1707242"/>
                  </a:lnTo>
                  <a:lnTo>
                    <a:pt x="271551" y="1705655"/>
                  </a:lnTo>
                  <a:lnTo>
                    <a:pt x="266470" y="1703750"/>
                  </a:lnTo>
                  <a:lnTo>
                    <a:pt x="261706" y="1701845"/>
                  </a:lnTo>
                  <a:lnTo>
                    <a:pt x="256941" y="1699623"/>
                  </a:lnTo>
                  <a:lnTo>
                    <a:pt x="252813" y="1696766"/>
                  </a:lnTo>
                  <a:lnTo>
                    <a:pt x="248049" y="1693909"/>
                  </a:lnTo>
                  <a:lnTo>
                    <a:pt x="243602" y="1691052"/>
                  </a:lnTo>
                  <a:lnTo>
                    <a:pt x="239791" y="1687243"/>
                  </a:lnTo>
                  <a:lnTo>
                    <a:pt x="235980" y="1684385"/>
                  </a:lnTo>
                  <a:lnTo>
                    <a:pt x="231851" y="1680259"/>
                  </a:lnTo>
                  <a:lnTo>
                    <a:pt x="228040" y="1676449"/>
                  </a:lnTo>
                  <a:lnTo>
                    <a:pt x="224863" y="1672640"/>
                  </a:lnTo>
                  <a:lnTo>
                    <a:pt x="221370" y="1668196"/>
                  </a:lnTo>
                  <a:lnTo>
                    <a:pt x="218194" y="1663434"/>
                  </a:lnTo>
                  <a:lnTo>
                    <a:pt x="215335" y="1658672"/>
                  </a:lnTo>
                  <a:lnTo>
                    <a:pt x="14292" y="1310430"/>
                  </a:lnTo>
                  <a:lnTo>
                    <a:pt x="11751" y="1305351"/>
                  </a:lnTo>
                  <a:lnTo>
                    <a:pt x="9211" y="1300589"/>
                  </a:lnTo>
                  <a:lnTo>
                    <a:pt x="6987" y="1295510"/>
                  </a:lnTo>
                  <a:lnTo>
                    <a:pt x="5399" y="1290431"/>
                  </a:lnTo>
                  <a:lnTo>
                    <a:pt x="3811" y="1285352"/>
                  </a:lnTo>
                  <a:lnTo>
                    <a:pt x="2541" y="1280273"/>
                  </a:lnTo>
                  <a:lnTo>
                    <a:pt x="1588" y="1274876"/>
                  </a:lnTo>
                  <a:lnTo>
                    <a:pt x="635" y="1269797"/>
                  </a:lnTo>
                  <a:lnTo>
                    <a:pt x="318" y="1264718"/>
                  </a:lnTo>
                  <a:lnTo>
                    <a:pt x="0" y="1259321"/>
                  </a:lnTo>
                  <a:lnTo>
                    <a:pt x="0" y="1254242"/>
                  </a:lnTo>
                  <a:lnTo>
                    <a:pt x="318" y="1249163"/>
                  </a:lnTo>
                  <a:lnTo>
                    <a:pt x="635" y="1243449"/>
                  </a:lnTo>
                  <a:lnTo>
                    <a:pt x="1588" y="1238369"/>
                  </a:lnTo>
                  <a:lnTo>
                    <a:pt x="2223" y="1233290"/>
                  </a:lnTo>
                  <a:lnTo>
                    <a:pt x="3494" y="1228211"/>
                  </a:lnTo>
                  <a:lnTo>
                    <a:pt x="5082" y="1223449"/>
                  </a:lnTo>
                  <a:lnTo>
                    <a:pt x="6987" y="1218370"/>
                  </a:lnTo>
                  <a:lnTo>
                    <a:pt x="8893" y="1213608"/>
                  </a:lnTo>
                  <a:lnTo>
                    <a:pt x="10799" y="1209164"/>
                  </a:lnTo>
                  <a:lnTo>
                    <a:pt x="13339" y="1204402"/>
                  </a:lnTo>
                  <a:lnTo>
                    <a:pt x="15880" y="1199641"/>
                  </a:lnTo>
                  <a:lnTo>
                    <a:pt x="18739" y="1195196"/>
                  </a:lnTo>
                  <a:lnTo>
                    <a:pt x="21915" y="1191069"/>
                  </a:lnTo>
                  <a:lnTo>
                    <a:pt x="25091" y="1186625"/>
                  </a:lnTo>
                  <a:lnTo>
                    <a:pt x="28584" y="1182816"/>
                  </a:lnTo>
                  <a:lnTo>
                    <a:pt x="32396" y="1179006"/>
                  </a:lnTo>
                  <a:lnTo>
                    <a:pt x="36207" y="1175514"/>
                  </a:lnTo>
                  <a:lnTo>
                    <a:pt x="40336" y="1171705"/>
                  </a:lnTo>
                  <a:lnTo>
                    <a:pt x="44465" y="1168848"/>
                  </a:lnTo>
                  <a:lnTo>
                    <a:pt x="49229" y="1165674"/>
                  </a:lnTo>
                  <a:lnTo>
                    <a:pt x="53993" y="1162499"/>
                  </a:lnTo>
                  <a:lnTo>
                    <a:pt x="259800" y="1043773"/>
                  </a:lnTo>
                  <a:lnTo>
                    <a:pt x="264564" y="1040916"/>
                  </a:lnTo>
                  <a:lnTo>
                    <a:pt x="268693" y="1038376"/>
                  </a:lnTo>
                  <a:lnTo>
                    <a:pt x="272822" y="1035202"/>
                  </a:lnTo>
                  <a:lnTo>
                    <a:pt x="276633" y="1032027"/>
                  </a:lnTo>
                  <a:lnTo>
                    <a:pt x="280127" y="1028853"/>
                  </a:lnTo>
                  <a:lnTo>
                    <a:pt x="283303" y="1025361"/>
                  </a:lnTo>
                  <a:lnTo>
                    <a:pt x="286161" y="1022187"/>
                  </a:lnTo>
                  <a:lnTo>
                    <a:pt x="288702" y="1018695"/>
                  </a:lnTo>
                  <a:lnTo>
                    <a:pt x="291243" y="1015203"/>
                  </a:lnTo>
                  <a:lnTo>
                    <a:pt x="293148" y="1011711"/>
                  </a:lnTo>
                  <a:lnTo>
                    <a:pt x="294736" y="1008219"/>
                  </a:lnTo>
                  <a:lnTo>
                    <a:pt x="295689" y="1004409"/>
                  </a:lnTo>
                  <a:lnTo>
                    <a:pt x="296960" y="1000600"/>
                  </a:lnTo>
                  <a:lnTo>
                    <a:pt x="297912" y="997108"/>
                  </a:lnTo>
                  <a:lnTo>
                    <a:pt x="298230" y="993616"/>
                  </a:lnTo>
                  <a:lnTo>
                    <a:pt x="298230" y="989807"/>
                  </a:lnTo>
                  <a:lnTo>
                    <a:pt x="298230" y="985997"/>
                  </a:lnTo>
                  <a:lnTo>
                    <a:pt x="297912" y="982188"/>
                  </a:lnTo>
                  <a:lnTo>
                    <a:pt x="296960" y="978696"/>
                  </a:lnTo>
                  <a:lnTo>
                    <a:pt x="295689" y="975204"/>
                  </a:lnTo>
                  <a:lnTo>
                    <a:pt x="294736" y="971395"/>
                  </a:lnTo>
                  <a:lnTo>
                    <a:pt x="293148" y="967585"/>
                  </a:lnTo>
                  <a:lnTo>
                    <a:pt x="291243" y="964093"/>
                  </a:lnTo>
                  <a:lnTo>
                    <a:pt x="288702" y="960601"/>
                  </a:lnTo>
                  <a:lnTo>
                    <a:pt x="286161" y="957427"/>
                  </a:lnTo>
                  <a:lnTo>
                    <a:pt x="283303" y="953935"/>
                  </a:lnTo>
                  <a:lnTo>
                    <a:pt x="280127" y="950760"/>
                  </a:lnTo>
                  <a:lnTo>
                    <a:pt x="276633" y="947269"/>
                  </a:lnTo>
                  <a:lnTo>
                    <a:pt x="272822" y="944094"/>
                  </a:lnTo>
                  <a:lnTo>
                    <a:pt x="268693" y="941554"/>
                  </a:lnTo>
                  <a:lnTo>
                    <a:pt x="264564" y="938380"/>
                  </a:lnTo>
                  <a:lnTo>
                    <a:pt x="259800" y="935523"/>
                  </a:lnTo>
                  <a:lnTo>
                    <a:pt x="53993" y="816797"/>
                  </a:lnTo>
                  <a:lnTo>
                    <a:pt x="49229" y="813940"/>
                  </a:lnTo>
                  <a:lnTo>
                    <a:pt x="44465" y="811083"/>
                  </a:lnTo>
                  <a:lnTo>
                    <a:pt x="40336" y="807591"/>
                  </a:lnTo>
                  <a:lnTo>
                    <a:pt x="36207" y="804099"/>
                  </a:lnTo>
                  <a:lnTo>
                    <a:pt x="32396" y="800607"/>
                  </a:lnTo>
                  <a:lnTo>
                    <a:pt x="28584" y="796480"/>
                  </a:lnTo>
                  <a:lnTo>
                    <a:pt x="25091" y="792671"/>
                  </a:lnTo>
                  <a:lnTo>
                    <a:pt x="21915" y="788226"/>
                  </a:lnTo>
                  <a:lnTo>
                    <a:pt x="18739" y="784100"/>
                  </a:lnTo>
                  <a:lnTo>
                    <a:pt x="15880" y="779655"/>
                  </a:lnTo>
                  <a:lnTo>
                    <a:pt x="13339" y="775529"/>
                  </a:lnTo>
                  <a:lnTo>
                    <a:pt x="10799" y="770767"/>
                  </a:lnTo>
                  <a:lnTo>
                    <a:pt x="8893" y="766005"/>
                  </a:lnTo>
                  <a:lnTo>
                    <a:pt x="6987" y="760926"/>
                  </a:lnTo>
                  <a:lnTo>
                    <a:pt x="5082" y="756164"/>
                  </a:lnTo>
                  <a:lnTo>
                    <a:pt x="3494" y="751085"/>
                  </a:lnTo>
                  <a:lnTo>
                    <a:pt x="2223" y="746006"/>
                  </a:lnTo>
                  <a:lnTo>
                    <a:pt x="1588" y="740927"/>
                  </a:lnTo>
                  <a:lnTo>
                    <a:pt x="635" y="735847"/>
                  </a:lnTo>
                  <a:lnTo>
                    <a:pt x="318" y="730768"/>
                  </a:lnTo>
                  <a:lnTo>
                    <a:pt x="0" y="725372"/>
                  </a:lnTo>
                  <a:lnTo>
                    <a:pt x="0" y="720292"/>
                  </a:lnTo>
                  <a:lnTo>
                    <a:pt x="318" y="715213"/>
                  </a:lnTo>
                  <a:lnTo>
                    <a:pt x="635" y="709499"/>
                  </a:lnTo>
                  <a:lnTo>
                    <a:pt x="1588" y="704420"/>
                  </a:lnTo>
                  <a:lnTo>
                    <a:pt x="2541" y="699341"/>
                  </a:lnTo>
                  <a:lnTo>
                    <a:pt x="3811" y="693944"/>
                  </a:lnTo>
                  <a:lnTo>
                    <a:pt x="5399" y="688865"/>
                  </a:lnTo>
                  <a:lnTo>
                    <a:pt x="6987" y="683786"/>
                  </a:lnTo>
                  <a:lnTo>
                    <a:pt x="9211" y="678707"/>
                  </a:lnTo>
                  <a:lnTo>
                    <a:pt x="11751" y="673945"/>
                  </a:lnTo>
                  <a:lnTo>
                    <a:pt x="14292" y="668866"/>
                  </a:lnTo>
                  <a:lnTo>
                    <a:pt x="215335" y="320624"/>
                  </a:lnTo>
                  <a:lnTo>
                    <a:pt x="218194" y="315862"/>
                  </a:lnTo>
                  <a:lnTo>
                    <a:pt x="221370" y="311418"/>
                  </a:lnTo>
                  <a:lnTo>
                    <a:pt x="224863" y="307291"/>
                  </a:lnTo>
                  <a:lnTo>
                    <a:pt x="228040" y="302847"/>
                  </a:lnTo>
                  <a:lnTo>
                    <a:pt x="231851" y="299037"/>
                  </a:lnTo>
                  <a:lnTo>
                    <a:pt x="235980" y="295545"/>
                  </a:lnTo>
                  <a:lnTo>
                    <a:pt x="239791" y="292053"/>
                  </a:lnTo>
                  <a:lnTo>
                    <a:pt x="243602" y="288562"/>
                  </a:lnTo>
                  <a:lnTo>
                    <a:pt x="248049" y="285704"/>
                  </a:lnTo>
                  <a:lnTo>
                    <a:pt x="252813" y="282530"/>
                  </a:lnTo>
                  <a:lnTo>
                    <a:pt x="256941" y="280308"/>
                  </a:lnTo>
                  <a:lnTo>
                    <a:pt x="261706" y="277768"/>
                  </a:lnTo>
                  <a:lnTo>
                    <a:pt x="266470" y="275546"/>
                  </a:lnTo>
                  <a:lnTo>
                    <a:pt x="271551" y="273641"/>
                  </a:lnTo>
                  <a:lnTo>
                    <a:pt x="276315" y="272054"/>
                  </a:lnTo>
                  <a:lnTo>
                    <a:pt x="281397" y="270467"/>
                  </a:lnTo>
                  <a:lnTo>
                    <a:pt x="286479" y="269197"/>
                  </a:lnTo>
                  <a:lnTo>
                    <a:pt x="291560" y="268562"/>
                  </a:lnTo>
                  <a:lnTo>
                    <a:pt x="296642" y="267610"/>
                  </a:lnTo>
                  <a:lnTo>
                    <a:pt x="301724" y="266975"/>
                  </a:lnTo>
                  <a:lnTo>
                    <a:pt x="306805" y="266975"/>
                  </a:lnTo>
                  <a:lnTo>
                    <a:pt x="312205" y="266975"/>
                  </a:lnTo>
                  <a:lnTo>
                    <a:pt x="317286" y="266975"/>
                  </a:lnTo>
                  <a:lnTo>
                    <a:pt x="323003" y="267610"/>
                  </a:lnTo>
                  <a:lnTo>
                    <a:pt x="328085" y="268562"/>
                  </a:lnTo>
                  <a:lnTo>
                    <a:pt x="333166" y="269197"/>
                  </a:lnTo>
                  <a:lnTo>
                    <a:pt x="338248" y="270784"/>
                  </a:lnTo>
                  <a:lnTo>
                    <a:pt x="343330" y="272372"/>
                  </a:lnTo>
                  <a:lnTo>
                    <a:pt x="348411" y="273959"/>
                  </a:lnTo>
                  <a:lnTo>
                    <a:pt x="353493" y="276181"/>
                  </a:lnTo>
                  <a:lnTo>
                    <a:pt x="358575" y="278721"/>
                  </a:lnTo>
                  <a:lnTo>
                    <a:pt x="363339" y="281260"/>
                  </a:lnTo>
                  <a:lnTo>
                    <a:pt x="569146" y="399986"/>
                  </a:lnTo>
                  <a:lnTo>
                    <a:pt x="574228" y="402526"/>
                  </a:lnTo>
                  <a:lnTo>
                    <a:pt x="578674" y="404748"/>
                  </a:lnTo>
                  <a:lnTo>
                    <a:pt x="583438" y="406653"/>
                  </a:lnTo>
                  <a:lnTo>
                    <a:pt x="587885" y="408875"/>
                  </a:lnTo>
                  <a:lnTo>
                    <a:pt x="592649" y="409827"/>
                  </a:lnTo>
                  <a:lnTo>
                    <a:pt x="596778" y="411097"/>
                  </a:lnTo>
                  <a:lnTo>
                    <a:pt x="601224" y="411732"/>
                  </a:lnTo>
                  <a:lnTo>
                    <a:pt x="605353" y="412367"/>
                  </a:lnTo>
                  <a:lnTo>
                    <a:pt x="609799" y="412684"/>
                  </a:lnTo>
                  <a:lnTo>
                    <a:pt x="613610" y="412684"/>
                  </a:lnTo>
                  <a:lnTo>
                    <a:pt x="617739" y="412367"/>
                  </a:lnTo>
                  <a:lnTo>
                    <a:pt x="621551" y="411414"/>
                  </a:lnTo>
                  <a:lnTo>
                    <a:pt x="625044" y="410779"/>
                  </a:lnTo>
                  <a:lnTo>
                    <a:pt x="628538" y="409510"/>
                  </a:lnTo>
                  <a:lnTo>
                    <a:pt x="632032" y="407922"/>
                  </a:lnTo>
                  <a:lnTo>
                    <a:pt x="635525" y="406335"/>
                  </a:lnTo>
                  <a:lnTo>
                    <a:pt x="638384" y="404430"/>
                  </a:lnTo>
                  <a:lnTo>
                    <a:pt x="641560" y="402208"/>
                  </a:lnTo>
                  <a:lnTo>
                    <a:pt x="644418" y="399669"/>
                  </a:lnTo>
                  <a:lnTo>
                    <a:pt x="646959" y="396812"/>
                  </a:lnTo>
                  <a:lnTo>
                    <a:pt x="649500" y="393955"/>
                  </a:lnTo>
                  <a:lnTo>
                    <a:pt x="651723" y="390780"/>
                  </a:lnTo>
                  <a:lnTo>
                    <a:pt x="653629" y="387288"/>
                  </a:lnTo>
                  <a:lnTo>
                    <a:pt x="655534" y="383796"/>
                  </a:lnTo>
                  <a:lnTo>
                    <a:pt x="657122" y="379669"/>
                  </a:lnTo>
                  <a:lnTo>
                    <a:pt x="658710" y="375543"/>
                  </a:lnTo>
                  <a:lnTo>
                    <a:pt x="659981" y="371098"/>
                  </a:lnTo>
                  <a:lnTo>
                    <a:pt x="661251" y="366337"/>
                  </a:lnTo>
                  <a:lnTo>
                    <a:pt x="661886" y="361575"/>
                  </a:lnTo>
                  <a:lnTo>
                    <a:pt x="662839" y="356496"/>
                  </a:lnTo>
                  <a:lnTo>
                    <a:pt x="663157" y="351099"/>
                  </a:lnTo>
                  <a:lnTo>
                    <a:pt x="663157" y="345702"/>
                  </a:lnTo>
                  <a:lnTo>
                    <a:pt x="663157" y="108250"/>
                  </a:lnTo>
                  <a:lnTo>
                    <a:pt x="663157" y="102854"/>
                  </a:lnTo>
                  <a:lnTo>
                    <a:pt x="663474" y="97140"/>
                  </a:lnTo>
                  <a:lnTo>
                    <a:pt x="664110" y="91743"/>
                  </a:lnTo>
                  <a:lnTo>
                    <a:pt x="665380" y="86664"/>
                  </a:lnTo>
                  <a:lnTo>
                    <a:pt x="666650" y="81267"/>
                  </a:lnTo>
                  <a:lnTo>
                    <a:pt x="667921" y="76188"/>
                  </a:lnTo>
                  <a:lnTo>
                    <a:pt x="669826" y="71109"/>
                  </a:lnTo>
                  <a:lnTo>
                    <a:pt x="671732" y="66347"/>
                  </a:lnTo>
                  <a:lnTo>
                    <a:pt x="673638" y="61585"/>
                  </a:lnTo>
                  <a:lnTo>
                    <a:pt x="675861" y="56824"/>
                  </a:lnTo>
                  <a:lnTo>
                    <a:pt x="678719" y="52379"/>
                  </a:lnTo>
                  <a:lnTo>
                    <a:pt x="681578" y="47935"/>
                  </a:lnTo>
                  <a:lnTo>
                    <a:pt x="684754" y="43491"/>
                  </a:lnTo>
                  <a:lnTo>
                    <a:pt x="687930" y="39681"/>
                  </a:lnTo>
                  <a:lnTo>
                    <a:pt x="691423" y="35872"/>
                  </a:lnTo>
                  <a:lnTo>
                    <a:pt x="694917" y="31745"/>
                  </a:lnTo>
                  <a:lnTo>
                    <a:pt x="698728" y="28253"/>
                  </a:lnTo>
                  <a:lnTo>
                    <a:pt x="702540" y="24761"/>
                  </a:lnTo>
                  <a:lnTo>
                    <a:pt x="706668" y="21587"/>
                  </a:lnTo>
                  <a:lnTo>
                    <a:pt x="710797" y="18412"/>
                  </a:lnTo>
                  <a:lnTo>
                    <a:pt x="715244" y="15873"/>
                  </a:lnTo>
                  <a:lnTo>
                    <a:pt x="720008" y="13016"/>
                  </a:lnTo>
                  <a:lnTo>
                    <a:pt x="724772" y="10794"/>
                  </a:lnTo>
                  <a:lnTo>
                    <a:pt x="729218" y="8889"/>
                  </a:lnTo>
                  <a:lnTo>
                    <a:pt x="733982" y="6667"/>
                  </a:lnTo>
                  <a:lnTo>
                    <a:pt x="739064" y="4762"/>
                  </a:lnTo>
                  <a:lnTo>
                    <a:pt x="744146" y="3810"/>
                  </a:lnTo>
                  <a:lnTo>
                    <a:pt x="749545" y="2222"/>
                  </a:lnTo>
                  <a:lnTo>
                    <a:pt x="754944" y="1270"/>
                  </a:lnTo>
                  <a:lnTo>
                    <a:pt x="760344" y="635"/>
                  </a:lnTo>
                  <a:lnTo>
                    <a:pt x="76574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7600180" y="2888577"/>
            <a:ext cx="1769807" cy="1769807"/>
            <a:chOff x="8776009" y="2930652"/>
            <a:chExt cx="1769807" cy="1769807"/>
          </a:xfrm>
        </p:grpSpPr>
        <p:sp>
          <p:nvSpPr>
            <p:cNvPr id="190" name="Shape 190"/>
            <p:cNvSpPr/>
            <p:nvPr/>
          </p:nvSpPr>
          <p:spPr>
            <a:xfrm>
              <a:off x="8776009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9349755" y="3417487"/>
              <a:ext cx="622314" cy="796137"/>
            </a:xfrm>
            <a:custGeom>
              <a:pathLst>
                <a:path extrusionOk="0" h="1979613" w="1546226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Shape 192"/>
          <p:cNvSpPr txBox="1"/>
          <p:nvPr/>
        </p:nvSpPr>
        <p:spPr>
          <a:xfrm>
            <a:off x="407151" y="4930525"/>
            <a:ext cx="225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913903" y="4944253"/>
            <a:ext cx="176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269542" y="512892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7641757" y="5128918"/>
            <a:ext cx="16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943733" y="2888684"/>
            <a:ext cx="1769700" cy="1769700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9985283" y="5133455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487205" y="3375412"/>
            <a:ext cx="673905" cy="825421"/>
          </a:xfrm>
          <a:custGeom>
            <a:pathLst>
              <a:path extrusionOk="0" h="142" w="121">
                <a:moveTo>
                  <a:pt x="93" y="85"/>
                </a:moveTo>
                <a:cubicBezTo>
                  <a:pt x="91" y="85"/>
                  <a:pt x="88" y="85"/>
                  <a:pt x="86" y="86"/>
                </a:cubicBezTo>
                <a:cubicBezTo>
                  <a:pt x="80" y="78"/>
                  <a:pt x="80" y="78"/>
                  <a:pt x="80" y="78"/>
                </a:cubicBezTo>
                <a:cubicBezTo>
                  <a:pt x="78" y="75"/>
                  <a:pt x="75" y="74"/>
                  <a:pt x="72" y="75"/>
                </a:cubicBezTo>
                <a:cubicBezTo>
                  <a:pt x="70" y="73"/>
                  <a:pt x="68" y="69"/>
                  <a:pt x="66" y="66"/>
                </a:cubicBezTo>
                <a:cubicBezTo>
                  <a:pt x="66" y="65"/>
                  <a:pt x="66" y="65"/>
                  <a:pt x="66" y="65"/>
                </a:cubicBezTo>
                <a:cubicBezTo>
                  <a:pt x="70" y="60"/>
                  <a:pt x="86" y="61"/>
                  <a:pt x="100" y="43"/>
                </a:cubicBezTo>
                <a:cubicBezTo>
                  <a:pt x="114" y="26"/>
                  <a:pt x="108" y="4"/>
                  <a:pt x="103" y="2"/>
                </a:cubicBezTo>
                <a:cubicBezTo>
                  <a:pt x="101" y="0"/>
                  <a:pt x="99" y="3"/>
                  <a:pt x="99" y="3"/>
                </a:cubicBezTo>
                <a:cubicBezTo>
                  <a:pt x="96" y="8"/>
                  <a:pt x="75" y="37"/>
                  <a:pt x="60" y="58"/>
                </a:cubicBezTo>
                <a:cubicBezTo>
                  <a:pt x="45" y="37"/>
                  <a:pt x="24" y="8"/>
                  <a:pt x="21" y="3"/>
                </a:cubicBezTo>
                <a:cubicBezTo>
                  <a:pt x="21" y="3"/>
                  <a:pt x="19" y="0"/>
                  <a:pt x="16" y="2"/>
                </a:cubicBezTo>
                <a:cubicBezTo>
                  <a:pt x="12" y="4"/>
                  <a:pt x="5" y="26"/>
                  <a:pt x="20" y="43"/>
                </a:cubicBezTo>
                <a:cubicBezTo>
                  <a:pt x="34" y="61"/>
                  <a:pt x="50" y="60"/>
                  <a:pt x="53" y="65"/>
                </a:cubicBezTo>
                <a:cubicBezTo>
                  <a:pt x="54" y="65"/>
                  <a:pt x="54" y="65"/>
                  <a:pt x="54" y="66"/>
                </a:cubicBezTo>
                <a:cubicBezTo>
                  <a:pt x="52" y="69"/>
                  <a:pt x="50" y="72"/>
                  <a:pt x="48" y="74"/>
                </a:cubicBezTo>
                <a:cubicBezTo>
                  <a:pt x="46" y="74"/>
                  <a:pt x="43" y="75"/>
                  <a:pt x="41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3" y="85"/>
                  <a:pt x="30" y="85"/>
                  <a:pt x="28" y="85"/>
                </a:cubicBezTo>
                <a:cubicBezTo>
                  <a:pt x="12" y="86"/>
                  <a:pt x="0" y="99"/>
                  <a:pt x="1" y="114"/>
                </a:cubicBezTo>
                <a:cubicBezTo>
                  <a:pt x="1" y="130"/>
                  <a:pt x="15" y="142"/>
                  <a:pt x="30" y="141"/>
                </a:cubicBezTo>
                <a:cubicBezTo>
                  <a:pt x="46" y="141"/>
                  <a:pt x="58" y="127"/>
                  <a:pt x="57" y="112"/>
                </a:cubicBezTo>
                <a:cubicBezTo>
                  <a:pt x="57" y="105"/>
                  <a:pt x="54" y="98"/>
                  <a:pt x="49" y="93"/>
                </a:cubicBezTo>
                <a:cubicBezTo>
                  <a:pt x="54" y="86"/>
                  <a:pt x="54" y="86"/>
                  <a:pt x="54" y="86"/>
                </a:cubicBezTo>
                <a:cubicBezTo>
                  <a:pt x="55" y="84"/>
                  <a:pt x="55" y="83"/>
                  <a:pt x="55" y="81"/>
                </a:cubicBezTo>
                <a:cubicBezTo>
                  <a:pt x="57" y="79"/>
                  <a:pt x="58" y="76"/>
                  <a:pt x="60" y="74"/>
                </a:cubicBezTo>
                <a:cubicBezTo>
                  <a:pt x="62" y="77"/>
                  <a:pt x="64" y="79"/>
                  <a:pt x="66" y="82"/>
                </a:cubicBezTo>
                <a:cubicBezTo>
                  <a:pt x="66" y="83"/>
                  <a:pt x="66" y="85"/>
                  <a:pt x="67" y="87"/>
                </a:cubicBezTo>
                <a:cubicBezTo>
                  <a:pt x="72" y="94"/>
                  <a:pt x="72" y="94"/>
                  <a:pt x="72" y="94"/>
                </a:cubicBezTo>
                <a:cubicBezTo>
                  <a:pt x="68" y="99"/>
                  <a:pt x="65" y="105"/>
                  <a:pt x="64" y="113"/>
                </a:cubicBezTo>
                <a:cubicBezTo>
                  <a:pt x="64" y="128"/>
                  <a:pt x="77" y="141"/>
                  <a:pt x="92" y="141"/>
                </a:cubicBezTo>
                <a:cubicBezTo>
                  <a:pt x="108" y="142"/>
                  <a:pt x="121" y="129"/>
                  <a:pt x="121" y="114"/>
                </a:cubicBezTo>
                <a:cubicBezTo>
                  <a:pt x="121" y="98"/>
                  <a:pt x="109" y="85"/>
                  <a:pt x="93" y="85"/>
                </a:cubicBezTo>
                <a:close/>
                <a:moveTo>
                  <a:pt x="48" y="112"/>
                </a:moveTo>
                <a:cubicBezTo>
                  <a:pt x="48" y="123"/>
                  <a:pt x="40" y="132"/>
                  <a:pt x="29" y="132"/>
                </a:cubicBezTo>
                <a:cubicBezTo>
                  <a:pt x="19" y="133"/>
                  <a:pt x="10" y="125"/>
                  <a:pt x="10" y="114"/>
                </a:cubicBezTo>
                <a:cubicBezTo>
                  <a:pt x="9" y="104"/>
                  <a:pt x="17" y="95"/>
                  <a:pt x="28" y="94"/>
                </a:cubicBezTo>
                <a:cubicBezTo>
                  <a:pt x="28" y="94"/>
                  <a:pt x="29" y="94"/>
                  <a:pt x="29" y="94"/>
                </a:cubicBezTo>
                <a:cubicBezTo>
                  <a:pt x="35" y="94"/>
                  <a:pt x="40" y="97"/>
                  <a:pt x="43" y="101"/>
                </a:cubicBezTo>
                <a:cubicBezTo>
                  <a:pt x="46" y="104"/>
                  <a:pt x="47" y="108"/>
                  <a:pt x="48" y="112"/>
                </a:cubicBezTo>
                <a:close/>
                <a:moveTo>
                  <a:pt x="55" y="64"/>
                </a:moveTo>
                <a:cubicBezTo>
                  <a:pt x="55" y="64"/>
                  <a:pt x="55" y="64"/>
                  <a:pt x="55" y="64"/>
                </a:cubicBezTo>
                <a:cubicBezTo>
                  <a:pt x="55" y="61"/>
                  <a:pt x="57" y="59"/>
                  <a:pt x="59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3" y="59"/>
                  <a:pt x="65" y="60"/>
                  <a:pt x="65" y="63"/>
                </a:cubicBezTo>
                <a:cubicBezTo>
                  <a:pt x="65" y="63"/>
                  <a:pt x="65" y="64"/>
                  <a:pt x="65" y="65"/>
                </a:cubicBezTo>
                <a:cubicBezTo>
                  <a:pt x="64" y="66"/>
                  <a:pt x="63" y="68"/>
                  <a:pt x="60" y="68"/>
                </a:cubicBezTo>
                <a:cubicBezTo>
                  <a:pt x="58" y="68"/>
                  <a:pt x="56" y="67"/>
                  <a:pt x="55" y="64"/>
                </a:cubicBezTo>
                <a:close/>
                <a:moveTo>
                  <a:pt x="93" y="133"/>
                </a:moveTo>
                <a:cubicBezTo>
                  <a:pt x="82" y="132"/>
                  <a:pt x="73" y="124"/>
                  <a:pt x="73" y="113"/>
                </a:cubicBezTo>
                <a:cubicBezTo>
                  <a:pt x="74" y="108"/>
                  <a:pt x="75" y="104"/>
                  <a:pt x="78" y="101"/>
                </a:cubicBezTo>
                <a:cubicBezTo>
                  <a:pt x="81" y="97"/>
                  <a:pt x="86" y="94"/>
                  <a:pt x="91" y="94"/>
                </a:cubicBezTo>
                <a:cubicBezTo>
                  <a:pt x="92" y="94"/>
                  <a:pt x="93" y="94"/>
                  <a:pt x="93" y="94"/>
                </a:cubicBezTo>
                <a:cubicBezTo>
                  <a:pt x="104" y="94"/>
                  <a:pt x="113" y="103"/>
                  <a:pt x="113" y="113"/>
                </a:cubicBezTo>
                <a:cubicBezTo>
                  <a:pt x="112" y="124"/>
                  <a:pt x="103" y="133"/>
                  <a:pt x="93" y="133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5995675" y="1689150"/>
            <a:ext cx="56577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An order that currently cannot be filled or shipped. Suppliers still allow retailer to order but will ship later when the stock is back to normal</a:t>
            </a:r>
            <a:endParaRPr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5894592" y="299850"/>
            <a:ext cx="2506800" cy="523200"/>
            <a:chOff x="5894592" y="299850"/>
            <a:chExt cx="2506800" cy="523200"/>
          </a:xfrm>
        </p:grpSpPr>
        <p:sp>
          <p:nvSpPr>
            <p:cNvPr id="206" name="Shape 206"/>
            <p:cNvSpPr/>
            <p:nvPr/>
          </p:nvSpPr>
          <p:spPr>
            <a:xfrm>
              <a:off x="5894592" y="334175"/>
              <a:ext cx="2506800" cy="454500"/>
            </a:xfrm>
            <a:prstGeom prst="roundRect">
              <a:avLst>
                <a:gd fmla="val 50000" name="adj"/>
              </a:avLst>
            </a:prstGeom>
            <a:solidFill>
              <a:srgbClr val="F7B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6035543" y="299850"/>
              <a:ext cx="2224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</a:rPr>
                <a:t>Backorder</a:t>
              </a:r>
              <a:endParaRPr b="1" i="0" sz="2800" u="none" cap="none" strike="noStrike">
                <a:solidFill>
                  <a:srgbClr val="000000"/>
                </a:solidFill>
              </a:endParaRPr>
            </a:p>
          </p:txBody>
        </p:sp>
      </p:grp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6576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821054" y="420942"/>
            <a:ext cx="36195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Backorder Process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769932" y="6525305"/>
            <a:ext cx="95208" cy="95208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048456" y="6525305"/>
            <a:ext cx="95208" cy="95208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337490" y="6525305"/>
            <a:ext cx="95208" cy="95208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199537" y="1928014"/>
            <a:ext cx="2330246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Customer’s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941805" y="3049047"/>
            <a:ext cx="734681" cy="96675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7B902"/>
          </a:solidFill>
          <a:ln cap="flat" cmpd="sng" w="12700">
            <a:solidFill>
              <a:srgbClr val="F7B90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656736" y="4176365"/>
            <a:ext cx="1323900" cy="5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534822" y="1966745"/>
            <a:ext cx="2330246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773475" y="4176375"/>
            <a:ext cx="2790600" cy="13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A   Product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RETAILER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647209" y="5016534"/>
            <a:ext cx="1323874" cy="52322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 rot="-5400000">
            <a:off x="3552922" y="4327154"/>
            <a:ext cx="598616" cy="99723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7B902"/>
          </a:solidFill>
          <a:ln cap="flat" cmpd="sng" w="12700">
            <a:solidFill>
              <a:srgbClr val="F7B90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9038008" y="4612055"/>
            <a:ext cx="1323874" cy="52322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 rot="7768999">
            <a:off x="4218516" y="2883553"/>
            <a:ext cx="598616" cy="107461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7B902"/>
          </a:solidFill>
          <a:ln cap="flat" cmpd="sng" w="12700">
            <a:solidFill>
              <a:srgbClr val="F7B90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 rot="-5400000">
            <a:off x="5321335" y="1682691"/>
            <a:ext cx="1421936" cy="233024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7B902"/>
          </a:solidFill>
          <a:ln cap="flat" cmpd="sng" w="12700">
            <a:solidFill>
              <a:srgbClr val="F7B90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539073" y="1906836"/>
            <a:ext cx="1445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252578" y="3114477"/>
            <a:ext cx="894735" cy="103091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7B902"/>
          </a:solidFill>
          <a:ln cap="flat" cmpd="sng" w="12700">
            <a:solidFill>
              <a:srgbClr val="F7B90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 rot="5400000">
            <a:off x="7953320" y="4404994"/>
            <a:ext cx="598616" cy="99723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7B902"/>
          </a:solidFill>
          <a:ln cap="flat" cmpd="sng" w="12700">
            <a:solidFill>
              <a:srgbClr val="F7B90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4000" u="none" cap="none" strike="noStrike">
              <a:solidFill>
                <a:srgbClr val="F7B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Shape 239"/>
          <p:cNvGrpSpPr/>
          <p:nvPr/>
        </p:nvGrpSpPr>
        <p:grpSpPr>
          <a:xfrm>
            <a:off x="637762" y="2888577"/>
            <a:ext cx="1769807" cy="1769807"/>
            <a:chOff x="1281487" y="2930652"/>
            <a:chExt cx="1769807" cy="1769807"/>
          </a:xfrm>
        </p:grpSpPr>
        <p:sp>
          <p:nvSpPr>
            <p:cNvPr id="240" name="Shape 240"/>
            <p:cNvSpPr/>
            <p:nvPr/>
          </p:nvSpPr>
          <p:spPr>
            <a:xfrm>
              <a:off x="1281487" y="2930652"/>
              <a:ext cx="1769807" cy="1769807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793090" y="3388112"/>
              <a:ext cx="746601" cy="854886"/>
            </a:xfrm>
            <a:custGeom>
              <a:pathLst>
                <a:path extrusionOk="0" h="5299074" w="4627563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Shape 242"/>
          <p:cNvSpPr/>
          <p:nvPr/>
        </p:nvSpPr>
        <p:spPr>
          <a:xfrm>
            <a:off x="2958568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500092" y="3346037"/>
            <a:ext cx="686758" cy="854886"/>
          </a:xfrm>
          <a:custGeom>
            <a:pathLst>
              <a:path extrusionOk="0" h="6858000" w="5505447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279374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773595" y="3375502"/>
            <a:ext cx="781364" cy="795956"/>
          </a:xfrm>
          <a:custGeom>
            <a:pathLst>
              <a:path extrusionOk="0" h="1979613" w="1944688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7600180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173926" y="3375412"/>
            <a:ext cx="622314" cy="796137"/>
          </a:xfrm>
          <a:custGeom>
            <a:pathLst>
              <a:path extrusionOk="0" h="1979613" w="1546226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07151" y="4930525"/>
            <a:ext cx="225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913903" y="4944253"/>
            <a:ext cx="176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269542" y="512892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7641757" y="5128918"/>
            <a:ext cx="16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9943733" y="2888684"/>
            <a:ext cx="1769700" cy="1769700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9985283" y="5133455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0487205" y="3375412"/>
            <a:ext cx="673905" cy="825421"/>
          </a:xfrm>
          <a:custGeom>
            <a:pathLst>
              <a:path extrusionOk="0" h="142" w="121">
                <a:moveTo>
                  <a:pt x="93" y="85"/>
                </a:moveTo>
                <a:cubicBezTo>
                  <a:pt x="91" y="85"/>
                  <a:pt x="88" y="85"/>
                  <a:pt x="86" y="86"/>
                </a:cubicBezTo>
                <a:cubicBezTo>
                  <a:pt x="80" y="78"/>
                  <a:pt x="80" y="78"/>
                  <a:pt x="80" y="78"/>
                </a:cubicBezTo>
                <a:cubicBezTo>
                  <a:pt x="78" y="75"/>
                  <a:pt x="75" y="74"/>
                  <a:pt x="72" y="75"/>
                </a:cubicBezTo>
                <a:cubicBezTo>
                  <a:pt x="70" y="73"/>
                  <a:pt x="68" y="69"/>
                  <a:pt x="66" y="66"/>
                </a:cubicBezTo>
                <a:cubicBezTo>
                  <a:pt x="66" y="65"/>
                  <a:pt x="66" y="65"/>
                  <a:pt x="66" y="65"/>
                </a:cubicBezTo>
                <a:cubicBezTo>
                  <a:pt x="70" y="60"/>
                  <a:pt x="86" y="61"/>
                  <a:pt x="100" y="43"/>
                </a:cubicBezTo>
                <a:cubicBezTo>
                  <a:pt x="114" y="26"/>
                  <a:pt x="108" y="4"/>
                  <a:pt x="103" y="2"/>
                </a:cubicBezTo>
                <a:cubicBezTo>
                  <a:pt x="101" y="0"/>
                  <a:pt x="99" y="3"/>
                  <a:pt x="99" y="3"/>
                </a:cubicBezTo>
                <a:cubicBezTo>
                  <a:pt x="96" y="8"/>
                  <a:pt x="75" y="37"/>
                  <a:pt x="60" y="58"/>
                </a:cubicBezTo>
                <a:cubicBezTo>
                  <a:pt x="45" y="37"/>
                  <a:pt x="24" y="8"/>
                  <a:pt x="21" y="3"/>
                </a:cubicBezTo>
                <a:cubicBezTo>
                  <a:pt x="21" y="3"/>
                  <a:pt x="19" y="0"/>
                  <a:pt x="16" y="2"/>
                </a:cubicBezTo>
                <a:cubicBezTo>
                  <a:pt x="12" y="4"/>
                  <a:pt x="5" y="26"/>
                  <a:pt x="20" y="43"/>
                </a:cubicBezTo>
                <a:cubicBezTo>
                  <a:pt x="34" y="61"/>
                  <a:pt x="50" y="60"/>
                  <a:pt x="53" y="65"/>
                </a:cubicBezTo>
                <a:cubicBezTo>
                  <a:pt x="54" y="65"/>
                  <a:pt x="54" y="65"/>
                  <a:pt x="54" y="66"/>
                </a:cubicBezTo>
                <a:cubicBezTo>
                  <a:pt x="52" y="69"/>
                  <a:pt x="50" y="72"/>
                  <a:pt x="48" y="74"/>
                </a:cubicBezTo>
                <a:cubicBezTo>
                  <a:pt x="46" y="74"/>
                  <a:pt x="43" y="75"/>
                  <a:pt x="41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3" y="85"/>
                  <a:pt x="30" y="85"/>
                  <a:pt x="28" y="85"/>
                </a:cubicBezTo>
                <a:cubicBezTo>
                  <a:pt x="12" y="86"/>
                  <a:pt x="0" y="99"/>
                  <a:pt x="1" y="114"/>
                </a:cubicBezTo>
                <a:cubicBezTo>
                  <a:pt x="1" y="130"/>
                  <a:pt x="15" y="142"/>
                  <a:pt x="30" y="141"/>
                </a:cubicBezTo>
                <a:cubicBezTo>
                  <a:pt x="46" y="141"/>
                  <a:pt x="58" y="127"/>
                  <a:pt x="57" y="112"/>
                </a:cubicBezTo>
                <a:cubicBezTo>
                  <a:pt x="57" y="105"/>
                  <a:pt x="54" y="98"/>
                  <a:pt x="49" y="93"/>
                </a:cubicBezTo>
                <a:cubicBezTo>
                  <a:pt x="54" y="86"/>
                  <a:pt x="54" y="86"/>
                  <a:pt x="54" y="86"/>
                </a:cubicBezTo>
                <a:cubicBezTo>
                  <a:pt x="55" y="84"/>
                  <a:pt x="55" y="83"/>
                  <a:pt x="55" y="81"/>
                </a:cubicBezTo>
                <a:cubicBezTo>
                  <a:pt x="57" y="79"/>
                  <a:pt x="58" y="76"/>
                  <a:pt x="60" y="74"/>
                </a:cubicBezTo>
                <a:cubicBezTo>
                  <a:pt x="62" y="77"/>
                  <a:pt x="64" y="79"/>
                  <a:pt x="66" y="82"/>
                </a:cubicBezTo>
                <a:cubicBezTo>
                  <a:pt x="66" y="83"/>
                  <a:pt x="66" y="85"/>
                  <a:pt x="67" y="87"/>
                </a:cubicBezTo>
                <a:cubicBezTo>
                  <a:pt x="72" y="94"/>
                  <a:pt x="72" y="94"/>
                  <a:pt x="72" y="94"/>
                </a:cubicBezTo>
                <a:cubicBezTo>
                  <a:pt x="68" y="99"/>
                  <a:pt x="65" y="105"/>
                  <a:pt x="64" y="113"/>
                </a:cubicBezTo>
                <a:cubicBezTo>
                  <a:pt x="64" y="128"/>
                  <a:pt x="77" y="141"/>
                  <a:pt x="92" y="141"/>
                </a:cubicBezTo>
                <a:cubicBezTo>
                  <a:pt x="108" y="142"/>
                  <a:pt x="121" y="129"/>
                  <a:pt x="121" y="114"/>
                </a:cubicBezTo>
                <a:cubicBezTo>
                  <a:pt x="121" y="98"/>
                  <a:pt x="109" y="85"/>
                  <a:pt x="93" y="85"/>
                </a:cubicBezTo>
                <a:close/>
                <a:moveTo>
                  <a:pt x="48" y="112"/>
                </a:moveTo>
                <a:cubicBezTo>
                  <a:pt x="48" y="123"/>
                  <a:pt x="40" y="132"/>
                  <a:pt x="29" y="132"/>
                </a:cubicBezTo>
                <a:cubicBezTo>
                  <a:pt x="19" y="133"/>
                  <a:pt x="10" y="125"/>
                  <a:pt x="10" y="114"/>
                </a:cubicBezTo>
                <a:cubicBezTo>
                  <a:pt x="9" y="104"/>
                  <a:pt x="17" y="95"/>
                  <a:pt x="28" y="94"/>
                </a:cubicBezTo>
                <a:cubicBezTo>
                  <a:pt x="28" y="94"/>
                  <a:pt x="29" y="94"/>
                  <a:pt x="29" y="94"/>
                </a:cubicBezTo>
                <a:cubicBezTo>
                  <a:pt x="35" y="94"/>
                  <a:pt x="40" y="97"/>
                  <a:pt x="43" y="101"/>
                </a:cubicBezTo>
                <a:cubicBezTo>
                  <a:pt x="46" y="104"/>
                  <a:pt x="47" y="108"/>
                  <a:pt x="48" y="112"/>
                </a:cubicBezTo>
                <a:close/>
                <a:moveTo>
                  <a:pt x="55" y="64"/>
                </a:moveTo>
                <a:cubicBezTo>
                  <a:pt x="55" y="64"/>
                  <a:pt x="55" y="64"/>
                  <a:pt x="55" y="64"/>
                </a:cubicBezTo>
                <a:cubicBezTo>
                  <a:pt x="55" y="61"/>
                  <a:pt x="57" y="59"/>
                  <a:pt x="59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3" y="59"/>
                  <a:pt x="65" y="60"/>
                  <a:pt x="65" y="63"/>
                </a:cubicBezTo>
                <a:cubicBezTo>
                  <a:pt x="65" y="63"/>
                  <a:pt x="65" y="64"/>
                  <a:pt x="65" y="65"/>
                </a:cubicBezTo>
                <a:cubicBezTo>
                  <a:pt x="64" y="66"/>
                  <a:pt x="63" y="68"/>
                  <a:pt x="60" y="68"/>
                </a:cubicBezTo>
                <a:cubicBezTo>
                  <a:pt x="58" y="68"/>
                  <a:pt x="56" y="67"/>
                  <a:pt x="55" y="64"/>
                </a:cubicBezTo>
                <a:close/>
                <a:moveTo>
                  <a:pt x="93" y="133"/>
                </a:moveTo>
                <a:cubicBezTo>
                  <a:pt x="82" y="132"/>
                  <a:pt x="73" y="124"/>
                  <a:pt x="73" y="113"/>
                </a:cubicBezTo>
                <a:cubicBezTo>
                  <a:pt x="74" y="108"/>
                  <a:pt x="75" y="104"/>
                  <a:pt x="78" y="101"/>
                </a:cubicBezTo>
                <a:cubicBezTo>
                  <a:pt x="81" y="97"/>
                  <a:pt x="86" y="94"/>
                  <a:pt x="91" y="94"/>
                </a:cubicBezTo>
                <a:cubicBezTo>
                  <a:pt x="92" y="94"/>
                  <a:pt x="93" y="94"/>
                  <a:pt x="93" y="94"/>
                </a:cubicBezTo>
                <a:cubicBezTo>
                  <a:pt x="104" y="94"/>
                  <a:pt x="113" y="103"/>
                  <a:pt x="113" y="113"/>
                </a:cubicBezTo>
                <a:cubicBezTo>
                  <a:pt x="112" y="124"/>
                  <a:pt x="103" y="133"/>
                  <a:pt x="93" y="133"/>
                </a:cubicBezTo>
                <a:close/>
              </a:path>
            </a:pathLst>
          </a:custGeom>
          <a:solidFill>
            <a:srgbClr val="282830"/>
          </a:solidFill>
          <a:ln cap="flat" cmpd="sng" w="9525">
            <a:solidFill>
              <a:srgbClr val="28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821049" y="420950"/>
            <a:ext cx="600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 and Why?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554825" y="5003848"/>
            <a:ext cx="1331085" cy="831506"/>
          </a:xfrm>
          <a:custGeom>
            <a:pathLst>
              <a:path extrusionOk="0" h="1837582" w="3502855">
                <a:moveTo>
                  <a:pt x="0" y="1837160"/>
                </a:moveTo>
                <a:cubicBezTo>
                  <a:pt x="406790" y="1839505"/>
                  <a:pt x="813581" y="1841850"/>
                  <a:pt x="1167618" y="1555807"/>
                </a:cubicBezTo>
                <a:cubicBezTo>
                  <a:pt x="1521655" y="1269764"/>
                  <a:pt x="1735015" y="350674"/>
                  <a:pt x="2124221" y="120902"/>
                </a:cubicBezTo>
                <a:cubicBezTo>
                  <a:pt x="2513427" y="-108870"/>
                  <a:pt x="3008141" y="34151"/>
                  <a:pt x="3502855" y="177173"/>
                </a:cubicBezTo>
              </a:path>
            </a:pathLst>
          </a:custGeom>
          <a:noFill/>
          <a:ln cap="flat" cmpd="sng" w="12700">
            <a:solidFill>
              <a:srgbClr val="3245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00349" y="3182952"/>
            <a:ext cx="3487380" cy="523107"/>
          </a:xfrm>
          <a:custGeom>
            <a:pathLst>
              <a:path extrusionOk="0" h="1561514" w="3770141">
                <a:moveTo>
                  <a:pt x="0" y="1561514"/>
                </a:moveTo>
                <a:cubicBezTo>
                  <a:pt x="203981" y="1123070"/>
                  <a:pt x="407963" y="684627"/>
                  <a:pt x="942535" y="576775"/>
                </a:cubicBezTo>
                <a:cubicBezTo>
                  <a:pt x="1477107" y="468923"/>
                  <a:pt x="2736165" y="1010529"/>
                  <a:pt x="3207433" y="914400"/>
                </a:cubicBezTo>
                <a:cubicBezTo>
                  <a:pt x="3678701" y="818271"/>
                  <a:pt x="3601329" y="96129"/>
                  <a:pt x="3770141" y="0"/>
                </a:cubicBezTo>
              </a:path>
            </a:pathLst>
          </a:custGeom>
          <a:noFill/>
          <a:ln cap="flat" cmpd="sng" w="12700">
            <a:solidFill>
              <a:srgbClr val="3245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883716" y="2349249"/>
            <a:ext cx="1778700" cy="1691400"/>
          </a:xfrm>
          <a:prstGeom prst="ellipse">
            <a:avLst/>
          </a:prstGeom>
          <a:solidFill>
            <a:srgbClr val="F7B90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Time to React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-1678425" y="2926999"/>
            <a:ext cx="7431000" cy="5089200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86751" y="4755500"/>
            <a:ext cx="4402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According to one study from Fedex, on average, a backorder will cost supplier $11-$15, not even including some further impacts on business relationships and sales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49251" y="4017055"/>
            <a:ext cx="38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$11-$15 cost /backorder</a:t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30125" y="3825656"/>
            <a:ext cx="619125" cy="714600"/>
          </a:xfrm>
          <a:custGeom>
            <a:pathLst>
              <a:path extrusionOk="0" h="130" w="131">
                <a:moveTo>
                  <a:pt x="131" y="57"/>
                </a:moveTo>
                <a:cubicBezTo>
                  <a:pt x="131" y="57"/>
                  <a:pt x="131" y="58"/>
                  <a:pt x="131" y="59"/>
                </a:cubicBezTo>
                <a:cubicBezTo>
                  <a:pt x="131" y="87"/>
                  <a:pt x="102" y="109"/>
                  <a:pt x="66" y="109"/>
                </a:cubicBezTo>
                <a:cubicBezTo>
                  <a:pt x="30" y="109"/>
                  <a:pt x="0" y="87"/>
                  <a:pt x="0" y="59"/>
                </a:cubicBezTo>
                <a:cubicBezTo>
                  <a:pt x="0" y="59"/>
                  <a:pt x="0" y="58"/>
                  <a:pt x="0" y="57"/>
                </a:cubicBezTo>
                <a:cubicBezTo>
                  <a:pt x="2" y="84"/>
                  <a:pt x="31" y="105"/>
                  <a:pt x="66" y="105"/>
                </a:cubicBezTo>
                <a:cubicBezTo>
                  <a:pt x="101" y="105"/>
                  <a:pt x="130" y="84"/>
                  <a:pt x="131" y="57"/>
                </a:cubicBezTo>
                <a:close/>
                <a:moveTo>
                  <a:pt x="66" y="115"/>
                </a:moveTo>
                <a:cubicBezTo>
                  <a:pt x="31" y="115"/>
                  <a:pt x="2" y="94"/>
                  <a:pt x="0" y="67"/>
                </a:cubicBezTo>
                <a:cubicBezTo>
                  <a:pt x="0" y="68"/>
                  <a:pt x="0" y="69"/>
                  <a:pt x="0" y="70"/>
                </a:cubicBezTo>
                <a:cubicBezTo>
                  <a:pt x="0" y="97"/>
                  <a:pt x="30" y="120"/>
                  <a:pt x="66" y="120"/>
                </a:cubicBezTo>
                <a:cubicBezTo>
                  <a:pt x="102" y="120"/>
                  <a:pt x="131" y="97"/>
                  <a:pt x="131" y="69"/>
                </a:cubicBezTo>
                <a:cubicBezTo>
                  <a:pt x="131" y="68"/>
                  <a:pt x="131" y="68"/>
                  <a:pt x="131" y="67"/>
                </a:cubicBezTo>
                <a:cubicBezTo>
                  <a:pt x="130" y="94"/>
                  <a:pt x="101" y="115"/>
                  <a:pt x="66" y="115"/>
                </a:cubicBezTo>
                <a:close/>
                <a:moveTo>
                  <a:pt x="66" y="125"/>
                </a:moveTo>
                <a:cubicBezTo>
                  <a:pt x="31" y="125"/>
                  <a:pt x="2" y="104"/>
                  <a:pt x="0" y="78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108"/>
                  <a:pt x="30" y="130"/>
                  <a:pt x="66" y="130"/>
                </a:cubicBezTo>
                <a:cubicBezTo>
                  <a:pt x="102" y="130"/>
                  <a:pt x="131" y="107"/>
                  <a:pt x="131" y="79"/>
                </a:cubicBezTo>
                <a:cubicBezTo>
                  <a:pt x="131" y="79"/>
                  <a:pt x="131" y="78"/>
                  <a:pt x="131" y="77"/>
                </a:cubicBezTo>
                <a:cubicBezTo>
                  <a:pt x="130" y="104"/>
                  <a:pt x="101" y="125"/>
                  <a:pt x="66" y="125"/>
                </a:cubicBezTo>
                <a:close/>
                <a:moveTo>
                  <a:pt x="76" y="58"/>
                </a:moveTo>
                <a:cubicBezTo>
                  <a:pt x="76" y="57"/>
                  <a:pt x="75" y="56"/>
                  <a:pt x="74" y="55"/>
                </a:cubicBezTo>
                <a:cubicBezTo>
                  <a:pt x="73" y="54"/>
                  <a:pt x="71" y="54"/>
                  <a:pt x="69" y="53"/>
                </a:cubicBezTo>
                <a:cubicBezTo>
                  <a:pt x="69" y="63"/>
                  <a:pt x="69" y="63"/>
                  <a:pt x="69" y="63"/>
                </a:cubicBezTo>
                <a:cubicBezTo>
                  <a:pt x="71" y="63"/>
                  <a:pt x="72" y="62"/>
                  <a:pt x="74" y="61"/>
                </a:cubicBezTo>
                <a:cubicBezTo>
                  <a:pt x="75" y="61"/>
                  <a:pt x="76" y="60"/>
                  <a:pt x="76" y="58"/>
                </a:cubicBezTo>
                <a:close/>
                <a:moveTo>
                  <a:pt x="62" y="42"/>
                </a:moveTo>
                <a:cubicBezTo>
                  <a:pt x="62" y="33"/>
                  <a:pt x="62" y="33"/>
                  <a:pt x="62" y="33"/>
                </a:cubicBezTo>
                <a:cubicBezTo>
                  <a:pt x="60" y="33"/>
                  <a:pt x="59" y="34"/>
                  <a:pt x="58" y="34"/>
                </a:cubicBezTo>
                <a:cubicBezTo>
                  <a:pt x="56" y="35"/>
                  <a:pt x="56" y="36"/>
                  <a:pt x="56" y="37"/>
                </a:cubicBezTo>
                <a:cubicBezTo>
                  <a:pt x="56" y="38"/>
                  <a:pt x="56" y="39"/>
                  <a:pt x="57" y="40"/>
                </a:cubicBezTo>
                <a:cubicBezTo>
                  <a:pt x="58" y="41"/>
                  <a:pt x="59" y="41"/>
                  <a:pt x="62" y="42"/>
                </a:cubicBezTo>
                <a:close/>
                <a:moveTo>
                  <a:pt x="0" y="51"/>
                </a:moveTo>
                <a:cubicBezTo>
                  <a:pt x="0" y="23"/>
                  <a:pt x="30" y="0"/>
                  <a:pt x="66" y="0"/>
                </a:cubicBezTo>
                <a:cubicBezTo>
                  <a:pt x="102" y="0"/>
                  <a:pt x="131" y="22"/>
                  <a:pt x="131" y="50"/>
                </a:cubicBezTo>
                <a:cubicBezTo>
                  <a:pt x="131" y="78"/>
                  <a:pt x="102" y="100"/>
                  <a:pt x="66" y="100"/>
                </a:cubicBezTo>
                <a:cubicBezTo>
                  <a:pt x="30" y="100"/>
                  <a:pt x="0" y="78"/>
                  <a:pt x="0" y="51"/>
                </a:cubicBezTo>
                <a:close/>
                <a:moveTo>
                  <a:pt x="39" y="38"/>
                </a:moveTo>
                <a:cubicBezTo>
                  <a:pt x="39" y="40"/>
                  <a:pt x="40" y="42"/>
                  <a:pt x="41" y="44"/>
                </a:cubicBezTo>
                <a:cubicBezTo>
                  <a:pt x="42" y="45"/>
                  <a:pt x="43" y="47"/>
                  <a:pt x="45" y="48"/>
                </a:cubicBezTo>
                <a:cubicBezTo>
                  <a:pt x="47" y="49"/>
                  <a:pt x="48" y="50"/>
                  <a:pt x="51" y="50"/>
                </a:cubicBezTo>
                <a:cubicBezTo>
                  <a:pt x="53" y="51"/>
                  <a:pt x="55" y="52"/>
                  <a:pt x="58" y="52"/>
                </a:cubicBezTo>
                <a:cubicBezTo>
                  <a:pt x="62" y="53"/>
                  <a:pt x="62" y="53"/>
                  <a:pt x="62" y="53"/>
                </a:cubicBezTo>
                <a:cubicBezTo>
                  <a:pt x="62" y="63"/>
                  <a:pt x="62" y="63"/>
                  <a:pt x="62" y="63"/>
                </a:cubicBezTo>
                <a:cubicBezTo>
                  <a:pt x="58" y="63"/>
                  <a:pt x="54" y="62"/>
                  <a:pt x="50" y="61"/>
                </a:cubicBezTo>
                <a:cubicBezTo>
                  <a:pt x="46" y="60"/>
                  <a:pt x="43" y="59"/>
                  <a:pt x="42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69"/>
                  <a:pt x="40" y="69"/>
                  <a:pt x="40" y="69"/>
                </a:cubicBezTo>
                <a:cubicBezTo>
                  <a:pt x="43" y="70"/>
                  <a:pt x="46" y="71"/>
                  <a:pt x="50" y="71"/>
                </a:cubicBezTo>
                <a:cubicBezTo>
                  <a:pt x="54" y="72"/>
                  <a:pt x="58" y="72"/>
                  <a:pt x="62" y="72"/>
                </a:cubicBezTo>
                <a:cubicBezTo>
                  <a:pt x="62" y="85"/>
                  <a:pt x="62" y="85"/>
                  <a:pt x="62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72"/>
                  <a:pt x="69" y="72"/>
                  <a:pt x="69" y="72"/>
                </a:cubicBezTo>
                <a:cubicBezTo>
                  <a:pt x="73" y="72"/>
                  <a:pt x="76" y="72"/>
                  <a:pt x="79" y="71"/>
                </a:cubicBezTo>
                <a:cubicBezTo>
                  <a:pt x="82" y="70"/>
                  <a:pt x="84" y="69"/>
                  <a:pt x="86" y="67"/>
                </a:cubicBezTo>
                <a:cubicBezTo>
                  <a:pt x="88" y="66"/>
                  <a:pt x="90" y="64"/>
                  <a:pt x="91" y="62"/>
                </a:cubicBezTo>
                <a:cubicBezTo>
                  <a:pt x="92" y="61"/>
                  <a:pt x="92" y="59"/>
                  <a:pt x="92" y="57"/>
                </a:cubicBezTo>
                <a:cubicBezTo>
                  <a:pt x="92" y="53"/>
                  <a:pt x="91" y="50"/>
                  <a:pt x="88" y="48"/>
                </a:cubicBezTo>
                <a:cubicBezTo>
                  <a:pt x="85" y="46"/>
                  <a:pt x="80" y="44"/>
                  <a:pt x="73" y="43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33"/>
                  <a:pt x="69" y="33"/>
                  <a:pt x="69" y="33"/>
                </a:cubicBezTo>
                <a:cubicBezTo>
                  <a:pt x="73" y="33"/>
                  <a:pt x="76" y="34"/>
                  <a:pt x="78" y="34"/>
                </a:cubicBezTo>
                <a:cubicBezTo>
                  <a:pt x="81" y="35"/>
                  <a:pt x="84" y="36"/>
                  <a:pt x="86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7" y="26"/>
                  <a:pt x="87" y="26"/>
                  <a:pt x="87" y="26"/>
                </a:cubicBezTo>
                <a:cubicBezTo>
                  <a:pt x="85" y="26"/>
                  <a:pt x="83" y="25"/>
                  <a:pt x="79" y="25"/>
                </a:cubicBezTo>
                <a:cubicBezTo>
                  <a:pt x="75" y="24"/>
                  <a:pt x="72" y="24"/>
                  <a:pt x="69" y="24"/>
                </a:cubicBezTo>
                <a:cubicBezTo>
                  <a:pt x="69" y="15"/>
                  <a:pt x="69" y="15"/>
                  <a:pt x="69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24"/>
                  <a:pt x="62" y="24"/>
                  <a:pt x="62" y="24"/>
                </a:cubicBezTo>
                <a:cubicBezTo>
                  <a:pt x="55" y="24"/>
                  <a:pt x="49" y="26"/>
                  <a:pt x="45" y="28"/>
                </a:cubicBezTo>
                <a:cubicBezTo>
                  <a:pt x="41" y="31"/>
                  <a:pt x="39" y="34"/>
                  <a:pt x="39" y="38"/>
                </a:cubicBezTo>
                <a:close/>
              </a:path>
            </a:pathLst>
          </a:custGeom>
          <a:solidFill>
            <a:srgbClr val="F7B90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787150" y="4755500"/>
            <a:ext cx="30747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 to adjust demand forecast and production plan for certain items to decrease chance of backorders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883728" y="4387750"/>
            <a:ext cx="1778700" cy="1691400"/>
          </a:xfrm>
          <a:prstGeom prst="ellipse">
            <a:avLst/>
          </a:prstGeom>
          <a:solidFill>
            <a:srgbClr val="F7B90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Business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8890075" y="2583300"/>
            <a:ext cx="29718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guarantee </a:t>
            </a:r>
            <a:r>
              <a:rPr lang="en-US" sz="1800">
                <a:solidFill>
                  <a:schemeClr val="lt1"/>
                </a:solidFill>
              </a:rPr>
              <a:t>retailer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keep the order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Retailer can order in advance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273" name="Shape 273"/>
          <p:cNvGrpSpPr/>
          <p:nvPr/>
        </p:nvGrpSpPr>
        <p:grpSpPr>
          <a:xfrm>
            <a:off x="114300" y="1302500"/>
            <a:ext cx="6716100" cy="831000"/>
            <a:chOff x="356875" y="1306400"/>
            <a:chExt cx="6716100" cy="831000"/>
          </a:xfrm>
        </p:grpSpPr>
        <p:sp>
          <p:nvSpPr>
            <p:cNvPr id="274" name="Shape 274"/>
            <p:cNvSpPr/>
            <p:nvPr/>
          </p:nvSpPr>
          <p:spPr>
            <a:xfrm>
              <a:off x="356875" y="1306400"/>
              <a:ext cx="6716100" cy="831000"/>
            </a:xfrm>
            <a:prstGeom prst="rect">
              <a:avLst/>
            </a:prstGeom>
            <a:solidFill>
              <a:srgbClr val="F7B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492925" y="1418900"/>
              <a:ext cx="6444000" cy="7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Task: Predict if an order would be a backorder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7B90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4000" u="none" cap="none" strike="noStrike">
              <a:solidFill>
                <a:srgbClr val="F7B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37762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149365" y="3346037"/>
            <a:ext cx="746601" cy="854886"/>
          </a:xfrm>
          <a:custGeom>
            <a:pathLst>
              <a:path extrusionOk="0" h="5299074" w="4627563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2958568" y="2888577"/>
            <a:ext cx="1769807" cy="1769807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3500092" y="3346037"/>
            <a:ext cx="686758" cy="854886"/>
          </a:xfrm>
          <a:custGeom>
            <a:pathLst>
              <a:path extrusionOk="0" h="6858000" w="5505447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5279374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773595" y="3375502"/>
            <a:ext cx="781364" cy="795956"/>
          </a:xfrm>
          <a:custGeom>
            <a:pathLst>
              <a:path extrusionOk="0" h="1979613" w="1944688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600180" y="2888577"/>
            <a:ext cx="1769807" cy="1769807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8173926" y="3375412"/>
            <a:ext cx="622314" cy="796137"/>
          </a:xfrm>
          <a:custGeom>
            <a:pathLst>
              <a:path extrusionOk="0" h="1979613" w="1546226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rgbClr val="2828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407151" y="4930525"/>
            <a:ext cx="225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913903" y="4944253"/>
            <a:ext cx="176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269542" y="512892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641757" y="5128918"/>
            <a:ext cx="16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9943733" y="2888684"/>
            <a:ext cx="1769700" cy="1769700"/>
          </a:xfrm>
          <a:prstGeom prst="ellipse">
            <a:avLst/>
          </a:prstGeom>
          <a:solidFill>
            <a:srgbClr val="594A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985283" y="5133455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10487205" y="3375412"/>
            <a:ext cx="673905" cy="825421"/>
          </a:xfrm>
          <a:custGeom>
            <a:pathLst>
              <a:path extrusionOk="0" h="142" w="121">
                <a:moveTo>
                  <a:pt x="93" y="85"/>
                </a:moveTo>
                <a:cubicBezTo>
                  <a:pt x="91" y="85"/>
                  <a:pt x="88" y="85"/>
                  <a:pt x="86" y="86"/>
                </a:cubicBezTo>
                <a:cubicBezTo>
                  <a:pt x="80" y="78"/>
                  <a:pt x="80" y="78"/>
                  <a:pt x="80" y="78"/>
                </a:cubicBezTo>
                <a:cubicBezTo>
                  <a:pt x="78" y="75"/>
                  <a:pt x="75" y="74"/>
                  <a:pt x="72" y="75"/>
                </a:cubicBezTo>
                <a:cubicBezTo>
                  <a:pt x="70" y="73"/>
                  <a:pt x="68" y="69"/>
                  <a:pt x="66" y="66"/>
                </a:cubicBezTo>
                <a:cubicBezTo>
                  <a:pt x="66" y="65"/>
                  <a:pt x="66" y="65"/>
                  <a:pt x="66" y="65"/>
                </a:cubicBezTo>
                <a:cubicBezTo>
                  <a:pt x="70" y="60"/>
                  <a:pt x="86" y="61"/>
                  <a:pt x="100" y="43"/>
                </a:cubicBezTo>
                <a:cubicBezTo>
                  <a:pt x="114" y="26"/>
                  <a:pt x="108" y="4"/>
                  <a:pt x="103" y="2"/>
                </a:cubicBezTo>
                <a:cubicBezTo>
                  <a:pt x="101" y="0"/>
                  <a:pt x="99" y="3"/>
                  <a:pt x="99" y="3"/>
                </a:cubicBezTo>
                <a:cubicBezTo>
                  <a:pt x="96" y="8"/>
                  <a:pt x="75" y="37"/>
                  <a:pt x="60" y="58"/>
                </a:cubicBezTo>
                <a:cubicBezTo>
                  <a:pt x="45" y="37"/>
                  <a:pt x="24" y="8"/>
                  <a:pt x="21" y="3"/>
                </a:cubicBezTo>
                <a:cubicBezTo>
                  <a:pt x="21" y="3"/>
                  <a:pt x="19" y="0"/>
                  <a:pt x="16" y="2"/>
                </a:cubicBezTo>
                <a:cubicBezTo>
                  <a:pt x="12" y="4"/>
                  <a:pt x="5" y="26"/>
                  <a:pt x="20" y="43"/>
                </a:cubicBezTo>
                <a:cubicBezTo>
                  <a:pt x="34" y="61"/>
                  <a:pt x="50" y="60"/>
                  <a:pt x="53" y="65"/>
                </a:cubicBezTo>
                <a:cubicBezTo>
                  <a:pt x="54" y="65"/>
                  <a:pt x="54" y="65"/>
                  <a:pt x="54" y="66"/>
                </a:cubicBezTo>
                <a:cubicBezTo>
                  <a:pt x="52" y="69"/>
                  <a:pt x="50" y="72"/>
                  <a:pt x="48" y="74"/>
                </a:cubicBezTo>
                <a:cubicBezTo>
                  <a:pt x="46" y="74"/>
                  <a:pt x="43" y="75"/>
                  <a:pt x="41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3" y="85"/>
                  <a:pt x="30" y="85"/>
                  <a:pt x="28" y="85"/>
                </a:cubicBezTo>
                <a:cubicBezTo>
                  <a:pt x="12" y="86"/>
                  <a:pt x="0" y="99"/>
                  <a:pt x="1" y="114"/>
                </a:cubicBezTo>
                <a:cubicBezTo>
                  <a:pt x="1" y="130"/>
                  <a:pt x="15" y="142"/>
                  <a:pt x="30" y="141"/>
                </a:cubicBezTo>
                <a:cubicBezTo>
                  <a:pt x="46" y="141"/>
                  <a:pt x="58" y="127"/>
                  <a:pt x="57" y="112"/>
                </a:cubicBezTo>
                <a:cubicBezTo>
                  <a:pt x="57" y="105"/>
                  <a:pt x="54" y="98"/>
                  <a:pt x="49" y="93"/>
                </a:cubicBezTo>
                <a:cubicBezTo>
                  <a:pt x="54" y="86"/>
                  <a:pt x="54" y="86"/>
                  <a:pt x="54" y="86"/>
                </a:cubicBezTo>
                <a:cubicBezTo>
                  <a:pt x="55" y="84"/>
                  <a:pt x="55" y="83"/>
                  <a:pt x="55" y="81"/>
                </a:cubicBezTo>
                <a:cubicBezTo>
                  <a:pt x="57" y="79"/>
                  <a:pt x="58" y="76"/>
                  <a:pt x="60" y="74"/>
                </a:cubicBezTo>
                <a:cubicBezTo>
                  <a:pt x="62" y="77"/>
                  <a:pt x="64" y="79"/>
                  <a:pt x="66" y="82"/>
                </a:cubicBezTo>
                <a:cubicBezTo>
                  <a:pt x="66" y="83"/>
                  <a:pt x="66" y="85"/>
                  <a:pt x="67" y="87"/>
                </a:cubicBezTo>
                <a:cubicBezTo>
                  <a:pt x="72" y="94"/>
                  <a:pt x="72" y="94"/>
                  <a:pt x="72" y="94"/>
                </a:cubicBezTo>
                <a:cubicBezTo>
                  <a:pt x="68" y="99"/>
                  <a:pt x="65" y="105"/>
                  <a:pt x="64" y="113"/>
                </a:cubicBezTo>
                <a:cubicBezTo>
                  <a:pt x="64" y="128"/>
                  <a:pt x="77" y="141"/>
                  <a:pt x="92" y="141"/>
                </a:cubicBezTo>
                <a:cubicBezTo>
                  <a:pt x="108" y="142"/>
                  <a:pt x="121" y="129"/>
                  <a:pt x="121" y="114"/>
                </a:cubicBezTo>
                <a:cubicBezTo>
                  <a:pt x="121" y="98"/>
                  <a:pt x="109" y="85"/>
                  <a:pt x="93" y="85"/>
                </a:cubicBezTo>
                <a:close/>
                <a:moveTo>
                  <a:pt x="48" y="112"/>
                </a:moveTo>
                <a:cubicBezTo>
                  <a:pt x="48" y="123"/>
                  <a:pt x="40" y="132"/>
                  <a:pt x="29" y="132"/>
                </a:cubicBezTo>
                <a:cubicBezTo>
                  <a:pt x="19" y="133"/>
                  <a:pt x="10" y="125"/>
                  <a:pt x="10" y="114"/>
                </a:cubicBezTo>
                <a:cubicBezTo>
                  <a:pt x="9" y="104"/>
                  <a:pt x="17" y="95"/>
                  <a:pt x="28" y="94"/>
                </a:cubicBezTo>
                <a:cubicBezTo>
                  <a:pt x="28" y="94"/>
                  <a:pt x="29" y="94"/>
                  <a:pt x="29" y="94"/>
                </a:cubicBezTo>
                <a:cubicBezTo>
                  <a:pt x="35" y="94"/>
                  <a:pt x="40" y="97"/>
                  <a:pt x="43" y="101"/>
                </a:cubicBezTo>
                <a:cubicBezTo>
                  <a:pt x="46" y="104"/>
                  <a:pt x="47" y="108"/>
                  <a:pt x="48" y="112"/>
                </a:cubicBezTo>
                <a:close/>
                <a:moveTo>
                  <a:pt x="55" y="64"/>
                </a:moveTo>
                <a:cubicBezTo>
                  <a:pt x="55" y="64"/>
                  <a:pt x="55" y="64"/>
                  <a:pt x="55" y="64"/>
                </a:cubicBezTo>
                <a:cubicBezTo>
                  <a:pt x="55" y="61"/>
                  <a:pt x="57" y="59"/>
                  <a:pt x="59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63" y="59"/>
                  <a:pt x="65" y="60"/>
                  <a:pt x="65" y="63"/>
                </a:cubicBezTo>
                <a:cubicBezTo>
                  <a:pt x="65" y="63"/>
                  <a:pt x="65" y="64"/>
                  <a:pt x="65" y="65"/>
                </a:cubicBezTo>
                <a:cubicBezTo>
                  <a:pt x="64" y="66"/>
                  <a:pt x="63" y="68"/>
                  <a:pt x="60" y="68"/>
                </a:cubicBezTo>
                <a:cubicBezTo>
                  <a:pt x="58" y="68"/>
                  <a:pt x="56" y="67"/>
                  <a:pt x="55" y="64"/>
                </a:cubicBezTo>
                <a:close/>
                <a:moveTo>
                  <a:pt x="93" y="133"/>
                </a:moveTo>
                <a:cubicBezTo>
                  <a:pt x="82" y="132"/>
                  <a:pt x="73" y="124"/>
                  <a:pt x="73" y="113"/>
                </a:cubicBezTo>
                <a:cubicBezTo>
                  <a:pt x="74" y="108"/>
                  <a:pt x="75" y="104"/>
                  <a:pt x="78" y="101"/>
                </a:cubicBezTo>
                <a:cubicBezTo>
                  <a:pt x="81" y="97"/>
                  <a:pt x="86" y="94"/>
                  <a:pt x="91" y="94"/>
                </a:cubicBezTo>
                <a:cubicBezTo>
                  <a:pt x="92" y="94"/>
                  <a:pt x="93" y="94"/>
                  <a:pt x="93" y="94"/>
                </a:cubicBezTo>
                <a:cubicBezTo>
                  <a:pt x="104" y="94"/>
                  <a:pt x="113" y="103"/>
                  <a:pt x="113" y="113"/>
                </a:cubicBezTo>
                <a:cubicBezTo>
                  <a:pt x="112" y="124"/>
                  <a:pt x="103" y="133"/>
                  <a:pt x="93" y="133"/>
                </a:cubicBezTo>
                <a:close/>
              </a:path>
            </a:pathLst>
          </a:custGeom>
          <a:solidFill>
            <a:srgbClr val="282830"/>
          </a:solidFill>
          <a:ln cap="flat" cmpd="sng" w="9525">
            <a:solidFill>
              <a:srgbClr val="28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821054" y="420942"/>
            <a:ext cx="36195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441285" y="2017750"/>
            <a:ext cx="5456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Kaggle— Can You Predict Product Backorders?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47810" y="1997234"/>
            <a:ext cx="1887793" cy="449371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Data Source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352800" y="4786800"/>
            <a:ext cx="81312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variable: Product actually went on backorder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Features: 22 features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Inventory/Transit time/Actual sales over periods/Forecasted sales over period/Previous shipping performance/Risk Flag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047758" y="5023791"/>
            <a:ext cx="1887900" cy="449400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Variables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3352800" y="2967298"/>
            <a:ext cx="83082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data：1,687,861 instances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data：         242,076 instances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data： historical data for 8 weeks prior to the week we are trying  to predict.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1047808" y="3295508"/>
            <a:ext cx="1887793" cy="449371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Content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