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31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742457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3093234"/>
            <a:ext cx="8458200" cy="7124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0" name="Shape 10"/>
          <p:cNvSpPr txBox="1">
            <a:spLocks noGrp="1"/>
          </p:cNvSpPr>
          <p:nvPr>
            <p:ph type="ctrTitle"/>
          </p:nvPr>
        </p:nvSpPr>
        <p:spPr>
          <a:xfrm>
            <a:off x="685800" y="1300757"/>
            <a:ext cx="7772400" cy="16841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1" name="Shape 11"/>
          <p:cNvSpPr txBox="1">
            <a:spLocks noGrp="1"/>
          </p:cNvSpPr>
          <p:nvPr>
            <p:ph type="subTitle" idx="1"/>
          </p:nvPr>
        </p:nvSpPr>
        <p:spPr>
          <a:xfrm>
            <a:off x="685800" y="3093357"/>
            <a:ext cx="7772400" cy="712499"/>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5" name="Shape 15"/>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460499"/>
            <a:ext cx="82296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460499"/>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2"/>
          </p:nvPr>
        </p:nvSpPr>
        <p:spPr>
          <a:xfrm>
            <a:off x="4656667" y="1461908"/>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30" name="Shape 30"/>
          <p:cNvSpPr txBox="1">
            <a:spLocks noGrp="1"/>
          </p:cNvSpPr>
          <p:nvPr>
            <p:ph type="body" idx="1"/>
          </p:nvPr>
        </p:nvSpPr>
        <p:spPr>
          <a:xfrm>
            <a:off x="457200" y="4406309"/>
            <a:ext cx="8229600" cy="519599"/>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
        <p:nvSpPr>
          <p:cNvPr id="33" name="Shape 3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7"/>
            <a:ext cx="8229600" cy="1141499"/>
          </a:xfrm>
          <a:prstGeom prst="rect">
            <a:avLst/>
          </a:prstGeom>
          <a:noFill/>
          <a:ln>
            <a:noFill/>
          </a:ln>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460499"/>
            <a:ext cx="8229600" cy="34652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youtube.com/v/VqYyENpbYWw" TargetMode="External"/><Relationship Id="rId4"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gatech.edu/wliu88/turtlebot.git" TargetMode="External"/><Relationship Id="rId4" Type="http://schemas.openxmlformats.org/officeDocument/2006/relationships/hyperlink" Target="https://www.youtube.com/watch?v=VqYyENpbYWw"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685800" y="1300757"/>
            <a:ext cx="7772400" cy="1684199"/>
          </a:xfrm>
          <a:prstGeom prst="rect">
            <a:avLst/>
          </a:prstGeom>
        </p:spPr>
        <p:txBody>
          <a:bodyPr lIns="91425" tIns="91425" rIns="91425" bIns="91425" anchor="b" anchorCtr="0">
            <a:noAutofit/>
          </a:bodyPr>
          <a:lstStyle/>
          <a:p>
            <a:pPr>
              <a:spcBef>
                <a:spcPts val="0"/>
              </a:spcBef>
              <a:buNone/>
            </a:pPr>
            <a:r>
              <a:rPr lang="en"/>
              <a:t>TurtleBot</a:t>
            </a:r>
          </a:p>
        </p:txBody>
      </p:sp>
      <p:sp>
        <p:nvSpPr>
          <p:cNvPr id="36" name="Shape 36"/>
          <p:cNvSpPr txBox="1">
            <a:spLocks noGrp="1"/>
          </p:cNvSpPr>
          <p:nvPr>
            <p:ph type="subTitle" idx="1"/>
          </p:nvPr>
        </p:nvSpPr>
        <p:spPr>
          <a:xfrm>
            <a:off x="685800" y="3093357"/>
            <a:ext cx="7772400" cy="712499"/>
          </a:xfrm>
          <a:prstGeom prst="rect">
            <a:avLst/>
          </a:prstGeom>
        </p:spPr>
        <p:txBody>
          <a:bodyPr lIns="91425" tIns="91425" rIns="91425" bIns="91425" anchor="ctr" anchorCtr="0">
            <a:noAutofit/>
          </a:bodyPr>
          <a:lstStyle/>
          <a:p>
            <a:pPr>
              <a:spcBef>
                <a:spcPts val="0"/>
              </a:spcBef>
              <a:buNone/>
            </a:pPr>
            <a:r>
              <a:rPr lang="en"/>
              <a:t>Obstacle Avoidance</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Purpose</a:t>
            </a:r>
          </a:p>
        </p:txBody>
      </p:sp>
      <p:sp>
        <p:nvSpPr>
          <p:cNvPr id="42" name="Shape 4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spcBef>
                <a:spcPts val="0"/>
              </a:spcBef>
              <a:buNone/>
            </a:pPr>
            <a:r>
              <a:rPr lang="en"/>
              <a:t>The purpose of this program is to navigate the turtlebot to avoid the person passes by when going through the hallway. </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Initialization</a:t>
            </a:r>
          </a:p>
        </p:txBody>
      </p:sp>
      <p:sp>
        <p:nvSpPr>
          <p:cNvPr id="48" name="Shape 4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en" sz="2400"/>
              <a:t>Place the turtlebot in one end of the hallway facing to another end and position it to be in the center.</a:t>
            </a:r>
          </a:p>
          <a:p>
            <a:pPr rtl="0">
              <a:spcBef>
                <a:spcPts val="0"/>
              </a:spcBef>
              <a:buNone/>
            </a:pPr>
            <a:endParaRPr sz="2400"/>
          </a:p>
          <a:p>
            <a:pPr rtl="0">
              <a:spcBef>
                <a:spcPts val="0"/>
              </a:spcBef>
              <a:buNone/>
            </a:pPr>
            <a:r>
              <a:rPr lang="en" sz="2400"/>
              <a:t>Run the command line in the following slide.</a:t>
            </a:r>
          </a:p>
          <a:p>
            <a:pPr rtl="0">
              <a:spcBef>
                <a:spcPts val="0"/>
              </a:spcBef>
              <a:buNone/>
            </a:pPr>
            <a:endParaRPr sz="2400"/>
          </a:p>
          <a:p>
            <a:pPr>
              <a:spcBef>
                <a:spcPts val="0"/>
              </a:spcBef>
              <a:buNone/>
            </a:pPr>
            <a:r>
              <a:rPr lang="en" sz="2400"/>
              <a:t>After the program is up and running, the test subject can walk into the turtlebot, the turtlebot will avoid the test subject.</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Initialization</a:t>
            </a:r>
          </a:p>
        </p:txBody>
      </p:sp>
      <p:sp>
        <p:nvSpPr>
          <p:cNvPr id="54" name="Shape 5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0" lvl="0" indent="0" rtl="0">
              <a:spcBef>
                <a:spcPts val="0"/>
              </a:spcBef>
              <a:buNone/>
            </a:pPr>
            <a:r>
              <a:rPr lang="en" sz="1400"/>
              <a:t>  </a:t>
            </a:r>
            <a:r>
              <a:rPr lang="en" sz="1800"/>
              <a:t>In command terminal</a:t>
            </a:r>
          </a:p>
          <a:p>
            <a:pPr marL="457200" lvl="0" indent="-342900" rtl="0">
              <a:spcBef>
                <a:spcPts val="0"/>
              </a:spcBef>
              <a:buClr>
                <a:schemeClr val="dk2"/>
              </a:buClr>
              <a:buSzPct val="100000"/>
              <a:buFont typeface="Arial"/>
              <a:buAutoNum type="arabicPeriod"/>
            </a:pPr>
            <a:r>
              <a:rPr lang="en" sz="1800"/>
              <a:t>“roscd” to catkin workspace</a:t>
            </a:r>
          </a:p>
          <a:p>
            <a:pPr marL="457200" lvl="0" indent="-342900" rtl="0">
              <a:spcBef>
                <a:spcPts val="0"/>
              </a:spcBef>
              <a:buClr>
                <a:schemeClr val="dk2"/>
              </a:buClr>
              <a:buSzPct val="100000"/>
              <a:buFont typeface="Arial"/>
              <a:buAutoNum type="arabicPeriod"/>
            </a:pPr>
            <a:r>
              <a:rPr lang="en" sz="1800"/>
              <a:t>“catkin_make”</a:t>
            </a:r>
          </a:p>
          <a:p>
            <a:pPr marL="457200" lvl="0" indent="-342900" rtl="0">
              <a:spcBef>
                <a:spcPts val="0"/>
              </a:spcBef>
              <a:buClr>
                <a:schemeClr val="dk2"/>
              </a:buClr>
              <a:buSzPct val="100000"/>
              <a:buFont typeface="Arial"/>
              <a:buAutoNum type="arabicPeriod"/>
            </a:pPr>
            <a:r>
              <a:rPr lang="en" sz="1800"/>
              <a:t>“roslaunch turtlebot_bringup minimal.launch”</a:t>
            </a:r>
          </a:p>
          <a:p>
            <a:pPr marL="457200" lvl="0" indent="-342900" rtl="0">
              <a:spcBef>
                <a:spcPts val="0"/>
              </a:spcBef>
              <a:buClr>
                <a:schemeClr val="dk2"/>
              </a:buClr>
              <a:buSzPct val="100000"/>
              <a:buFont typeface="Arial"/>
              <a:buAutoNum type="arabicPeriod"/>
            </a:pPr>
            <a:r>
              <a:rPr lang="en" sz="1800"/>
              <a:t>in a new window </a:t>
            </a:r>
          </a:p>
          <a:p>
            <a:pPr marL="457200" indent="0" rtl="0">
              <a:spcBef>
                <a:spcPts val="0"/>
              </a:spcBef>
              <a:buNone/>
            </a:pPr>
            <a:r>
              <a:rPr lang="en" sz="1800"/>
              <a:t>“roslaunch turtlebot_bringup 3dsensor.launch”</a:t>
            </a:r>
          </a:p>
          <a:p>
            <a:pPr marL="0" indent="0" rtl="0">
              <a:spcBef>
                <a:spcPts val="0"/>
              </a:spcBef>
              <a:buNone/>
            </a:pPr>
            <a:r>
              <a:rPr lang="en" sz="1800"/>
              <a:t>  4.    in a new window</a:t>
            </a:r>
          </a:p>
          <a:p>
            <a:pPr marL="0" indent="0" rtl="0">
              <a:spcBef>
                <a:spcPts val="0"/>
              </a:spcBef>
              <a:buNone/>
            </a:pPr>
            <a:r>
              <a:rPr lang="en" sz="1800"/>
              <a:t>	“rosrun safe_turtle safe_turtlebot”</a:t>
            </a:r>
          </a:p>
          <a:p>
            <a:pPr marL="0" indent="0" rtl="0">
              <a:spcBef>
                <a:spcPts val="0"/>
              </a:spcBef>
              <a:buNone/>
            </a:pPr>
            <a:r>
              <a:rPr lang="en" sz="1800"/>
              <a:t>  5.    in a new window</a:t>
            </a:r>
          </a:p>
          <a:p>
            <a:pPr marL="0" lvl="0" indent="0" rtl="0">
              <a:spcBef>
                <a:spcPts val="0"/>
              </a:spcBef>
              <a:buNone/>
            </a:pPr>
            <a:r>
              <a:rPr lang="en" sz="1800"/>
              <a:t>	“rosrun crossing obstacle1”</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cxnSp>
        <p:nvCxnSpPr>
          <p:cNvPr id="59" name="Shape 59"/>
          <p:cNvCxnSpPr>
            <a:stCxn id="60" idx="7"/>
          </p:cNvCxnSpPr>
          <p:nvPr/>
        </p:nvCxnSpPr>
        <p:spPr>
          <a:xfrm rot="10800000">
            <a:off x="5312355" y="1379869"/>
            <a:ext cx="13800" cy="1570200"/>
          </a:xfrm>
          <a:prstGeom prst="straightConnector1">
            <a:avLst/>
          </a:prstGeom>
          <a:noFill/>
          <a:ln w="19050" cap="flat" cmpd="sng">
            <a:solidFill>
              <a:srgbClr val="FF0000"/>
            </a:solidFill>
            <a:prstDash val="solid"/>
            <a:round/>
            <a:headEnd type="none" w="lg" len="lg"/>
            <a:tailEnd type="none" w="lg" len="lg"/>
          </a:ln>
        </p:spPr>
      </p:cxnSp>
      <p:cxnSp>
        <p:nvCxnSpPr>
          <p:cNvPr id="61" name="Shape 61"/>
          <p:cNvCxnSpPr/>
          <p:nvPr/>
        </p:nvCxnSpPr>
        <p:spPr>
          <a:xfrm>
            <a:off x="5041350" y="657225"/>
            <a:ext cx="0" cy="4197599"/>
          </a:xfrm>
          <a:prstGeom prst="straightConnector1">
            <a:avLst/>
          </a:prstGeom>
          <a:noFill/>
          <a:ln w="19050" cap="flat" cmpd="sng">
            <a:solidFill>
              <a:srgbClr val="000000"/>
            </a:solidFill>
            <a:prstDash val="solid"/>
            <a:round/>
            <a:headEnd type="none" w="lg" len="lg"/>
            <a:tailEnd type="none" w="lg" len="lg"/>
          </a:ln>
        </p:spPr>
      </p:cxnSp>
      <p:cxnSp>
        <p:nvCxnSpPr>
          <p:cNvPr id="62" name="Shape 62"/>
          <p:cNvCxnSpPr/>
          <p:nvPr/>
        </p:nvCxnSpPr>
        <p:spPr>
          <a:xfrm>
            <a:off x="8620000" y="557550"/>
            <a:ext cx="599" cy="4357199"/>
          </a:xfrm>
          <a:prstGeom prst="straightConnector1">
            <a:avLst/>
          </a:prstGeom>
          <a:noFill/>
          <a:ln w="19050" cap="flat" cmpd="sng">
            <a:solidFill>
              <a:srgbClr val="000000"/>
            </a:solidFill>
            <a:prstDash val="solid"/>
            <a:round/>
            <a:headEnd type="none" w="lg" len="lg"/>
            <a:tailEnd type="none" w="lg" len="lg"/>
          </a:ln>
        </p:spPr>
      </p:cxnSp>
      <p:cxnSp>
        <p:nvCxnSpPr>
          <p:cNvPr id="63" name="Shape 63"/>
          <p:cNvCxnSpPr/>
          <p:nvPr/>
        </p:nvCxnSpPr>
        <p:spPr>
          <a:xfrm>
            <a:off x="7323350" y="4766575"/>
            <a:ext cx="1309199" cy="0"/>
          </a:xfrm>
          <a:prstGeom prst="straightConnector1">
            <a:avLst/>
          </a:prstGeom>
          <a:noFill/>
          <a:ln w="19050" cap="flat" cmpd="sng">
            <a:solidFill>
              <a:srgbClr val="000000"/>
            </a:solidFill>
            <a:prstDash val="solid"/>
            <a:round/>
            <a:headEnd type="none" w="lg" len="lg"/>
            <a:tailEnd type="triangle" w="lg" len="lg"/>
          </a:ln>
        </p:spPr>
      </p:cxnSp>
      <p:cxnSp>
        <p:nvCxnSpPr>
          <p:cNvPr id="64" name="Shape 64"/>
          <p:cNvCxnSpPr/>
          <p:nvPr/>
        </p:nvCxnSpPr>
        <p:spPr>
          <a:xfrm rot="10800000">
            <a:off x="5053399" y="4778575"/>
            <a:ext cx="1405200" cy="0"/>
          </a:xfrm>
          <a:prstGeom prst="straightConnector1">
            <a:avLst/>
          </a:prstGeom>
          <a:noFill/>
          <a:ln w="19050" cap="flat" cmpd="sng">
            <a:solidFill>
              <a:srgbClr val="000000"/>
            </a:solidFill>
            <a:prstDash val="solid"/>
            <a:round/>
            <a:headEnd type="none" w="lg" len="lg"/>
            <a:tailEnd type="triangle" w="lg" len="lg"/>
          </a:ln>
        </p:spPr>
      </p:cxnSp>
      <p:sp>
        <p:nvSpPr>
          <p:cNvPr id="65" name="Shape 65"/>
          <p:cNvSpPr txBox="1"/>
          <p:nvPr/>
        </p:nvSpPr>
        <p:spPr>
          <a:xfrm>
            <a:off x="6494225" y="4590150"/>
            <a:ext cx="1140899" cy="480299"/>
          </a:xfrm>
          <a:prstGeom prst="rect">
            <a:avLst/>
          </a:prstGeom>
          <a:noFill/>
          <a:ln>
            <a:noFill/>
          </a:ln>
        </p:spPr>
        <p:txBody>
          <a:bodyPr lIns="91425" tIns="91425" rIns="91425" bIns="91425" anchor="t" anchorCtr="0">
            <a:noAutofit/>
          </a:bodyPr>
          <a:lstStyle/>
          <a:p>
            <a:pPr lvl="0" algn="l" rtl="0">
              <a:spcBef>
                <a:spcPts val="0"/>
              </a:spcBef>
              <a:buNone/>
            </a:pPr>
            <a:r>
              <a:rPr lang="en"/>
              <a:t>180 cm</a:t>
            </a:r>
          </a:p>
        </p:txBody>
      </p:sp>
      <p:sp>
        <p:nvSpPr>
          <p:cNvPr id="66" name="Shape 66"/>
          <p:cNvSpPr/>
          <p:nvPr/>
        </p:nvSpPr>
        <p:spPr>
          <a:xfrm>
            <a:off x="6829050" y="39239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 name="Shape 67"/>
          <p:cNvSpPr/>
          <p:nvPr/>
        </p:nvSpPr>
        <p:spPr>
          <a:xfrm>
            <a:off x="6219450" y="35429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7362450" y="35429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5838450" y="30857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a:off x="7667250" y="30857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p:nvPr/>
        </p:nvSpPr>
        <p:spPr>
          <a:xfrm>
            <a:off x="5533650" y="29333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 name="Shape 72"/>
          <p:cNvSpPr/>
          <p:nvPr/>
        </p:nvSpPr>
        <p:spPr>
          <a:xfrm>
            <a:off x="7972050" y="29333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a:off x="5228850" y="29333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8353050" y="2933375"/>
            <a:ext cx="113999" cy="113999"/>
          </a:xfrm>
          <a:prstGeom prst="flowChartSummingJunction">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74" name="Shape 74"/>
          <p:cNvCxnSpPr>
            <a:endCxn id="67" idx="7"/>
          </p:cNvCxnSpPr>
          <p:nvPr/>
        </p:nvCxnSpPr>
        <p:spPr>
          <a:xfrm rot="10800000">
            <a:off x="6316755" y="3559669"/>
            <a:ext cx="602400" cy="404400"/>
          </a:xfrm>
          <a:prstGeom prst="straightConnector1">
            <a:avLst/>
          </a:prstGeom>
          <a:noFill/>
          <a:ln w="19050" cap="flat" cmpd="sng">
            <a:solidFill>
              <a:srgbClr val="FF0000"/>
            </a:solidFill>
            <a:prstDash val="solid"/>
            <a:round/>
            <a:headEnd type="none" w="lg" len="lg"/>
            <a:tailEnd type="none" w="lg" len="lg"/>
          </a:ln>
        </p:spPr>
      </p:cxnSp>
      <p:cxnSp>
        <p:nvCxnSpPr>
          <p:cNvPr id="75" name="Shape 75"/>
          <p:cNvCxnSpPr>
            <a:stCxn id="67" idx="7"/>
            <a:endCxn id="69" idx="7"/>
          </p:cNvCxnSpPr>
          <p:nvPr/>
        </p:nvCxnSpPr>
        <p:spPr>
          <a:xfrm rot="10800000">
            <a:off x="5935755" y="3102469"/>
            <a:ext cx="381000" cy="457200"/>
          </a:xfrm>
          <a:prstGeom prst="straightConnector1">
            <a:avLst/>
          </a:prstGeom>
          <a:noFill/>
          <a:ln w="19050" cap="flat" cmpd="sng">
            <a:solidFill>
              <a:srgbClr val="FF0000"/>
            </a:solidFill>
            <a:prstDash val="solid"/>
            <a:round/>
            <a:headEnd type="none" w="lg" len="lg"/>
            <a:tailEnd type="none" w="lg" len="lg"/>
          </a:ln>
        </p:spPr>
      </p:cxnSp>
      <p:cxnSp>
        <p:nvCxnSpPr>
          <p:cNvPr id="76" name="Shape 76"/>
          <p:cNvCxnSpPr>
            <a:stCxn id="69" idx="7"/>
            <a:endCxn id="71" idx="7"/>
          </p:cNvCxnSpPr>
          <p:nvPr/>
        </p:nvCxnSpPr>
        <p:spPr>
          <a:xfrm rot="10800000">
            <a:off x="5630955" y="2950069"/>
            <a:ext cx="304800" cy="152400"/>
          </a:xfrm>
          <a:prstGeom prst="straightConnector1">
            <a:avLst/>
          </a:prstGeom>
          <a:noFill/>
          <a:ln w="19050" cap="flat" cmpd="sng">
            <a:solidFill>
              <a:srgbClr val="FF0000"/>
            </a:solidFill>
            <a:prstDash val="solid"/>
            <a:round/>
            <a:headEnd type="none" w="lg" len="lg"/>
            <a:tailEnd type="none" w="lg" len="lg"/>
          </a:ln>
        </p:spPr>
      </p:cxnSp>
      <p:cxnSp>
        <p:nvCxnSpPr>
          <p:cNvPr id="77" name="Shape 77"/>
          <p:cNvCxnSpPr>
            <a:stCxn id="71" idx="7"/>
            <a:endCxn id="60" idx="7"/>
          </p:cNvCxnSpPr>
          <p:nvPr/>
        </p:nvCxnSpPr>
        <p:spPr>
          <a:xfrm rot="10800000">
            <a:off x="5326155" y="2950069"/>
            <a:ext cx="304800" cy="0"/>
          </a:xfrm>
          <a:prstGeom prst="straightConnector1">
            <a:avLst/>
          </a:prstGeom>
          <a:noFill/>
          <a:ln w="19050" cap="flat" cmpd="sng">
            <a:solidFill>
              <a:srgbClr val="FF0000"/>
            </a:solidFill>
            <a:prstDash val="solid"/>
            <a:round/>
            <a:headEnd type="none" w="lg" len="lg"/>
            <a:tailEnd type="none" w="lg" len="lg"/>
          </a:ln>
        </p:spPr>
      </p:cxnSp>
      <p:cxnSp>
        <p:nvCxnSpPr>
          <p:cNvPr id="78" name="Shape 78"/>
          <p:cNvCxnSpPr>
            <a:stCxn id="66" idx="7"/>
            <a:endCxn id="68" idx="7"/>
          </p:cNvCxnSpPr>
          <p:nvPr/>
        </p:nvCxnSpPr>
        <p:spPr>
          <a:xfrm rot="10800000" flipH="1">
            <a:off x="6926355" y="3559669"/>
            <a:ext cx="533400" cy="381000"/>
          </a:xfrm>
          <a:prstGeom prst="straightConnector1">
            <a:avLst/>
          </a:prstGeom>
          <a:noFill/>
          <a:ln w="19050" cap="flat" cmpd="sng">
            <a:solidFill>
              <a:srgbClr val="FF0000"/>
            </a:solidFill>
            <a:prstDash val="solid"/>
            <a:round/>
            <a:headEnd type="none" w="lg" len="lg"/>
            <a:tailEnd type="none" w="lg" len="lg"/>
          </a:ln>
        </p:spPr>
      </p:cxnSp>
      <p:cxnSp>
        <p:nvCxnSpPr>
          <p:cNvPr id="79" name="Shape 79"/>
          <p:cNvCxnSpPr>
            <a:stCxn id="68" idx="7"/>
            <a:endCxn id="70" idx="7"/>
          </p:cNvCxnSpPr>
          <p:nvPr/>
        </p:nvCxnSpPr>
        <p:spPr>
          <a:xfrm rot="10800000" flipH="1">
            <a:off x="7459755" y="3102469"/>
            <a:ext cx="304800" cy="457200"/>
          </a:xfrm>
          <a:prstGeom prst="straightConnector1">
            <a:avLst/>
          </a:prstGeom>
          <a:noFill/>
          <a:ln w="19050" cap="flat" cmpd="sng">
            <a:solidFill>
              <a:srgbClr val="FF0000"/>
            </a:solidFill>
            <a:prstDash val="solid"/>
            <a:round/>
            <a:headEnd type="none" w="lg" len="lg"/>
            <a:tailEnd type="none" w="lg" len="lg"/>
          </a:ln>
        </p:spPr>
      </p:cxnSp>
      <p:cxnSp>
        <p:nvCxnSpPr>
          <p:cNvPr id="80" name="Shape 80"/>
          <p:cNvCxnSpPr>
            <a:stCxn id="70" idx="7"/>
            <a:endCxn id="72" idx="7"/>
          </p:cNvCxnSpPr>
          <p:nvPr/>
        </p:nvCxnSpPr>
        <p:spPr>
          <a:xfrm rot="10800000" flipH="1">
            <a:off x="7764555" y="2950069"/>
            <a:ext cx="304800" cy="152400"/>
          </a:xfrm>
          <a:prstGeom prst="straightConnector1">
            <a:avLst/>
          </a:prstGeom>
          <a:noFill/>
          <a:ln w="19050" cap="flat" cmpd="sng">
            <a:solidFill>
              <a:srgbClr val="FF0000"/>
            </a:solidFill>
            <a:prstDash val="solid"/>
            <a:round/>
            <a:headEnd type="none" w="lg" len="lg"/>
            <a:tailEnd type="none" w="lg" len="lg"/>
          </a:ln>
        </p:spPr>
      </p:cxnSp>
      <p:cxnSp>
        <p:nvCxnSpPr>
          <p:cNvPr id="81" name="Shape 81"/>
          <p:cNvCxnSpPr>
            <a:stCxn id="72" idx="7"/>
            <a:endCxn id="73" idx="7"/>
          </p:cNvCxnSpPr>
          <p:nvPr/>
        </p:nvCxnSpPr>
        <p:spPr>
          <a:xfrm>
            <a:off x="8069355" y="2950069"/>
            <a:ext cx="381000" cy="0"/>
          </a:xfrm>
          <a:prstGeom prst="straightConnector1">
            <a:avLst/>
          </a:prstGeom>
          <a:noFill/>
          <a:ln w="19050" cap="flat" cmpd="sng">
            <a:solidFill>
              <a:srgbClr val="FF0000"/>
            </a:solidFill>
            <a:prstDash val="solid"/>
            <a:round/>
            <a:headEnd type="none" w="lg" len="lg"/>
            <a:tailEnd type="none" w="lg" len="lg"/>
          </a:ln>
        </p:spPr>
      </p:cxnSp>
      <p:cxnSp>
        <p:nvCxnSpPr>
          <p:cNvPr id="82" name="Shape 82"/>
          <p:cNvCxnSpPr>
            <a:stCxn id="73" idx="7"/>
          </p:cNvCxnSpPr>
          <p:nvPr/>
        </p:nvCxnSpPr>
        <p:spPr>
          <a:xfrm rot="10800000">
            <a:off x="8447355" y="1389169"/>
            <a:ext cx="3000" cy="1560900"/>
          </a:xfrm>
          <a:prstGeom prst="straightConnector1">
            <a:avLst/>
          </a:prstGeom>
          <a:noFill/>
          <a:ln w="19050" cap="flat" cmpd="sng">
            <a:solidFill>
              <a:srgbClr val="FF0000"/>
            </a:solidFill>
            <a:prstDash val="solid"/>
            <a:round/>
            <a:headEnd type="none" w="lg" len="lg"/>
            <a:tailEnd type="none" w="lg" len="lg"/>
          </a:ln>
        </p:spPr>
      </p:cxnSp>
      <p:cxnSp>
        <p:nvCxnSpPr>
          <p:cNvPr id="83" name="Shape 83"/>
          <p:cNvCxnSpPr/>
          <p:nvPr/>
        </p:nvCxnSpPr>
        <p:spPr>
          <a:xfrm rot="10800000">
            <a:off x="6888700" y="4049825"/>
            <a:ext cx="0" cy="204299"/>
          </a:xfrm>
          <a:prstGeom prst="straightConnector1">
            <a:avLst/>
          </a:prstGeom>
          <a:noFill/>
          <a:ln w="19050" cap="flat" cmpd="sng">
            <a:solidFill>
              <a:srgbClr val="000000"/>
            </a:solidFill>
            <a:prstDash val="solid"/>
            <a:round/>
            <a:headEnd type="none" w="lg" len="lg"/>
            <a:tailEnd type="triangle" w="lg" len="lg"/>
          </a:ln>
        </p:spPr>
      </p:cxnSp>
      <p:cxnSp>
        <p:nvCxnSpPr>
          <p:cNvPr id="84" name="Shape 84"/>
          <p:cNvCxnSpPr/>
          <p:nvPr/>
        </p:nvCxnSpPr>
        <p:spPr>
          <a:xfrm>
            <a:off x="6888700" y="4482325"/>
            <a:ext cx="0" cy="168299"/>
          </a:xfrm>
          <a:prstGeom prst="straightConnector1">
            <a:avLst/>
          </a:prstGeom>
          <a:noFill/>
          <a:ln w="19050" cap="flat" cmpd="sng">
            <a:solidFill>
              <a:srgbClr val="000000"/>
            </a:solidFill>
            <a:prstDash val="solid"/>
            <a:round/>
            <a:headEnd type="none" w="lg" len="lg"/>
            <a:tailEnd type="triangle" w="lg" len="lg"/>
          </a:ln>
        </p:spPr>
      </p:cxnSp>
      <p:sp>
        <p:nvSpPr>
          <p:cNvPr id="85" name="Shape 85"/>
          <p:cNvSpPr txBox="1"/>
          <p:nvPr/>
        </p:nvSpPr>
        <p:spPr>
          <a:xfrm>
            <a:off x="6564425" y="4170325"/>
            <a:ext cx="804600" cy="480299"/>
          </a:xfrm>
          <a:prstGeom prst="rect">
            <a:avLst/>
          </a:prstGeom>
          <a:noFill/>
          <a:ln>
            <a:noFill/>
          </a:ln>
        </p:spPr>
        <p:txBody>
          <a:bodyPr lIns="91425" tIns="91425" rIns="91425" bIns="91425" anchor="t" anchorCtr="0">
            <a:noAutofit/>
          </a:bodyPr>
          <a:lstStyle/>
          <a:p>
            <a:pPr lvl="0" algn="l" rtl="0">
              <a:spcBef>
                <a:spcPts val="0"/>
              </a:spcBef>
              <a:buNone/>
            </a:pPr>
            <a:r>
              <a:rPr lang="en"/>
              <a:t>60 cm</a:t>
            </a:r>
          </a:p>
        </p:txBody>
      </p:sp>
      <p:cxnSp>
        <p:nvCxnSpPr>
          <p:cNvPr id="86" name="Shape 86"/>
          <p:cNvCxnSpPr/>
          <p:nvPr/>
        </p:nvCxnSpPr>
        <p:spPr>
          <a:xfrm rot="10800000">
            <a:off x="6282850" y="3679100"/>
            <a:ext cx="0" cy="348299"/>
          </a:xfrm>
          <a:prstGeom prst="straightConnector1">
            <a:avLst/>
          </a:prstGeom>
          <a:noFill/>
          <a:ln w="19050" cap="flat" cmpd="sng">
            <a:solidFill>
              <a:srgbClr val="000000"/>
            </a:solidFill>
            <a:prstDash val="solid"/>
            <a:round/>
            <a:headEnd type="none" w="lg" len="lg"/>
            <a:tailEnd type="triangle" w="lg" len="lg"/>
          </a:ln>
        </p:spPr>
      </p:cxnSp>
      <p:cxnSp>
        <p:nvCxnSpPr>
          <p:cNvPr id="87" name="Shape 87"/>
          <p:cNvCxnSpPr/>
          <p:nvPr/>
        </p:nvCxnSpPr>
        <p:spPr>
          <a:xfrm>
            <a:off x="6294850" y="4339675"/>
            <a:ext cx="0" cy="324299"/>
          </a:xfrm>
          <a:prstGeom prst="straightConnector1">
            <a:avLst/>
          </a:prstGeom>
          <a:noFill/>
          <a:ln w="19050" cap="flat" cmpd="sng">
            <a:solidFill>
              <a:srgbClr val="000000"/>
            </a:solidFill>
            <a:prstDash val="solid"/>
            <a:round/>
            <a:headEnd type="none" w="lg" len="lg"/>
            <a:tailEnd type="triangle" w="lg" len="lg"/>
          </a:ln>
        </p:spPr>
      </p:cxnSp>
      <p:sp>
        <p:nvSpPr>
          <p:cNvPr id="88" name="Shape 88"/>
          <p:cNvSpPr txBox="1"/>
          <p:nvPr/>
        </p:nvSpPr>
        <p:spPr>
          <a:xfrm>
            <a:off x="6006600" y="4019125"/>
            <a:ext cx="935699" cy="421200"/>
          </a:xfrm>
          <a:prstGeom prst="rect">
            <a:avLst/>
          </a:prstGeom>
          <a:noFill/>
          <a:ln>
            <a:noFill/>
          </a:ln>
        </p:spPr>
        <p:txBody>
          <a:bodyPr lIns="91425" tIns="91425" rIns="91425" bIns="91425" anchor="t" anchorCtr="0">
            <a:noAutofit/>
          </a:bodyPr>
          <a:lstStyle/>
          <a:p>
            <a:pPr lvl="0" algn="l" rtl="0">
              <a:spcBef>
                <a:spcPts val="0"/>
              </a:spcBef>
              <a:buNone/>
            </a:pPr>
            <a:r>
              <a:rPr lang="en"/>
              <a:t>90 cm</a:t>
            </a:r>
          </a:p>
        </p:txBody>
      </p:sp>
      <p:cxnSp>
        <p:nvCxnSpPr>
          <p:cNvPr id="89" name="Shape 89"/>
          <p:cNvCxnSpPr/>
          <p:nvPr/>
        </p:nvCxnSpPr>
        <p:spPr>
          <a:xfrm rot="10800000">
            <a:off x="5874375" y="3308550"/>
            <a:ext cx="0" cy="477299"/>
          </a:xfrm>
          <a:prstGeom prst="straightConnector1">
            <a:avLst/>
          </a:prstGeom>
          <a:noFill/>
          <a:ln w="19050" cap="flat" cmpd="sng">
            <a:solidFill>
              <a:srgbClr val="000000"/>
            </a:solidFill>
            <a:prstDash val="solid"/>
            <a:round/>
            <a:headEnd type="none" w="lg" len="lg"/>
            <a:tailEnd type="triangle" w="lg" len="lg"/>
          </a:ln>
        </p:spPr>
      </p:cxnSp>
      <p:cxnSp>
        <p:nvCxnSpPr>
          <p:cNvPr id="90" name="Shape 90"/>
          <p:cNvCxnSpPr/>
          <p:nvPr/>
        </p:nvCxnSpPr>
        <p:spPr>
          <a:xfrm>
            <a:off x="5887025" y="4144375"/>
            <a:ext cx="3600" cy="532199"/>
          </a:xfrm>
          <a:prstGeom prst="straightConnector1">
            <a:avLst/>
          </a:prstGeom>
          <a:noFill/>
          <a:ln w="19050" cap="flat" cmpd="sng">
            <a:solidFill>
              <a:srgbClr val="000000"/>
            </a:solidFill>
            <a:prstDash val="solid"/>
            <a:round/>
            <a:headEnd type="none" w="lg" len="lg"/>
            <a:tailEnd type="triangle" w="lg" len="lg"/>
          </a:ln>
        </p:spPr>
      </p:cxnSp>
      <p:sp>
        <p:nvSpPr>
          <p:cNvPr id="91" name="Shape 91"/>
          <p:cNvSpPr txBox="1"/>
          <p:nvPr/>
        </p:nvSpPr>
        <p:spPr>
          <a:xfrm>
            <a:off x="5617875" y="3789575"/>
            <a:ext cx="935699" cy="532199"/>
          </a:xfrm>
          <a:prstGeom prst="rect">
            <a:avLst/>
          </a:prstGeom>
          <a:noFill/>
          <a:ln>
            <a:noFill/>
          </a:ln>
        </p:spPr>
        <p:txBody>
          <a:bodyPr lIns="91425" tIns="91425" rIns="91425" bIns="91425" anchor="t" anchorCtr="0">
            <a:noAutofit/>
          </a:bodyPr>
          <a:lstStyle/>
          <a:p>
            <a:pPr lvl="0" algn="l" rtl="0">
              <a:spcBef>
                <a:spcPts val="0"/>
              </a:spcBef>
              <a:buNone/>
            </a:pPr>
            <a:r>
              <a:rPr lang="en"/>
              <a:t>120 cm</a:t>
            </a:r>
          </a:p>
        </p:txBody>
      </p:sp>
      <p:cxnSp>
        <p:nvCxnSpPr>
          <p:cNvPr id="92" name="Shape 92"/>
          <p:cNvCxnSpPr/>
          <p:nvPr/>
        </p:nvCxnSpPr>
        <p:spPr>
          <a:xfrm>
            <a:off x="5598375" y="3963625"/>
            <a:ext cx="0" cy="698999"/>
          </a:xfrm>
          <a:prstGeom prst="straightConnector1">
            <a:avLst/>
          </a:prstGeom>
          <a:noFill/>
          <a:ln w="19050" cap="flat" cmpd="sng">
            <a:solidFill>
              <a:srgbClr val="000000"/>
            </a:solidFill>
            <a:prstDash val="solid"/>
            <a:round/>
            <a:headEnd type="none" w="lg" len="lg"/>
            <a:tailEnd type="triangle" w="lg" len="lg"/>
          </a:ln>
        </p:spPr>
      </p:cxnSp>
      <p:sp>
        <p:nvSpPr>
          <p:cNvPr id="93" name="Shape 93"/>
          <p:cNvSpPr txBox="1"/>
          <p:nvPr/>
        </p:nvSpPr>
        <p:spPr>
          <a:xfrm>
            <a:off x="5160675" y="3560975"/>
            <a:ext cx="935699" cy="532199"/>
          </a:xfrm>
          <a:prstGeom prst="rect">
            <a:avLst/>
          </a:prstGeom>
          <a:noFill/>
          <a:ln>
            <a:noFill/>
          </a:ln>
        </p:spPr>
        <p:txBody>
          <a:bodyPr lIns="91425" tIns="91425" rIns="91425" bIns="91425" anchor="t" anchorCtr="0">
            <a:noAutofit/>
          </a:bodyPr>
          <a:lstStyle/>
          <a:p>
            <a:pPr lvl="0" algn="l" rtl="0">
              <a:spcBef>
                <a:spcPts val="0"/>
              </a:spcBef>
              <a:buNone/>
            </a:pPr>
            <a:r>
              <a:rPr lang="en"/>
              <a:t>125 cm</a:t>
            </a:r>
          </a:p>
        </p:txBody>
      </p:sp>
      <p:cxnSp>
        <p:nvCxnSpPr>
          <p:cNvPr id="94" name="Shape 94"/>
          <p:cNvCxnSpPr/>
          <p:nvPr/>
        </p:nvCxnSpPr>
        <p:spPr>
          <a:xfrm rot="10800000">
            <a:off x="5580587" y="3092425"/>
            <a:ext cx="0" cy="477299"/>
          </a:xfrm>
          <a:prstGeom prst="straightConnector1">
            <a:avLst/>
          </a:prstGeom>
          <a:noFill/>
          <a:ln w="19050" cap="flat" cmpd="sng">
            <a:solidFill>
              <a:srgbClr val="000000"/>
            </a:solidFill>
            <a:prstDash val="solid"/>
            <a:round/>
            <a:headEnd type="none" w="lg" len="lg"/>
            <a:tailEnd type="triangle" w="lg" len="lg"/>
          </a:ln>
        </p:spPr>
      </p:cxnSp>
      <p:cxnSp>
        <p:nvCxnSpPr>
          <p:cNvPr id="95" name="Shape 95"/>
          <p:cNvCxnSpPr/>
          <p:nvPr/>
        </p:nvCxnSpPr>
        <p:spPr>
          <a:xfrm>
            <a:off x="5329600" y="2344575"/>
            <a:ext cx="1573500" cy="0"/>
          </a:xfrm>
          <a:prstGeom prst="straightConnector1">
            <a:avLst/>
          </a:prstGeom>
          <a:noFill/>
          <a:ln w="19050" cap="flat" cmpd="sng">
            <a:solidFill>
              <a:srgbClr val="000000"/>
            </a:solidFill>
            <a:prstDash val="solid"/>
            <a:round/>
            <a:headEnd type="none" w="lg" len="lg"/>
            <a:tailEnd type="none" w="lg" len="lg"/>
          </a:ln>
        </p:spPr>
      </p:cxnSp>
      <p:cxnSp>
        <p:nvCxnSpPr>
          <p:cNvPr id="96" name="Shape 96"/>
          <p:cNvCxnSpPr/>
          <p:nvPr/>
        </p:nvCxnSpPr>
        <p:spPr>
          <a:xfrm rot="10800000">
            <a:off x="6878975" y="2104499"/>
            <a:ext cx="0" cy="1513200"/>
          </a:xfrm>
          <a:prstGeom prst="straightConnector1">
            <a:avLst/>
          </a:prstGeom>
          <a:noFill/>
          <a:ln w="19050" cap="flat" cmpd="sng">
            <a:solidFill>
              <a:srgbClr val="000000"/>
            </a:solidFill>
            <a:prstDash val="solid"/>
            <a:round/>
            <a:headEnd type="none" w="lg" len="lg"/>
            <a:tailEnd type="none" w="lg" len="lg"/>
          </a:ln>
        </p:spPr>
      </p:cxnSp>
      <p:cxnSp>
        <p:nvCxnSpPr>
          <p:cNvPr id="97" name="Shape 97"/>
          <p:cNvCxnSpPr/>
          <p:nvPr/>
        </p:nvCxnSpPr>
        <p:spPr>
          <a:xfrm rot="10800000">
            <a:off x="6270175" y="2104250"/>
            <a:ext cx="0" cy="1225199"/>
          </a:xfrm>
          <a:prstGeom prst="straightConnector1">
            <a:avLst/>
          </a:prstGeom>
          <a:noFill/>
          <a:ln w="19050" cap="flat" cmpd="sng">
            <a:solidFill>
              <a:srgbClr val="000000"/>
            </a:solidFill>
            <a:prstDash val="solid"/>
            <a:round/>
            <a:headEnd type="none" w="lg" len="lg"/>
            <a:tailEnd type="none" w="lg" len="lg"/>
          </a:ln>
        </p:spPr>
      </p:cxnSp>
      <p:cxnSp>
        <p:nvCxnSpPr>
          <p:cNvPr id="98" name="Shape 98"/>
          <p:cNvCxnSpPr/>
          <p:nvPr/>
        </p:nvCxnSpPr>
        <p:spPr>
          <a:xfrm rot="10800000">
            <a:off x="5914000" y="2116474"/>
            <a:ext cx="0" cy="792600"/>
          </a:xfrm>
          <a:prstGeom prst="straightConnector1">
            <a:avLst/>
          </a:prstGeom>
          <a:noFill/>
          <a:ln w="19050" cap="flat" cmpd="sng">
            <a:solidFill>
              <a:srgbClr val="000000"/>
            </a:solidFill>
            <a:prstDash val="solid"/>
            <a:round/>
            <a:headEnd type="none" w="lg" len="lg"/>
            <a:tailEnd type="none" w="lg" len="lg"/>
          </a:ln>
        </p:spPr>
      </p:cxnSp>
      <p:cxnSp>
        <p:nvCxnSpPr>
          <p:cNvPr id="99" name="Shape 99"/>
          <p:cNvCxnSpPr/>
          <p:nvPr/>
        </p:nvCxnSpPr>
        <p:spPr>
          <a:xfrm rot="10800000">
            <a:off x="5581825" y="2140324"/>
            <a:ext cx="0" cy="600600"/>
          </a:xfrm>
          <a:prstGeom prst="straightConnector1">
            <a:avLst/>
          </a:prstGeom>
          <a:noFill/>
          <a:ln w="19050" cap="flat" cmpd="sng">
            <a:solidFill>
              <a:srgbClr val="000000"/>
            </a:solidFill>
            <a:prstDash val="solid"/>
            <a:round/>
            <a:headEnd type="none" w="lg" len="lg"/>
            <a:tailEnd type="none" w="lg" len="lg"/>
          </a:ln>
        </p:spPr>
      </p:cxnSp>
      <p:sp>
        <p:nvSpPr>
          <p:cNvPr id="100" name="Shape 100"/>
          <p:cNvSpPr txBox="1"/>
          <p:nvPr/>
        </p:nvSpPr>
        <p:spPr>
          <a:xfrm rot="-5400000">
            <a:off x="6106674" y="1629549"/>
            <a:ext cx="973200" cy="421200"/>
          </a:xfrm>
          <a:prstGeom prst="rect">
            <a:avLst/>
          </a:prstGeom>
          <a:noFill/>
          <a:ln>
            <a:noFill/>
          </a:ln>
        </p:spPr>
        <p:txBody>
          <a:bodyPr lIns="91425" tIns="91425" rIns="91425" bIns="91425" anchor="t" anchorCtr="0">
            <a:noAutofit/>
          </a:bodyPr>
          <a:lstStyle/>
          <a:p>
            <a:pPr lvl="0" algn="l" rtl="0">
              <a:spcBef>
                <a:spcPts val="0"/>
              </a:spcBef>
              <a:buNone/>
            </a:pPr>
            <a:r>
              <a:rPr lang="en"/>
              <a:t>20 cm</a:t>
            </a:r>
          </a:p>
        </p:txBody>
      </p:sp>
      <p:sp>
        <p:nvSpPr>
          <p:cNvPr id="101" name="Shape 101"/>
          <p:cNvSpPr txBox="1"/>
          <p:nvPr/>
        </p:nvSpPr>
        <p:spPr>
          <a:xfrm rot="-5400000">
            <a:off x="4963674" y="1629549"/>
            <a:ext cx="973200" cy="421200"/>
          </a:xfrm>
          <a:prstGeom prst="rect">
            <a:avLst/>
          </a:prstGeom>
          <a:noFill/>
          <a:ln>
            <a:noFill/>
          </a:ln>
        </p:spPr>
        <p:txBody>
          <a:bodyPr lIns="91425" tIns="91425" rIns="91425" bIns="91425" anchor="t" anchorCtr="0">
            <a:noAutofit/>
          </a:bodyPr>
          <a:lstStyle/>
          <a:p>
            <a:pPr lvl="0" algn="l" rtl="0">
              <a:spcBef>
                <a:spcPts val="0"/>
              </a:spcBef>
              <a:buNone/>
            </a:pPr>
            <a:r>
              <a:rPr lang="en"/>
              <a:t>5 cm</a:t>
            </a:r>
          </a:p>
        </p:txBody>
      </p:sp>
      <p:sp>
        <p:nvSpPr>
          <p:cNvPr id="102" name="Shape 102"/>
          <p:cNvSpPr txBox="1"/>
          <p:nvPr/>
        </p:nvSpPr>
        <p:spPr>
          <a:xfrm rot="-5400000">
            <a:off x="5268474" y="1629549"/>
            <a:ext cx="973200" cy="421200"/>
          </a:xfrm>
          <a:prstGeom prst="rect">
            <a:avLst/>
          </a:prstGeom>
          <a:noFill/>
          <a:ln>
            <a:noFill/>
          </a:ln>
        </p:spPr>
        <p:txBody>
          <a:bodyPr lIns="91425" tIns="91425" rIns="91425" bIns="91425" anchor="t" anchorCtr="0">
            <a:noAutofit/>
          </a:bodyPr>
          <a:lstStyle/>
          <a:p>
            <a:pPr lvl="0" algn="l" rtl="0">
              <a:spcBef>
                <a:spcPts val="0"/>
              </a:spcBef>
              <a:buNone/>
            </a:pPr>
            <a:r>
              <a:rPr lang="en"/>
              <a:t>10 cm</a:t>
            </a:r>
          </a:p>
        </p:txBody>
      </p:sp>
      <p:sp>
        <p:nvSpPr>
          <p:cNvPr id="103" name="Shape 103"/>
          <p:cNvSpPr txBox="1"/>
          <p:nvPr/>
        </p:nvSpPr>
        <p:spPr>
          <a:xfrm rot="-5400000">
            <a:off x="5649474" y="1629549"/>
            <a:ext cx="973200" cy="421200"/>
          </a:xfrm>
          <a:prstGeom prst="rect">
            <a:avLst/>
          </a:prstGeom>
          <a:noFill/>
          <a:ln>
            <a:noFill/>
          </a:ln>
        </p:spPr>
        <p:txBody>
          <a:bodyPr lIns="91425" tIns="91425" rIns="91425" bIns="91425" anchor="t" anchorCtr="0">
            <a:noAutofit/>
          </a:bodyPr>
          <a:lstStyle/>
          <a:p>
            <a:pPr lvl="0" algn="l" rtl="0">
              <a:spcBef>
                <a:spcPts val="0"/>
              </a:spcBef>
              <a:buNone/>
            </a:pPr>
            <a:r>
              <a:rPr lang="en"/>
              <a:t>10 cm</a:t>
            </a:r>
          </a:p>
        </p:txBody>
      </p:sp>
      <p:sp>
        <p:nvSpPr>
          <p:cNvPr id="104" name="Shape 10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Obstacle Avoidance Range</a:t>
            </a:r>
          </a:p>
        </p:txBody>
      </p:sp>
      <p:sp>
        <p:nvSpPr>
          <p:cNvPr id="105" name="Shape 105"/>
          <p:cNvSpPr txBox="1"/>
          <p:nvPr/>
        </p:nvSpPr>
        <p:spPr>
          <a:xfrm>
            <a:off x="347275" y="1436050"/>
            <a:ext cx="4355099" cy="3350699"/>
          </a:xfrm>
          <a:prstGeom prst="rect">
            <a:avLst/>
          </a:prstGeom>
          <a:noFill/>
          <a:ln>
            <a:noFill/>
          </a:ln>
        </p:spPr>
        <p:txBody>
          <a:bodyPr lIns="91425" tIns="91425" rIns="91425" bIns="91425" anchor="t" anchorCtr="0">
            <a:noAutofit/>
          </a:bodyPr>
          <a:lstStyle/>
          <a:p>
            <a:pPr>
              <a:spcBef>
                <a:spcPts val="0"/>
              </a:spcBef>
              <a:buNone/>
            </a:pPr>
            <a:r>
              <a:rPr lang="en" sz="1800"/>
              <a:t>The figure on the right depicts the working range of this program. The test subject should walk within the area the red lines enclosed. This program does not work properly if the test subject is too close to the sensor or too close to the walls. </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a:hlinkClick r:id="rId3"/>
          </p:cNvPr>
          <p:cNvSpPr/>
          <p:nvPr/>
        </p:nvSpPr>
        <p:spPr>
          <a:xfrm>
            <a:off x="457200" y="1347475"/>
            <a:ext cx="8229599" cy="3796025"/>
          </a:xfrm>
          <a:prstGeom prst="rect">
            <a:avLst/>
          </a:prstGeom>
          <a:blipFill>
            <a:blip r:embed="rId4">
              <a:alphaModFix/>
            </a:blip>
            <a:stretch>
              <a:fillRect/>
            </a:stretch>
          </a:blipFill>
          <a:ln>
            <a:noFill/>
          </a:ln>
        </p:spPr>
      </p:sp>
      <p:sp>
        <p:nvSpPr>
          <p:cNvPr id="111" name="Shape 11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Demo</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en"/>
              <a:t>Program</a:t>
            </a:r>
          </a:p>
        </p:txBody>
      </p:sp>
      <p:sp>
        <p:nvSpPr>
          <p:cNvPr id="117" name="Shape 117"/>
          <p:cNvSpPr txBox="1">
            <a:spLocks noGrp="1"/>
          </p:cNvSpPr>
          <p:nvPr>
            <p:ph type="body" idx="1"/>
          </p:nvPr>
        </p:nvSpPr>
        <p:spPr>
          <a:xfrm>
            <a:off x="457200" y="1460499"/>
            <a:ext cx="8229600" cy="3465299"/>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2400" b="1" dirty="0">
                <a:solidFill>
                  <a:srgbClr val="000000"/>
                </a:solidFill>
              </a:rPr>
              <a:t>The program is available at </a:t>
            </a:r>
            <a:r>
              <a:rPr lang="en" sz="2400" b="1" u="sng" dirty="0">
                <a:solidFill>
                  <a:schemeClr val="hlink"/>
                </a:solidFill>
                <a:hlinkClick r:id="rId3"/>
              </a:rPr>
              <a:t>https://github.gatech.edu/wliu88/turtlebot.git</a:t>
            </a:r>
          </a:p>
          <a:p>
            <a:pPr rtl="0">
              <a:spcBef>
                <a:spcPts val="0"/>
              </a:spcBef>
              <a:buNone/>
            </a:pPr>
            <a:r>
              <a:rPr lang="en" sz="2400" b="1" dirty="0">
                <a:solidFill>
                  <a:srgbClr val="000000"/>
                </a:solidFill>
              </a:rPr>
              <a:t>(clone repo with gt account and password)</a:t>
            </a:r>
          </a:p>
          <a:p>
            <a:pPr rtl="0">
              <a:spcBef>
                <a:spcPts val="0"/>
              </a:spcBef>
              <a:buNone/>
            </a:pPr>
            <a:endParaRPr sz="2400" b="1" dirty="0">
              <a:solidFill>
                <a:srgbClr val="000000"/>
              </a:solidFill>
            </a:endParaRPr>
          </a:p>
          <a:p>
            <a:pPr rtl="0">
              <a:spcBef>
                <a:spcPts val="0"/>
              </a:spcBef>
              <a:buNone/>
            </a:pPr>
            <a:r>
              <a:rPr lang="en" sz="2400" b="1" dirty="0">
                <a:solidFill>
                  <a:srgbClr val="000000"/>
                </a:solidFill>
              </a:rPr>
              <a:t>The demo video is available at</a:t>
            </a:r>
          </a:p>
          <a:p>
            <a:pPr>
              <a:spcBef>
                <a:spcPts val="0"/>
              </a:spcBef>
              <a:buNone/>
            </a:pPr>
            <a:r>
              <a:rPr lang="en" sz="2400" b="1" dirty="0">
                <a:solidFill>
                  <a:srgbClr val="000000"/>
                </a:solidFill>
                <a:hlinkClick r:id="rId4"/>
              </a:rPr>
              <a:t>https://www.youtube.com/watch?v=VqYyENpbYWw</a:t>
            </a:r>
            <a:endParaRPr lang="en" sz="2400" b="1" dirty="0">
              <a:solidFill>
                <a:srgbClr val="000000"/>
              </a:solidFill>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Macintosh PowerPoint</Application>
  <PresentationFormat>On-screen Show (16:9)</PresentationFormat>
  <Paragraphs>39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modern</vt:lpstr>
      <vt:lpstr>TurtleBot</vt:lpstr>
      <vt:lpstr>Purpose</vt:lpstr>
      <vt:lpstr>Initialization</vt:lpstr>
      <vt:lpstr>Initialization</vt:lpstr>
      <vt:lpstr>Obstacle Avoidance Range</vt:lpstr>
      <vt:lpstr>Demo</vt:lpstr>
      <vt:lpstr>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TurtleBot</dc:title>
  <cp:lastModifiedBy>Weiyu Liu</cp:lastModifiedBy>
  <cp:revision>1</cp:revision>
  <dcterms:modified xsi:type="dcterms:W3CDTF">2015-06-08T20:03:42Z</dcterms:modified>
</cp:coreProperties>
</file>