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36" r:id="rId2"/>
    <p:sldId id="330" r:id="rId3"/>
    <p:sldId id="331" r:id="rId4"/>
    <p:sldId id="327" r:id="rId5"/>
    <p:sldId id="333" r:id="rId6"/>
    <p:sldId id="334" r:id="rId7"/>
    <p:sldId id="335" r:id="rId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ゴシック" pitchFamily="-92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ゴシック" pitchFamily="-92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ゴシック" pitchFamily="-92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ゴシック" pitchFamily="-92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ゴシック" pitchFamily="-92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MS Pゴシック" pitchFamily="-92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MS Pゴシック" pitchFamily="-92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MS Pゴシック" pitchFamily="-92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MS Pゴシック" pitchFamily="-92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51" autoAdjust="0"/>
    <p:restoredTop sz="94265" autoAdjust="0"/>
  </p:normalViewPr>
  <p:slideViewPr>
    <p:cSldViewPr>
      <p:cViewPr varScale="1">
        <p:scale>
          <a:sx n="75" d="100"/>
          <a:sy n="75" d="100"/>
        </p:scale>
        <p:origin x="1690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8" d="100"/>
        <a:sy n="58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2538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2B5427-6AC7-470F-96BF-24980CC023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6974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800CF42-FD14-4503-A749-78D66A0714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88296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ゴシック" pitchFamily="-92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ゴシック" pitchFamily="-92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ゴシック" pitchFamily="-92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ゴシック" pitchFamily="-92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ゴシック" pitchFamily="-9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5244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0CF42-FD14-4503-A749-78D66A071452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2500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0CF42-FD14-4503-A749-78D66A071452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8245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0CF42-FD14-4503-A749-78D66A071452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7942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0CF42-FD14-4503-A749-78D66A071452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912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0CF42-FD14-4503-A749-78D66A071452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6811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0CF42-FD14-4503-A749-78D66A071452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2003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772400" cy="1752600"/>
          </a:xfrm>
        </p:spPr>
        <p:txBody>
          <a:bodyPr/>
          <a:lstStyle>
            <a:lvl1pPr marL="0" indent="0" algn="ctr">
              <a:buFont typeface="Wingdings" pitchFamily="124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pic>
        <p:nvPicPr>
          <p:cNvPr id="3079" name="Picture 7" descr="footerd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6975"/>
            <a:ext cx="9144000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1930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021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97289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244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99750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26130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2392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7707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7138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3063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footerdark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6975"/>
            <a:ext cx="9144000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>
            <a:outerShdw blurRad="50800" dist="12700" dir="8100000" algn="ctr" rotWithShape="0">
              <a:srgbClr val="FFFFFF">
                <a:alpha val="7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>
            <a:outerShdw blurRad="50800" dist="12700" dir="8100000" algn="ctr" rotWithShape="0">
              <a:srgbClr val="FFFFFF">
                <a:alpha val="7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24" charset="0"/>
          <a:ea typeface="MS Pゴシック" pitchFamily="-92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24" charset="0"/>
          <a:ea typeface="MS Pゴシック" pitchFamily="-92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24" charset="0"/>
          <a:ea typeface="MS Pゴシック" pitchFamily="-92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24" charset="0"/>
          <a:ea typeface="MS Pゴシック" pitchFamily="-92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24" charset="0"/>
          <a:ea typeface="MS Pゴシック" pitchFamily="-92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24" charset="0"/>
          <a:ea typeface="MS Pゴシック" pitchFamily="-92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24" charset="0"/>
          <a:ea typeface="MS Pゴシック" pitchFamily="-92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24" charset="0"/>
          <a:ea typeface="MS Pゴシック" pitchFamily="-92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124" charset="2"/>
        <a:buChar char="§"/>
        <a:defRPr sz="3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124" charset="2"/>
        <a:buChar char="§"/>
        <a:defRPr sz="28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124" charset="2"/>
        <a:buChar char="§"/>
        <a:defRPr sz="24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124" charset="2"/>
        <a:buChar char="§"/>
        <a:defRPr sz="20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124" charset="2"/>
        <a:buChar char="§"/>
        <a:defRPr sz="20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124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124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124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124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57200" y="2133600"/>
            <a:ext cx="7984567" cy="2052600"/>
          </a:xfrm>
          <a:prstGeom prst="rect">
            <a:avLst/>
          </a:prstGeom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3600" dirty="0"/>
              <a:t>Mid-term Presentation Guidelines</a:t>
            </a:r>
            <a:br>
              <a:rPr lang="en" sz="3600" dirty="0"/>
            </a:br>
            <a:br>
              <a:rPr lang="en" sz="3600" dirty="0"/>
            </a:br>
            <a:r>
              <a:rPr lang="en" sz="3200" dirty="0"/>
              <a:t>DSC 383W / 483: Data Science Capstone</a:t>
            </a:r>
            <a:br>
              <a:rPr lang="en" sz="3200" dirty="0"/>
            </a:br>
            <a:br>
              <a:rPr lang="en" sz="3200" dirty="0"/>
            </a:b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155594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839200" cy="609600"/>
          </a:xfrm>
        </p:spPr>
        <p:txBody>
          <a:bodyPr/>
          <a:lstStyle/>
          <a:p>
            <a:r>
              <a:rPr lang="en-US" dirty="0"/>
              <a:t>Mid-term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09600"/>
            <a:ext cx="8839200" cy="525780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2000" dirty="0"/>
              <a:t>Please be on-time </a:t>
            </a:r>
          </a:p>
          <a:p>
            <a:r>
              <a:rPr lang="en-US" sz="2000" dirty="0"/>
              <a:t>Plan your presentation for no more than 15-17 minutes (leaving 2-3 min or so for questions and change-over)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Prepare a </a:t>
            </a:r>
            <a:r>
              <a:rPr lang="en-US" sz="2000" i="1" dirty="0"/>
              <a:t>professional</a:t>
            </a:r>
            <a:r>
              <a:rPr lang="en-US" sz="2000" dirty="0"/>
              <a:t> presentation</a:t>
            </a:r>
          </a:p>
          <a:p>
            <a:pPr lvl="1">
              <a:lnSpc>
                <a:spcPct val="200000"/>
              </a:lnSpc>
            </a:pPr>
            <a:r>
              <a:rPr lang="en-US" sz="1800" dirty="0"/>
              <a:t>Dress in a professional attire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Rehearse the presentation within your team 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Remember, you are telling a story about your project</a:t>
            </a:r>
          </a:p>
          <a:p>
            <a:r>
              <a:rPr lang="en-US" sz="2000" dirty="0"/>
              <a:t>Check your presentation on a projector to make sure resolution and font size are adequate (e.g. you can use Wegmans 1201 for checking this) </a:t>
            </a:r>
          </a:p>
          <a:p>
            <a:endParaRPr lang="en-US" sz="2000" dirty="0"/>
          </a:p>
          <a:p>
            <a:r>
              <a:rPr lang="en-US" sz="2000" dirty="0"/>
              <a:t>The time limit for each presentation will be strictly enforced</a:t>
            </a:r>
          </a:p>
        </p:txBody>
      </p:sp>
    </p:spTree>
    <p:extLst>
      <p:ext uri="{BB962C8B-B14F-4D97-AF65-F5344CB8AC3E}">
        <p14:creationId xmlns:p14="http://schemas.microsoft.com/office/powerpoint/2010/main" val="4139500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839200" cy="609600"/>
          </a:xfrm>
        </p:spPr>
        <p:txBody>
          <a:bodyPr/>
          <a:lstStyle/>
          <a:p>
            <a:r>
              <a:rPr lang="en-US" dirty="0"/>
              <a:t>Mid-term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257800"/>
          </a:xfrm>
        </p:spPr>
        <p:txBody>
          <a:bodyPr/>
          <a:lstStyle/>
          <a:p>
            <a:r>
              <a:rPr lang="en-US" sz="2800" dirty="0"/>
              <a:t>Plan for each of your team members to present</a:t>
            </a:r>
          </a:p>
          <a:p>
            <a:pPr lvl="1"/>
            <a:r>
              <a:rPr lang="en-US" sz="2400" dirty="0"/>
              <a:t>For Master’s students: A successful presentation meets the requirements to pass the Plan B exam</a:t>
            </a:r>
          </a:p>
          <a:p>
            <a:pPr marL="457200" lvl="1" indent="0">
              <a:buNone/>
            </a:pPr>
            <a:endParaRPr lang="en-US" sz="2400" dirty="0"/>
          </a:p>
          <a:p>
            <a:r>
              <a:rPr lang="en-US" sz="2800" dirty="0"/>
              <a:t>Plan for no more than about 10-15 slides (depending on your pace) so you have enough time to explain each slide</a:t>
            </a:r>
          </a:p>
          <a:p>
            <a:endParaRPr lang="en-US" sz="2800" dirty="0"/>
          </a:p>
          <a:p>
            <a:r>
              <a:rPr lang="en-US" sz="2400" dirty="0"/>
              <a:t>You are expected to attend all other team presentations (this is an integral part of the learning experience)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4645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839200" cy="609600"/>
          </a:xfrm>
        </p:spPr>
        <p:txBody>
          <a:bodyPr/>
          <a:lstStyle/>
          <a:p>
            <a:r>
              <a:rPr lang="en-US" dirty="0"/>
              <a:t>Mid-term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78412"/>
            <a:ext cx="8534400" cy="5257800"/>
          </a:xfrm>
        </p:spPr>
        <p:txBody>
          <a:bodyPr/>
          <a:lstStyle/>
          <a:p>
            <a:r>
              <a:rPr lang="en-US" sz="2800" dirty="0"/>
              <a:t>Please make sure the figures are professional</a:t>
            </a:r>
          </a:p>
          <a:p>
            <a:pPr lvl="1"/>
            <a:r>
              <a:rPr lang="en-US" sz="2400" dirty="0"/>
              <a:t>Labels on both axis (with units)</a:t>
            </a:r>
          </a:p>
          <a:p>
            <a:pPr lvl="1"/>
            <a:r>
              <a:rPr lang="en-US" sz="2400" dirty="0"/>
              <a:t>Visible </a:t>
            </a:r>
          </a:p>
          <a:p>
            <a:pPr marL="457200" lvl="1" indent="0">
              <a:buNone/>
            </a:pPr>
            <a:r>
              <a:rPr lang="en-US" sz="2400" i="1" dirty="0"/>
              <a:t>Yes, you can change the figure appearance in all programs manually or via code, the default doesn’t work well always !! (e.g. modify default of “matplotlib”,  “seaborn”)</a:t>
            </a:r>
            <a:endParaRPr lang="en-US" sz="2400" dirty="0"/>
          </a:p>
          <a:p>
            <a:r>
              <a:rPr lang="en-US" sz="2800" dirty="0"/>
              <a:t>Do not clutter a figure or graph with multiple plots</a:t>
            </a:r>
          </a:p>
          <a:p>
            <a:pPr lvl="1"/>
            <a:r>
              <a:rPr lang="en-US" sz="2400" dirty="0"/>
              <a:t>Instead, use multiple graphs situated next to each other</a:t>
            </a:r>
          </a:p>
          <a:p>
            <a:r>
              <a:rPr lang="en-US" sz="2800" dirty="0"/>
              <a:t>Make sure the graphs are visible even from a distance (at least </a:t>
            </a:r>
            <a:r>
              <a:rPr lang="en-US" sz="2800" i="1" dirty="0"/>
              <a:t>20 ft away!)</a:t>
            </a:r>
            <a:endParaRPr lang="en-US" sz="28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113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dirty="0"/>
              <a:t>Mid-term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78280"/>
            <a:ext cx="7924800" cy="4114800"/>
          </a:xfrm>
        </p:spPr>
        <p:txBody>
          <a:bodyPr/>
          <a:lstStyle/>
          <a:p>
            <a:r>
              <a:rPr lang="en-US" sz="2800" dirty="0"/>
              <a:t>During the presentation, speak loudly and clearly in full sentences and make eye contact with your audience</a:t>
            </a:r>
          </a:p>
          <a:p>
            <a:endParaRPr lang="en-US" sz="2800" dirty="0"/>
          </a:p>
          <a:p>
            <a:r>
              <a:rPr lang="en-US" sz="2800" dirty="0"/>
              <a:t>Use a pointer to point to images/graphs/diagrams projected on the screen.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647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043" y="12424"/>
            <a:ext cx="7772400" cy="1143000"/>
          </a:xfrm>
        </p:spPr>
        <p:txBody>
          <a:bodyPr/>
          <a:lstStyle/>
          <a:p>
            <a:r>
              <a:rPr lang="en-US" dirty="0"/>
              <a:t>Mid-term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26" y="914400"/>
            <a:ext cx="4336774" cy="4114800"/>
          </a:xfrm>
        </p:spPr>
        <p:txBody>
          <a:bodyPr/>
          <a:lstStyle/>
          <a:p>
            <a:r>
              <a:rPr lang="en-US" sz="2000" dirty="0"/>
              <a:t>With every graph or figure, add a bullet or two summarizing what is the take-away</a:t>
            </a:r>
          </a:p>
          <a:p>
            <a:endParaRPr lang="en-US" sz="2000" dirty="0"/>
          </a:p>
          <a:p>
            <a:r>
              <a:rPr lang="en-US" sz="2000" dirty="0"/>
              <a:t>No need to show numerical values with more than 2 or 3 decimals at most !</a:t>
            </a:r>
          </a:p>
          <a:p>
            <a:endParaRPr lang="en-US" sz="2000" dirty="0"/>
          </a:p>
          <a:p>
            <a:r>
              <a:rPr lang="en-US" sz="2000" dirty="0"/>
              <a:t>On a graph with multiple lines or bars, highlight the one that is important to the point you are trying to make </a:t>
            </a:r>
          </a:p>
          <a:p>
            <a:endParaRPr lang="en-US" sz="2000" dirty="0"/>
          </a:p>
          <a:p>
            <a:r>
              <a:rPr lang="en-US" sz="2000" dirty="0"/>
              <a:t>Drop an arrow or highlight interesting data points on the graphs</a:t>
            </a:r>
            <a:endParaRPr lang="en-US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4419600" y="1798910"/>
            <a:ext cx="4446565" cy="3230290"/>
            <a:chOff x="4196505" y="1943100"/>
            <a:chExt cx="4446565" cy="3230290"/>
          </a:xfrm>
        </p:grpSpPr>
        <p:pic>
          <p:nvPicPr>
            <p:cNvPr id="1026" name="Picture 2" descr="Image result for too many decimal points plot graph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6505" y="1943100"/>
              <a:ext cx="4446565" cy="2971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Oval 3"/>
            <p:cNvSpPr/>
            <p:nvPr/>
          </p:nvSpPr>
          <p:spPr bwMode="auto">
            <a:xfrm>
              <a:off x="6858000" y="3200400"/>
              <a:ext cx="1581443" cy="762000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S Pゴシック" pitchFamily="-92" charset="-128"/>
              </a:endParaRPr>
            </a:p>
          </p:txBody>
        </p:sp>
        <p:cxnSp>
          <p:nvCxnSpPr>
            <p:cNvPr id="6" name="Straight Arrow Connector 5"/>
            <p:cNvCxnSpPr>
              <a:endCxn id="4" idx="4"/>
            </p:cNvCxnSpPr>
            <p:nvPr/>
          </p:nvCxnSpPr>
          <p:spPr bwMode="auto">
            <a:xfrm flipV="1">
              <a:off x="7467600" y="3962400"/>
              <a:ext cx="181122" cy="85725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" name="TextBox 6"/>
            <p:cNvSpPr txBox="1"/>
            <p:nvPr/>
          </p:nvSpPr>
          <p:spPr>
            <a:xfrm>
              <a:off x="6920807" y="4804058"/>
              <a:ext cx="12747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Distracting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1763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043" y="152400"/>
            <a:ext cx="7772400" cy="1143000"/>
          </a:xfrm>
        </p:spPr>
        <p:txBody>
          <a:bodyPr/>
          <a:lstStyle/>
          <a:p>
            <a:r>
              <a:rPr lang="en-US" dirty="0"/>
              <a:t>Mid-term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686800" cy="4191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Use thick lines for plots (especially important for virtual presentations shown via Zoom !!)</a:t>
            </a:r>
          </a:p>
          <a:p>
            <a:pPr>
              <a:spcBef>
                <a:spcPts val="1200"/>
              </a:spcBef>
            </a:pPr>
            <a:r>
              <a:rPr lang="en-US" dirty="0"/>
              <a:t>Avoid clutter on your graphs with too many data points … change the scale or skip alternate points for easy visualization </a:t>
            </a:r>
          </a:p>
          <a:p>
            <a:pPr>
              <a:spcBef>
                <a:spcPts val="1200"/>
              </a:spcBef>
            </a:pPr>
            <a:r>
              <a:rPr lang="en-US" dirty="0"/>
              <a:t>Be prepared to explain key technical definitions and concepts relevant to your project / what you present on a slide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	(e.g. accuracy, recall, precision, F1-score)</a:t>
            </a:r>
          </a:p>
        </p:txBody>
      </p:sp>
    </p:spTree>
    <p:extLst>
      <p:ext uri="{BB962C8B-B14F-4D97-AF65-F5344CB8AC3E}">
        <p14:creationId xmlns:p14="http://schemas.microsoft.com/office/powerpoint/2010/main" val="2561689421"/>
      </p:ext>
    </p:extLst>
  </p:cSld>
  <p:clrMapOvr>
    <a:masterClrMapping/>
  </p:clrMapOvr>
</p:sld>
</file>

<file path=ppt/theme/theme1.xml><?xml version="1.0" encoding="utf-8"?>
<a:theme xmlns:a="http://schemas.openxmlformats.org/drawingml/2006/main" name="UR.lightbackgrnd">
  <a:themeElements>
    <a:clrScheme name="Office Theme 1">
      <a:dk1>
        <a:srgbClr val="000000"/>
      </a:dk1>
      <a:lt1>
        <a:srgbClr val="E8EAE9"/>
      </a:lt1>
      <a:dk2>
        <a:srgbClr val="000000"/>
      </a:dk2>
      <a:lt2>
        <a:srgbClr val="808080"/>
      </a:lt2>
      <a:accent1>
        <a:srgbClr val="99CCFF"/>
      </a:accent1>
      <a:accent2>
        <a:srgbClr val="CCCCFF"/>
      </a:accent2>
      <a:accent3>
        <a:srgbClr val="F2F3F2"/>
      </a:accent3>
      <a:accent4>
        <a:srgbClr val="000000"/>
      </a:accent4>
      <a:accent5>
        <a:srgbClr val="CAE2FF"/>
      </a:accent5>
      <a:accent6>
        <a:srgbClr val="B9B9E7"/>
      </a:accent6>
      <a:hlink>
        <a:srgbClr val="3333CC"/>
      </a:hlink>
      <a:folHlink>
        <a:srgbClr val="AF67FF"/>
      </a:folHlink>
    </a:clrScheme>
    <a:fontScheme name="Office Theme">
      <a:majorFont>
        <a:latin typeface="Times New Roman"/>
        <a:ea typeface="MS Pゴシック"/>
        <a:cs typeface=""/>
      </a:majorFont>
      <a:minorFont>
        <a:latin typeface="Times New Roman"/>
        <a:ea typeface="MS P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MS Pゴシック" pitchFamily="-9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MS Pゴシック" pitchFamily="-92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E8EAE9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2F3F2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E8EAE9"/>
        </a:lt1>
        <a:dk2>
          <a:srgbClr val="000000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F2F3F2"/>
        </a:accent3>
        <a:accent4>
          <a:srgbClr val="000000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UR.lightbackgrnd</Template>
  <TotalTime>12321</TotalTime>
  <Words>449</Words>
  <Application>Microsoft Office PowerPoint</Application>
  <PresentationFormat>On-screen Show (4:3)</PresentationFormat>
  <Paragraphs>55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Times New Roman</vt:lpstr>
      <vt:lpstr>Wingdings</vt:lpstr>
      <vt:lpstr>UR.lightbackgrnd</vt:lpstr>
      <vt:lpstr>Mid-term Presentation Guidelines  DSC 383W / 483: Data Science Capstone  </vt:lpstr>
      <vt:lpstr>Mid-term Presentation</vt:lpstr>
      <vt:lpstr>Mid-term Presentation</vt:lpstr>
      <vt:lpstr>Mid-term Presentation</vt:lpstr>
      <vt:lpstr>Mid-term Presentation</vt:lpstr>
      <vt:lpstr>Mid-term Presentation</vt:lpstr>
      <vt:lpstr>Mid-term Presentation</vt:lpstr>
    </vt:vector>
  </TitlesOfParts>
  <Company>Xerox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Ocke, Kirk J</dc:creator>
  <cp:lastModifiedBy>Anand, Ajay</cp:lastModifiedBy>
  <cp:revision>611</cp:revision>
  <cp:lastPrinted>1904-01-01T00:00:00Z</cp:lastPrinted>
  <dcterms:created xsi:type="dcterms:W3CDTF">2016-08-28T11:59:49Z</dcterms:created>
  <dcterms:modified xsi:type="dcterms:W3CDTF">2022-10-19T19:32:12Z</dcterms:modified>
</cp:coreProperties>
</file>