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9" r:id="rId4"/>
    <p:sldId id="258" r:id="rId5"/>
    <p:sldId id="260" r:id="rId6"/>
    <p:sldId id="261" r:id="rId7"/>
    <p:sldId id="271" r:id="rId8"/>
    <p:sldId id="263" r:id="rId9"/>
    <p:sldId id="265" r:id="rId10"/>
    <p:sldId id="266" r:id="rId11"/>
    <p:sldId id="267"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14"/>
    <p:restoredTop sz="78472"/>
  </p:normalViewPr>
  <p:slideViewPr>
    <p:cSldViewPr snapToGrid="0" snapToObjects="1">
      <p:cViewPr varScale="1">
        <p:scale>
          <a:sx n="76" d="100"/>
          <a:sy n="76" d="100"/>
        </p:scale>
        <p:origin x="5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6FA47B-8C15-3947-9D62-C0CB3C6A0417}" type="datetimeFigureOut">
              <a:rPr kumimoji="1" lang="zh-CN" altLang="en-US" smtClean="0"/>
              <a:t>16/7/18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148FAE-9FEB-C544-A369-9014D14DC893}" type="slidenum">
              <a:rPr kumimoji="1" lang="zh-CN" altLang="en-US" smtClean="0"/>
              <a:t>‹#›</a:t>
            </a:fld>
            <a:endParaRPr kumimoji="1" lang="zh-CN" altLang="en-US"/>
          </a:p>
        </p:txBody>
      </p:sp>
    </p:spTree>
    <p:extLst>
      <p:ext uri="{BB962C8B-B14F-4D97-AF65-F5344CB8AC3E}">
        <p14:creationId xmlns:p14="http://schemas.microsoft.com/office/powerpoint/2010/main" val="92761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s://developer.android.com/guide/topics/ui/notifiers/notifications.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本次培训一共</a:t>
            </a:r>
            <a:r>
              <a:rPr kumimoji="1" lang="en-US" altLang="zh-CN" dirty="0" smtClean="0"/>
              <a:t>5</a:t>
            </a:r>
            <a:r>
              <a:rPr kumimoji="1" lang="zh-CN" altLang="en-US" dirty="0" smtClean="0"/>
              <a:t>天，到本周五结束。</a:t>
            </a:r>
            <a:endParaRPr kumimoji="1" lang="zh-CN" altLang="en-US" dirty="0"/>
          </a:p>
        </p:txBody>
      </p:sp>
      <p:sp>
        <p:nvSpPr>
          <p:cNvPr id="4" name="幻灯片编号占位符 3"/>
          <p:cNvSpPr>
            <a:spLocks noGrp="1"/>
          </p:cNvSpPr>
          <p:nvPr>
            <p:ph type="sldNum" sz="quarter" idx="10"/>
          </p:nvPr>
        </p:nvSpPr>
        <p:spPr/>
        <p:txBody>
          <a:bodyPr/>
          <a:lstStyle/>
          <a:p>
            <a:fld id="{04148FAE-9FEB-C544-A369-9014D14DC893}" type="slidenum">
              <a:rPr kumimoji="1" lang="zh-CN" altLang="en-US" smtClean="0"/>
              <a:t>1</a:t>
            </a:fld>
            <a:endParaRPr kumimoji="1" lang="zh-CN" altLang="en-US"/>
          </a:p>
        </p:txBody>
      </p:sp>
    </p:spTree>
    <p:extLst>
      <p:ext uri="{BB962C8B-B14F-4D97-AF65-F5344CB8AC3E}">
        <p14:creationId xmlns:p14="http://schemas.microsoft.com/office/powerpoint/2010/main" val="1330573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首先做下自我介绍</a:t>
            </a:r>
            <a:r>
              <a:rPr kumimoji="1" lang="zh-CN" altLang="en-US" dirty="0" smtClean="0"/>
              <a:t>，</a:t>
            </a:r>
            <a:r>
              <a:rPr kumimoji="1" lang="zh-CN" altLang="en-US" dirty="0" smtClean="0"/>
              <a:t>我叫王林金，从本周开始由我带着大家一起学习</a:t>
            </a:r>
            <a:r>
              <a:rPr kumimoji="1" lang="en-US" altLang="zh-CN" dirty="0" smtClean="0"/>
              <a:t>Android</a:t>
            </a:r>
            <a:r>
              <a:rPr kumimoji="1" lang="zh-CN" altLang="en-US" dirty="0" smtClean="0"/>
              <a:t>开发技术。我是从</a:t>
            </a:r>
            <a:r>
              <a:rPr kumimoji="1" lang="en-US" altLang="zh-CN" dirty="0" smtClean="0"/>
              <a:t>2010</a:t>
            </a:r>
            <a:r>
              <a:rPr kumimoji="1" lang="zh-CN" altLang="en-US" dirty="0" smtClean="0"/>
              <a:t>年参加工作的</a:t>
            </a:r>
            <a:r>
              <a:rPr kumimoji="1" lang="zh-CN" altLang="en-US" dirty="0" smtClean="0"/>
              <a:t>，</a:t>
            </a:r>
            <a:r>
              <a:rPr kumimoji="1" lang="en-US" altLang="zh-CN" dirty="0" smtClean="0"/>
              <a:t>2011</a:t>
            </a:r>
            <a:r>
              <a:rPr kumimoji="1" lang="zh-CN" altLang="en-US" dirty="0" smtClean="0"/>
              <a:t>年开始学习</a:t>
            </a:r>
            <a:r>
              <a:rPr kumimoji="1" lang="en-US" altLang="zh-CN" dirty="0" smtClean="0"/>
              <a:t>Android</a:t>
            </a:r>
            <a:r>
              <a:rPr kumimoji="1" lang="zh-CN" altLang="en-US" dirty="0" smtClean="0"/>
              <a:t>开发技术，并一直在南京爱西柚从事</a:t>
            </a:r>
            <a:r>
              <a:rPr kumimoji="1" lang="en-US" altLang="zh-CN" dirty="0" smtClean="0"/>
              <a:t>Android</a:t>
            </a:r>
            <a:r>
              <a:rPr kumimoji="1" lang="zh-CN" altLang="en-US" dirty="0" smtClean="0"/>
              <a:t>技术开发，</a:t>
            </a:r>
            <a:r>
              <a:rPr kumimoji="1" lang="zh-CN" altLang="en-US" dirty="0" smtClean="0"/>
              <a:t>大家</a:t>
            </a:r>
            <a:r>
              <a:rPr kumimoji="1" lang="zh-CN" altLang="en-US" dirty="0" smtClean="0"/>
              <a:t>的工作经验应该都比我丰富，如果在讲解过程中有哪里不正确的地方，可以随时打断我，我们一起讨论学习</a:t>
            </a:r>
            <a:r>
              <a:rPr kumimoji="1" lang="zh-CN" altLang="en-US" dirty="0" smtClean="0"/>
              <a:t>。</a:t>
            </a:r>
          </a:p>
          <a:p>
            <a:endParaRPr kumimoji="1" lang="zh-CN" altLang="en-US" dirty="0" smtClean="0"/>
          </a:p>
          <a:p>
            <a:r>
              <a:rPr kumimoji="1" lang="zh-CN" altLang="en-US" dirty="0" smtClean="0"/>
              <a:t>上面的手机号和微信号大家可以加一下，如果以后遇到</a:t>
            </a:r>
            <a:r>
              <a:rPr kumimoji="1" lang="en-US" altLang="zh-CN" dirty="0" smtClean="0"/>
              <a:t>Android</a:t>
            </a:r>
            <a:r>
              <a:rPr kumimoji="1" lang="zh-CN" altLang="en-US" dirty="0" smtClean="0"/>
              <a:t>开发上的问题，可以随时咨询我。</a:t>
            </a:r>
            <a:endParaRPr kumimoji="1" lang="zh-CN" altLang="en-US" dirty="0"/>
          </a:p>
        </p:txBody>
      </p:sp>
      <p:sp>
        <p:nvSpPr>
          <p:cNvPr id="4" name="幻灯片编号占位符 3"/>
          <p:cNvSpPr>
            <a:spLocks noGrp="1"/>
          </p:cNvSpPr>
          <p:nvPr>
            <p:ph type="sldNum" sz="quarter" idx="10"/>
          </p:nvPr>
        </p:nvSpPr>
        <p:spPr/>
        <p:txBody>
          <a:bodyPr/>
          <a:lstStyle/>
          <a:p>
            <a:fld id="{04148FAE-9FEB-C544-A369-9014D14DC893}" type="slidenum">
              <a:rPr kumimoji="1" lang="zh-CN" altLang="en-US" smtClean="0"/>
              <a:t>2</a:t>
            </a:fld>
            <a:endParaRPr kumimoji="1" lang="zh-CN" altLang="en-US"/>
          </a:p>
        </p:txBody>
      </p:sp>
    </p:spTree>
    <p:extLst>
      <p:ext uri="{BB962C8B-B14F-4D97-AF65-F5344CB8AC3E}">
        <p14:creationId xmlns:p14="http://schemas.microsoft.com/office/powerpoint/2010/main" val="1572276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下面让我们一起了解下这节课的主要内容</a:t>
            </a:r>
          </a:p>
        </p:txBody>
      </p:sp>
      <p:sp>
        <p:nvSpPr>
          <p:cNvPr id="4" name="幻灯片编号占位符 3"/>
          <p:cNvSpPr>
            <a:spLocks noGrp="1"/>
          </p:cNvSpPr>
          <p:nvPr>
            <p:ph type="sldNum" sz="quarter" idx="10"/>
          </p:nvPr>
        </p:nvSpPr>
        <p:spPr/>
        <p:txBody>
          <a:bodyPr/>
          <a:lstStyle/>
          <a:p>
            <a:fld id="{04148FAE-9FEB-C544-A369-9014D14DC893}" type="slidenum">
              <a:rPr kumimoji="1" lang="zh-CN" altLang="en-US" smtClean="0"/>
              <a:t>3</a:t>
            </a:fld>
            <a:endParaRPr kumimoji="1" lang="zh-CN" altLang="en-US"/>
          </a:p>
        </p:txBody>
      </p:sp>
    </p:spTree>
    <p:extLst>
      <p:ext uri="{BB962C8B-B14F-4D97-AF65-F5344CB8AC3E}">
        <p14:creationId xmlns:p14="http://schemas.microsoft.com/office/powerpoint/2010/main" val="825791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这个安排可能时间</a:t>
            </a:r>
            <a:r>
              <a:rPr kumimoji="1" lang="zh-CN" altLang="en-US" dirty="0" smtClean="0"/>
              <a:t>上可能不一定这么精确，</a:t>
            </a:r>
          </a:p>
          <a:p>
            <a:r>
              <a:rPr kumimoji="1" lang="zh-CN" altLang="en-US" dirty="0" smtClean="0"/>
              <a:t>比如第一天上午 可能</a:t>
            </a:r>
            <a:r>
              <a:rPr kumimoji="1" lang="en-US" altLang="zh-CN" dirty="0" smtClean="0"/>
              <a:t>1</a:t>
            </a:r>
            <a:r>
              <a:rPr kumimoji="1" lang="zh-CN" altLang="en-US" dirty="0" smtClean="0"/>
              <a:t>节课就讲完了，那我们继续上第一天下午课的内容</a:t>
            </a:r>
            <a:r>
              <a:rPr kumimoji="1" lang="zh-CN" altLang="en-US" dirty="0" smtClean="0"/>
              <a:t>。</a:t>
            </a:r>
            <a:endParaRPr kumimoji="1" lang="zh-CN" altLang="en-US" dirty="0" smtClean="0"/>
          </a:p>
        </p:txBody>
      </p:sp>
      <p:sp>
        <p:nvSpPr>
          <p:cNvPr id="4" name="幻灯片编号占位符 3"/>
          <p:cNvSpPr>
            <a:spLocks noGrp="1"/>
          </p:cNvSpPr>
          <p:nvPr>
            <p:ph type="sldNum" sz="quarter" idx="10"/>
          </p:nvPr>
        </p:nvSpPr>
        <p:spPr/>
        <p:txBody>
          <a:bodyPr/>
          <a:lstStyle/>
          <a:p>
            <a:fld id="{04148FAE-9FEB-C544-A369-9014D14DC893}" type="slidenum">
              <a:rPr kumimoji="1" lang="zh-CN" altLang="en-US" smtClean="0"/>
              <a:t>4</a:t>
            </a:fld>
            <a:endParaRPr kumimoji="1" lang="zh-CN" altLang="en-US"/>
          </a:p>
        </p:txBody>
      </p:sp>
    </p:spTree>
    <p:extLst>
      <p:ext uri="{BB962C8B-B14F-4D97-AF65-F5344CB8AC3E}">
        <p14:creationId xmlns:p14="http://schemas.microsoft.com/office/powerpoint/2010/main" val="21785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检查所有学员的开发环境是否搭建正确</a:t>
            </a:r>
          </a:p>
          <a:p>
            <a:endParaRPr kumimoji="1" lang="zh-CN" altLang="en-US" dirty="0" smtClean="0"/>
          </a:p>
          <a:p>
            <a:r>
              <a:rPr kumimoji="1" lang="en-US" altLang="zh-CN" dirty="0" smtClean="0"/>
              <a:t>android</a:t>
            </a:r>
            <a:r>
              <a:rPr kumimoji="1" lang="zh-CN" altLang="en-US" baseline="0" dirty="0" smtClean="0"/>
              <a:t> </a:t>
            </a:r>
            <a:r>
              <a:rPr kumimoji="1" lang="en-US" altLang="zh-CN" baseline="0" dirty="0" smtClean="0"/>
              <a:t>studio</a:t>
            </a:r>
            <a:r>
              <a:rPr kumimoji="1" lang="zh-CN" altLang="en-US" baseline="0" dirty="0" smtClean="0"/>
              <a:t> </a:t>
            </a:r>
          </a:p>
          <a:p>
            <a:r>
              <a:rPr kumimoji="1" lang="en-US" altLang="zh-CN" baseline="0" dirty="0" err="1" smtClean="0"/>
              <a:t>jdk</a:t>
            </a:r>
            <a:endParaRPr kumimoji="1" lang="zh-CN" alt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baseline="0" dirty="0" err="1" smtClean="0"/>
              <a:t>git</a:t>
            </a:r>
            <a:endParaRPr kumimoji="1" lang="zh-CN" altLang="en-US" baseline="0" dirty="0" smtClean="0"/>
          </a:p>
        </p:txBody>
      </p:sp>
      <p:sp>
        <p:nvSpPr>
          <p:cNvPr id="4" name="幻灯片编号占位符 3"/>
          <p:cNvSpPr>
            <a:spLocks noGrp="1"/>
          </p:cNvSpPr>
          <p:nvPr>
            <p:ph type="sldNum" sz="quarter" idx="10"/>
          </p:nvPr>
        </p:nvSpPr>
        <p:spPr/>
        <p:txBody>
          <a:bodyPr/>
          <a:lstStyle/>
          <a:p>
            <a:fld id="{04148FAE-9FEB-C544-A369-9014D14DC893}" type="slidenum">
              <a:rPr kumimoji="1" lang="zh-CN" altLang="en-US" smtClean="0"/>
              <a:t>6</a:t>
            </a:fld>
            <a:endParaRPr kumimoji="1" lang="zh-CN" altLang="en-US"/>
          </a:p>
        </p:txBody>
      </p:sp>
    </p:spTree>
    <p:extLst>
      <p:ext uri="{BB962C8B-B14F-4D97-AF65-F5344CB8AC3E}">
        <p14:creationId xmlns:p14="http://schemas.microsoft.com/office/powerpoint/2010/main" val="847915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4148FAE-9FEB-C544-A369-9014D14DC893}" type="slidenum">
              <a:rPr kumimoji="1" lang="zh-CN" altLang="en-US" smtClean="0"/>
              <a:t>8</a:t>
            </a:fld>
            <a:endParaRPr kumimoji="1" lang="zh-CN" altLang="en-US"/>
          </a:p>
        </p:txBody>
      </p:sp>
    </p:spTree>
    <p:extLst>
      <p:ext uri="{BB962C8B-B14F-4D97-AF65-F5344CB8AC3E}">
        <p14:creationId xmlns:p14="http://schemas.microsoft.com/office/powerpoint/2010/main" val="653468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effectLst/>
              </a:rPr>
              <a:t>Activity</a:t>
            </a:r>
            <a:r>
              <a:rPr lang="zh-CN" altLang="en-US" dirty="0" smtClean="0"/>
              <a:t>表示具有用户界面的单一屏幕。例如，微信应用的好友列表、朋友圈都是一个</a:t>
            </a:r>
            <a:r>
              <a:rPr lang="en-US" altLang="zh-CN" dirty="0" smtClean="0"/>
              <a:t>Activity</a:t>
            </a:r>
            <a:r>
              <a:rPr lang="zh-CN" altLang="en-US" dirty="0" smtClean="0"/>
              <a:t>。 他们之间都是相互独立的，因此，其他应用可以启动其中任何一个 </a:t>
            </a:r>
            <a:r>
              <a:rPr lang="en-US" altLang="zh-CN" dirty="0" smtClean="0"/>
              <a:t>Activity</a:t>
            </a:r>
            <a:r>
              <a:rPr lang="zh-CN" altLang="en-US" dirty="0" smtClean="0"/>
              <a:t>（如果微信应用允许）。 例如，其他应用可以调用朋友圈分享图片。</a:t>
            </a:r>
          </a:p>
          <a:p>
            <a:r>
              <a:rPr lang="en-US" altLang="zh-CN" b="1" dirty="0" smtClean="0">
                <a:effectLst/>
              </a:rPr>
              <a:t>Service</a:t>
            </a:r>
            <a:r>
              <a:rPr lang="zh-CN" altLang="en-US" dirty="0" smtClean="0"/>
              <a:t>是一种在后台运行的组件，用于执行比较耗时的操作。 </a:t>
            </a:r>
            <a:r>
              <a:rPr lang="en-US" altLang="zh-CN" dirty="0" smtClean="0"/>
              <a:t>Service</a:t>
            </a:r>
            <a:r>
              <a:rPr lang="zh-CN" altLang="en-US" dirty="0" smtClean="0"/>
              <a:t>不会提供用户界面。 例如，微信会一起有个后台服务进行接收好友发送给自己的消息</a:t>
            </a:r>
            <a:r>
              <a:rPr lang="zh-CN" altLang="en-US" dirty="0" smtClean="0">
                <a:effectLst/>
              </a:rPr>
              <a:t>。</a:t>
            </a:r>
          </a:p>
          <a:p>
            <a:r>
              <a:rPr lang="en-US" altLang="zh-CN" b="1" dirty="0" err="1" smtClean="0">
                <a:effectLst/>
              </a:rPr>
              <a:t>ContentProvider</a:t>
            </a:r>
            <a:r>
              <a:rPr lang="zh-CN" altLang="en-US" dirty="0" smtClean="0"/>
              <a:t> 管理一组共享的应用数据。比如系统通讯录，其他应用可以访问通讯录的的数据，都是通过这种方式共享的数据。</a:t>
            </a:r>
          </a:p>
          <a:p>
            <a:endParaRPr lang="zh-CN" altLang="en-US" dirty="0" smtClean="0"/>
          </a:p>
          <a:p>
            <a:r>
              <a:rPr lang="zh-CN" altLang="en-US" dirty="0" smtClean="0"/>
              <a:t>广播 是一种用于响应系统范围广播通知的组件。 许多广播都是由系统发起的</a:t>
            </a:r>
            <a:r>
              <a:rPr lang="en-US" altLang="zh-CN" dirty="0" smtClean="0"/>
              <a:t>—</a:t>
            </a:r>
            <a:r>
              <a:rPr lang="zh-CN" altLang="en-US" dirty="0" smtClean="0"/>
              <a:t>例如，通知屏幕已关闭、电池电量不足或已拍摄照片的广播。应用也可以发起广播</a:t>
            </a:r>
            <a:r>
              <a:rPr lang="en-US" altLang="zh-CN" dirty="0" smtClean="0"/>
              <a:t>—</a:t>
            </a:r>
            <a:r>
              <a:rPr lang="zh-CN" altLang="en-US" dirty="0" smtClean="0"/>
              <a:t>例如，通知其他应用某些数据已下载好，并且可供其使用。 广播接收器不会显示用户界面，但它们可显示到</a:t>
            </a:r>
            <a:r>
              <a:rPr lang="zh-CN" altLang="en-US" sz="1200" u="none" strike="noStrike" kern="1200" dirty="0" smtClean="0">
                <a:solidFill>
                  <a:schemeClr val="tx1"/>
                </a:solidFill>
                <a:effectLst/>
                <a:latin typeface="+mn-lt"/>
                <a:ea typeface="+mn-ea"/>
                <a:cs typeface="+mn-cs"/>
                <a:hlinkClick r:id="rId3"/>
              </a:rPr>
              <a:t>状态栏通知</a:t>
            </a:r>
            <a:r>
              <a:rPr lang="zh-CN" altLang="en-US" dirty="0" smtClean="0"/>
              <a:t>，提现用户。</a:t>
            </a:r>
          </a:p>
          <a:p>
            <a:endParaRPr lang="zh-CN" altLang="en-US" dirty="0" smtClean="0">
              <a:effectLst/>
            </a:endParaRPr>
          </a:p>
          <a:p>
            <a:r>
              <a:rPr lang="en-US" altLang="zh-CN" sz="1200" b="0" i="0" kern="1200" dirty="0" smtClean="0">
                <a:solidFill>
                  <a:schemeClr val="tx1"/>
                </a:solidFill>
                <a:effectLst/>
                <a:latin typeface="+mn-lt"/>
                <a:ea typeface="+mn-ea"/>
                <a:cs typeface="+mn-cs"/>
              </a:rPr>
              <a:t>Android </a:t>
            </a:r>
            <a:r>
              <a:rPr lang="zh-CN" altLang="en-US" sz="1200" b="0" i="0" kern="1200" dirty="0" smtClean="0">
                <a:solidFill>
                  <a:schemeClr val="tx1"/>
                </a:solidFill>
                <a:effectLst/>
                <a:latin typeface="+mn-lt"/>
                <a:ea typeface="+mn-ea"/>
                <a:cs typeface="+mn-cs"/>
              </a:rPr>
              <a:t>系统设计的独特之处在于，任何应用都可以启动其他应用的组件。例如，</a:t>
            </a:r>
          </a:p>
          <a:p>
            <a:r>
              <a:rPr lang="zh-CN" altLang="en-US" sz="1200" b="0" i="0" kern="1200" dirty="0" smtClean="0">
                <a:solidFill>
                  <a:schemeClr val="tx1"/>
                </a:solidFill>
                <a:effectLst/>
                <a:latin typeface="+mn-lt"/>
                <a:ea typeface="+mn-ea"/>
                <a:cs typeface="+mn-cs"/>
              </a:rPr>
              <a:t>你可以通过系统的下载应用下载一个文件，</a:t>
            </a:r>
          </a:p>
          <a:p>
            <a:r>
              <a:rPr lang="zh-CN" altLang="en-US" sz="1200" b="0" i="0" kern="1200" dirty="0" smtClean="0">
                <a:solidFill>
                  <a:schemeClr val="tx1"/>
                </a:solidFill>
                <a:effectLst/>
                <a:latin typeface="+mn-lt"/>
                <a:ea typeface="+mn-ea"/>
                <a:cs typeface="+mn-cs"/>
              </a:rPr>
              <a:t>你可以通过系统浏览器访问一个网址</a:t>
            </a:r>
          </a:p>
          <a:p>
            <a:r>
              <a:rPr lang="zh-CN" altLang="en-US" sz="1200" b="0" i="0" kern="1200" dirty="0" smtClean="0">
                <a:solidFill>
                  <a:schemeClr val="tx1"/>
                </a:solidFill>
                <a:effectLst/>
                <a:latin typeface="+mn-lt"/>
                <a:ea typeface="+mn-ea"/>
                <a:cs typeface="+mn-cs"/>
              </a:rPr>
              <a:t>你可以通过微信分享一个图片</a:t>
            </a:r>
          </a:p>
          <a:p>
            <a:r>
              <a:rPr lang="zh-CN" altLang="en-US" sz="1200" b="0" i="0" kern="1200" dirty="0" smtClean="0">
                <a:solidFill>
                  <a:schemeClr val="tx1"/>
                </a:solidFill>
                <a:effectLst/>
                <a:latin typeface="+mn-lt"/>
                <a:ea typeface="+mn-ea"/>
                <a:cs typeface="+mn-cs"/>
              </a:rPr>
              <a:t>等等</a:t>
            </a:r>
          </a:p>
          <a:p>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因此，</a:t>
            </a:r>
            <a:r>
              <a:rPr lang="en-US" altLang="zh-CN" sz="1200" b="0" i="0" kern="1200" dirty="0" smtClean="0">
                <a:solidFill>
                  <a:schemeClr val="tx1"/>
                </a:solidFill>
                <a:effectLst/>
                <a:latin typeface="+mn-lt"/>
                <a:ea typeface="+mn-ea"/>
                <a:cs typeface="+mn-cs"/>
              </a:rPr>
              <a:t>Android</a:t>
            </a:r>
            <a:r>
              <a:rPr lang="zh-CN" altLang="en-US" sz="1200" b="0" i="0" kern="1200" dirty="0" smtClean="0">
                <a:solidFill>
                  <a:schemeClr val="tx1"/>
                </a:solidFill>
                <a:effectLst/>
                <a:latin typeface="+mn-lt"/>
                <a:ea typeface="+mn-ea"/>
                <a:cs typeface="+mn-cs"/>
              </a:rPr>
              <a:t>与大多数其统上的应用不同，</a:t>
            </a:r>
            <a:r>
              <a:rPr lang="en-US" altLang="zh-CN" sz="1200" b="0" i="0" kern="1200" dirty="0" smtClean="0">
                <a:solidFill>
                  <a:schemeClr val="tx1"/>
                </a:solidFill>
                <a:effectLst/>
                <a:latin typeface="+mn-lt"/>
                <a:ea typeface="+mn-ea"/>
                <a:cs typeface="+mn-cs"/>
              </a:rPr>
              <a:t>Android </a:t>
            </a:r>
            <a:r>
              <a:rPr lang="zh-CN" altLang="en-US" sz="1200" b="0" i="0" kern="1200" dirty="0" smtClean="0">
                <a:solidFill>
                  <a:schemeClr val="tx1"/>
                </a:solidFill>
                <a:effectLst/>
                <a:latin typeface="+mn-lt"/>
                <a:ea typeface="+mn-ea"/>
                <a:cs typeface="+mn-cs"/>
              </a:rPr>
              <a:t>应用并没有单一入口点（例如，没有 </a:t>
            </a:r>
            <a:r>
              <a:rPr lang="en-US" altLang="zh-CN" sz="1200" b="0" i="0" kern="1200" dirty="0" smtClean="0">
                <a:solidFill>
                  <a:schemeClr val="tx1"/>
                </a:solidFill>
                <a:effectLst/>
                <a:latin typeface="+mn-lt"/>
                <a:ea typeface="+mn-ea"/>
                <a:cs typeface="+mn-cs"/>
              </a:rPr>
              <a:t>main() </a:t>
            </a:r>
            <a:r>
              <a:rPr lang="zh-CN" altLang="en-US" sz="1200" b="0" i="0" kern="1200" dirty="0" smtClean="0">
                <a:solidFill>
                  <a:schemeClr val="tx1"/>
                </a:solidFill>
                <a:effectLst/>
                <a:latin typeface="+mn-lt"/>
                <a:ea typeface="+mn-ea"/>
                <a:cs typeface="+mn-cs"/>
              </a:rPr>
              <a:t>功能）。</a:t>
            </a:r>
          </a:p>
          <a:p>
            <a:r>
              <a:rPr lang="zh-CN" altLang="en-US" dirty="0" smtClean="0"/>
              <a:t/>
            </a:r>
            <a:br>
              <a:rPr lang="zh-CN" altLang="en-US" dirty="0" smtClean="0"/>
            </a:br>
            <a:endParaRPr lang="zh-CN" altLang="en-US" dirty="0" smtClean="0">
              <a:effectLst/>
            </a:endParaRPr>
          </a:p>
          <a:p>
            <a:endParaRPr kumimoji="1" lang="zh-CN" altLang="en-US" dirty="0"/>
          </a:p>
        </p:txBody>
      </p:sp>
      <p:sp>
        <p:nvSpPr>
          <p:cNvPr id="4" name="幻灯片编号占位符 3"/>
          <p:cNvSpPr>
            <a:spLocks noGrp="1"/>
          </p:cNvSpPr>
          <p:nvPr>
            <p:ph type="sldNum" sz="quarter" idx="10"/>
          </p:nvPr>
        </p:nvSpPr>
        <p:spPr/>
        <p:txBody>
          <a:bodyPr/>
          <a:lstStyle/>
          <a:p>
            <a:fld id="{04148FAE-9FEB-C544-A369-9014D14DC893}" type="slidenum">
              <a:rPr kumimoji="1" lang="zh-CN" altLang="en-US" smtClean="0"/>
              <a:t>13</a:t>
            </a:fld>
            <a:endParaRPr kumimoji="1" lang="zh-CN" altLang="en-US"/>
          </a:p>
        </p:txBody>
      </p:sp>
    </p:spTree>
    <p:extLst>
      <p:ext uri="{BB962C8B-B14F-4D97-AF65-F5344CB8AC3E}">
        <p14:creationId xmlns:p14="http://schemas.microsoft.com/office/powerpoint/2010/main" val="1336720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7/18/16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7/18/16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7/18/16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7/18/16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7/18/16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androiddevtools.c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Android</a:t>
            </a:r>
            <a:r>
              <a:rPr kumimoji="1" lang="zh-CN" altLang="en-US" dirty="0" smtClean="0"/>
              <a:t>技术培训</a:t>
            </a:r>
            <a:endParaRPr kumimoji="1" lang="zh-CN" altLang="en-US" dirty="0"/>
          </a:p>
        </p:txBody>
      </p:sp>
      <p:sp>
        <p:nvSpPr>
          <p:cNvPr id="3" name="副标题 2"/>
          <p:cNvSpPr>
            <a:spLocks noGrp="1"/>
          </p:cNvSpPr>
          <p:nvPr>
            <p:ph type="subTitle" idx="1"/>
          </p:nvPr>
        </p:nvSpPr>
        <p:spPr/>
        <p:txBody>
          <a:bodyPr/>
          <a:lstStyle/>
          <a:p>
            <a:r>
              <a:rPr kumimoji="1" lang="zh-CN" altLang="en-US" dirty="0" smtClean="0"/>
              <a:t>南京爱西柚网络科技有限公司</a:t>
            </a:r>
          </a:p>
          <a:p>
            <a:r>
              <a:rPr kumimoji="1" lang="zh-CN" altLang="en-US" dirty="0" smtClean="0"/>
              <a:t>主讲人：王林金</a:t>
            </a:r>
            <a:endParaRPr kumimoji="1" lang="zh-CN" altLang="en-US" dirty="0"/>
          </a:p>
        </p:txBody>
      </p:sp>
    </p:spTree>
    <p:extLst>
      <p:ext uri="{BB962C8B-B14F-4D97-AF65-F5344CB8AC3E}">
        <p14:creationId xmlns:p14="http://schemas.microsoft.com/office/powerpoint/2010/main" val="1804289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手机应用的</a:t>
            </a:r>
            <a:r>
              <a:rPr kumimoji="1" lang="zh-CN" altLang="en-US" dirty="0"/>
              <a:t>分类</a:t>
            </a:r>
          </a:p>
        </p:txBody>
      </p:sp>
      <p:sp>
        <p:nvSpPr>
          <p:cNvPr id="3" name="内容占位符 2"/>
          <p:cNvSpPr>
            <a:spLocks noGrp="1"/>
          </p:cNvSpPr>
          <p:nvPr>
            <p:ph idx="1"/>
          </p:nvPr>
        </p:nvSpPr>
        <p:spPr/>
        <p:txBody>
          <a:bodyPr/>
          <a:lstStyle/>
          <a:p>
            <a:r>
              <a:rPr lang="en-US" altLang="zh-CN" dirty="0" err="1" smtClean="0"/>
              <a:t>Hybird</a:t>
            </a:r>
            <a:r>
              <a:rPr lang="zh-CN" altLang="en-US" dirty="0" smtClean="0"/>
              <a:t>（混合） 应用</a:t>
            </a:r>
          </a:p>
          <a:p>
            <a:pPr lvl="1"/>
            <a:r>
              <a:rPr kumimoji="1" lang="zh-CN" altLang="en-US" dirty="0" smtClean="0"/>
              <a:t>混合开发中主流的是以</a:t>
            </a:r>
            <a:r>
              <a:rPr kumimoji="1" lang="en-US" altLang="zh-CN" dirty="0" smtClean="0"/>
              <a:t>Web</a:t>
            </a:r>
            <a:r>
              <a:rPr kumimoji="1" lang="zh-CN" altLang="en-US" dirty="0" smtClean="0"/>
              <a:t>为主体进行开发，即以网页语言编写，通过半翻译的原理中间层（第三方框架）将运行时的</a:t>
            </a:r>
            <a:r>
              <a:rPr kumimoji="1" lang="en-US" altLang="zh-CN" dirty="0" smtClean="0"/>
              <a:t>Web</a:t>
            </a:r>
            <a:r>
              <a:rPr kumimoji="1" lang="zh-CN" altLang="en-US" dirty="0" smtClean="0"/>
              <a:t>网页翻译成原生</a:t>
            </a:r>
            <a:r>
              <a:rPr kumimoji="1" lang="en-US" altLang="zh-CN" dirty="0" smtClean="0"/>
              <a:t>API</a:t>
            </a:r>
            <a:r>
              <a:rPr kumimoji="1" lang="zh-CN" altLang="en-US" dirty="0" smtClean="0"/>
              <a:t>。</a:t>
            </a:r>
          </a:p>
          <a:p>
            <a:pPr lvl="1"/>
            <a:r>
              <a:rPr kumimoji="1" lang="en-US" altLang="zh-CN" dirty="0" smtClean="0"/>
              <a:t>Web</a:t>
            </a:r>
            <a:r>
              <a:rPr kumimoji="1" lang="zh-CN" altLang="en-US" dirty="0" smtClean="0"/>
              <a:t> 主体型的应用用户体验的好坏取决于底层中间件的交互以及跨平台的能力。</a:t>
            </a:r>
          </a:p>
          <a:p>
            <a:pPr lvl="1"/>
            <a:r>
              <a:rPr lang="en-US" altLang="zh-CN" dirty="0" err="1" smtClean="0"/>
              <a:t>Hybird</a:t>
            </a:r>
            <a:r>
              <a:rPr lang="zh-CN" altLang="en-US" dirty="0" smtClean="0"/>
              <a:t>可以不采用或者大部分不采用原生语言，却拥有原生的特性，一方面随着</a:t>
            </a:r>
            <a:r>
              <a:rPr lang="en-US" altLang="zh-CN" dirty="0" smtClean="0"/>
              <a:t>Web</a:t>
            </a:r>
            <a:r>
              <a:rPr lang="zh-CN" altLang="en-US" dirty="0" smtClean="0"/>
              <a:t>的发展，</a:t>
            </a:r>
            <a:r>
              <a:rPr lang="en-US" altLang="zh-CN" dirty="0"/>
              <a:t> </a:t>
            </a:r>
            <a:r>
              <a:rPr lang="en-US" altLang="zh-CN" dirty="0" err="1" smtClean="0"/>
              <a:t>Hybird</a:t>
            </a:r>
            <a:r>
              <a:rPr lang="zh-CN" altLang="en-US" dirty="0" smtClean="0"/>
              <a:t> 应用技术也日渐成熟，它能给大型企业移动应用的开发、维护、更新都带来了极高的便捷性。比如淘宝、微信</a:t>
            </a:r>
            <a:r>
              <a:rPr lang="zh-CN" altLang="en-US" dirty="0"/>
              <a:t>、</a:t>
            </a:r>
            <a:r>
              <a:rPr lang="en-US" altLang="zh-CN" dirty="0" smtClean="0"/>
              <a:t>12306</a:t>
            </a:r>
            <a:r>
              <a:rPr lang="zh-CN" altLang="en-US" dirty="0" smtClean="0"/>
              <a:t>、等应用都是采用了这种开发模式。</a:t>
            </a:r>
          </a:p>
          <a:p>
            <a:pPr lvl="1"/>
            <a:r>
              <a:rPr kumimoji="1" lang="zh-CN" altLang="en-US" dirty="0" smtClean="0"/>
              <a:t>常用的框架：国外的</a:t>
            </a:r>
            <a:r>
              <a:rPr kumimoji="1" lang="en-US" altLang="zh-CN" dirty="0" smtClean="0"/>
              <a:t>Facebook</a:t>
            </a:r>
            <a:r>
              <a:rPr kumimoji="1" lang="zh-CN" altLang="en-US" dirty="0" smtClean="0"/>
              <a:t>的</a:t>
            </a:r>
            <a:r>
              <a:rPr lang="en-US" altLang="zh-CN" dirty="0" err="1" smtClean="0"/>
              <a:t>ReactNative</a:t>
            </a:r>
            <a:r>
              <a:rPr lang="zh-CN" altLang="en-US" dirty="0" smtClean="0"/>
              <a:t>框架、国内的</a:t>
            </a:r>
            <a:r>
              <a:rPr lang="en-US" altLang="zh-CN" dirty="0" err="1" smtClean="0"/>
              <a:t>apicloud</a:t>
            </a:r>
            <a:endParaRPr lang="zh-CN" altLang="en-US" dirty="0" smtClean="0"/>
          </a:p>
          <a:p>
            <a:pPr lvl="1"/>
            <a:r>
              <a:rPr lang="zh-CN" altLang="en-US" dirty="0" smtClean="0"/>
              <a:t>随着</a:t>
            </a:r>
            <a:r>
              <a:rPr lang="en-US" altLang="zh-CN" dirty="0" smtClean="0"/>
              <a:t>Web</a:t>
            </a:r>
            <a:r>
              <a:rPr lang="zh-CN" altLang="en-US" dirty="0" smtClean="0"/>
              <a:t>技术的发展，</a:t>
            </a:r>
            <a:r>
              <a:rPr lang="en-US" altLang="zh-CN" dirty="0" smtClean="0"/>
              <a:t> </a:t>
            </a:r>
            <a:r>
              <a:rPr lang="en-US" altLang="zh-CN" dirty="0" err="1" smtClean="0"/>
              <a:t>Hybird</a:t>
            </a:r>
            <a:r>
              <a:rPr lang="zh-CN" altLang="en-US" dirty="0" smtClean="0"/>
              <a:t> 应用也将是未来应用开发的一种趋势。</a:t>
            </a:r>
          </a:p>
        </p:txBody>
      </p:sp>
    </p:spTree>
    <p:extLst>
      <p:ext uri="{BB962C8B-B14F-4D97-AF65-F5344CB8AC3E}">
        <p14:creationId xmlns:p14="http://schemas.microsoft.com/office/powerpoint/2010/main" val="613298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Android</a:t>
            </a:r>
            <a:r>
              <a:rPr kumimoji="1" lang="zh-CN" altLang="en-US" dirty="0" smtClean="0"/>
              <a:t> 操作系统原理</a:t>
            </a:r>
            <a:endParaRPr kumimoji="1" lang="zh-CN" altLang="en-US" dirty="0"/>
          </a:p>
        </p:txBody>
      </p:sp>
      <p:sp>
        <p:nvSpPr>
          <p:cNvPr id="3" name="内容占位符 2"/>
          <p:cNvSpPr>
            <a:spLocks noGrp="1"/>
          </p:cNvSpPr>
          <p:nvPr>
            <p:ph idx="1"/>
          </p:nvPr>
        </p:nvSpPr>
        <p:spPr/>
        <p:txBody>
          <a:bodyPr/>
          <a:lstStyle/>
          <a:p>
            <a:r>
              <a:rPr lang="en-US" altLang="zh-CN" dirty="0"/>
              <a:t>Android </a:t>
            </a:r>
            <a:r>
              <a:rPr lang="zh-CN" altLang="en-US" dirty="0"/>
              <a:t>操作系统是一种多用户 </a:t>
            </a:r>
            <a:r>
              <a:rPr lang="en-US" altLang="zh-CN" dirty="0"/>
              <a:t>Linux </a:t>
            </a:r>
            <a:r>
              <a:rPr lang="zh-CN" altLang="en-US" dirty="0"/>
              <a:t>系统，其中的每个应用都是一位不同的用户；</a:t>
            </a:r>
          </a:p>
          <a:p>
            <a:r>
              <a:rPr lang="zh-CN" altLang="en-US" dirty="0"/>
              <a:t>默认情况下，系统会为每个应用分配一个唯一的 </a:t>
            </a:r>
            <a:r>
              <a:rPr lang="en-US" altLang="zh-CN" dirty="0"/>
              <a:t>Linux </a:t>
            </a:r>
            <a:r>
              <a:rPr lang="zh-CN" altLang="en-US" dirty="0"/>
              <a:t>用户 </a:t>
            </a:r>
            <a:r>
              <a:rPr lang="en-US" altLang="zh-CN" dirty="0"/>
              <a:t>ID</a:t>
            </a:r>
            <a:r>
              <a:rPr lang="zh-CN" altLang="en-US" dirty="0"/>
              <a:t>（该 </a:t>
            </a:r>
            <a:r>
              <a:rPr lang="en-US" altLang="zh-CN" dirty="0"/>
              <a:t>ID </a:t>
            </a:r>
            <a:r>
              <a:rPr lang="zh-CN" altLang="en-US" dirty="0"/>
              <a:t>仅由系统使用，应用并不知晓）。系统为应用中的所有文件设置权限，使得只有分配给该应用的用户 </a:t>
            </a:r>
            <a:r>
              <a:rPr lang="en-US" altLang="zh-CN" dirty="0"/>
              <a:t>ID </a:t>
            </a:r>
            <a:r>
              <a:rPr lang="zh-CN" altLang="en-US" dirty="0"/>
              <a:t>才能访问这些文件；</a:t>
            </a:r>
          </a:p>
          <a:p>
            <a:r>
              <a:rPr lang="zh-CN" altLang="en-US" dirty="0"/>
              <a:t>每个进程都具有自己的虚拟机 </a:t>
            </a:r>
            <a:r>
              <a:rPr lang="en-US" altLang="zh-CN" dirty="0"/>
              <a:t>(VM)</a:t>
            </a:r>
            <a:r>
              <a:rPr lang="zh-CN" altLang="en-US" dirty="0"/>
              <a:t>，因此应用代码是在与其他应用隔离的环境中运行；</a:t>
            </a:r>
          </a:p>
          <a:p>
            <a:r>
              <a:rPr lang="zh-CN" altLang="en-US" dirty="0"/>
              <a:t>默认情况下，每个应用都在其自己的 </a:t>
            </a:r>
            <a:r>
              <a:rPr lang="en-US" altLang="zh-CN" dirty="0"/>
              <a:t>Linux </a:t>
            </a:r>
            <a:r>
              <a:rPr lang="zh-CN" altLang="en-US" dirty="0"/>
              <a:t>进程内运行。</a:t>
            </a:r>
            <a:r>
              <a:rPr lang="en-US" altLang="zh-CN" dirty="0"/>
              <a:t>Android </a:t>
            </a:r>
            <a:r>
              <a:rPr lang="zh-CN" altLang="en-US" dirty="0"/>
              <a:t>会在需要执行任何应用组件时启动该进程，然后在不再需要该进程或系统必须为其他应用恢复内存时关闭该进程。</a:t>
            </a:r>
          </a:p>
          <a:p>
            <a:endParaRPr kumimoji="1" lang="zh-CN" altLang="en-US" dirty="0"/>
          </a:p>
        </p:txBody>
      </p:sp>
    </p:spTree>
    <p:extLst>
      <p:ext uri="{BB962C8B-B14F-4D97-AF65-F5344CB8AC3E}">
        <p14:creationId xmlns:p14="http://schemas.microsoft.com/office/powerpoint/2010/main" val="1125267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Android</a:t>
            </a:r>
            <a:r>
              <a:rPr kumimoji="1" lang="zh-CN" altLang="en-US" dirty="0" smtClean="0"/>
              <a:t> 系统的安全机制</a:t>
            </a:r>
            <a:endParaRPr kumimoji="1" lang="zh-CN" altLang="en-US" dirty="0"/>
          </a:p>
        </p:txBody>
      </p:sp>
      <p:sp>
        <p:nvSpPr>
          <p:cNvPr id="3" name="内容占位符 2"/>
          <p:cNvSpPr>
            <a:spLocks noGrp="1"/>
          </p:cNvSpPr>
          <p:nvPr>
            <p:ph idx="1"/>
          </p:nvPr>
        </p:nvSpPr>
        <p:spPr/>
        <p:txBody>
          <a:bodyPr/>
          <a:lstStyle/>
          <a:p>
            <a:r>
              <a:rPr kumimoji="1" lang="en-US" altLang="zh-CN" dirty="0" err="1"/>
              <a:t>Apk</a:t>
            </a:r>
            <a:r>
              <a:rPr kumimoji="1" lang="zh-CN" altLang="en-US" dirty="0"/>
              <a:t>文件</a:t>
            </a:r>
            <a:r>
              <a:rPr kumimoji="1" lang="zh-CN" altLang="en-US" dirty="0" smtClean="0"/>
              <a:t>安装到手机之后</a:t>
            </a:r>
            <a:r>
              <a:rPr kumimoji="1" lang="zh-CN" altLang="en-US" dirty="0"/>
              <a:t>，会运行到自己的安全沙箱之内。</a:t>
            </a:r>
          </a:p>
          <a:p>
            <a:r>
              <a:rPr lang="zh-CN" altLang="en-US" dirty="0" smtClean="0"/>
              <a:t>每个</a:t>
            </a:r>
            <a:r>
              <a:rPr lang="zh-CN" altLang="en-US" dirty="0"/>
              <a:t>应用都只能访问</a:t>
            </a:r>
            <a:r>
              <a:rPr lang="zh-CN" altLang="en-US" dirty="0" smtClean="0"/>
              <a:t>执行自己工作</a:t>
            </a:r>
            <a:r>
              <a:rPr lang="zh-CN" altLang="en-US" dirty="0"/>
              <a:t>所需的组件，而不能访问其他组件。 这样便营造出一个非常安全的环境，在这个环境中，应用无法访问系统</a:t>
            </a:r>
            <a:r>
              <a:rPr lang="zh-CN" altLang="en-US" dirty="0" smtClean="0"/>
              <a:t>中未</a:t>
            </a:r>
            <a:r>
              <a:rPr lang="zh-CN" altLang="en-US" dirty="0"/>
              <a:t>获得权限的部分</a:t>
            </a:r>
            <a:r>
              <a:rPr lang="zh-CN" altLang="en-US" dirty="0" smtClean="0"/>
              <a:t>。</a:t>
            </a:r>
          </a:p>
          <a:p>
            <a:r>
              <a:rPr lang="zh-CN" altLang="en-US" dirty="0"/>
              <a:t>不过，</a:t>
            </a:r>
            <a:r>
              <a:rPr lang="zh-CN" altLang="en-US" dirty="0" smtClean="0"/>
              <a:t>应用依然可以</a:t>
            </a:r>
            <a:r>
              <a:rPr lang="zh-CN" altLang="en-US" dirty="0"/>
              <a:t>通过一些途径与其他应用共享数据以及访问系统服务</a:t>
            </a:r>
            <a:r>
              <a:rPr lang="zh-CN" altLang="en-US" dirty="0" smtClean="0"/>
              <a:t>：</a:t>
            </a:r>
          </a:p>
          <a:p>
            <a:pPr lvl="1"/>
            <a:r>
              <a:rPr lang="zh-CN" altLang="en-US" dirty="0"/>
              <a:t>可以安排两个应用共享同一 </a:t>
            </a:r>
            <a:r>
              <a:rPr lang="en-US" altLang="zh-CN" dirty="0"/>
              <a:t>Linux </a:t>
            </a:r>
            <a:r>
              <a:rPr lang="zh-CN" altLang="en-US" dirty="0"/>
              <a:t>用户 </a:t>
            </a:r>
            <a:r>
              <a:rPr lang="en-US" altLang="zh-CN" dirty="0"/>
              <a:t>ID</a:t>
            </a:r>
            <a:r>
              <a:rPr lang="zh-CN" altLang="en-US" dirty="0"/>
              <a:t>，在这种情况下，它们能够相互访问彼此的文件。为了节省系统资源，可以安排具有相同用户 </a:t>
            </a:r>
            <a:r>
              <a:rPr lang="en-US" altLang="zh-CN" dirty="0"/>
              <a:t>ID </a:t>
            </a:r>
            <a:r>
              <a:rPr lang="zh-CN" altLang="en-US" dirty="0"/>
              <a:t>的应用在同一 </a:t>
            </a:r>
            <a:r>
              <a:rPr lang="en-US" altLang="zh-CN" dirty="0"/>
              <a:t>Linux </a:t>
            </a:r>
            <a:r>
              <a:rPr lang="zh-CN" altLang="en-US" dirty="0"/>
              <a:t>进程中运行，并共享</a:t>
            </a:r>
            <a:r>
              <a:rPr lang="zh-CN" altLang="en-US" dirty="0" smtClean="0"/>
              <a:t>同一套虚拟机 </a:t>
            </a:r>
            <a:r>
              <a:rPr lang="en-US" altLang="zh-CN" dirty="0"/>
              <a:t>VM</a:t>
            </a:r>
            <a:r>
              <a:rPr lang="zh-CN" altLang="en-US" dirty="0"/>
              <a:t>（</a:t>
            </a:r>
            <a:r>
              <a:rPr lang="zh-CN" altLang="en-US" dirty="0" smtClean="0"/>
              <a:t>应用必须</a:t>
            </a:r>
            <a:r>
              <a:rPr lang="zh-CN" altLang="en-US" dirty="0"/>
              <a:t>使用相同的证书签署）；</a:t>
            </a:r>
          </a:p>
          <a:p>
            <a:pPr lvl="1"/>
            <a:r>
              <a:rPr lang="zh-CN" altLang="en-US" dirty="0"/>
              <a:t>应用可以请求</a:t>
            </a:r>
            <a:r>
              <a:rPr lang="zh-CN" altLang="en-US" dirty="0" smtClean="0"/>
              <a:t>访问手机数据</a:t>
            </a:r>
            <a:r>
              <a:rPr lang="zh-CN" altLang="en-US" dirty="0"/>
              <a:t>（如用户的联系人、短信</a:t>
            </a:r>
            <a:r>
              <a:rPr lang="zh-CN" altLang="en-US" dirty="0" smtClean="0"/>
              <a:t>、 </a:t>
            </a:r>
            <a:r>
              <a:rPr lang="en-US" altLang="zh-CN" dirty="0" smtClean="0"/>
              <a:t>[</a:t>
            </a:r>
            <a:r>
              <a:rPr lang="en-US" altLang="zh-CN" dirty="0"/>
              <a:t>SD </a:t>
            </a:r>
            <a:r>
              <a:rPr lang="zh-CN" altLang="en-US" dirty="0"/>
              <a:t>卡</a:t>
            </a:r>
            <a:r>
              <a:rPr lang="en-US" altLang="zh-CN" dirty="0"/>
              <a:t>]</a:t>
            </a:r>
            <a:r>
              <a:rPr lang="zh-CN" altLang="en-US" dirty="0"/>
              <a:t>、相机、蓝牙等）的权限。所有应用权限都必须由用户在安装时授予。</a:t>
            </a:r>
          </a:p>
          <a:p>
            <a:pPr lvl="1"/>
            <a:endParaRPr kumimoji="1" lang="zh-CN" altLang="en-US" dirty="0"/>
          </a:p>
        </p:txBody>
      </p:sp>
    </p:spTree>
    <p:extLst>
      <p:ext uri="{BB962C8B-B14F-4D97-AF65-F5344CB8AC3E}">
        <p14:creationId xmlns:p14="http://schemas.microsoft.com/office/powerpoint/2010/main" val="1737594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应用组件</a:t>
            </a:r>
            <a:endParaRPr kumimoji="1" lang="zh-CN" altLang="en-US" dirty="0"/>
          </a:p>
        </p:txBody>
      </p:sp>
      <p:sp>
        <p:nvSpPr>
          <p:cNvPr id="3" name="内容占位符 2"/>
          <p:cNvSpPr>
            <a:spLocks noGrp="1"/>
          </p:cNvSpPr>
          <p:nvPr>
            <p:ph idx="1"/>
          </p:nvPr>
        </p:nvSpPr>
        <p:spPr/>
        <p:txBody>
          <a:bodyPr>
            <a:normAutofit/>
          </a:bodyPr>
          <a:lstStyle/>
          <a:p>
            <a:r>
              <a:rPr lang="zh-CN" altLang="en-US" dirty="0" smtClean="0"/>
              <a:t>应用组件是 </a:t>
            </a:r>
            <a:r>
              <a:rPr lang="en-US" altLang="zh-CN" dirty="0" smtClean="0"/>
              <a:t>Android </a:t>
            </a:r>
            <a:r>
              <a:rPr lang="zh-CN" altLang="en-US" dirty="0" smtClean="0"/>
              <a:t>应用的基本构建基块。每个组件都是一个不同的点，系统可以通过它进入您的应用。并非所有组件都是用户的实际入口点，有些组件相互依赖，但每个组件都以独立实体形式存在，并发挥特定作用</a:t>
            </a:r>
            <a:r>
              <a:rPr lang="en-US" altLang="zh-CN" dirty="0" smtClean="0"/>
              <a:t>—</a:t>
            </a:r>
            <a:r>
              <a:rPr lang="zh-CN" altLang="en-US" dirty="0" smtClean="0"/>
              <a:t>每个组件都是唯一的构建基块，有助于定义应用的总体行为。</a:t>
            </a:r>
          </a:p>
          <a:p>
            <a:r>
              <a:rPr lang="zh-CN" altLang="en-US" dirty="0" smtClean="0"/>
              <a:t>共有</a:t>
            </a:r>
            <a:r>
              <a:rPr lang="zh-CN" altLang="en-US" dirty="0"/>
              <a:t>四种不同的应用组件类型。每种</a:t>
            </a:r>
            <a:r>
              <a:rPr lang="zh-CN" altLang="en-US" dirty="0" smtClean="0"/>
              <a:t>类型都有各自的用途，以下</a:t>
            </a:r>
            <a:r>
              <a:rPr lang="zh-CN" altLang="en-US" dirty="0"/>
              <a:t>便是这四种应用组件类型</a:t>
            </a:r>
            <a:r>
              <a:rPr lang="zh-CN" altLang="en-US" dirty="0" smtClean="0"/>
              <a:t>：</a:t>
            </a:r>
          </a:p>
          <a:p>
            <a:pPr lvl="1"/>
            <a:r>
              <a:rPr lang="en-US" altLang="zh-CN" dirty="0" smtClean="0"/>
              <a:t>Activity</a:t>
            </a:r>
            <a:endParaRPr lang="zh-CN" altLang="en-US" dirty="0" smtClean="0"/>
          </a:p>
          <a:p>
            <a:pPr lvl="1"/>
            <a:r>
              <a:rPr lang="en-US" altLang="zh-CN" dirty="0" smtClean="0"/>
              <a:t>Service</a:t>
            </a:r>
            <a:endParaRPr lang="zh-CN" altLang="en-US" dirty="0" smtClean="0"/>
          </a:p>
          <a:p>
            <a:pPr lvl="1"/>
            <a:r>
              <a:rPr lang="en-US" altLang="zh-CN" dirty="0" err="1" smtClean="0"/>
              <a:t>ContentProvider</a:t>
            </a:r>
            <a:endParaRPr lang="zh-CN" altLang="en-US" dirty="0" smtClean="0"/>
          </a:p>
          <a:p>
            <a:pPr lvl="1"/>
            <a:r>
              <a:rPr lang="en-US" altLang="zh-CN" dirty="0" err="1" smtClean="0"/>
              <a:t>BroadcastReceiver</a:t>
            </a:r>
            <a:endParaRPr kumimoji="1" lang="zh-CN" altLang="en-US" dirty="0"/>
          </a:p>
        </p:txBody>
      </p:sp>
    </p:spTree>
    <p:extLst>
      <p:ext uri="{BB962C8B-B14F-4D97-AF65-F5344CB8AC3E}">
        <p14:creationId xmlns:p14="http://schemas.microsoft.com/office/powerpoint/2010/main" val="1900645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自我介绍</a:t>
            </a:r>
            <a:endParaRPr kumimoji="1" lang="zh-CN" altLang="en-US" dirty="0"/>
          </a:p>
        </p:txBody>
      </p:sp>
      <p:sp>
        <p:nvSpPr>
          <p:cNvPr id="3" name="内容占位符 2"/>
          <p:cNvSpPr>
            <a:spLocks noGrp="1"/>
          </p:cNvSpPr>
          <p:nvPr>
            <p:ph idx="1"/>
          </p:nvPr>
        </p:nvSpPr>
        <p:spPr/>
        <p:txBody>
          <a:bodyPr/>
          <a:lstStyle/>
          <a:p>
            <a:r>
              <a:rPr kumimoji="1" lang="zh-CN" altLang="en-US" dirty="0" smtClean="0"/>
              <a:t>姓名：王林金</a:t>
            </a:r>
          </a:p>
          <a:p>
            <a:r>
              <a:rPr kumimoji="1" lang="zh-CN" altLang="en-US" dirty="0" smtClean="0"/>
              <a:t>微信号</a:t>
            </a:r>
            <a:r>
              <a:rPr kumimoji="1" lang="en-US" altLang="zh-CN" dirty="0"/>
              <a:t>/</a:t>
            </a:r>
            <a:r>
              <a:rPr kumimoji="1" lang="zh-CN" altLang="en-US" dirty="0"/>
              <a:t>手机号：</a:t>
            </a:r>
            <a:r>
              <a:rPr kumimoji="1" lang="en-US" altLang="zh-CN" dirty="0" smtClean="0"/>
              <a:t>13951855386</a:t>
            </a:r>
            <a:endParaRPr kumimoji="1" lang="zh-CN" altLang="en-US" dirty="0" smtClean="0"/>
          </a:p>
          <a:p>
            <a:r>
              <a:rPr kumimoji="1" lang="zh-CN" altLang="en-US" dirty="0" smtClean="0"/>
              <a:t>公司：南京爱</a:t>
            </a:r>
            <a:r>
              <a:rPr kumimoji="1" lang="zh-CN" altLang="en-US" dirty="0"/>
              <a:t>西柚网络科技有限</a:t>
            </a:r>
            <a:r>
              <a:rPr kumimoji="1" lang="zh-CN" altLang="en-US" dirty="0" smtClean="0"/>
              <a:t>公司</a:t>
            </a:r>
          </a:p>
          <a:p>
            <a:r>
              <a:rPr kumimoji="1" lang="zh-CN" altLang="en-US" dirty="0" smtClean="0"/>
              <a:t>部门</a:t>
            </a:r>
            <a:r>
              <a:rPr kumimoji="1" lang="zh-CN" altLang="en-US" dirty="0"/>
              <a:t>：</a:t>
            </a:r>
            <a:r>
              <a:rPr kumimoji="1" lang="zh-CN" altLang="en-US" dirty="0" smtClean="0"/>
              <a:t>项目部</a:t>
            </a:r>
          </a:p>
          <a:p>
            <a:r>
              <a:rPr kumimoji="1" lang="zh-CN" altLang="en-US" dirty="0" smtClean="0"/>
              <a:t>职务</a:t>
            </a:r>
            <a:r>
              <a:rPr kumimoji="1" lang="zh-CN" altLang="en-US" dirty="0"/>
              <a:t>：</a:t>
            </a:r>
            <a:r>
              <a:rPr kumimoji="1" lang="en-US" altLang="zh-CN" dirty="0"/>
              <a:t>Android </a:t>
            </a:r>
            <a:r>
              <a:rPr kumimoji="1" lang="zh-CN" altLang="en-US" dirty="0" smtClean="0"/>
              <a:t>开发</a:t>
            </a:r>
          </a:p>
          <a:p>
            <a:r>
              <a:rPr kumimoji="1" lang="zh-CN" altLang="en-US" dirty="0" smtClean="0"/>
              <a:t>经验：</a:t>
            </a:r>
            <a:r>
              <a:rPr kumimoji="1" lang="en-US" altLang="zh-CN" dirty="0" smtClean="0"/>
              <a:t>2011</a:t>
            </a:r>
            <a:r>
              <a:rPr kumimoji="1" lang="zh-CN" altLang="en-US" dirty="0"/>
              <a:t>年开始学习</a:t>
            </a:r>
            <a:r>
              <a:rPr kumimoji="1" lang="en-US" altLang="zh-CN" dirty="0"/>
              <a:t>Android</a:t>
            </a:r>
            <a:r>
              <a:rPr kumimoji="1" lang="zh-CN" altLang="en-US" dirty="0"/>
              <a:t>技术，并一直从事</a:t>
            </a:r>
            <a:r>
              <a:rPr kumimoji="1" lang="en-US" altLang="zh-CN" dirty="0"/>
              <a:t>Android</a:t>
            </a:r>
            <a:r>
              <a:rPr kumimoji="1" lang="zh-CN" altLang="en-US" dirty="0"/>
              <a:t>开发。</a:t>
            </a:r>
          </a:p>
        </p:txBody>
      </p:sp>
    </p:spTree>
    <p:extLst>
      <p:ext uri="{BB962C8B-B14F-4D97-AF65-F5344CB8AC3E}">
        <p14:creationId xmlns:p14="http://schemas.microsoft.com/office/powerpoint/2010/main" val="959997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本节内容</a:t>
            </a:r>
            <a:endParaRPr kumimoji="1" lang="zh-CN" altLang="en-US" dirty="0"/>
          </a:p>
        </p:txBody>
      </p:sp>
      <p:sp>
        <p:nvSpPr>
          <p:cNvPr id="3" name="内容占位符 2"/>
          <p:cNvSpPr>
            <a:spLocks noGrp="1"/>
          </p:cNvSpPr>
          <p:nvPr>
            <p:ph idx="1"/>
          </p:nvPr>
        </p:nvSpPr>
        <p:spPr/>
        <p:txBody>
          <a:bodyPr/>
          <a:lstStyle/>
          <a:p>
            <a:r>
              <a:rPr kumimoji="1" lang="zh-CN" altLang="en-US" dirty="0" smtClean="0"/>
              <a:t>本次培训课程安排</a:t>
            </a:r>
          </a:p>
          <a:p>
            <a:r>
              <a:rPr kumimoji="1" lang="zh-CN" altLang="en-US" dirty="0" smtClean="0"/>
              <a:t>本次培训目标</a:t>
            </a:r>
          </a:p>
          <a:p>
            <a:r>
              <a:rPr kumimoji="1" lang="zh-CN" altLang="en-US" dirty="0" smtClean="0"/>
              <a:t>常见手机应用的分类</a:t>
            </a:r>
          </a:p>
          <a:p>
            <a:r>
              <a:rPr kumimoji="1" lang="en-US" altLang="zh-CN" dirty="0" smtClean="0"/>
              <a:t>Android</a:t>
            </a:r>
            <a:r>
              <a:rPr kumimoji="1" lang="zh-CN" altLang="en-US" dirty="0" smtClean="0"/>
              <a:t> 开发环境搭建</a:t>
            </a:r>
          </a:p>
          <a:p>
            <a:r>
              <a:rPr kumimoji="1" lang="en-US" altLang="zh-CN" dirty="0" smtClean="0"/>
              <a:t>Android</a:t>
            </a:r>
            <a:r>
              <a:rPr kumimoji="1" lang="zh-CN" altLang="en-US" dirty="0" smtClean="0"/>
              <a:t> 操作系统介绍</a:t>
            </a:r>
            <a:endParaRPr kumimoji="1" lang="zh-CN" altLang="en-US" dirty="0"/>
          </a:p>
        </p:txBody>
      </p:sp>
    </p:spTree>
    <p:extLst>
      <p:ext uri="{BB962C8B-B14F-4D97-AF65-F5344CB8AC3E}">
        <p14:creationId xmlns:p14="http://schemas.microsoft.com/office/powerpoint/2010/main" val="1034949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1320800"/>
          </a:xfrm>
        </p:spPr>
        <p:txBody>
          <a:bodyPr/>
          <a:lstStyle/>
          <a:p>
            <a:r>
              <a:rPr kumimoji="1" lang="zh-CN" altLang="en-US" dirty="0" smtClean="0"/>
              <a:t>课程安排</a:t>
            </a:r>
            <a:endParaRPr kumimoji="1" lang="zh-CN" altLang="en-US" dirty="0"/>
          </a:p>
        </p:txBody>
      </p:sp>
      <p:sp>
        <p:nvSpPr>
          <p:cNvPr id="3" name="内容占位符 2"/>
          <p:cNvSpPr>
            <a:spLocks noGrp="1"/>
          </p:cNvSpPr>
          <p:nvPr>
            <p:ph idx="1"/>
          </p:nvPr>
        </p:nvSpPr>
        <p:spPr/>
        <p:txBody>
          <a:bodyPr/>
          <a:lstStyle/>
          <a:p>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72660336"/>
              </p:ext>
            </p:extLst>
          </p:nvPr>
        </p:nvGraphicFramePr>
        <p:xfrm>
          <a:off x="2977535" y="457200"/>
          <a:ext cx="7890933" cy="5994400"/>
        </p:xfrm>
        <a:graphic>
          <a:graphicData uri="http://schemas.openxmlformats.org/drawingml/2006/table">
            <a:tbl>
              <a:tblPr firstRow="1" bandRow="1">
                <a:tableStyleId>{5C22544A-7EE6-4342-B048-85BDC9FD1C3A}</a:tableStyleId>
              </a:tblPr>
              <a:tblGrid>
                <a:gridCol w="1763559"/>
                <a:gridCol w="6127374"/>
              </a:tblGrid>
              <a:tr h="416560">
                <a:tc>
                  <a:txBody>
                    <a:bodyPr/>
                    <a:lstStyle/>
                    <a:p>
                      <a:r>
                        <a:rPr lang="zh-CN" altLang="en-US" dirty="0" smtClean="0"/>
                        <a:t>课时</a:t>
                      </a:r>
                      <a:endParaRPr lang="zh-CN" altLang="en-US" dirty="0"/>
                    </a:p>
                  </a:txBody>
                  <a:tcPr/>
                </a:tc>
                <a:tc>
                  <a:txBody>
                    <a:bodyPr/>
                    <a:lstStyle/>
                    <a:p>
                      <a:r>
                        <a:rPr lang="zh-CN" altLang="en-US" dirty="0" smtClean="0"/>
                        <a:t>培训内容</a:t>
                      </a:r>
                      <a:endParaRPr lang="zh-CN" altLang="en-US" dirty="0"/>
                    </a:p>
                  </a:txBody>
                  <a:tcPr/>
                </a:tc>
              </a:tr>
              <a:tr h="529005">
                <a:tc>
                  <a:txBody>
                    <a:bodyPr/>
                    <a:lstStyle/>
                    <a:p>
                      <a:r>
                        <a:rPr lang="zh-CN" altLang="en-US" dirty="0" smtClean="0"/>
                        <a:t>第一天上午</a:t>
                      </a:r>
                      <a:endParaRPr lang="zh-CN" altLang="en-US" dirty="0"/>
                    </a:p>
                  </a:txBody>
                  <a:tcPr/>
                </a:tc>
                <a:tc>
                  <a:txBody>
                    <a:bodyPr/>
                    <a:lstStyle/>
                    <a:p>
                      <a:r>
                        <a:rPr kumimoji="1" lang="zh-CN" altLang="en-US" dirty="0" smtClean="0"/>
                        <a:t>课程安排，培训目标，常见手机应用的分类，</a:t>
                      </a:r>
                      <a:r>
                        <a:rPr kumimoji="1" lang="en-US" altLang="zh-CN" dirty="0" smtClean="0"/>
                        <a:t>Android</a:t>
                      </a:r>
                      <a:r>
                        <a:rPr kumimoji="1" lang="zh-CN" altLang="en-US" dirty="0" smtClean="0"/>
                        <a:t>开发环境搭建，</a:t>
                      </a:r>
                      <a:r>
                        <a:rPr kumimoji="1" lang="en-US" altLang="zh-CN" dirty="0" smtClean="0"/>
                        <a:t>Android</a:t>
                      </a:r>
                      <a:r>
                        <a:rPr kumimoji="1" lang="zh-CN" altLang="en-US" dirty="0" smtClean="0"/>
                        <a:t> 操作系统介绍</a:t>
                      </a:r>
                    </a:p>
                  </a:txBody>
                  <a:tcPr/>
                </a:tc>
              </a:tr>
              <a:tr h="755721">
                <a:tc>
                  <a:txBody>
                    <a:bodyPr/>
                    <a:lstStyle/>
                    <a:p>
                      <a:r>
                        <a:rPr lang="zh-CN" altLang="en-US" dirty="0" smtClean="0"/>
                        <a:t>第一天下午</a:t>
                      </a:r>
                      <a:endParaRPr lang="zh-CN" altLang="en-US" dirty="0"/>
                    </a:p>
                  </a:txBody>
                  <a:tcPr/>
                </a:tc>
                <a:tc>
                  <a:txBody>
                    <a:bodyPr/>
                    <a:lstStyle/>
                    <a:p>
                      <a:r>
                        <a:rPr kumimoji="1" lang="zh-CN" altLang="en-US" dirty="0" smtClean="0"/>
                        <a:t>使用</a:t>
                      </a:r>
                      <a:r>
                        <a:rPr kumimoji="1" lang="en-US" altLang="zh-CN" dirty="0" smtClean="0"/>
                        <a:t>Android</a:t>
                      </a:r>
                      <a:r>
                        <a:rPr kumimoji="1" lang="zh-CN" altLang="en-US" dirty="0" smtClean="0"/>
                        <a:t> </a:t>
                      </a:r>
                      <a:r>
                        <a:rPr kumimoji="1" lang="en-US" altLang="zh-CN" dirty="0" smtClean="0"/>
                        <a:t>Studio</a:t>
                      </a:r>
                      <a:r>
                        <a:rPr kumimoji="1" lang="zh-CN" altLang="en-US" dirty="0" smtClean="0"/>
                        <a:t> 创建一个工程，运行工程到真机或者模拟器，创建一个简单的用户界面，启动另一个</a:t>
                      </a:r>
                      <a:r>
                        <a:rPr kumimoji="1" lang="en-US" altLang="zh-CN" dirty="0" smtClean="0"/>
                        <a:t>Activity</a:t>
                      </a:r>
                      <a:r>
                        <a:rPr kumimoji="1" lang="zh-CN" altLang="en-US" dirty="0" smtClean="0"/>
                        <a:t>，常用</a:t>
                      </a:r>
                      <a:r>
                        <a:rPr kumimoji="1" lang="en-US" altLang="zh-CN" dirty="0" smtClean="0"/>
                        <a:t>Layout</a:t>
                      </a:r>
                      <a:r>
                        <a:rPr kumimoji="1" lang="zh-CN" altLang="en-US" dirty="0" smtClean="0"/>
                        <a:t>和</a:t>
                      </a:r>
                      <a:r>
                        <a:rPr kumimoji="1" lang="en-US" altLang="zh-CN" dirty="0" smtClean="0"/>
                        <a:t>Widget</a:t>
                      </a:r>
                      <a:r>
                        <a:rPr kumimoji="1" lang="zh-CN" altLang="en-US" dirty="0" smtClean="0"/>
                        <a:t>介绍</a:t>
                      </a:r>
                    </a:p>
                  </a:txBody>
                  <a:tcPr/>
                </a:tc>
              </a:tr>
              <a:tr h="529005">
                <a:tc>
                  <a:txBody>
                    <a:bodyPr/>
                    <a:lstStyle/>
                    <a:p>
                      <a:r>
                        <a:rPr lang="zh-CN" altLang="en-US" dirty="0" smtClean="0"/>
                        <a:t>第二天上午</a:t>
                      </a:r>
                      <a:endParaRPr lang="zh-CN" altLang="en-US" dirty="0"/>
                    </a:p>
                  </a:txBody>
                  <a:tcPr/>
                </a:tc>
                <a:tc>
                  <a:txBody>
                    <a:bodyPr/>
                    <a:lstStyle/>
                    <a:p>
                      <a:r>
                        <a:rPr kumimoji="1" lang="zh-CN" altLang="en-US" dirty="0" smtClean="0"/>
                        <a:t>管理</a:t>
                      </a:r>
                      <a:r>
                        <a:rPr kumimoji="1" lang="en-US" altLang="zh-CN" dirty="0" smtClean="0"/>
                        <a:t>Activity</a:t>
                      </a:r>
                      <a:r>
                        <a:rPr kumimoji="1" lang="zh-CN" altLang="en-US" dirty="0" smtClean="0"/>
                        <a:t>的生命周期，使用</a:t>
                      </a:r>
                      <a:r>
                        <a:rPr kumimoji="1" lang="en-US" altLang="zh-CN" dirty="0" smtClean="0"/>
                        <a:t>Fragment</a:t>
                      </a:r>
                      <a:r>
                        <a:rPr kumimoji="1" lang="zh-CN" altLang="en-US" dirty="0" smtClean="0"/>
                        <a:t>构建灵活的用户界面，线程、</a:t>
                      </a:r>
                      <a:r>
                        <a:rPr kumimoji="1" lang="en-US" altLang="zh-CN" dirty="0" smtClean="0"/>
                        <a:t>Service</a:t>
                      </a:r>
                      <a:r>
                        <a:rPr kumimoji="1" lang="zh-CN" altLang="en-US" dirty="0" smtClean="0"/>
                        <a:t>（服务）、广播的用法</a:t>
                      </a:r>
                    </a:p>
                  </a:txBody>
                  <a:tcPr/>
                </a:tc>
              </a:tr>
              <a:tr h="529005">
                <a:tc>
                  <a:txBody>
                    <a:bodyPr/>
                    <a:lstStyle/>
                    <a:p>
                      <a:r>
                        <a:rPr lang="zh-CN" altLang="en-US" dirty="0" smtClean="0"/>
                        <a:t>第二天下午</a:t>
                      </a:r>
                      <a:endParaRPr lang="zh-CN" altLang="en-US" dirty="0"/>
                    </a:p>
                  </a:txBody>
                  <a:tcPr/>
                </a:tc>
                <a:tc>
                  <a:txBody>
                    <a:bodyPr/>
                    <a:lstStyle/>
                    <a:p>
                      <a:r>
                        <a:rPr lang="zh-CN" altLang="en-US" dirty="0" smtClean="0"/>
                        <a:t>手机分辨率适配，手机系统版本适配，手机硬件适配，应用的国际化</a:t>
                      </a:r>
                      <a:endParaRPr lang="zh-CN" altLang="en-US" dirty="0"/>
                    </a:p>
                  </a:txBody>
                  <a:tcPr/>
                </a:tc>
              </a:tr>
              <a:tr h="529005">
                <a:tc>
                  <a:txBody>
                    <a:bodyPr/>
                    <a:lstStyle/>
                    <a:p>
                      <a:r>
                        <a:rPr lang="zh-CN" altLang="en-US" dirty="0" smtClean="0"/>
                        <a:t>第三天上午</a:t>
                      </a:r>
                      <a:endParaRPr lang="zh-CN" altLang="en-US" dirty="0"/>
                    </a:p>
                  </a:txBody>
                  <a:tcPr/>
                </a:tc>
                <a:tc>
                  <a:txBody>
                    <a:bodyPr/>
                    <a:lstStyle/>
                    <a:p>
                      <a:r>
                        <a:rPr lang="zh-CN" altLang="en-US" dirty="0" smtClean="0"/>
                        <a:t>开始编写示例，实现登录功能，数据列表展示，详情展示，主要讲解网络请求的最佳实现。</a:t>
                      </a:r>
                      <a:endParaRPr lang="zh-CN" altLang="en-US" dirty="0"/>
                    </a:p>
                  </a:txBody>
                  <a:tcPr/>
                </a:tc>
              </a:tr>
              <a:tr h="302288">
                <a:tc>
                  <a:txBody>
                    <a:bodyPr/>
                    <a:lstStyle/>
                    <a:p>
                      <a:r>
                        <a:rPr lang="zh-CN" altLang="en-US" dirty="0" smtClean="0"/>
                        <a:t>第三天下午</a:t>
                      </a:r>
                      <a:endParaRPr lang="zh-CN" altLang="en-US" dirty="0"/>
                    </a:p>
                  </a:txBody>
                  <a:tcPr/>
                </a:tc>
                <a:tc>
                  <a:txBody>
                    <a:bodyPr/>
                    <a:lstStyle/>
                    <a:p>
                      <a:r>
                        <a:rPr lang="zh-CN" altLang="en-US" dirty="0" smtClean="0"/>
                        <a:t>继续完善示例，实现手机计步器的功能。</a:t>
                      </a:r>
                      <a:endParaRPr lang="zh-CN" altLang="en-US" dirty="0"/>
                    </a:p>
                  </a:txBody>
                  <a:tcPr/>
                </a:tc>
              </a:tr>
              <a:tr h="529005">
                <a:tc>
                  <a:txBody>
                    <a:bodyPr/>
                    <a:lstStyle/>
                    <a:p>
                      <a:r>
                        <a:rPr lang="zh-CN" altLang="en-US" dirty="0" smtClean="0"/>
                        <a:t>第四天上午</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实现系统设置功能，讲解多种数据存储技术，</a:t>
                      </a:r>
                      <a:r>
                        <a:rPr lang="en-US" altLang="zh-CN" dirty="0" smtClean="0"/>
                        <a:t>Android</a:t>
                      </a:r>
                      <a:r>
                        <a:rPr lang="zh-CN" altLang="en-US" dirty="0" smtClean="0"/>
                        <a:t> 常用成熟框架介绍，签名发布流程</a:t>
                      </a:r>
                    </a:p>
                  </a:txBody>
                  <a:tcPr/>
                </a:tc>
              </a:tr>
              <a:tr h="302288">
                <a:tc>
                  <a:txBody>
                    <a:bodyPr/>
                    <a:lstStyle/>
                    <a:p>
                      <a:r>
                        <a:rPr lang="zh-CN" altLang="en-US" dirty="0" smtClean="0"/>
                        <a:t>第四天下午</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HTML5</a:t>
                      </a:r>
                      <a:r>
                        <a:rPr lang="zh-CN" altLang="en-US" dirty="0" smtClean="0"/>
                        <a:t>技术</a:t>
                      </a:r>
                      <a:r>
                        <a:rPr lang="zh-CN" altLang="en-US" dirty="0" smtClean="0"/>
                        <a:t>讲解</a:t>
                      </a:r>
                      <a:endParaRPr lang="zh-CN" altLang="en-US" dirty="0" smtClean="0"/>
                    </a:p>
                  </a:txBody>
                  <a:tcPr/>
                </a:tc>
              </a:tr>
              <a:tr h="302288">
                <a:tc>
                  <a:txBody>
                    <a:bodyPr/>
                    <a:lstStyle/>
                    <a:p>
                      <a:r>
                        <a:rPr lang="zh-CN" altLang="en-US" dirty="0" smtClean="0"/>
                        <a:t>第五天上午</a:t>
                      </a:r>
                      <a:endParaRPr lang="zh-CN" altLang="en-US" dirty="0"/>
                    </a:p>
                  </a:txBody>
                  <a:tcPr/>
                </a:tc>
                <a:tc>
                  <a:txBody>
                    <a:bodyPr/>
                    <a:lstStyle/>
                    <a:p>
                      <a:r>
                        <a:rPr lang="en-US" altLang="zh-CN" dirty="0" smtClean="0"/>
                        <a:t>HTML5</a:t>
                      </a:r>
                      <a:r>
                        <a:rPr lang="zh-CN" altLang="en-US" dirty="0" smtClean="0"/>
                        <a:t>技术</a:t>
                      </a:r>
                      <a:r>
                        <a:rPr lang="zh-CN" altLang="en-US" dirty="0" smtClean="0"/>
                        <a:t>讲解</a:t>
                      </a:r>
                      <a:endParaRPr lang="zh-CN" altLang="en-US" dirty="0"/>
                    </a:p>
                  </a:txBody>
                  <a:tcPr/>
                </a:tc>
              </a:tr>
              <a:tr h="302288">
                <a:tc>
                  <a:txBody>
                    <a:bodyPr/>
                    <a:lstStyle/>
                    <a:p>
                      <a:r>
                        <a:rPr lang="zh-CN" altLang="en-US" dirty="0" smtClean="0"/>
                        <a:t>第五天下午</a:t>
                      </a:r>
                      <a:endParaRPr lang="zh-CN" altLang="en-US" dirty="0"/>
                    </a:p>
                  </a:txBody>
                  <a:tcPr/>
                </a:tc>
                <a:tc>
                  <a:txBody>
                    <a:bodyPr/>
                    <a:lstStyle/>
                    <a:p>
                      <a:r>
                        <a:rPr lang="zh-CN" altLang="en-US" dirty="0" smtClean="0"/>
                        <a:t>考试培训成果，问题答疑，分享与经验交流</a:t>
                      </a:r>
                      <a:endParaRPr lang="zh-CN" altLang="en-US" dirty="0"/>
                    </a:p>
                  </a:txBody>
                  <a:tcPr/>
                </a:tc>
              </a:tr>
            </a:tbl>
          </a:graphicData>
        </a:graphic>
      </p:graphicFrame>
    </p:spTree>
    <p:extLst>
      <p:ext uri="{BB962C8B-B14F-4D97-AF65-F5344CB8AC3E}">
        <p14:creationId xmlns:p14="http://schemas.microsoft.com/office/powerpoint/2010/main" val="200747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培训目标</a:t>
            </a:r>
            <a:endParaRPr kumimoji="1" lang="zh-CN" altLang="en-US" dirty="0"/>
          </a:p>
        </p:txBody>
      </p:sp>
      <p:sp>
        <p:nvSpPr>
          <p:cNvPr id="3" name="内容占位符 2"/>
          <p:cNvSpPr>
            <a:spLocks noGrp="1"/>
          </p:cNvSpPr>
          <p:nvPr>
            <p:ph idx="1"/>
          </p:nvPr>
        </p:nvSpPr>
        <p:spPr/>
        <p:txBody>
          <a:bodyPr/>
          <a:lstStyle/>
          <a:p>
            <a:r>
              <a:rPr kumimoji="1" lang="zh-CN" altLang="en-US" dirty="0" smtClean="0"/>
              <a:t>能够对手机客户端开发有一定的认识</a:t>
            </a:r>
          </a:p>
          <a:p>
            <a:r>
              <a:rPr kumimoji="1" lang="zh-CN" altLang="en-US" dirty="0" smtClean="0"/>
              <a:t>能够掌握</a:t>
            </a:r>
            <a:r>
              <a:rPr kumimoji="1" lang="en-US" altLang="zh-CN" dirty="0" smtClean="0"/>
              <a:t>Android</a:t>
            </a:r>
            <a:r>
              <a:rPr kumimoji="1" lang="zh-CN" altLang="en-US" dirty="0" smtClean="0"/>
              <a:t> 技术的基础知识</a:t>
            </a:r>
          </a:p>
          <a:p>
            <a:r>
              <a:rPr kumimoji="1" lang="zh-CN" altLang="en-US" dirty="0" smtClean="0"/>
              <a:t>能够使用</a:t>
            </a:r>
            <a:r>
              <a:rPr kumimoji="1" lang="en-US" altLang="zh-CN" dirty="0" smtClean="0"/>
              <a:t>Android</a:t>
            </a:r>
            <a:r>
              <a:rPr kumimoji="1" lang="zh-CN" altLang="en-US" dirty="0" smtClean="0"/>
              <a:t> 技术开发简单的项目</a:t>
            </a:r>
          </a:p>
          <a:p>
            <a:endParaRPr kumimoji="1" lang="zh-CN" altLang="en-US" dirty="0" smtClean="0"/>
          </a:p>
          <a:p>
            <a:endParaRPr kumimoji="1" lang="zh-CN" altLang="en-US" dirty="0" smtClean="0"/>
          </a:p>
        </p:txBody>
      </p:sp>
    </p:spTree>
    <p:extLst>
      <p:ext uri="{BB962C8B-B14F-4D97-AF65-F5344CB8AC3E}">
        <p14:creationId xmlns:p14="http://schemas.microsoft.com/office/powerpoint/2010/main" val="955798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开发环境搭建</a:t>
            </a:r>
            <a:endParaRPr kumimoji="1" lang="zh-CN" altLang="en-US" dirty="0"/>
          </a:p>
        </p:txBody>
      </p:sp>
      <p:sp>
        <p:nvSpPr>
          <p:cNvPr id="3" name="内容占位符 2"/>
          <p:cNvSpPr>
            <a:spLocks noGrp="1"/>
          </p:cNvSpPr>
          <p:nvPr>
            <p:ph idx="1"/>
          </p:nvPr>
        </p:nvSpPr>
        <p:spPr/>
        <p:txBody>
          <a:bodyPr/>
          <a:lstStyle/>
          <a:p>
            <a:r>
              <a:rPr kumimoji="1" lang="zh-CN" altLang="en-US" dirty="0" smtClean="0"/>
              <a:t>安装</a:t>
            </a:r>
            <a:r>
              <a:rPr kumimoji="1" lang="en-US" altLang="zh-CN" dirty="0" smtClean="0"/>
              <a:t>java</a:t>
            </a:r>
            <a:r>
              <a:rPr kumimoji="1" lang="zh-CN" altLang="en-US" dirty="0" smtClean="0"/>
              <a:t> </a:t>
            </a:r>
            <a:r>
              <a:rPr kumimoji="1" lang="en-US" altLang="zh-CN" dirty="0" err="1" smtClean="0"/>
              <a:t>jdk</a:t>
            </a:r>
            <a:r>
              <a:rPr kumimoji="1" lang="zh-CN" altLang="en-US" dirty="0" smtClean="0"/>
              <a:t>  建议下载最新</a:t>
            </a:r>
            <a:r>
              <a:rPr kumimoji="1" lang="en-US" altLang="zh-CN" dirty="0" smtClean="0"/>
              <a:t>jdk8</a:t>
            </a:r>
            <a:r>
              <a:rPr kumimoji="1" lang="zh-CN" altLang="en-US" dirty="0" smtClean="0"/>
              <a:t>（</a:t>
            </a:r>
            <a:r>
              <a:rPr kumimoji="1" lang="en-US" altLang="zh-CN" dirty="0"/>
              <a:t> http://</a:t>
            </a:r>
            <a:r>
              <a:rPr kumimoji="1" lang="en-US" altLang="zh-CN" dirty="0" err="1"/>
              <a:t>www.oracle.com</a:t>
            </a:r>
            <a:r>
              <a:rPr kumimoji="1" lang="en-US" altLang="zh-CN" dirty="0"/>
              <a:t>/</a:t>
            </a:r>
            <a:r>
              <a:rPr kumimoji="1" lang="en-US" altLang="zh-CN" dirty="0" err="1"/>
              <a:t>technetwork</a:t>
            </a:r>
            <a:r>
              <a:rPr kumimoji="1" lang="en-US" altLang="zh-CN" dirty="0"/>
              <a:t>/java/</a:t>
            </a:r>
            <a:r>
              <a:rPr kumimoji="1" lang="en-US" altLang="zh-CN" dirty="0" err="1"/>
              <a:t>javase</a:t>
            </a:r>
            <a:r>
              <a:rPr kumimoji="1" lang="en-US" altLang="zh-CN" dirty="0"/>
              <a:t>/downloads/jdk8-downloads-2133151.html </a:t>
            </a:r>
            <a:r>
              <a:rPr kumimoji="1" lang="zh-CN" altLang="en-US" dirty="0" smtClean="0"/>
              <a:t>）</a:t>
            </a:r>
          </a:p>
          <a:p>
            <a:r>
              <a:rPr kumimoji="1" lang="en-US" altLang="zh-CN" dirty="0" smtClean="0"/>
              <a:t>Android</a:t>
            </a:r>
            <a:r>
              <a:rPr kumimoji="1" lang="zh-CN" altLang="en-US" dirty="0" smtClean="0"/>
              <a:t> </a:t>
            </a:r>
            <a:r>
              <a:rPr kumimoji="1" lang="en-US" altLang="zh-CN" dirty="0" smtClean="0"/>
              <a:t>Studio</a:t>
            </a:r>
            <a:r>
              <a:rPr kumimoji="1" lang="zh-CN" altLang="en-US" dirty="0" smtClean="0"/>
              <a:t> 正式版（</a:t>
            </a:r>
            <a:r>
              <a:rPr kumimoji="1" lang="en-US" altLang="zh-CN" dirty="0" smtClean="0"/>
              <a:t>2.1</a:t>
            </a:r>
            <a:r>
              <a:rPr kumimoji="1" lang="zh-CN" altLang="en-US" dirty="0" smtClean="0"/>
              <a:t>）  </a:t>
            </a:r>
          </a:p>
          <a:p>
            <a:r>
              <a:rPr kumimoji="1" lang="en-US" altLang="zh-CN" dirty="0" smtClean="0"/>
              <a:t>Android</a:t>
            </a:r>
            <a:r>
              <a:rPr kumimoji="1" lang="zh-CN" altLang="en-US" dirty="0" smtClean="0"/>
              <a:t> </a:t>
            </a:r>
            <a:r>
              <a:rPr kumimoji="1" lang="en-US" altLang="zh-CN" dirty="0" err="1" smtClean="0"/>
              <a:t>sdk</a:t>
            </a:r>
            <a:r>
              <a:rPr kumimoji="1" lang="zh-CN" altLang="en-US" dirty="0" smtClean="0"/>
              <a:t> 下载，安装</a:t>
            </a:r>
            <a:r>
              <a:rPr kumimoji="1" lang="en-US" altLang="zh-CN" dirty="0" smtClean="0"/>
              <a:t>Android</a:t>
            </a:r>
            <a:r>
              <a:rPr kumimoji="1" lang="zh-CN" altLang="en-US" dirty="0" smtClean="0"/>
              <a:t> </a:t>
            </a:r>
            <a:r>
              <a:rPr kumimoji="1" lang="en-US" altLang="zh-CN" dirty="0" smtClean="0"/>
              <a:t>Studio</a:t>
            </a:r>
            <a:r>
              <a:rPr kumimoji="1" lang="zh-CN" altLang="en-US" dirty="0" smtClean="0"/>
              <a:t>后可以直接在里面下载 </a:t>
            </a:r>
            <a:r>
              <a:rPr kumimoji="1" lang="en-US" altLang="zh-CN" dirty="0" err="1" smtClean="0"/>
              <a:t>sdk</a:t>
            </a:r>
            <a:r>
              <a:rPr kumimoji="1" lang="zh-CN" altLang="en-US" dirty="0" smtClean="0"/>
              <a:t>。</a:t>
            </a:r>
          </a:p>
          <a:p>
            <a:r>
              <a:rPr kumimoji="1" lang="en-US" altLang="zh-CN" dirty="0" err="1" smtClean="0"/>
              <a:t>Git</a:t>
            </a:r>
            <a:r>
              <a:rPr kumimoji="1" lang="zh-CN" altLang="en-US" dirty="0" smtClean="0"/>
              <a:t> 代码管理工具   </a:t>
            </a:r>
            <a:r>
              <a:rPr kumimoji="1" lang="en-US" altLang="zh-CN" dirty="0" err="1" smtClean="0"/>
              <a:t>git</a:t>
            </a:r>
            <a:r>
              <a:rPr kumimoji="1" lang="zh-CN" altLang="en-US" dirty="0" smtClean="0"/>
              <a:t>界面化管理</a:t>
            </a:r>
            <a:r>
              <a:rPr kumimoji="1" lang="en-US" altLang="zh-CN" dirty="0" smtClean="0"/>
              <a:t>source </a:t>
            </a:r>
            <a:r>
              <a:rPr kumimoji="1" lang="en-US" altLang="zh-CN" dirty="0" smtClean="0"/>
              <a:t>tree</a:t>
            </a:r>
            <a:endParaRPr kumimoji="1" lang="zh-CN" altLang="en-US" dirty="0" smtClean="0"/>
          </a:p>
          <a:p>
            <a:r>
              <a:rPr kumimoji="1" lang="zh-CN" altLang="en-US" dirty="0" smtClean="0"/>
              <a:t>免费的</a:t>
            </a:r>
            <a:r>
              <a:rPr kumimoji="1" lang="en-US" altLang="zh-CN" dirty="0" smtClean="0"/>
              <a:t>VPN</a:t>
            </a:r>
            <a:r>
              <a:rPr kumimoji="1" lang="zh-CN" altLang="en-US" dirty="0" smtClean="0"/>
              <a:t>代理（</a:t>
            </a:r>
            <a:r>
              <a:rPr kumimoji="1" lang="en-US" altLang="zh-CN" dirty="0" smtClean="0"/>
              <a:t>lantern</a:t>
            </a:r>
            <a:r>
              <a:rPr kumimoji="1" lang="zh-CN" altLang="en-US" dirty="0" smtClean="0"/>
              <a:t>）</a:t>
            </a:r>
          </a:p>
          <a:p>
            <a:r>
              <a:rPr kumimoji="1" lang="zh-CN" altLang="en-US" dirty="0" smtClean="0"/>
              <a:t>国内镜像</a:t>
            </a:r>
            <a:r>
              <a:rPr kumimoji="1" lang="zh-CN" altLang="en-US" dirty="0"/>
              <a:t>下载地址：</a:t>
            </a:r>
            <a:r>
              <a:rPr kumimoji="1" lang="en-US" altLang="zh-CN" dirty="0">
                <a:hlinkClick r:id="rId3"/>
              </a:rPr>
              <a:t>http://www.androiddevtools.cn</a:t>
            </a:r>
            <a:r>
              <a:rPr kumimoji="1" lang="en-US" altLang="zh-CN" dirty="0" smtClean="0">
                <a:hlinkClick r:id="rId3"/>
              </a:rPr>
              <a:t>/</a:t>
            </a:r>
            <a:endParaRPr kumimoji="1" lang="zh-CN" altLang="en-US" dirty="0"/>
          </a:p>
        </p:txBody>
      </p:sp>
    </p:spTree>
    <p:extLst>
      <p:ext uri="{BB962C8B-B14F-4D97-AF65-F5344CB8AC3E}">
        <p14:creationId xmlns:p14="http://schemas.microsoft.com/office/powerpoint/2010/main" val="1735551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手机应用的分类</a:t>
            </a:r>
            <a:endParaRPr kumimoji="1" lang="zh-CN" altLang="en-US" dirty="0"/>
          </a:p>
        </p:txBody>
      </p:sp>
      <p:sp>
        <p:nvSpPr>
          <p:cNvPr id="3" name="内容占位符 2"/>
          <p:cNvSpPr>
            <a:spLocks noGrp="1"/>
          </p:cNvSpPr>
          <p:nvPr>
            <p:ph idx="1"/>
          </p:nvPr>
        </p:nvSpPr>
        <p:spPr/>
        <p:txBody>
          <a:bodyPr/>
          <a:lstStyle/>
          <a:p>
            <a:r>
              <a:rPr kumimoji="1" lang="en-US" altLang="zh-CN" dirty="0" smtClean="0"/>
              <a:t>W</a:t>
            </a:r>
            <a:r>
              <a:rPr kumimoji="1" lang="en-US" altLang="zh-CN" dirty="0" smtClean="0"/>
              <a:t>eb</a:t>
            </a:r>
            <a:r>
              <a:rPr kumimoji="1" lang="zh-CN" altLang="en-US" dirty="0" smtClean="0"/>
              <a:t> 应用</a:t>
            </a:r>
          </a:p>
          <a:p>
            <a:r>
              <a:rPr kumimoji="1" lang="en-US" altLang="zh-CN" dirty="0" smtClean="0"/>
              <a:t>Native</a:t>
            </a:r>
            <a:r>
              <a:rPr kumimoji="1" lang="zh-CN" altLang="en-US" dirty="0" smtClean="0"/>
              <a:t> 原生应用</a:t>
            </a:r>
          </a:p>
          <a:p>
            <a:r>
              <a:rPr kumimoji="1" lang="en-US" altLang="zh-CN" dirty="0" err="1" smtClean="0"/>
              <a:t>Hybird</a:t>
            </a:r>
            <a:r>
              <a:rPr kumimoji="1" lang="zh-CN" altLang="en-US" dirty="0" smtClean="0"/>
              <a:t> 混合应用</a:t>
            </a:r>
          </a:p>
          <a:p>
            <a:endParaRPr kumimoji="1" lang="zh-CN" altLang="en-US" dirty="0"/>
          </a:p>
        </p:txBody>
      </p:sp>
    </p:spTree>
    <p:extLst>
      <p:ext uri="{BB962C8B-B14F-4D97-AF65-F5344CB8AC3E}">
        <p14:creationId xmlns:p14="http://schemas.microsoft.com/office/powerpoint/2010/main" val="1789366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手机应用的</a:t>
            </a:r>
            <a:r>
              <a:rPr kumimoji="1" lang="zh-CN" altLang="en-US" dirty="0"/>
              <a:t>分类</a:t>
            </a:r>
          </a:p>
        </p:txBody>
      </p:sp>
      <p:sp>
        <p:nvSpPr>
          <p:cNvPr id="3" name="内容占位符 2"/>
          <p:cNvSpPr>
            <a:spLocks noGrp="1"/>
          </p:cNvSpPr>
          <p:nvPr>
            <p:ph idx="1"/>
          </p:nvPr>
        </p:nvSpPr>
        <p:spPr/>
        <p:txBody>
          <a:bodyPr>
            <a:normAutofit fontScale="92500" lnSpcReduction="10000"/>
          </a:bodyPr>
          <a:lstStyle/>
          <a:p>
            <a:r>
              <a:rPr kumimoji="1" lang="en-US" altLang="zh-CN" dirty="0" smtClean="0"/>
              <a:t>Web</a:t>
            </a:r>
            <a:r>
              <a:rPr kumimoji="1" lang="zh-CN" altLang="en-US" dirty="0" smtClean="0"/>
              <a:t> 应用</a:t>
            </a:r>
          </a:p>
          <a:p>
            <a:pPr lvl="1"/>
            <a:r>
              <a:rPr kumimoji="1" lang="zh-CN" altLang="en-US" dirty="0" smtClean="0"/>
              <a:t>简单来说，</a:t>
            </a:r>
            <a:r>
              <a:rPr kumimoji="1" lang="en-US" altLang="zh-CN" dirty="0" smtClean="0"/>
              <a:t>Web</a:t>
            </a:r>
            <a:r>
              <a:rPr kumimoji="1" lang="zh-CN" altLang="en-US" dirty="0" smtClean="0"/>
              <a:t> 应用就是</a:t>
            </a:r>
            <a:r>
              <a:rPr kumimoji="1" lang="zh-CN" altLang="en-US" dirty="0" smtClean="0"/>
              <a:t>针对 </a:t>
            </a:r>
            <a:r>
              <a:rPr kumimoji="1" lang="zh-CN" altLang="en-US" dirty="0" smtClean="0"/>
              <a:t>手机</a:t>
            </a:r>
            <a:r>
              <a:rPr kumimoji="1" lang="zh-CN" altLang="en-US" dirty="0" smtClean="0"/>
              <a:t>系统</a:t>
            </a:r>
            <a:r>
              <a:rPr kumimoji="1" lang="zh-CN" altLang="en-US" dirty="0" smtClean="0"/>
              <a:t>优化后的</a:t>
            </a:r>
            <a:r>
              <a:rPr kumimoji="1" lang="en-US" altLang="zh-CN" dirty="0" smtClean="0"/>
              <a:t>Web</a:t>
            </a:r>
            <a:r>
              <a:rPr kumimoji="1" lang="zh-CN" altLang="en-US" dirty="0" smtClean="0"/>
              <a:t> 站点，用户不需要下载安装即可以通过系统浏览器或者原生应用嵌入</a:t>
            </a:r>
            <a:r>
              <a:rPr kumimoji="1" lang="en-US" altLang="zh-CN" dirty="0" err="1" smtClean="0"/>
              <a:t>WebView</a:t>
            </a:r>
            <a:r>
              <a:rPr kumimoji="1" lang="zh-CN" altLang="en-US" dirty="0" smtClean="0"/>
              <a:t>控件后加载访问。</a:t>
            </a:r>
          </a:p>
          <a:p>
            <a:pPr lvl="1"/>
            <a:r>
              <a:rPr kumimoji="1" lang="en-US" altLang="zh-CN" dirty="0" smtClean="0"/>
              <a:t>Web</a:t>
            </a:r>
            <a:r>
              <a:rPr kumimoji="1" lang="zh-CN" altLang="en-US" dirty="0" smtClean="0"/>
              <a:t> 应用开发成本低，易于维护更新，可以跨平台使用，用户不需要下载更新。但是</a:t>
            </a:r>
            <a:r>
              <a:rPr kumimoji="1" lang="en-US" altLang="zh-CN" dirty="0" smtClean="0"/>
              <a:t>Web</a:t>
            </a:r>
            <a:r>
              <a:rPr kumimoji="1" lang="zh-CN" altLang="en-US" dirty="0" smtClean="0"/>
              <a:t> 应用的用户体验不足，页面跳转迟钝，页面交互效果不灵活</a:t>
            </a:r>
          </a:p>
          <a:p>
            <a:pPr lvl="1"/>
            <a:r>
              <a:rPr kumimoji="1" lang="zh-CN" altLang="en-US" dirty="0" smtClean="0"/>
              <a:t>如果需求侧重于信息查询，浏览等基础功能，可以选择</a:t>
            </a:r>
            <a:r>
              <a:rPr kumimoji="1" lang="en-US" altLang="zh-CN" dirty="0" smtClean="0"/>
              <a:t>Web</a:t>
            </a:r>
            <a:r>
              <a:rPr kumimoji="1" lang="zh-CN" altLang="en-US" dirty="0"/>
              <a:t> </a:t>
            </a:r>
            <a:r>
              <a:rPr kumimoji="1" lang="zh-CN" altLang="en-US" dirty="0" smtClean="0"/>
              <a:t>应用 技术进行开发。</a:t>
            </a:r>
          </a:p>
          <a:p>
            <a:pPr lvl="1"/>
            <a:r>
              <a:rPr kumimoji="1" lang="zh-CN" altLang="en-US" dirty="0" smtClean="0"/>
              <a:t>手机</a:t>
            </a:r>
            <a:r>
              <a:rPr kumimoji="1" lang="zh-CN" altLang="en-US" dirty="0" smtClean="0"/>
              <a:t> </a:t>
            </a:r>
            <a:r>
              <a:rPr kumimoji="1" lang="zh-CN" altLang="en-US" dirty="0" smtClean="0"/>
              <a:t>系统的内置浏览器是基于</a:t>
            </a:r>
            <a:r>
              <a:rPr kumimoji="1" lang="en-US" altLang="zh-CN" dirty="0" err="1" smtClean="0"/>
              <a:t>webkit</a:t>
            </a:r>
            <a:r>
              <a:rPr kumimoji="1" lang="zh-CN" altLang="en-US" dirty="0" smtClean="0"/>
              <a:t>内核的，所以在开发</a:t>
            </a:r>
            <a:r>
              <a:rPr kumimoji="1" lang="en-US" altLang="zh-CN" dirty="0" smtClean="0"/>
              <a:t>Web</a:t>
            </a:r>
            <a:r>
              <a:rPr kumimoji="1" lang="zh-CN" altLang="en-US" dirty="0" smtClean="0"/>
              <a:t>应用的时候，多数使用</a:t>
            </a:r>
            <a:r>
              <a:rPr kumimoji="1" lang="en-US" altLang="zh-CN" dirty="0" smtClean="0"/>
              <a:t>html5</a:t>
            </a:r>
            <a:r>
              <a:rPr kumimoji="1" lang="zh-CN" altLang="en-US" dirty="0" smtClean="0"/>
              <a:t>、</a:t>
            </a:r>
            <a:r>
              <a:rPr kumimoji="1" lang="en-US" altLang="zh-CN" dirty="0" smtClean="0"/>
              <a:t>CSS3</a:t>
            </a:r>
            <a:r>
              <a:rPr kumimoji="1" lang="zh-CN" altLang="en-US" dirty="0" smtClean="0"/>
              <a:t>、</a:t>
            </a:r>
            <a:r>
              <a:rPr kumimoji="1" lang="en-US" altLang="zh-CN" dirty="0" smtClean="0"/>
              <a:t>JavaScript</a:t>
            </a:r>
            <a:r>
              <a:rPr kumimoji="1" lang="zh-CN" altLang="en-US" dirty="0" smtClean="0"/>
              <a:t>技术做</a:t>
            </a:r>
            <a:r>
              <a:rPr kumimoji="1" lang="en-US" altLang="zh-CN" dirty="0" smtClean="0"/>
              <a:t>UI</a:t>
            </a:r>
            <a:r>
              <a:rPr kumimoji="1" lang="zh-CN" altLang="en-US" dirty="0" smtClean="0"/>
              <a:t>布局</a:t>
            </a:r>
            <a:r>
              <a:rPr kumimoji="1" lang="zh-CN" altLang="en-US" dirty="0" smtClean="0"/>
              <a:t>，</a:t>
            </a:r>
            <a:r>
              <a:rPr kumimoji="1" lang="zh-CN" altLang="en-US" dirty="0" smtClean="0"/>
              <a:t>一架构使用</a:t>
            </a:r>
            <a:r>
              <a:rPr kumimoji="1" lang="zh-CN" altLang="en-US" dirty="0" smtClean="0"/>
              <a:t>传统</a:t>
            </a:r>
            <a:r>
              <a:rPr kumimoji="1" lang="en-US" altLang="zh-CN" dirty="0" smtClean="0"/>
              <a:t>C/S</a:t>
            </a:r>
            <a:r>
              <a:rPr kumimoji="1" lang="zh-CN" altLang="en-US" dirty="0" smtClean="0"/>
              <a:t>架构软件功能，服务器</a:t>
            </a:r>
            <a:r>
              <a:rPr kumimoji="1" lang="zh-CN" altLang="en-US" dirty="0" smtClean="0"/>
              <a:t>技术可以使用 </a:t>
            </a:r>
            <a:r>
              <a:rPr kumimoji="1" lang="en-US" altLang="zh-CN" dirty="0" smtClean="0"/>
              <a:t>Java</a:t>
            </a:r>
            <a:r>
              <a:rPr kumimoji="1" lang="zh-CN" altLang="en-US" dirty="0" smtClean="0"/>
              <a:t>、</a:t>
            </a:r>
            <a:r>
              <a:rPr kumimoji="1" lang="en-US" altLang="zh-CN" dirty="0" err="1" smtClean="0"/>
              <a:t>php</a:t>
            </a:r>
            <a:r>
              <a:rPr kumimoji="1" lang="zh-CN" altLang="en-US" dirty="0" smtClean="0"/>
              <a:t>、</a:t>
            </a:r>
            <a:r>
              <a:rPr kumimoji="1" lang="en-US" altLang="zh-CN" dirty="0" smtClean="0"/>
              <a:t>ruby</a:t>
            </a:r>
            <a:r>
              <a:rPr kumimoji="1" lang="zh-CN" altLang="en-US" dirty="0" smtClean="0"/>
              <a:t>、</a:t>
            </a:r>
            <a:r>
              <a:rPr kumimoji="1" lang="en-US" altLang="zh-CN" dirty="0" smtClean="0"/>
              <a:t>ASP</a:t>
            </a:r>
            <a:r>
              <a:rPr kumimoji="1" lang="zh-CN" altLang="en-US" dirty="0" smtClean="0"/>
              <a:t>等技术。</a:t>
            </a:r>
          </a:p>
          <a:p>
            <a:r>
              <a:rPr kumimoji="1" lang="en-US" altLang="zh-CN" dirty="0" err="1"/>
              <a:t>WeChat</a:t>
            </a:r>
            <a:r>
              <a:rPr kumimoji="1" lang="en-US" altLang="zh-CN" dirty="0"/>
              <a:t>(</a:t>
            </a:r>
            <a:r>
              <a:rPr kumimoji="1" lang="zh-CN" altLang="en-US" dirty="0"/>
              <a:t>微信</a:t>
            </a:r>
            <a:r>
              <a:rPr kumimoji="1" lang="en-US" altLang="zh-CN" dirty="0"/>
              <a:t>)</a:t>
            </a:r>
            <a:r>
              <a:rPr kumimoji="1" lang="zh-CN" altLang="en-US" dirty="0"/>
              <a:t> 应用</a:t>
            </a:r>
          </a:p>
          <a:p>
            <a:pPr lvl="1"/>
            <a:r>
              <a:rPr kumimoji="1" lang="zh-CN" altLang="en-US" dirty="0"/>
              <a:t>微信 应用是基于微信开放的</a:t>
            </a:r>
            <a:r>
              <a:rPr kumimoji="1" lang="en-US" altLang="zh-CN" dirty="0"/>
              <a:t>API</a:t>
            </a:r>
            <a:r>
              <a:rPr kumimoji="1" lang="zh-CN" altLang="en-US" dirty="0"/>
              <a:t>来实现的应用，它也是</a:t>
            </a:r>
            <a:r>
              <a:rPr kumimoji="1" lang="en-US" altLang="zh-CN" dirty="0"/>
              <a:t>Web</a:t>
            </a:r>
            <a:r>
              <a:rPr kumimoji="1" lang="zh-CN" altLang="en-US" dirty="0"/>
              <a:t> 应用的一种，通过微信客户端直接访问。</a:t>
            </a:r>
          </a:p>
          <a:p>
            <a:pPr lvl="1"/>
            <a:r>
              <a:rPr kumimoji="1" lang="zh-CN" altLang="en-US" dirty="0"/>
              <a:t>比如 </a:t>
            </a:r>
            <a:r>
              <a:rPr kumimoji="1" lang="zh-CN" altLang="en-US" dirty="0" smtClean="0"/>
              <a:t>基于</a:t>
            </a:r>
            <a:r>
              <a:rPr kumimoji="1" lang="zh-CN" altLang="en-US" dirty="0" smtClean="0"/>
              <a:t>微信</a:t>
            </a:r>
            <a:r>
              <a:rPr kumimoji="1" lang="zh-CN" altLang="en-US" dirty="0"/>
              <a:t>公账号的</a:t>
            </a:r>
            <a:r>
              <a:rPr kumimoji="1" lang="zh-CN" altLang="en-US" dirty="0" smtClean="0"/>
              <a:t>开发，</a:t>
            </a:r>
            <a:r>
              <a:rPr kumimoji="1" lang="zh-CN" altLang="en-US" dirty="0" smtClean="0"/>
              <a:t>在微信客户端内部访问的网页。</a:t>
            </a:r>
            <a:endParaRPr kumimoji="1" lang="zh-CN" altLang="en-US" dirty="0"/>
          </a:p>
          <a:p>
            <a:pPr lvl="1"/>
            <a:endParaRPr kumimoji="1" lang="zh-CN" altLang="en-US" dirty="0" smtClean="0"/>
          </a:p>
        </p:txBody>
      </p:sp>
    </p:spTree>
    <p:extLst>
      <p:ext uri="{BB962C8B-B14F-4D97-AF65-F5344CB8AC3E}">
        <p14:creationId xmlns:p14="http://schemas.microsoft.com/office/powerpoint/2010/main" val="870923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手机应用的</a:t>
            </a:r>
            <a:r>
              <a:rPr kumimoji="1" lang="zh-CN" altLang="en-US" dirty="0"/>
              <a:t>分类</a:t>
            </a:r>
          </a:p>
        </p:txBody>
      </p:sp>
      <p:sp>
        <p:nvSpPr>
          <p:cNvPr id="3" name="内容占位符 2"/>
          <p:cNvSpPr>
            <a:spLocks noGrp="1"/>
          </p:cNvSpPr>
          <p:nvPr>
            <p:ph idx="1"/>
          </p:nvPr>
        </p:nvSpPr>
        <p:spPr/>
        <p:txBody>
          <a:bodyPr/>
          <a:lstStyle/>
          <a:p>
            <a:r>
              <a:rPr kumimoji="1" lang="en-US" altLang="zh-CN" dirty="0" smtClean="0"/>
              <a:t>Native</a:t>
            </a:r>
            <a:r>
              <a:rPr kumimoji="1" lang="zh-CN" altLang="en-US" dirty="0" smtClean="0"/>
              <a:t>（原生）应用</a:t>
            </a:r>
          </a:p>
          <a:p>
            <a:pPr lvl="1"/>
            <a:r>
              <a:rPr kumimoji="1" lang="zh-CN" altLang="en-US" dirty="0" smtClean="0"/>
              <a:t>它是基于智能手机操作系统（现在主流的是</a:t>
            </a:r>
            <a:r>
              <a:rPr kumimoji="1" lang="en-US" altLang="zh-CN" dirty="0" smtClean="0"/>
              <a:t>Android</a:t>
            </a:r>
            <a:r>
              <a:rPr kumimoji="1" lang="zh-CN" altLang="en-US" dirty="0" smtClean="0"/>
              <a:t>和</a:t>
            </a:r>
            <a:r>
              <a:rPr kumimoji="1" lang="en-US" altLang="zh-CN" dirty="0" smtClean="0"/>
              <a:t>IOS</a:t>
            </a:r>
            <a:r>
              <a:rPr kumimoji="1" lang="zh-CN" altLang="en-US" dirty="0" smtClean="0"/>
              <a:t>）用原生程序编写运行的应用，原生应用运行时是基于本地操作系统的，所以它的兼容能力和访问能力更好。拥有更佳的用户体验、更好的交互界面。</a:t>
            </a:r>
          </a:p>
          <a:p>
            <a:pPr lvl="1"/>
            <a:r>
              <a:rPr kumimoji="1" lang="zh-CN" altLang="en-US" dirty="0" smtClean="0"/>
              <a:t>但是它的开发难度较大，开发成本和维护成本较高</a:t>
            </a:r>
          </a:p>
          <a:p>
            <a:pPr lvl="1"/>
            <a:r>
              <a:rPr kumimoji="1" lang="zh-CN" altLang="en-US" dirty="0" smtClean="0"/>
              <a:t>开发</a:t>
            </a:r>
            <a:r>
              <a:rPr kumimoji="1" lang="en-US" altLang="zh-CN" dirty="0" smtClean="0"/>
              <a:t>Native</a:t>
            </a:r>
            <a:r>
              <a:rPr kumimoji="1" lang="zh-CN" altLang="en-US" dirty="0" smtClean="0"/>
              <a:t> 应用需要根据不同的运行环境采用不同的开发语言，开发</a:t>
            </a:r>
            <a:r>
              <a:rPr kumimoji="1" lang="en-US" altLang="zh-CN" dirty="0" smtClean="0"/>
              <a:t>Android</a:t>
            </a:r>
            <a:r>
              <a:rPr kumimoji="1" lang="zh-CN" altLang="en-US" dirty="0" smtClean="0"/>
              <a:t> 应用需要的语言是</a:t>
            </a:r>
            <a:r>
              <a:rPr kumimoji="1" lang="en-US" altLang="zh-CN" dirty="0" smtClean="0"/>
              <a:t>JAVA,</a:t>
            </a:r>
            <a:r>
              <a:rPr kumimoji="1" lang="zh-CN" altLang="en-US" dirty="0" smtClean="0"/>
              <a:t>还需要熟悉</a:t>
            </a:r>
            <a:r>
              <a:rPr kumimoji="1" lang="en-US" altLang="zh-CN" dirty="0" smtClean="0"/>
              <a:t>Android</a:t>
            </a:r>
            <a:r>
              <a:rPr kumimoji="1" lang="zh-CN" altLang="en-US" dirty="0" smtClean="0"/>
              <a:t>开发环境与机制。开发</a:t>
            </a:r>
            <a:r>
              <a:rPr kumimoji="1" lang="en-US" altLang="zh-CN" dirty="0" smtClean="0"/>
              <a:t>IOS</a:t>
            </a:r>
            <a:r>
              <a:rPr kumimoji="1" lang="zh-CN" altLang="en-US" dirty="0" smtClean="0"/>
              <a:t> 应用需要的语言是</a:t>
            </a:r>
            <a:r>
              <a:rPr kumimoji="1" lang="en-US" altLang="zh-CN" dirty="0" smtClean="0"/>
              <a:t>Object-C</a:t>
            </a:r>
            <a:r>
              <a:rPr kumimoji="1" lang="zh-CN" altLang="en-US" dirty="0" smtClean="0"/>
              <a:t>或者</a:t>
            </a:r>
            <a:r>
              <a:rPr kumimoji="1" lang="en-US" altLang="zh-CN" dirty="0" smtClean="0"/>
              <a:t>Swift</a:t>
            </a:r>
            <a:r>
              <a:rPr kumimoji="1" lang="zh-CN" altLang="en-US" dirty="0" smtClean="0"/>
              <a:t>语言。还需要熟悉苹果应用的运行环境以及产生机制。</a:t>
            </a:r>
          </a:p>
          <a:p>
            <a:pPr lvl="1"/>
            <a:endParaRPr kumimoji="1" lang="zh-CN" altLang="en-US" dirty="0"/>
          </a:p>
        </p:txBody>
      </p:sp>
    </p:spTree>
    <p:extLst>
      <p:ext uri="{BB962C8B-B14F-4D97-AF65-F5344CB8AC3E}">
        <p14:creationId xmlns:p14="http://schemas.microsoft.com/office/powerpoint/2010/main" val="1675498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723</TotalTime>
  <Words>1628</Words>
  <Application>Microsoft Macintosh PowerPoint</Application>
  <PresentationFormat>宽屏</PresentationFormat>
  <Paragraphs>127</Paragraphs>
  <Slides>13</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Calibri</vt:lpstr>
      <vt:lpstr>Trebuchet MS</vt:lpstr>
      <vt:lpstr>Wingdings 3</vt:lpstr>
      <vt:lpstr>方正姚体</vt:lpstr>
      <vt:lpstr>华文新魏</vt:lpstr>
      <vt:lpstr>宋体</vt:lpstr>
      <vt:lpstr>Arial</vt:lpstr>
      <vt:lpstr>平面</vt:lpstr>
      <vt:lpstr>Android技术培训</vt:lpstr>
      <vt:lpstr>自我介绍</vt:lpstr>
      <vt:lpstr>本节内容</vt:lpstr>
      <vt:lpstr>课程安排</vt:lpstr>
      <vt:lpstr>培训目标</vt:lpstr>
      <vt:lpstr>开发环境搭建</vt:lpstr>
      <vt:lpstr>手机应用的分类</vt:lpstr>
      <vt:lpstr>手机应用的分类</vt:lpstr>
      <vt:lpstr>手机应用的分类</vt:lpstr>
      <vt:lpstr>手机应用的分类</vt:lpstr>
      <vt:lpstr>Android 操作系统原理</vt:lpstr>
      <vt:lpstr>Android 系统的安全机制</vt:lpstr>
      <vt:lpstr>应用组件</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Android技术培训</dc:title>
  <dc:creator>Microsoft Office 用户</dc:creator>
  <cp:lastModifiedBy>Microsoft Office 用户</cp:lastModifiedBy>
  <cp:revision>332</cp:revision>
  <dcterms:created xsi:type="dcterms:W3CDTF">2016-07-05T08:44:02Z</dcterms:created>
  <dcterms:modified xsi:type="dcterms:W3CDTF">2016-07-17T22:25:33Z</dcterms:modified>
</cp:coreProperties>
</file>