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wlk/mutation-testing-demo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wlk/mutation-testing-demo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" name="Shape 24"/>
          <p:cNvSpPr txBox="1"/>
          <p:nvPr/>
        </p:nvSpPr>
        <p:spPr>
          <a:xfrm>
            <a:off x="3980900" y="4831350"/>
            <a:ext cx="5091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hlinkClick r:id="rId2"/>
              </a:rPr>
              <a:t>https://github.com/wlk/mutation-testing-demo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 txBox="1"/>
          <p:nvPr/>
        </p:nvSpPr>
        <p:spPr>
          <a:xfrm>
            <a:off x="3980900" y="4831350"/>
            <a:ext cx="5091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hlinkClick r:id="rId2"/>
              </a:rPr>
              <a:t>https://github.com/wlk/mutation-testing-demo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https://github.com/wlk/mutation-testing-demo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8" name="Shape 8"/>
          <p:cNvSpPr txBox="1"/>
          <p:nvPr/>
        </p:nvSpPr>
        <p:spPr>
          <a:xfrm>
            <a:off x="3980900" y="4831350"/>
            <a:ext cx="5091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hlinkClick r:id="rId1"/>
              </a:rPr>
              <a:t>https://github.com/wlk/mutation-testing-demo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itest.org/" TargetMode="External"/><Relationship Id="rId4" Type="http://schemas.openxmlformats.org/officeDocument/2006/relationships/hyperlink" Target="https://github.com/mbj/muta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Mutation Testing in Java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Wojciech Langiewicz @ 33rd Degree 4 Charity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Mutator: Negate Conditionals Mutator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2876050" y="1231075"/>
            <a:ext cx="482999" cy="22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566525" y="1408525"/>
            <a:ext cx="548699" cy="1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</a:p>
        </p:txBody>
      </p:sp>
      <p:sp>
        <p:nvSpPr>
          <p:cNvPr id="159" name="Shape 159"/>
          <p:cNvSpPr/>
          <p:nvPr/>
        </p:nvSpPr>
        <p:spPr>
          <a:xfrm>
            <a:off x="3477525" y="21514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889175" y="2089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(a == b)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do something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197700" y="201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(a != b)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do something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450075" y="31119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Mutator: Void Method Call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60375" y="2089225"/>
            <a:ext cx="37103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someVoidMethod(int i)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does something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foo()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i = 5;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doSomething(i);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i;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407350" y="2014325"/>
            <a:ext cx="37901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someVoidMethod(int i)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does something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foo()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i = 5;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don’t do anything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i;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450075" y="31119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Mutator: Constructor Call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/>
        </p:nvSpPr>
        <p:spPr>
          <a:xfrm>
            <a:off x="0" y="2089225"/>
            <a:ext cx="3649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Object foo()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Object o = new Object();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o;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489675" y="2014325"/>
            <a:ext cx="37079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Object foo()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Object o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o;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0" name="Shape 180"/>
          <p:cNvSpPr/>
          <p:nvPr/>
        </p:nvSpPr>
        <p:spPr>
          <a:xfrm>
            <a:off x="3450075" y="31119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Mutators: Many More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constants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return values to defaults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others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Tooling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http://pitest.org/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Ruby: Mutant: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https://github.com/mbj/mutant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in communities where testing (TDD) is already popular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PIT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PIT Features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65875" y="746450"/>
            <a:ext cx="8644500" cy="414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Bytecode modifications (to avoid recompilation)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Integrates easily with: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 6, 7, 8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JUnit, TestNG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Eclipse, Intellij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Gradle, Maven, Ant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Sonar, Jenkins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Mocking frameworks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each mutation, it tries to minimize number of tests to run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Allows to choose which mutators we want to use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Doesn’t work with Scala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Doesn’t store mutated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Generates simple HTML report, or XML report for other tools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Nowadays: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131725" y="806825"/>
            <a:ext cx="84414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really a problem on CI server when using modern tools (PIT)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PIT can analyze only changed code (looking at your SCM)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Practical tests: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Apache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commons-math</a:t>
            </a:r>
            <a:r>
              <a:rPr lang="en"/>
              <a:t>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177k lines of code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109k lines of tests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8 minutes to test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PIT takes 1:15h with 4 threads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With Mutation Testing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98250" y="708025"/>
            <a:ext cx="4243199" cy="14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Mutants can be dangerous: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if(false){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Runtime.getRuntime().exec("rm -rf /");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258050" y="708025"/>
            <a:ext cx="34743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Equivalent Mutants: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i = 2;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 i &gt;= 1 )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"foo";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is equivalent to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i = 2;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 i &gt; 1 )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"foo";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9400" y="2284400"/>
            <a:ext cx="5208599" cy="251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Defensive programming: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if(i &gt; 0){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throw new IllegalArgumentException(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“argument i must be positive”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Math.sqrt(i);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65875" y="2157025"/>
            <a:ext cx="5038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5219650" y="746450"/>
            <a:ext cx="0" cy="4034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How do you make sure your tests are any good?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testing tests your tests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coverage gives you false sense of security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 is extremely easy to introduce into Java project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Time for questions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you make sure your tests are any good?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 txBox="1"/>
          <p:nvPr/>
        </p:nvSpPr>
        <p:spPr>
          <a:xfrm>
            <a:off x="87825" y="713525"/>
            <a:ext cx="8929799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Code Review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TDD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Code coverage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What does it really measure?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What does it prove?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Line/Statement/Branch coverage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Tests without assertions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Mutation Testing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8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 to measure quality of tests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Injects a fault into a system and uses our tests to find 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in 1971 by Richard Lipton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Competent programmer hypothesis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 new concepts: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Operators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Mutants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Coverage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Mutation Testing - problems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8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Forgotten for many years (only some academic work)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problems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tooling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problem: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suite takes 5 minutes to run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classes, 10 tests per class, testing each class takes 0.6s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Naive: 10 mutants per class gives 10 * 5 * 500 ~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 hours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Fast: 10 * 0.6 * 500 =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minutes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04" name="Shape 104"/>
          <p:cNvSpPr/>
          <p:nvPr/>
        </p:nvSpPr>
        <p:spPr>
          <a:xfrm>
            <a:off x="2003050" y="13322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10175" y="1289975"/>
            <a:ext cx="1941299" cy="5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Original code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214750" y="1306025"/>
            <a:ext cx="1693200" cy="4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Mutant</a:t>
            </a:r>
          </a:p>
        </p:txBody>
      </p:sp>
      <p:sp>
        <p:nvSpPr>
          <p:cNvPr id="107" name="Shape 107"/>
          <p:cNvSpPr/>
          <p:nvPr/>
        </p:nvSpPr>
        <p:spPr>
          <a:xfrm rot="8553276">
            <a:off x="4289089" y="2103048"/>
            <a:ext cx="1344067" cy="4162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3029597">
            <a:off x="5872975" y="2127414"/>
            <a:ext cx="1207698" cy="4164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309350" y="1343675"/>
            <a:ext cx="1653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Tests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1" name="Shape 111"/>
          <p:cNvSpPr/>
          <p:nvPr/>
        </p:nvSpPr>
        <p:spPr>
          <a:xfrm>
            <a:off x="4365525" y="13322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683050" y="2724650"/>
            <a:ext cx="2095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Tests Pass - mutation wasn’t found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854350" y="2933975"/>
            <a:ext cx="2095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Tests Fail - mutation was found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0" y="1608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 ( i &gt;= 0 )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"foo";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"bar";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826775" y="1608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 ( i &gt; 0 )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"foo";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return "bar";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1" name="Shape 121"/>
          <p:cNvSpPr/>
          <p:nvPr/>
        </p:nvSpPr>
        <p:spPr>
          <a:xfrm>
            <a:off x="2016475" y="2802850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10175" y="1289975"/>
            <a:ext cx="1941299" cy="7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Original code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094875" y="1289975"/>
            <a:ext cx="16535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Mutant</a:t>
            </a:r>
          </a:p>
        </p:txBody>
      </p:sp>
      <p:sp>
        <p:nvSpPr>
          <p:cNvPr id="124" name="Shape 124"/>
          <p:cNvSpPr/>
          <p:nvPr/>
        </p:nvSpPr>
        <p:spPr>
          <a:xfrm rot="-3950106">
            <a:off x="5708400" y="2238048"/>
            <a:ext cx="810525" cy="4163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3029918">
            <a:off x="5708557" y="3287706"/>
            <a:ext cx="810254" cy="4164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748475" y="1790975"/>
            <a:ext cx="1653599" cy="28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Tests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62" y="3946112"/>
            <a:ext cx="40862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850" y="1181375"/>
            <a:ext cx="40005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/>
          <p:nvPr/>
        </p:nvSpPr>
        <p:spPr>
          <a:xfrm>
            <a:off x="4885025" y="2802850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6662000" y="2043700"/>
            <a:ext cx="2095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Tests Pass - mutation wasn’t found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68725" y="3327350"/>
            <a:ext cx="2095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Tests Fail - mutation was found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Mutation Operators</a:t>
            </a:r>
            <a:br>
              <a:rPr lang="en"/>
            </a:br>
            <a:r>
              <a:rPr lang="en"/>
              <a:t> (Mutators)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Mutator: Conditionals Boundary Mutator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2898000" y="1022500"/>
            <a:ext cx="482999" cy="22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88475" y="1199950"/>
            <a:ext cx="548699" cy="1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47" name="Shape 147"/>
          <p:cNvSpPr/>
          <p:nvPr/>
        </p:nvSpPr>
        <p:spPr>
          <a:xfrm>
            <a:off x="3499475" y="1942900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059300" y="2089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(a &lt; b)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do something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197700" y="201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(a &lt;= b)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do something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450075" y="3111975"/>
            <a:ext cx="810299" cy="416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