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4A2104-50DB-4E5E-A0D2-8F676F5E8A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887BEA-4F64-4F89-BD46-E9995F9A0D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vi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C04F2D-0752-4EB5-B4B3-946400424E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72B401A-00DE-463F-8F1A-72D73324A9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CCF6F11-E8E9-4C0A-A8F1-2F9E301FE3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139680"/>
            <a:ext cx="8999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3C191E7-6BB2-42EC-A3BA-222793EB94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9640" cy="18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36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ru-RU" sz="22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dbf5f9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dbf5f9"/>
                </a:solidFill>
                <a:latin typeface="Noto Sans"/>
              </a:rPr>
              <a:t>&lt;нижний колонтитул&gt;</a:t>
            </a:r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2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dbf5f9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7D9D89-8C48-440B-832B-D317FB534503}" type="slidenum">
              <a:rPr b="0" lang="ru-RU" sz="2400" spc="-1" strike="noStrike">
                <a:solidFill>
                  <a:srgbClr val="dbf5f9"/>
                </a:solidFill>
                <a:latin typeface="Noto Sans"/>
              </a:rPr>
              <a:t>&lt;номер&gt;</a:t>
            </a:fld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 idx="3"/>
          </p:nvPr>
        </p:nvSpPr>
        <p:spPr>
          <a:xfrm>
            <a:off x="450000" y="5130000"/>
            <a:ext cx="2339640" cy="44964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 flipV="1">
            <a:off x="0" y="-720"/>
            <a:ext cx="10079640" cy="10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ru-RU" sz="22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484848"/>
                </a:solidFill>
                <a:latin typeface="Noto Sans"/>
              </a:rPr>
              <a:t>&lt;нижний колонтитул&gt;</a:t>
            </a:r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5"/>
          </p:nvPr>
        </p:nvSpPr>
        <p:spPr>
          <a:xfrm>
            <a:off x="720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BE9270-37AB-4CF5-9907-0A561CE80871}" type="slidenum">
              <a:rPr b="0" lang="ru-RU" sz="2400" spc="-1" strike="noStrike">
                <a:solidFill>
                  <a:srgbClr val="484848"/>
                </a:solidFill>
                <a:latin typeface="Noto Sans"/>
              </a:rPr>
              <a:t>&lt;номер&gt;</a:t>
            </a:fld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dt" idx="6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 flipV="1">
            <a:off x="0" y="-720"/>
            <a:ext cx="10079640" cy="1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ru-RU" sz="22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7" name=""/>
          <p:cNvSpPr/>
          <p:nvPr/>
        </p:nvSpPr>
        <p:spPr>
          <a:xfrm>
            <a:off x="0" y="5580000"/>
            <a:ext cx="10079640" cy="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ru-RU" sz="22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ftr" idx="7"/>
          </p:nvPr>
        </p:nvSpPr>
        <p:spPr>
          <a:xfrm>
            <a:off x="3420000" y="51192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484848"/>
                </a:solidFill>
                <a:latin typeface="Noto Sans"/>
              </a:rPr>
              <a:t>&lt;нижний колонтитул&gt;</a:t>
            </a:r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sldNum" idx="8"/>
          </p:nvPr>
        </p:nvSpPr>
        <p:spPr>
          <a:xfrm>
            <a:off x="7650000" y="5130000"/>
            <a:ext cx="188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7EBDA3-9AEC-4BB0-A060-B0EE420A6E00}" type="slidenum">
              <a:rPr b="0" lang="ru-RU" sz="2400" spc="-1" strike="noStrike">
                <a:solidFill>
                  <a:srgbClr val="484848"/>
                </a:solidFill>
                <a:latin typeface="Noto Sans"/>
              </a:rPr>
              <a:t>&lt;номер&gt;</a:t>
            </a:fld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dt" idx="9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"/>
          <p:cNvSpPr/>
          <p:nvPr/>
        </p:nvSpPr>
        <p:spPr>
          <a:xfrm flipV="1">
            <a:off x="0" y="-720"/>
            <a:ext cx="10079640" cy="1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ru-RU" sz="22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>
            <a:off x="0" y="5580000"/>
            <a:ext cx="10079640" cy="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ru-RU" sz="22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ftr" idx="10"/>
          </p:nvPr>
        </p:nvSpPr>
        <p:spPr>
          <a:xfrm>
            <a:off x="3420000" y="51192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484848"/>
                </a:solidFill>
                <a:latin typeface="Noto Sans"/>
              </a:rPr>
              <a:t>&lt;нижний колонтитул&gt;</a:t>
            </a:r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11"/>
          </p:nvPr>
        </p:nvSpPr>
        <p:spPr>
          <a:xfrm>
            <a:off x="7650000" y="5130000"/>
            <a:ext cx="188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A7D87A-D3C0-42D8-91E3-4E0ADA7467A9}" type="slidenum">
              <a:rPr b="0" lang="ru-RU" sz="2400" spc="-1" strike="noStrike">
                <a:solidFill>
                  <a:srgbClr val="484848"/>
                </a:solidFill>
                <a:latin typeface="Noto Sans"/>
              </a:rPr>
              <a:t>&lt;номер&gt;</a:t>
            </a:fld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12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"/>
          <p:cNvSpPr/>
          <p:nvPr/>
        </p:nvSpPr>
        <p:spPr>
          <a:xfrm flipV="1">
            <a:off x="0" y="-720"/>
            <a:ext cx="10079640" cy="17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ru-RU" sz="22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3" name=""/>
          <p:cNvSpPr/>
          <p:nvPr/>
        </p:nvSpPr>
        <p:spPr>
          <a:xfrm>
            <a:off x="0" y="5580000"/>
            <a:ext cx="10079640" cy="8964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ru-RU" sz="22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13"/>
          </p:nvPr>
        </p:nvSpPr>
        <p:spPr>
          <a:xfrm>
            <a:off x="3420000" y="5119200"/>
            <a:ext cx="32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484848"/>
                </a:solidFill>
                <a:latin typeface="Noto Sans"/>
              </a:rPr>
              <a:t>&lt;нижний колонтитул&gt;</a:t>
            </a:r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14"/>
          </p:nvPr>
        </p:nvSpPr>
        <p:spPr>
          <a:xfrm>
            <a:off x="7650000" y="5130000"/>
            <a:ext cx="188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484848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F6C4E3-FE62-49C6-9B38-3873F2BEF50F}" type="slidenum">
              <a:rPr b="0" lang="ru-RU" sz="2400" spc="-1" strike="noStrike">
                <a:solidFill>
                  <a:srgbClr val="484848"/>
                </a:solidFill>
                <a:latin typeface="Noto Sans"/>
              </a:rPr>
              <a:t>&lt;номер&gt;</a:t>
            </a:fld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15"/>
          </p:nvPr>
        </p:nvSpPr>
        <p:spPr>
          <a:xfrm>
            <a:off x="540000" y="5130000"/>
            <a:ext cx="2339640" cy="4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  <p:sldLayoutId id="2147483658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600" spc="-1" strike="noStrike">
                <a:solidFill>
                  <a:srgbClr val="04617b"/>
                </a:solidFill>
                <a:latin typeface="Noto Sans"/>
              </a:rPr>
              <a:t>Проектная работа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8999640" cy="40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2600" spc="-1" strike="noStrike">
                <a:solidFill>
                  <a:srgbClr val="009eda"/>
                </a:solidFill>
                <a:latin typeface="Noto Sans"/>
              </a:rPr>
              <a:t>Мониторинг почтовой системы, состоящей из одного primary сервера на базе iRedMail и двух secondary на базе Proxmox Mail Gateway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98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4617b"/>
                </a:solidFill>
                <a:latin typeface="Noto Sans"/>
              </a:rPr>
              <a:t>Конфигурация почтовой системы.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16440" y="1420560"/>
            <a:ext cx="4903200" cy="3619080"/>
          </a:xfrm>
          <a:prstGeom prst="rect">
            <a:avLst/>
          </a:prstGeom>
          <a:ln w="18000"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472000" y="1260000"/>
            <a:ext cx="4499640" cy="39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DejaVu Sans"/>
              </a:rPr>
              <a:t>MX1 и MX2 расположены в одном дата центре на разных физических гипервизорах esxi, объединенных в кластер, MX3 расположен на отдельном хостинге в другом регионе.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DejaVu Sans"/>
              </a:rPr>
              <a:t>На MX1 установлено ПО iRedMail, основные сервисы: postfix, mariadb, dovecot, nginx.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DejaVu Sans"/>
              </a:rPr>
              <a:t>На MX2 и MX3 установлено Proxmox Mail Gateway, основной сервис — postfix. Конфигурации серверов идентичны.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DejaVu Sans"/>
              </a:rPr>
              <a:t>Основной почтовый сервер — МХ1, отправка и прием почты идет через него. МХ2 и МХ3 — имеют пониженный приоритет, настроены на прием входящей почты и переправку на МХ1. При необходимости для отправки исходящей почты можно задействовать МХ2 и МХ3.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860000" y="288360"/>
            <a:ext cx="5039640" cy="50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Для реализации высокой доступности на каждом гипервизоре рядом с </a:t>
            </a:r>
            <a:r>
              <a:rPr b="1" lang="ru-RU" sz="1400" spc="-1" strike="noStrike">
                <a:solidFill>
                  <a:srgbClr val="000000"/>
                </a:solidFill>
                <a:latin typeface="Noto Sans"/>
              </a:rPr>
              <a:t>МХ1</a:t>
            </a: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и </a:t>
            </a:r>
            <a:r>
              <a:rPr b="1" lang="ru-RU" sz="1400" spc="-1" strike="noStrike">
                <a:solidFill>
                  <a:srgbClr val="000000"/>
                </a:solidFill>
                <a:latin typeface="Noto Sans"/>
              </a:rPr>
              <a:t>МХ2</a:t>
            </a: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были установлены ВМ </a:t>
            </a:r>
            <a:r>
              <a:rPr b="1" lang="ru-RU" sz="1400" spc="-1" strike="noStrike">
                <a:solidFill>
                  <a:srgbClr val="000000"/>
                </a:solidFill>
                <a:latin typeface="Noto Sans"/>
              </a:rPr>
              <a:t>hk-prom</a:t>
            </a: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и </a:t>
            </a:r>
            <a:r>
              <a:rPr b="1" lang="ru-RU" sz="1400" spc="-1" strike="noStrike">
                <a:solidFill>
                  <a:srgbClr val="000000"/>
                </a:solidFill>
                <a:latin typeface="Noto Sans"/>
              </a:rPr>
              <a:t>hk-prom2</a:t>
            </a: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соответственно. Конфигурации всех компонентов (Prometheus, Blackbox-exporter, Alertmanager) идентичные, период хранения метрик 7 дней. Blackbox-exporter настроены на проверку доступности служб ssh, smtp на каждом из серверов </a:t>
            </a:r>
            <a:r>
              <a:rPr b="1" lang="ru-RU" sz="1400" spc="-1" strike="noStrike">
                <a:solidFill>
                  <a:srgbClr val="000000"/>
                </a:solidFill>
                <a:latin typeface="Noto Sans"/>
              </a:rPr>
              <a:t>MX</a:t>
            </a: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, на </a:t>
            </a:r>
            <a:r>
              <a:rPr b="1" lang="ru-RU" sz="1400" spc="-1" strike="noStrike">
                <a:solidFill>
                  <a:srgbClr val="000000"/>
                </a:solidFill>
                <a:latin typeface="Noto Sans"/>
              </a:rPr>
              <a:t>МХ1</a:t>
            </a: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дополнительно проверяется служба imap. Alertmanager объединены в кластер и настроены на отсылку алертов в Телеграм.</a:t>
            </a:r>
            <a:br>
              <a:rPr sz="1400"/>
            </a:b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 На </a:t>
            </a:r>
            <a:r>
              <a:rPr b="1" lang="ru-RU" sz="1400" spc="-1" strike="noStrike">
                <a:solidFill>
                  <a:srgbClr val="000000"/>
                </a:solidFill>
                <a:latin typeface="Noto Sans"/>
              </a:rPr>
              <a:t>MX1</a:t>
            </a: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установлены экспортеры: node, postfix, mysql и nginx. Для сбора почтовых логов установлен Telegraf.</a:t>
            </a:r>
            <a:br>
              <a:rPr sz="1400"/>
            </a:b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На МХ2 и МХ3 установлены экспортеры node и postfix.</a:t>
            </a:r>
            <a:br>
              <a:rPr sz="1400"/>
            </a:b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 В головном офисе установлена ВМ </a:t>
            </a:r>
            <a:r>
              <a:rPr b="1" lang="ru-RU" sz="1400" spc="-1" strike="noStrike">
                <a:solidFill>
                  <a:srgbClr val="000000"/>
                </a:solidFill>
                <a:latin typeface="Noto Sans"/>
              </a:rPr>
              <a:t>hk-vm</a:t>
            </a:r>
            <a:r>
              <a:rPr b="0" lang="ru-RU" sz="1400" spc="-1" strike="noStrike">
                <a:solidFill>
                  <a:srgbClr val="000000"/>
                </a:solidFill>
                <a:latin typeface="Noto Sans"/>
              </a:rPr>
              <a:t> с VictoriaMetrics для сбора и дедупликации метрик, VictoriaLogs для хранения логов и Grafana для просмотра логов и графиков работы сервисов. Период хранения метрик — 12 месяцев. В Grafana созданы дашборды для просмотра основных метрик Mysql, Nginx, Postfix, Node и почтовых логов.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180000" y="223200"/>
            <a:ext cx="4468320" cy="52124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Статус кластера Alertmanager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965960" y="1260000"/>
            <a:ext cx="5954040" cy="369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639640" cy="2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7222" lnSpcReduction="1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4617b"/>
                </a:solidFill>
                <a:latin typeface="Noto Sans"/>
              </a:rPr>
              <a:t>Дашборд просмотра логов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65960" y="611280"/>
            <a:ext cx="9697680" cy="4866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2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111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04617b"/>
                </a:solidFill>
                <a:latin typeface="Noto Sans"/>
              </a:rPr>
              <a:t>Дашборд для Postfix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80280" y="720000"/>
            <a:ext cx="9819360" cy="45147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2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111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04617b"/>
                </a:solidFill>
                <a:latin typeface="Noto Sans"/>
              </a:rPr>
              <a:t>Дашборд для Nginx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93960" y="748800"/>
            <a:ext cx="9877680" cy="41025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2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111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04617b"/>
                </a:solidFill>
                <a:latin typeface="Noto Sans"/>
              </a:rPr>
              <a:t>Дашборд для Node-exporter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216000" y="612000"/>
            <a:ext cx="9539640" cy="48643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8999640" cy="2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111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04617b"/>
                </a:solidFill>
                <a:latin typeface="Noto Sans"/>
              </a:rPr>
              <a:t>Дашборд для Mysql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80000" y="667080"/>
            <a:ext cx="9539640" cy="48200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2025-09-01T20:51:59Z</dcterms:created>
  <dc:creator/>
  <dc:description/>
  <dc:language>ru-RU</dc:language>
  <cp:lastModifiedBy/>
  <dcterms:modified xsi:type="dcterms:W3CDTF">2025-09-04T22:00:19Z</dcterms:modified>
  <cp:revision>13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