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4" r:id="rId3"/>
  </p:sldMasterIdLst>
  <p:notesMasterIdLst>
    <p:notesMasterId r:id="rId5"/>
  </p:notesMasterIdLst>
  <p:sldIdLst>
    <p:sldId id="279" r:id="rId4"/>
    <p:sldId id="259" r:id="rId6"/>
    <p:sldId id="264" r:id="rId7"/>
    <p:sldId id="298" r:id="rId8"/>
    <p:sldId id="297" r:id="rId9"/>
    <p:sldId id="300" r:id="rId10"/>
    <p:sldId id="301" r:id="rId11"/>
    <p:sldId id="289" r:id="rId12"/>
    <p:sldId id="284" r:id="rId13"/>
    <p:sldId id="286" r:id="rId14"/>
    <p:sldId id="290" r:id="rId15"/>
    <p:sldId id="287" r:id="rId16"/>
    <p:sldId id="288" r:id="rId17"/>
    <p:sldId id="291" r:id="rId18"/>
    <p:sldId id="302" r:id="rId19"/>
    <p:sldId id="292" r:id="rId20"/>
    <p:sldId id="303" r:id="rId21"/>
    <p:sldId id="280"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92" d="100"/>
          <a:sy n="92" d="100"/>
        </p:scale>
        <p:origin x="-307" y="-96"/>
      </p:cViewPr>
      <p:guideLst>
        <p:guide orient="horz" pos="2160"/>
        <p:guide pos="3890"/>
      </p:guideLst>
    </p:cSldViewPr>
  </p:slideViewPr>
  <p:notesTextViewPr>
    <p:cViewPr>
      <p:scale>
        <a:sx n="1" d="1"/>
        <a:sy n="1" d="1"/>
      </p:scale>
      <p:origin x="0" y="0"/>
    </p:cViewPr>
  </p:notesTextViewPr>
  <p:sorterViewPr>
    <p:cViewPr>
      <p:scale>
        <a:sx n="75" d="100"/>
        <a:sy n="75" d="100"/>
      </p:scale>
      <p:origin x="0" y="-81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5.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2515056" y="3010808"/>
            <a:ext cx="2124075" cy="2019300"/>
          </a:xfrm>
          <a:custGeom>
            <a:avLst/>
            <a:gdLst>
              <a:gd name="connsiteX0" fmla="*/ 410297 w 2124075"/>
              <a:gd name="connsiteY0" fmla="*/ 0 h 2019300"/>
              <a:gd name="connsiteX1" fmla="*/ 1713778 w 2124075"/>
              <a:gd name="connsiteY1" fmla="*/ 0 h 2019300"/>
              <a:gd name="connsiteX2" fmla="*/ 2124075 w 2124075"/>
              <a:gd name="connsiteY2" fmla="*/ 1268373 h 2019300"/>
              <a:gd name="connsiteX3" fmla="*/ 1057304 w 2124075"/>
              <a:gd name="connsiteY3" fmla="*/ 2019300 h 2019300"/>
              <a:gd name="connsiteX4" fmla="*/ 0 w 2124075"/>
              <a:gd name="connsiteY4" fmla="*/ 1246287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075" h="2019300">
                <a:moveTo>
                  <a:pt x="410297" y="0"/>
                </a:moveTo>
                <a:lnTo>
                  <a:pt x="1713778" y="0"/>
                </a:lnTo>
                <a:lnTo>
                  <a:pt x="2124075" y="1268373"/>
                </a:lnTo>
                <a:lnTo>
                  <a:pt x="1057304" y="2019300"/>
                </a:lnTo>
                <a:lnTo>
                  <a:pt x="0" y="1246287"/>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ags" Target="../tags/tag10.xml"/><Relationship Id="rId6" Type="http://schemas.openxmlformats.org/officeDocument/2006/relationships/image" Target="../media/image9.png"/><Relationship Id="rId5" Type="http://schemas.openxmlformats.org/officeDocument/2006/relationships/tags" Target="../tags/tag9.xml"/><Relationship Id="rId4" Type="http://schemas.microsoft.com/office/2007/relationships/media" Target="../media/media1.mp4"/><Relationship Id="rId3" Type="http://schemas.openxmlformats.org/officeDocument/2006/relationships/video" Target="../media/media1.mp4"/><Relationship Id="rId2" Type="http://schemas.openxmlformats.org/officeDocument/2006/relationships/tags" Target="../tags/tag8.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tags" Target="../tags/tag6.xml"/><Relationship Id="rId5" Type="http://schemas.openxmlformats.org/officeDocument/2006/relationships/image" Target="../media/image5.png"/><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0" y="0"/>
            <a:ext cx="9281254" cy="6858000"/>
          </a:xfrm>
          <a:prstGeom prst="rect">
            <a:avLst/>
          </a:prstGeom>
        </p:spPr>
      </p:pic>
      <p:sp>
        <p:nvSpPr>
          <p:cNvPr id="3" name="文本框 2"/>
          <p:cNvSpPr txBox="1"/>
          <p:nvPr/>
        </p:nvSpPr>
        <p:spPr>
          <a:xfrm>
            <a:off x="6324594" y="2886458"/>
            <a:ext cx="5150834" cy="2246769"/>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altLang="zh-CN" sz="3600" dirty="0" smtClean="0">
              <a:solidFill>
                <a:schemeClr val="tx1">
                  <a:lumMod val="75000"/>
                  <a:lumOff val="25000"/>
                </a:schemeClr>
              </a:solidFill>
              <a:latin typeface="+mn-ea"/>
              <a:ea typeface="方正正大黑简体" pitchFamily="2" charset="-122"/>
              <a:sym typeface="微软雅黑" panose="020B0503020204020204" pitchFamily="34" charset="-122"/>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smtClean="0">
                <a:ln>
                  <a:noFill/>
                </a:ln>
                <a:solidFill>
                  <a:schemeClr val="tx1">
                    <a:lumMod val="75000"/>
                    <a:lumOff val="25000"/>
                  </a:schemeClr>
                </a:solidFill>
                <a:effectLst/>
                <a:uLnTx/>
                <a:uFillTx/>
                <a:latin typeface="+mn-ea"/>
                <a:sym typeface="微软雅黑" panose="020B0503020204020204" pitchFamily="34" charset="-122"/>
              </a:rPr>
              <a:t>第三小组</a:t>
            </a:r>
            <a:endParaRPr kumimoji="0" lang="en-US" altLang="zh-CN" sz="2800" i="0" u="none" strike="noStrike" kern="1200" cap="none" spc="0" normalizeH="0" baseline="0" noProof="0" dirty="0" smtClean="0">
              <a:ln>
                <a:noFill/>
              </a:ln>
              <a:solidFill>
                <a:schemeClr val="tx1">
                  <a:lumMod val="75000"/>
                  <a:lumOff val="25000"/>
                </a:schemeClr>
              </a:solidFill>
              <a:effectLst/>
              <a:uLnTx/>
              <a:uFillTx/>
              <a:latin typeface="+mn-ea"/>
              <a:sym typeface="微软雅黑" panose="020B0503020204020204" pitchFamily="34" charset="-122"/>
            </a:endParaRPr>
          </a:p>
          <a:p>
            <a:pPr algn="r">
              <a:defRPr/>
            </a:pPr>
            <a:r>
              <a:rPr lang="zh-CN" altLang="en-US" sz="2800" dirty="0"/>
              <a:t>组员：卢日良</a:t>
            </a:r>
            <a:r>
              <a:rPr lang="en-US" altLang="zh-CN" sz="2800" dirty="0"/>
              <a:t> </a:t>
            </a:r>
            <a:r>
              <a:rPr lang="zh-CN" altLang="en-US" sz="2800" dirty="0"/>
              <a:t>项东</a:t>
            </a:r>
            <a:r>
              <a:rPr lang="en-US" altLang="zh-CN" sz="2800" dirty="0"/>
              <a:t> </a:t>
            </a:r>
            <a:r>
              <a:rPr lang="zh-CN" altLang="en-US" sz="2800" dirty="0"/>
              <a:t>王欣芃</a:t>
            </a:r>
            <a:r>
              <a:rPr lang="en-US" altLang="zh-CN" sz="2800" dirty="0"/>
              <a:t> </a:t>
            </a:r>
            <a:r>
              <a:rPr lang="zh-CN" altLang="en-US" sz="2800" dirty="0" smtClean="0"/>
              <a:t>王鑫</a:t>
            </a:r>
            <a:endParaRPr lang="zh-CN" altLang="en-US" sz="2800" dirty="0" smtClean="0"/>
          </a:p>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4800" i="0" u="none" strike="noStrike" kern="1200" cap="none" spc="0" normalizeH="0" baseline="0" noProof="0" dirty="0">
              <a:ln>
                <a:noFill/>
              </a:ln>
              <a:solidFill>
                <a:schemeClr val="tx1">
                  <a:lumMod val="75000"/>
                  <a:lumOff val="25000"/>
                </a:schemeClr>
              </a:solidFill>
              <a:effectLst/>
              <a:uLnTx/>
              <a:uFillTx/>
              <a:latin typeface="方正正大黑简体" pitchFamily="2" charset="-122"/>
              <a:ea typeface="方正正大黑简体" pitchFamily="2" charset="-122"/>
              <a:sym typeface="微软雅黑" panose="020B0503020204020204" pitchFamily="34" charset="-122"/>
            </a:endParaRPr>
          </a:p>
        </p:txBody>
      </p:sp>
      <p:sp>
        <p:nvSpPr>
          <p:cNvPr id="4" name="文本框 3"/>
          <p:cNvSpPr txBox="1"/>
          <p:nvPr/>
        </p:nvSpPr>
        <p:spPr>
          <a:xfrm>
            <a:off x="7076148" y="1645257"/>
            <a:ext cx="4373880" cy="1106805"/>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疲劳度</a:t>
            </a:r>
            <a:r>
              <a:rPr kumimoji="0" lang="zh-CN" altLang="en-US" sz="6600" b="1"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检测</a:t>
            </a:r>
            <a:endParaRPr kumimoji="0" lang="zh-CN" altLang="en-US" sz="6600" b="1"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10558646" y="4514689"/>
            <a:ext cx="762000" cy="179294"/>
            <a:chOff x="4921624" y="3119718"/>
            <a:chExt cx="762000" cy="179294"/>
          </a:xfrm>
        </p:grpSpPr>
        <p:sp>
          <p:nvSpPr>
            <p:cNvPr id="8" name="矩形 7"/>
            <p:cNvSpPr/>
            <p:nvPr userDrawn="1"/>
          </p:nvSpPr>
          <p:spPr>
            <a:xfrm>
              <a:off x="4921624"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userDrawn="1"/>
          </p:nvSpPr>
          <p:spPr>
            <a:xfrm>
              <a:off x="5212977"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userDrawn="1"/>
          </p:nvSpPr>
          <p:spPr>
            <a:xfrm>
              <a:off x="5504330"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二、常见</a:t>
              </a:r>
              <a:r>
                <a:rPr lang="zh-CN" altLang="en-US" sz="3600" b="1" dirty="0" smtClean="0">
                  <a:latin typeface="微软雅黑" panose="020B0503020204020204" pitchFamily="34" charset="-122"/>
                  <a:sym typeface="微软雅黑" panose="020B0503020204020204" pitchFamily="34" charset="-122"/>
                </a:rPr>
                <a:t>算法</a:t>
              </a:r>
              <a:r>
                <a:rPr lang="zh-CN" altLang="en-US" sz="3600" b="1" dirty="0">
                  <a:latin typeface="微软雅黑" panose="020B0503020204020204" pitchFamily="34" charset="-122"/>
                  <a:sym typeface="微软雅黑" panose="020B0503020204020204" pitchFamily="34" charset="-122"/>
                </a:rPr>
                <a:t>介绍</a:t>
              </a:r>
              <a:endParaRPr lang="zh-CN" altLang="en-US" sz="3600" b="1" dirty="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4043630" y="1110438"/>
            <a:ext cx="6926246" cy="5478423"/>
          </a:xfrm>
          <a:prstGeom prst="rect">
            <a:avLst/>
          </a:prstGeom>
          <a:noFill/>
        </p:spPr>
        <p:txBody>
          <a:bodyPr wrap="square" rtlCol="0">
            <a:spAutoFit/>
          </a:bodyPr>
          <a:lstStyle/>
          <a:p>
            <a:r>
              <a:rPr lang="en-US" altLang="zh-CN" sz="1400" dirty="0" smtClean="0">
                <a:latin typeface="+mn-ea"/>
              </a:rPr>
              <a:t>from </a:t>
            </a:r>
            <a:r>
              <a:rPr lang="en-US" altLang="zh-CN" sz="1400" dirty="0" err="1">
                <a:latin typeface="+mn-ea"/>
              </a:rPr>
              <a:t>scipy.spatial</a:t>
            </a:r>
            <a:r>
              <a:rPr lang="en-US" altLang="zh-CN" sz="1400" dirty="0">
                <a:latin typeface="+mn-ea"/>
              </a:rPr>
              <a:t> import distance as </a:t>
            </a:r>
            <a:r>
              <a:rPr lang="en-US" altLang="zh-CN" sz="1400" dirty="0" err="1">
                <a:latin typeface="+mn-ea"/>
              </a:rPr>
              <a:t>dist</a:t>
            </a:r>
            <a:endParaRPr lang="en-US" altLang="zh-CN" sz="1400" dirty="0">
              <a:latin typeface="+mn-ea"/>
            </a:endParaRPr>
          </a:p>
          <a:p>
            <a:r>
              <a:rPr lang="en-US" altLang="zh-CN" sz="1400" dirty="0">
                <a:latin typeface="+mn-ea"/>
              </a:rPr>
              <a:t>from </a:t>
            </a:r>
            <a:r>
              <a:rPr lang="en-US" altLang="zh-CN" sz="1400" dirty="0" err="1">
                <a:latin typeface="+mn-ea"/>
              </a:rPr>
              <a:t>imutils.video</a:t>
            </a:r>
            <a:r>
              <a:rPr lang="en-US" altLang="zh-CN" sz="1400" dirty="0">
                <a:latin typeface="+mn-ea"/>
              </a:rPr>
              <a:t> import </a:t>
            </a:r>
            <a:r>
              <a:rPr lang="en-US" altLang="zh-CN" sz="1400" dirty="0" err="1">
                <a:latin typeface="+mn-ea"/>
              </a:rPr>
              <a:t>FileVideoStream</a:t>
            </a:r>
            <a:endParaRPr lang="en-US" altLang="zh-CN" sz="1400" dirty="0">
              <a:latin typeface="+mn-ea"/>
            </a:endParaRPr>
          </a:p>
          <a:p>
            <a:r>
              <a:rPr lang="en-US" altLang="zh-CN" sz="1400" dirty="0">
                <a:latin typeface="+mn-ea"/>
              </a:rPr>
              <a:t>from </a:t>
            </a:r>
            <a:r>
              <a:rPr lang="en-US" altLang="zh-CN" sz="1400" dirty="0" err="1">
                <a:latin typeface="+mn-ea"/>
              </a:rPr>
              <a:t>imutils.video</a:t>
            </a:r>
            <a:r>
              <a:rPr lang="en-US" altLang="zh-CN" sz="1400" dirty="0">
                <a:latin typeface="+mn-ea"/>
              </a:rPr>
              <a:t> import </a:t>
            </a:r>
            <a:r>
              <a:rPr lang="en-US" altLang="zh-CN" sz="1400" dirty="0" err="1">
                <a:latin typeface="+mn-ea"/>
              </a:rPr>
              <a:t>VideoStream</a:t>
            </a:r>
            <a:endParaRPr lang="en-US" altLang="zh-CN" sz="1400" dirty="0">
              <a:latin typeface="+mn-ea"/>
            </a:endParaRPr>
          </a:p>
          <a:p>
            <a:r>
              <a:rPr lang="en-US" altLang="zh-CN" sz="1400" dirty="0">
                <a:latin typeface="+mn-ea"/>
              </a:rPr>
              <a:t>from </a:t>
            </a:r>
            <a:r>
              <a:rPr lang="en-US" altLang="zh-CN" sz="1400" dirty="0" err="1">
                <a:latin typeface="+mn-ea"/>
              </a:rPr>
              <a:t>imutils</a:t>
            </a:r>
            <a:r>
              <a:rPr lang="en-US" altLang="zh-CN" sz="1400" dirty="0">
                <a:latin typeface="+mn-ea"/>
              </a:rPr>
              <a:t> import </a:t>
            </a:r>
            <a:r>
              <a:rPr lang="en-US" altLang="zh-CN" sz="1400" dirty="0" err="1">
                <a:latin typeface="+mn-ea"/>
              </a:rPr>
              <a:t>face_utils</a:t>
            </a:r>
            <a:endParaRPr lang="en-US" altLang="zh-CN" sz="1400" dirty="0">
              <a:latin typeface="+mn-ea"/>
            </a:endParaRPr>
          </a:p>
          <a:p>
            <a:r>
              <a:rPr lang="en-US" altLang="zh-CN" sz="1400" dirty="0">
                <a:latin typeface="+mn-ea"/>
              </a:rPr>
              <a:t>import </a:t>
            </a:r>
            <a:r>
              <a:rPr lang="en-US" altLang="zh-CN" sz="1400" dirty="0" err="1">
                <a:latin typeface="+mn-ea"/>
              </a:rPr>
              <a:t>numpy</a:t>
            </a:r>
            <a:r>
              <a:rPr lang="en-US" altLang="zh-CN" sz="1400" dirty="0">
                <a:latin typeface="+mn-ea"/>
              </a:rPr>
              <a:t> as </a:t>
            </a:r>
            <a:r>
              <a:rPr lang="en-US" altLang="zh-CN" sz="1400" dirty="0" err="1">
                <a:latin typeface="+mn-ea"/>
              </a:rPr>
              <a:t>np</a:t>
            </a:r>
            <a:r>
              <a:rPr lang="en-US" altLang="zh-CN" sz="1400" dirty="0">
                <a:latin typeface="+mn-ea"/>
              </a:rPr>
              <a:t>  # </a:t>
            </a:r>
            <a:r>
              <a:rPr lang="zh-CN" altLang="en-US" sz="1400" dirty="0">
                <a:latin typeface="+mn-ea"/>
              </a:rPr>
              <a:t>数据处理的库 </a:t>
            </a:r>
            <a:r>
              <a:rPr lang="en-US" altLang="zh-CN" sz="1400" dirty="0" err="1">
                <a:latin typeface="+mn-ea"/>
              </a:rPr>
              <a:t>numpy</a:t>
            </a:r>
            <a:endParaRPr lang="en-US" altLang="zh-CN" sz="1400" dirty="0">
              <a:latin typeface="+mn-ea"/>
            </a:endParaRPr>
          </a:p>
          <a:p>
            <a:r>
              <a:rPr lang="en-US" altLang="zh-CN" sz="1400" dirty="0">
                <a:latin typeface="+mn-ea"/>
              </a:rPr>
              <a:t>import </a:t>
            </a:r>
            <a:r>
              <a:rPr lang="en-US" altLang="zh-CN" sz="1400" dirty="0" err="1">
                <a:latin typeface="+mn-ea"/>
              </a:rPr>
              <a:t>argparse</a:t>
            </a:r>
            <a:endParaRPr lang="en-US" altLang="zh-CN" sz="1400" dirty="0">
              <a:latin typeface="+mn-ea"/>
            </a:endParaRPr>
          </a:p>
          <a:p>
            <a:r>
              <a:rPr lang="en-US" altLang="zh-CN" sz="1400" dirty="0">
                <a:latin typeface="+mn-ea"/>
              </a:rPr>
              <a:t>import </a:t>
            </a:r>
            <a:r>
              <a:rPr lang="en-US" altLang="zh-CN" sz="1400" dirty="0" err="1">
                <a:latin typeface="+mn-ea"/>
              </a:rPr>
              <a:t>imutils</a:t>
            </a:r>
            <a:endParaRPr lang="en-US" altLang="zh-CN" sz="1400" dirty="0">
              <a:latin typeface="+mn-ea"/>
            </a:endParaRPr>
          </a:p>
          <a:p>
            <a:r>
              <a:rPr lang="en-US" altLang="zh-CN" sz="1400" dirty="0">
                <a:latin typeface="+mn-ea"/>
              </a:rPr>
              <a:t>import time</a:t>
            </a:r>
            <a:endParaRPr lang="en-US" altLang="zh-CN" sz="1400" dirty="0">
              <a:latin typeface="+mn-ea"/>
            </a:endParaRPr>
          </a:p>
          <a:p>
            <a:r>
              <a:rPr lang="en-US" altLang="zh-CN" sz="1400" dirty="0">
                <a:latin typeface="+mn-ea"/>
              </a:rPr>
              <a:t>import </a:t>
            </a:r>
            <a:r>
              <a:rPr lang="en-US" altLang="zh-CN" sz="1400" dirty="0" err="1">
                <a:latin typeface="+mn-ea"/>
              </a:rPr>
              <a:t>dlib</a:t>
            </a:r>
            <a:endParaRPr lang="en-US" altLang="zh-CN" sz="1400" dirty="0">
              <a:latin typeface="+mn-ea"/>
            </a:endParaRPr>
          </a:p>
          <a:p>
            <a:r>
              <a:rPr lang="en-US" altLang="zh-CN" sz="1400" dirty="0">
                <a:latin typeface="+mn-ea"/>
              </a:rPr>
              <a:t>import cv2</a:t>
            </a:r>
            <a:endParaRPr lang="en-US" altLang="zh-CN" sz="1400" dirty="0">
              <a:latin typeface="+mn-ea"/>
            </a:endParaRPr>
          </a:p>
          <a:p>
            <a:r>
              <a:rPr lang="en-US" altLang="zh-CN" sz="1400" dirty="0">
                <a:latin typeface="+mn-ea"/>
              </a:rPr>
              <a:t>import math</a:t>
            </a:r>
            <a:endParaRPr lang="en-US" altLang="zh-CN" sz="1400" dirty="0">
              <a:latin typeface="+mn-ea"/>
            </a:endParaRPr>
          </a:p>
          <a:p>
            <a:r>
              <a:rPr lang="en-US" altLang="zh-CN" sz="1400" dirty="0">
                <a:latin typeface="+mn-ea"/>
              </a:rPr>
              <a:t>import time</a:t>
            </a:r>
            <a:endParaRPr lang="en-US" altLang="zh-CN" sz="1400" dirty="0">
              <a:latin typeface="+mn-ea"/>
            </a:endParaRPr>
          </a:p>
          <a:p>
            <a:r>
              <a:rPr lang="en-US" altLang="zh-CN" sz="1400" dirty="0">
                <a:latin typeface="+mn-ea"/>
              </a:rPr>
              <a:t>from threading import Thread</a:t>
            </a:r>
            <a:endParaRPr lang="en-US" altLang="zh-CN" sz="1400" dirty="0">
              <a:latin typeface="+mn-ea"/>
            </a:endParaRPr>
          </a:p>
          <a:p>
            <a:endParaRPr lang="en-US" altLang="zh-CN" sz="1400" dirty="0">
              <a:latin typeface="+mn-ea"/>
            </a:endParaRPr>
          </a:p>
          <a:p>
            <a:r>
              <a:rPr lang="en-US" altLang="zh-CN" sz="1400" dirty="0" err="1">
                <a:latin typeface="+mn-ea"/>
              </a:rPr>
              <a:t>def</a:t>
            </a:r>
            <a:r>
              <a:rPr lang="en-US" altLang="zh-CN" sz="1400" dirty="0">
                <a:latin typeface="+mn-ea"/>
              </a:rPr>
              <a:t> </a:t>
            </a:r>
            <a:r>
              <a:rPr lang="en-US" altLang="zh-CN" sz="1400" dirty="0" err="1">
                <a:latin typeface="+mn-ea"/>
              </a:rPr>
              <a:t>eye_aspect_ratio</a:t>
            </a:r>
            <a:r>
              <a:rPr lang="en-US" altLang="zh-CN" sz="1400" dirty="0">
                <a:latin typeface="+mn-ea"/>
              </a:rPr>
              <a:t>(eye):</a:t>
            </a:r>
            <a:endParaRPr lang="en-US" altLang="zh-CN" sz="1400" dirty="0">
              <a:latin typeface="+mn-ea"/>
            </a:endParaRPr>
          </a:p>
          <a:p>
            <a:r>
              <a:rPr lang="en-US" altLang="zh-CN" sz="1400" dirty="0">
                <a:latin typeface="+mn-ea"/>
              </a:rPr>
              <a:t>    # </a:t>
            </a:r>
            <a:r>
              <a:rPr lang="zh-CN" altLang="en-US" sz="1400" dirty="0">
                <a:latin typeface="+mn-ea"/>
              </a:rPr>
              <a:t>垂直眼标志（</a:t>
            </a:r>
            <a:r>
              <a:rPr lang="en-US" altLang="zh-CN" sz="1400" dirty="0">
                <a:latin typeface="+mn-ea"/>
              </a:rPr>
              <a:t>X</a:t>
            </a:r>
            <a:r>
              <a:rPr lang="zh-CN" altLang="en-US" sz="1400" dirty="0">
                <a:latin typeface="+mn-ea"/>
              </a:rPr>
              <a:t>，</a:t>
            </a:r>
            <a:r>
              <a:rPr lang="en-US" altLang="zh-CN" sz="1400" dirty="0">
                <a:latin typeface="+mn-ea"/>
              </a:rPr>
              <a:t>Y</a:t>
            </a:r>
            <a:r>
              <a:rPr lang="zh-CN" altLang="en-US" sz="1400" dirty="0">
                <a:latin typeface="+mn-ea"/>
              </a:rPr>
              <a:t>）坐标</a:t>
            </a:r>
            <a:endParaRPr lang="zh-CN" altLang="en-US" sz="1400" dirty="0">
              <a:latin typeface="+mn-ea"/>
            </a:endParaRPr>
          </a:p>
          <a:p>
            <a:r>
              <a:rPr lang="zh-CN" altLang="en-US" sz="1400" dirty="0">
                <a:latin typeface="+mn-ea"/>
              </a:rPr>
              <a:t>    </a:t>
            </a:r>
            <a:r>
              <a:rPr lang="en-US" altLang="zh-CN" sz="1400" dirty="0">
                <a:latin typeface="+mn-ea"/>
              </a:rPr>
              <a:t>A = </a:t>
            </a:r>
            <a:r>
              <a:rPr lang="en-US" altLang="zh-CN" sz="1400" dirty="0" err="1">
                <a:latin typeface="+mn-ea"/>
              </a:rPr>
              <a:t>dist.euclidean</a:t>
            </a:r>
            <a:r>
              <a:rPr lang="en-US" altLang="zh-CN" sz="1400" dirty="0">
                <a:latin typeface="+mn-ea"/>
              </a:rPr>
              <a:t>(eye[1], eye[5])  # </a:t>
            </a:r>
            <a:r>
              <a:rPr lang="zh-CN" altLang="en-US" sz="1400" dirty="0">
                <a:latin typeface="+mn-ea"/>
              </a:rPr>
              <a:t>计算两个集合之间的欧式距离</a:t>
            </a:r>
            <a:endParaRPr lang="zh-CN" altLang="en-US" sz="1400" dirty="0">
              <a:latin typeface="+mn-ea"/>
            </a:endParaRPr>
          </a:p>
          <a:p>
            <a:r>
              <a:rPr lang="zh-CN" altLang="en-US" sz="1400" dirty="0">
                <a:latin typeface="+mn-ea"/>
              </a:rPr>
              <a:t>    </a:t>
            </a:r>
            <a:r>
              <a:rPr lang="en-US" altLang="zh-CN" sz="1400" dirty="0">
                <a:latin typeface="+mn-ea"/>
              </a:rPr>
              <a:t>B = </a:t>
            </a:r>
            <a:r>
              <a:rPr lang="en-US" altLang="zh-CN" sz="1400" dirty="0" err="1">
                <a:latin typeface="+mn-ea"/>
              </a:rPr>
              <a:t>dist.euclidean</a:t>
            </a:r>
            <a:r>
              <a:rPr lang="en-US" altLang="zh-CN" sz="1400" dirty="0">
                <a:latin typeface="+mn-ea"/>
              </a:rPr>
              <a:t>(eye[2], eye[4])</a:t>
            </a:r>
            <a:endParaRPr lang="en-US" altLang="zh-CN" sz="1400" dirty="0">
              <a:latin typeface="+mn-ea"/>
            </a:endParaRPr>
          </a:p>
          <a:p>
            <a:r>
              <a:rPr lang="en-US" altLang="zh-CN" sz="1400" dirty="0">
                <a:latin typeface="+mn-ea"/>
              </a:rPr>
              <a:t>    # </a:t>
            </a:r>
            <a:r>
              <a:rPr lang="zh-CN" altLang="en-US" sz="1400" dirty="0">
                <a:latin typeface="+mn-ea"/>
              </a:rPr>
              <a:t>计算水平之间的欧几里得距离</a:t>
            </a:r>
            <a:endParaRPr lang="zh-CN" altLang="en-US" sz="1400" dirty="0">
              <a:latin typeface="+mn-ea"/>
            </a:endParaRPr>
          </a:p>
          <a:p>
            <a:r>
              <a:rPr lang="zh-CN" altLang="en-US" sz="1400" dirty="0">
                <a:latin typeface="+mn-ea"/>
              </a:rPr>
              <a:t>    </a:t>
            </a:r>
            <a:r>
              <a:rPr lang="en-US" altLang="zh-CN" sz="1400" dirty="0">
                <a:latin typeface="+mn-ea"/>
              </a:rPr>
              <a:t># </a:t>
            </a:r>
            <a:r>
              <a:rPr lang="zh-CN" altLang="en-US" sz="1400" dirty="0">
                <a:latin typeface="+mn-ea"/>
              </a:rPr>
              <a:t>水平眼标志（</a:t>
            </a:r>
            <a:r>
              <a:rPr lang="en-US" altLang="zh-CN" sz="1400" dirty="0">
                <a:latin typeface="+mn-ea"/>
              </a:rPr>
              <a:t>X</a:t>
            </a:r>
            <a:r>
              <a:rPr lang="zh-CN" altLang="en-US" sz="1400" dirty="0">
                <a:latin typeface="+mn-ea"/>
              </a:rPr>
              <a:t>，</a:t>
            </a:r>
            <a:r>
              <a:rPr lang="en-US" altLang="zh-CN" sz="1400" dirty="0">
                <a:latin typeface="+mn-ea"/>
              </a:rPr>
              <a:t>Y</a:t>
            </a:r>
            <a:r>
              <a:rPr lang="zh-CN" altLang="en-US" sz="1400" dirty="0">
                <a:latin typeface="+mn-ea"/>
              </a:rPr>
              <a:t>）坐标</a:t>
            </a:r>
            <a:endParaRPr lang="zh-CN" altLang="en-US" sz="1400" dirty="0">
              <a:latin typeface="+mn-ea"/>
            </a:endParaRPr>
          </a:p>
          <a:p>
            <a:r>
              <a:rPr lang="zh-CN" altLang="en-US" sz="1400" dirty="0">
                <a:latin typeface="+mn-ea"/>
              </a:rPr>
              <a:t>    </a:t>
            </a:r>
            <a:r>
              <a:rPr lang="en-US" altLang="zh-CN" sz="1400" dirty="0">
                <a:latin typeface="+mn-ea"/>
              </a:rPr>
              <a:t>C = </a:t>
            </a:r>
            <a:r>
              <a:rPr lang="en-US" altLang="zh-CN" sz="1400" dirty="0" err="1">
                <a:latin typeface="+mn-ea"/>
              </a:rPr>
              <a:t>dist.euclidean</a:t>
            </a:r>
            <a:r>
              <a:rPr lang="en-US" altLang="zh-CN" sz="1400" dirty="0">
                <a:latin typeface="+mn-ea"/>
              </a:rPr>
              <a:t>(eye[0], eye[3])</a:t>
            </a:r>
            <a:endParaRPr lang="en-US" altLang="zh-CN" sz="1400" dirty="0">
              <a:latin typeface="+mn-ea"/>
            </a:endParaRPr>
          </a:p>
          <a:p>
            <a:r>
              <a:rPr lang="en-US" altLang="zh-CN" sz="1400" dirty="0">
                <a:latin typeface="+mn-ea"/>
              </a:rPr>
              <a:t>    # </a:t>
            </a:r>
            <a:r>
              <a:rPr lang="zh-CN" altLang="en-US" sz="1400" dirty="0">
                <a:latin typeface="+mn-ea"/>
              </a:rPr>
              <a:t>眼睛长宽比的计算</a:t>
            </a:r>
            <a:endParaRPr lang="zh-CN" altLang="en-US" sz="1400" dirty="0">
              <a:latin typeface="+mn-ea"/>
            </a:endParaRPr>
          </a:p>
          <a:p>
            <a:r>
              <a:rPr lang="zh-CN" altLang="en-US" sz="1400" dirty="0">
                <a:latin typeface="+mn-ea"/>
              </a:rPr>
              <a:t>    </a:t>
            </a:r>
            <a:r>
              <a:rPr lang="en-US" altLang="zh-CN" sz="1400" dirty="0">
                <a:latin typeface="+mn-ea"/>
              </a:rPr>
              <a:t>ear = (A + B) / (2.0 * C)</a:t>
            </a:r>
            <a:endParaRPr lang="en-US" altLang="zh-CN" sz="1400" dirty="0">
              <a:latin typeface="+mn-ea"/>
            </a:endParaRPr>
          </a:p>
          <a:p>
            <a:r>
              <a:rPr lang="en-US" altLang="zh-CN" sz="1400" dirty="0">
                <a:latin typeface="+mn-ea"/>
              </a:rPr>
              <a:t>    # </a:t>
            </a:r>
            <a:r>
              <a:rPr lang="zh-CN" altLang="en-US" sz="1400" dirty="0">
                <a:latin typeface="+mn-ea"/>
              </a:rPr>
              <a:t>返回眼睛的长宽比</a:t>
            </a:r>
            <a:endParaRPr lang="zh-CN" altLang="en-US" sz="1400" dirty="0">
              <a:latin typeface="+mn-ea"/>
            </a:endParaRPr>
          </a:p>
          <a:p>
            <a:r>
              <a:rPr lang="zh-CN" altLang="en-US" sz="1400" dirty="0">
                <a:latin typeface="+mn-ea"/>
              </a:rPr>
              <a:t>    </a:t>
            </a:r>
            <a:r>
              <a:rPr lang="en-US" altLang="zh-CN" sz="1400" dirty="0">
                <a:latin typeface="+mn-ea"/>
              </a:rPr>
              <a:t>return </a:t>
            </a:r>
            <a:r>
              <a:rPr lang="en-US" altLang="zh-CN" sz="1400" dirty="0" smtClean="0">
                <a:latin typeface="+mn-ea"/>
              </a:rPr>
              <a:t>ear</a:t>
            </a:r>
            <a:endParaRPr lang="en-US" altLang="zh-CN" sz="1400" dirty="0">
              <a:latin typeface="+mn-ea"/>
            </a:endParaRPr>
          </a:p>
        </p:txBody>
      </p:sp>
      <p:sp>
        <p:nvSpPr>
          <p:cNvPr id="2" name="TextBox 1"/>
          <p:cNvSpPr txBox="1"/>
          <p:nvPr/>
        </p:nvSpPr>
        <p:spPr>
          <a:xfrm>
            <a:off x="1107683" y="2360815"/>
            <a:ext cx="2269374" cy="1323439"/>
          </a:xfrm>
          <a:prstGeom prst="rect">
            <a:avLst/>
          </a:prstGeom>
          <a:noFill/>
        </p:spPr>
        <p:txBody>
          <a:bodyPr wrap="square" rtlCol="0">
            <a:spAutoFit/>
          </a:bodyPr>
          <a:lstStyle/>
          <a:p>
            <a:r>
              <a:rPr lang="zh-CN" altLang="en-US" sz="4000" dirty="0" smtClean="0"/>
              <a:t>眼睛检测相关代码</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三、不同算法</a:t>
              </a:r>
              <a:r>
                <a:rPr lang="zh-CN" altLang="en-US" sz="3600" b="1" dirty="0" smtClean="0">
                  <a:latin typeface="微软雅黑" panose="020B0503020204020204" pitchFamily="34" charset="-122"/>
                  <a:sym typeface="微软雅黑" panose="020B0503020204020204" pitchFamily="34" charset="-122"/>
                </a:rPr>
                <a:t>对比</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274583"/>
            <a:ext cx="9854748" cy="3108543"/>
          </a:xfrm>
          <a:prstGeom prst="rect">
            <a:avLst/>
          </a:prstGeom>
          <a:noFill/>
        </p:spPr>
        <p:txBody>
          <a:bodyPr wrap="square" rtlCol="0">
            <a:spAutoFit/>
          </a:bodyPr>
          <a:lstStyle/>
          <a:p>
            <a:r>
              <a:rPr lang="zh-CN" altLang="en-US" sz="2800" dirty="0" smtClean="0">
                <a:solidFill>
                  <a:srgbClr val="FF0000"/>
                </a:solidFill>
                <a:latin typeface="+mn-ea"/>
              </a:rPr>
              <a:t>       打哈欠检测算法：</a:t>
            </a:r>
            <a:endParaRPr lang="en-US" altLang="zh-CN" sz="2800" dirty="0">
              <a:solidFill>
                <a:srgbClr val="FF0000"/>
              </a:solidFill>
              <a:latin typeface="+mn-ea"/>
            </a:endParaRPr>
          </a:p>
          <a:p>
            <a:r>
              <a:rPr lang="zh-CN" altLang="en-US" sz="2800" dirty="0" smtClean="0">
                <a:latin typeface="+mn-ea"/>
              </a:rPr>
              <a:t>       基于</a:t>
            </a:r>
            <a:r>
              <a:rPr lang="en-US" altLang="zh-CN" sz="2800" dirty="0">
                <a:latin typeface="+mn-ea"/>
              </a:rPr>
              <a:t>MAR</a:t>
            </a:r>
            <a:r>
              <a:rPr lang="zh-CN" altLang="en-US" sz="2800" dirty="0">
                <a:latin typeface="+mn-ea"/>
              </a:rPr>
              <a:t>算法的哈欠检测，利用</a:t>
            </a:r>
            <a:r>
              <a:rPr lang="en-US" altLang="zh-CN" sz="2800" dirty="0" err="1">
                <a:latin typeface="+mn-ea"/>
              </a:rPr>
              <a:t>Dlib</a:t>
            </a:r>
            <a:r>
              <a:rPr lang="zh-CN" altLang="en-US" sz="2800" dirty="0">
                <a:latin typeface="+mn-ea"/>
              </a:rPr>
              <a:t>提取嘴部的</a:t>
            </a:r>
            <a:r>
              <a:rPr lang="en-US" altLang="zh-CN" sz="2800" dirty="0">
                <a:latin typeface="+mn-ea"/>
              </a:rPr>
              <a:t>6</a:t>
            </a:r>
            <a:r>
              <a:rPr lang="zh-CN" altLang="en-US" sz="2800" dirty="0">
                <a:latin typeface="+mn-ea"/>
              </a:rPr>
              <a:t>个特征点，通过这</a:t>
            </a:r>
            <a:r>
              <a:rPr lang="en-US" altLang="zh-CN" sz="2800" dirty="0">
                <a:latin typeface="+mn-ea"/>
              </a:rPr>
              <a:t>6</a:t>
            </a:r>
            <a:r>
              <a:rPr lang="zh-CN" altLang="en-US" sz="2800" dirty="0">
                <a:latin typeface="+mn-ea"/>
              </a:rPr>
              <a:t>个特征点的坐标</a:t>
            </a:r>
            <a:r>
              <a:rPr lang="en-US" altLang="zh-CN" sz="2800" dirty="0">
                <a:latin typeface="+mn-ea"/>
              </a:rPr>
              <a:t>(51</a:t>
            </a:r>
            <a:r>
              <a:rPr lang="zh-CN" altLang="en-US" sz="2800" dirty="0">
                <a:latin typeface="+mn-ea"/>
              </a:rPr>
              <a:t>、</a:t>
            </a:r>
            <a:r>
              <a:rPr lang="en-US" altLang="zh-CN" sz="2800" dirty="0">
                <a:latin typeface="+mn-ea"/>
              </a:rPr>
              <a:t>59</a:t>
            </a:r>
            <a:r>
              <a:rPr lang="zh-CN" altLang="en-US" sz="2800" dirty="0">
                <a:latin typeface="+mn-ea"/>
              </a:rPr>
              <a:t>、</a:t>
            </a:r>
            <a:r>
              <a:rPr lang="en-US" altLang="zh-CN" sz="2800" dirty="0">
                <a:latin typeface="+mn-ea"/>
              </a:rPr>
              <a:t>53</a:t>
            </a:r>
            <a:r>
              <a:rPr lang="zh-CN" altLang="en-US" sz="2800" dirty="0">
                <a:latin typeface="+mn-ea"/>
              </a:rPr>
              <a:t>、</a:t>
            </a:r>
            <a:r>
              <a:rPr lang="en-US" altLang="zh-CN" sz="2800" dirty="0">
                <a:latin typeface="+mn-ea"/>
              </a:rPr>
              <a:t>57</a:t>
            </a:r>
            <a:r>
              <a:rPr lang="zh-CN" altLang="en-US" sz="2800" dirty="0">
                <a:latin typeface="+mn-ea"/>
              </a:rPr>
              <a:t>的纵坐标和</a:t>
            </a:r>
            <a:r>
              <a:rPr lang="en-US" altLang="zh-CN" sz="2800" dirty="0">
                <a:latin typeface="+mn-ea"/>
              </a:rPr>
              <a:t>49</a:t>
            </a:r>
            <a:r>
              <a:rPr lang="zh-CN" altLang="en-US" sz="2800" dirty="0">
                <a:latin typeface="+mn-ea"/>
              </a:rPr>
              <a:t>、</a:t>
            </a:r>
            <a:r>
              <a:rPr lang="en-US" altLang="zh-CN" sz="2800" dirty="0">
                <a:latin typeface="+mn-ea"/>
              </a:rPr>
              <a:t>55</a:t>
            </a:r>
            <a:r>
              <a:rPr lang="zh-CN" altLang="en-US" sz="2800" dirty="0">
                <a:latin typeface="+mn-ea"/>
              </a:rPr>
              <a:t>的横坐标</a:t>
            </a:r>
            <a:r>
              <a:rPr lang="en-US" altLang="zh-CN" sz="2800" dirty="0">
                <a:latin typeface="+mn-ea"/>
              </a:rPr>
              <a:t>)</a:t>
            </a:r>
            <a:r>
              <a:rPr lang="zh-CN" altLang="en-US" sz="2800" dirty="0">
                <a:latin typeface="+mn-ea"/>
              </a:rPr>
              <a:t>来计算打哈欠时嘴巴的张开程度。当一个人说话时，点</a:t>
            </a:r>
            <a:r>
              <a:rPr lang="en-US" altLang="zh-CN" sz="2800" dirty="0">
                <a:latin typeface="+mn-ea"/>
              </a:rPr>
              <a:t>51</a:t>
            </a:r>
            <a:r>
              <a:rPr lang="zh-CN" altLang="en-US" sz="2800" dirty="0">
                <a:latin typeface="+mn-ea"/>
              </a:rPr>
              <a:t>、</a:t>
            </a:r>
            <a:r>
              <a:rPr lang="en-US" altLang="zh-CN" sz="2800" dirty="0">
                <a:latin typeface="+mn-ea"/>
              </a:rPr>
              <a:t>59</a:t>
            </a:r>
            <a:r>
              <a:rPr lang="zh-CN" altLang="en-US" sz="2800" dirty="0">
                <a:latin typeface="+mn-ea"/>
              </a:rPr>
              <a:t>、</a:t>
            </a:r>
            <a:r>
              <a:rPr lang="en-US" altLang="zh-CN" sz="2800" dirty="0">
                <a:latin typeface="+mn-ea"/>
              </a:rPr>
              <a:t>53</a:t>
            </a:r>
            <a:r>
              <a:rPr lang="zh-CN" altLang="en-US" sz="2800" dirty="0">
                <a:latin typeface="+mn-ea"/>
              </a:rPr>
              <a:t>、</a:t>
            </a:r>
            <a:r>
              <a:rPr lang="en-US" altLang="zh-CN" sz="2800" dirty="0">
                <a:latin typeface="+mn-ea"/>
              </a:rPr>
              <a:t>57</a:t>
            </a:r>
            <a:r>
              <a:rPr lang="zh-CN" altLang="en-US" sz="2800" dirty="0">
                <a:latin typeface="+mn-ea"/>
              </a:rPr>
              <a:t>的纵坐标差值增大，从而使</a:t>
            </a:r>
            <a:r>
              <a:rPr lang="en-US" altLang="zh-CN" sz="2800" dirty="0">
                <a:latin typeface="+mn-ea"/>
              </a:rPr>
              <a:t>MAR</a:t>
            </a:r>
            <a:r>
              <a:rPr lang="zh-CN" altLang="en-US" sz="2800" dirty="0">
                <a:latin typeface="+mn-ea"/>
              </a:rPr>
              <a:t>值迅速增大，反之，当一个人闭上嘴巴时，</a:t>
            </a:r>
            <a:r>
              <a:rPr lang="en-US" altLang="zh-CN" sz="2800" dirty="0">
                <a:latin typeface="+mn-ea"/>
              </a:rPr>
              <a:t>MAR</a:t>
            </a:r>
            <a:r>
              <a:rPr lang="zh-CN" altLang="en-US" sz="2800" dirty="0">
                <a:latin typeface="+mn-ea"/>
              </a:rPr>
              <a:t>值迅速减小。嘴部主要取六个参考点，</a:t>
            </a:r>
            <a:r>
              <a:rPr lang="zh-CN" altLang="en-US" sz="2800" dirty="0" smtClean="0">
                <a:latin typeface="+mn-ea"/>
              </a:rPr>
              <a:t>如下图：</a:t>
            </a:r>
            <a:endParaRPr lang="zh-CN" altLang="en-US" sz="2800" dirty="0">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045" y="4383126"/>
            <a:ext cx="46863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三、不同算法</a:t>
              </a:r>
              <a:r>
                <a:rPr lang="zh-CN" altLang="en-US" sz="3600" b="1" dirty="0" smtClean="0">
                  <a:latin typeface="微软雅黑" panose="020B0503020204020204" pitchFamily="34" charset="-122"/>
                  <a:sym typeface="微软雅黑" panose="020B0503020204020204" pitchFamily="34" charset="-122"/>
                </a:rPr>
                <a:t>对比</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4043630" y="1110438"/>
            <a:ext cx="6926246" cy="4616648"/>
          </a:xfrm>
          <a:prstGeom prst="rect">
            <a:avLst/>
          </a:prstGeom>
          <a:noFill/>
        </p:spPr>
        <p:txBody>
          <a:bodyPr wrap="square" rtlCol="0">
            <a:spAutoFit/>
          </a:bodyPr>
          <a:lstStyle/>
          <a:p>
            <a:r>
              <a:rPr lang="en-US" altLang="zh-CN" sz="1400" dirty="0" smtClean="0">
                <a:latin typeface="+mn-ea"/>
              </a:rPr>
              <a:t>from </a:t>
            </a:r>
            <a:r>
              <a:rPr lang="en-US" altLang="zh-CN" sz="1400" dirty="0" err="1">
                <a:latin typeface="+mn-ea"/>
              </a:rPr>
              <a:t>scipy.spatial</a:t>
            </a:r>
            <a:r>
              <a:rPr lang="en-US" altLang="zh-CN" sz="1400" dirty="0">
                <a:latin typeface="+mn-ea"/>
              </a:rPr>
              <a:t> import distance as </a:t>
            </a:r>
            <a:r>
              <a:rPr lang="en-US" altLang="zh-CN" sz="1400" dirty="0" err="1">
                <a:latin typeface="+mn-ea"/>
              </a:rPr>
              <a:t>dist</a:t>
            </a:r>
            <a:endParaRPr lang="en-US" altLang="zh-CN" sz="1400" dirty="0">
              <a:latin typeface="+mn-ea"/>
            </a:endParaRPr>
          </a:p>
          <a:p>
            <a:r>
              <a:rPr lang="en-US" altLang="zh-CN" sz="1400" dirty="0">
                <a:latin typeface="+mn-ea"/>
              </a:rPr>
              <a:t>from </a:t>
            </a:r>
            <a:r>
              <a:rPr lang="en-US" altLang="zh-CN" sz="1400" dirty="0" err="1">
                <a:latin typeface="+mn-ea"/>
              </a:rPr>
              <a:t>imutils.video</a:t>
            </a:r>
            <a:r>
              <a:rPr lang="en-US" altLang="zh-CN" sz="1400" dirty="0">
                <a:latin typeface="+mn-ea"/>
              </a:rPr>
              <a:t> import </a:t>
            </a:r>
            <a:r>
              <a:rPr lang="en-US" altLang="zh-CN" sz="1400" dirty="0" err="1">
                <a:latin typeface="+mn-ea"/>
              </a:rPr>
              <a:t>FileVideoStream</a:t>
            </a:r>
            <a:endParaRPr lang="en-US" altLang="zh-CN" sz="1400" dirty="0">
              <a:latin typeface="+mn-ea"/>
            </a:endParaRPr>
          </a:p>
          <a:p>
            <a:r>
              <a:rPr lang="en-US" altLang="zh-CN" sz="1400" dirty="0">
                <a:latin typeface="+mn-ea"/>
              </a:rPr>
              <a:t>from </a:t>
            </a:r>
            <a:r>
              <a:rPr lang="en-US" altLang="zh-CN" sz="1400" dirty="0" err="1">
                <a:latin typeface="+mn-ea"/>
              </a:rPr>
              <a:t>imutils.video</a:t>
            </a:r>
            <a:r>
              <a:rPr lang="en-US" altLang="zh-CN" sz="1400" dirty="0">
                <a:latin typeface="+mn-ea"/>
              </a:rPr>
              <a:t> import </a:t>
            </a:r>
            <a:r>
              <a:rPr lang="en-US" altLang="zh-CN" sz="1400" dirty="0" err="1">
                <a:latin typeface="+mn-ea"/>
              </a:rPr>
              <a:t>VideoStream</a:t>
            </a:r>
            <a:endParaRPr lang="en-US" altLang="zh-CN" sz="1400" dirty="0">
              <a:latin typeface="+mn-ea"/>
            </a:endParaRPr>
          </a:p>
          <a:p>
            <a:r>
              <a:rPr lang="en-US" altLang="zh-CN" sz="1400" dirty="0">
                <a:latin typeface="+mn-ea"/>
              </a:rPr>
              <a:t>from </a:t>
            </a:r>
            <a:r>
              <a:rPr lang="en-US" altLang="zh-CN" sz="1400" dirty="0" err="1">
                <a:latin typeface="+mn-ea"/>
              </a:rPr>
              <a:t>imutils</a:t>
            </a:r>
            <a:r>
              <a:rPr lang="en-US" altLang="zh-CN" sz="1400" dirty="0">
                <a:latin typeface="+mn-ea"/>
              </a:rPr>
              <a:t> import </a:t>
            </a:r>
            <a:r>
              <a:rPr lang="en-US" altLang="zh-CN" sz="1400" dirty="0" err="1">
                <a:latin typeface="+mn-ea"/>
              </a:rPr>
              <a:t>face_utils</a:t>
            </a:r>
            <a:endParaRPr lang="en-US" altLang="zh-CN" sz="1400" dirty="0">
              <a:latin typeface="+mn-ea"/>
            </a:endParaRPr>
          </a:p>
          <a:p>
            <a:r>
              <a:rPr lang="en-US" altLang="zh-CN" sz="1400" dirty="0">
                <a:latin typeface="+mn-ea"/>
              </a:rPr>
              <a:t>import </a:t>
            </a:r>
            <a:r>
              <a:rPr lang="en-US" altLang="zh-CN" sz="1400" dirty="0" err="1">
                <a:latin typeface="+mn-ea"/>
              </a:rPr>
              <a:t>numpy</a:t>
            </a:r>
            <a:r>
              <a:rPr lang="en-US" altLang="zh-CN" sz="1400" dirty="0">
                <a:latin typeface="+mn-ea"/>
              </a:rPr>
              <a:t> as </a:t>
            </a:r>
            <a:r>
              <a:rPr lang="en-US" altLang="zh-CN" sz="1400" dirty="0" err="1">
                <a:latin typeface="+mn-ea"/>
              </a:rPr>
              <a:t>np</a:t>
            </a:r>
            <a:r>
              <a:rPr lang="en-US" altLang="zh-CN" sz="1400" dirty="0">
                <a:latin typeface="+mn-ea"/>
              </a:rPr>
              <a:t>  # </a:t>
            </a:r>
            <a:r>
              <a:rPr lang="zh-CN" altLang="en-US" sz="1400" dirty="0">
                <a:latin typeface="+mn-ea"/>
              </a:rPr>
              <a:t>数据处理的库 </a:t>
            </a:r>
            <a:r>
              <a:rPr lang="en-US" altLang="zh-CN" sz="1400" dirty="0" err="1">
                <a:latin typeface="+mn-ea"/>
              </a:rPr>
              <a:t>numpy</a:t>
            </a:r>
            <a:endParaRPr lang="en-US" altLang="zh-CN" sz="1400" dirty="0">
              <a:latin typeface="+mn-ea"/>
            </a:endParaRPr>
          </a:p>
          <a:p>
            <a:r>
              <a:rPr lang="en-US" altLang="zh-CN" sz="1400" dirty="0">
                <a:latin typeface="+mn-ea"/>
              </a:rPr>
              <a:t>import </a:t>
            </a:r>
            <a:r>
              <a:rPr lang="en-US" altLang="zh-CN" sz="1400" dirty="0" err="1">
                <a:latin typeface="+mn-ea"/>
              </a:rPr>
              <a:t>argparse</a:t>
            </a:r>
            <a:endParaRPr lang="en-US" altLang="zh-CN" sz="1400" dirty="0">
              <a:latin typeface="+mn-ea"/>
            </a:endParaRPr>
          </a:p>
          <a:p>
            <a:r>
              <a:rPr lang="en-US" altLang="zh-CN" sz="1400" dirty="0">
                <a:latin typeface="+mn-ea"/>
              </a:rPr>
              <a:t>import </a:t>
            </a:r>
            <a:r>
              <a:rPr lang="en-US" altLang="zh-CN" sz="1400" dirty="0" err="1">
                <a:latin typeface="+mn-ea"/>
              </a:rPr>
              <a:t>imutils</a:t>
            </a:r>
            <a:endParaRPr lang="en-US" altLang="zh-CN" sz="1400" dirty="0">
              <a:latin typeface="+mn-ea"/>
            </a:endParaRPr>
          </a:p>
          <a:p>
            <a:r>
              <a:rPr lang="en-US" altLang="zh-CN" sz="1400" dirty="0">
                <a:latin typeface="+mn-ea"/>
              </a:rPr>
              <a:t>import time</a:t>
            </a:r>
            <a:endParaRPr lang="en-US" altLang="zh-CN" sz="1400" dirty="0">
              <a:latin typeface="+mn-ea"/>
            </a:endParaRPr>
          </a:p>
          <a:p>
            <a:r>
              <a:rPr lang="en-US" altLang="zh-CN" sz="1400" dirty="0">
                <a:latin typeface="+mn-ea"/>
              </a:rPr>
              <a:t>import </a:t>
            </a:r>
            <a:r>
              <a:rPr lang="en-US" altLang="zh-CN" sz="1400" dirty="0" err="1">
                <a:latin typeface="+mn-ea"/>
              </a:rPr>
              <a:t>dlib</a:t>
            </a:r>
            <a:endParaRPr lang="en-US" altLang="zh-CN" sz="1400" dirty="0">
              <a:latin typeface="+mn-ea"/>
            </a:endParaRPr>
          </a:p>
          <a:p>
            <a:r>
              <a:rPr lang="en-US" altLang="zh-CN" sz="1400" dirty="0">
                <a:latin typeface="+mn-ea"/>
              </a:rPr>
              <a:t>import cv2</a:t>
            </a:r>
            <a:endParaRPr lang="en-US" altLang="zh-CN" sz="1400" dirty="0">
              <a:latin typeface="+mn-ea"/>
            </a:endParaRPr>
          </a:p>
          <a:p>
            <a:r>
              <a:rPr lang="en-US" altLang="zh-CN" sz="1400" dirty="0">
                <a:latin typeface="+mn-ea"/>
              </a:rPr>
              <a:t>import math</a:t>
            </a:r>
            <a:endParaRPr lang="en-US" altLang="zh-CN" sz="1400" dirty="0">
              <a:latin typeface="+mn-ea"/>
            </a:endParaRPr>
          </a:p>
          <a:p>
            <a:r>
              <a:rPr lang="en-US" altLang="zh-CN" sz="1400" dirty="0">
                <a:latin typeface="+mn-ea"/>
              </a:rPr>
              <a:t>import time</a:t>
            </a:r>
            <a:endParaRPr lang="en-US" altLang="zh-CN" sz="1400" dirty="0">
              <a:latin typeface="+mn-ea"/>
            </a:endParaRPr>
          </a:p>
          <a:p>
            <a:r>
              <a:rPr lang="en-US" altLang="zh-CN" sz="1400" dirty="0">
                <a:latin typeface="+mn-ea"/>
              </a:rPr>
              <a:t>from threading import Thread</a:t>
            </a:r>
            <a:endParaRPr lang="en-US" altLang="zh-CN" sz="1400" dirty="0">
              <a:latin typeface="+mn-ea"/>
            </a:endParaRPr>
          </a:p>
          <a:p>
            <a:endParaRPr lang="en-US" altLang="zh-CN" sz="1400" dirty="0">
              <a:latin typeface="+mn-ea"/>
            </a:endParaRPr>
          </a:p>
          <a:p>
            <a:r>
              <a:rPr lang="en-US" altLang="zh-CN" sz="1400" dirty="0" err="1">
                <a:latin typeface="+mn-ea"/>
              </a:rPr>
              <a:t>def</a:t>
            </a:r>
            <a:r>
              <a:rPr lang="en-US" altLang="zh-CN" sz="1400" dirty="0">
                <a:latin typeface="+mn-ea"/>
              </a:rPr>
              <a:t> </a:t>
            </a:r>
            <a:r>
              <a:rPr lang="en-US" altLang="zh-CN" sz="1400" dirty="0" err="1">
                <a:latin typeface="+mn-ea"/>
              </a:rPr>
              <a:t>mouth_aspect_ratio</a:t>
            </a:r>
            <a:r>
              <a:rPr lang="en-US" altLang="zh-CN" sz="1400" dirty="0">
                <a:latin typeface="+mn-ea"/>
              </a:rPr>
              <a:t>(mouth):  # </a:t>
            </a:r>
            <a:r>
              <a:rPr lang="zh-CN" altLang="en-US" sz="1400" dirty="0">
                <a:latin typeface="+mn-ea"/>
              </a:rPr>
              <a:t>嘴部</a:t>
            </a:r>
            <a:endParaRPr lang="zh-CN" altLang="en-US" sz="1400" dirty="0">
              <a:latin typeface="+mn-ea"/>
            </a:endParaRPr>
          </a:p>
          <a:p>
            <a:r>
              <a:rPr lang="zh-CN" altLang="en-US" sz="1400" dirty="0">
                <a:latin typeface="+mn-ea"/>
              </a:rPr>
              <a:t>    </a:t>
            </a:r>
            <a:r>
              <a:rPr lang="en-US" altLang="zh-CN" sz="1400" dirty="0">
                <a:latin typeface="+mn-ea"/>
              </a:rPr>
              <a:t>A = </a:t>
            </a:r>
            <a:r>
              <a:rPr lang="en-US" altLang="zh-CN" sz="1400" dirty="0" err="1">
                <a:latin typeface="+mn-ea"/>
              </a:rPr>
              <a:t>np.linalg.norm</a:t>
            </a:r>
            <a:r>
              <a:rPr lang="en-US" altLang="zh-CN" sz="1400" dirty="0">
                <a:latin typeface="+mn-ea"/>
              </a:rPr>
              <a:t>(mouth[2] - mouth[10])  # 51, 59</a:t>
            </a:r>
            <a:endParaRPr lang="en-US" altLang="zh-CN" sz="1400" dirty="0">
              <a:latin typeface="+mn-ea"/>
            </a:endParaRPr>
          </a:p>
          <a:p>
            <a:r>
              <a:rPr lang="en-US" altLang="zh-CN" sz="1400" dirty="0">
                <a:latin typeface="+mn-ea"/>
              </a:rPr>
              <a:t>    B = </a:t>
            </a:r>
            <a:r>
              <a:rPr lang="en-US" altLang="zh-CN" sz="1400" dirty="0" err="1">
                <a:latin typeface="+mn-ea"/>
              </a:rPr>
              <a:t>np.linalg.norm</a:t>
            </a:r>
            <a:r>
              <a:rPr lang="en-US" altLang="zh-CN" sz="1400" dirty="0">
                <a:latin typeface="+mn-ea"/>
              </a:rPr>
              <a:t>(mouth[4] - mouth[8])  # 53, 57</a:t>
            </a:r>
            <a:endParaRPr lang="en-US" altLang="zh-CN" sz="1400" dirty="0">
              <a:latin typeface="+mn-ea"/>
            </a:endParaRPr>
          </a:p>
          <a:p>
            <a:r>
              <a:rPr lang="en-US" altLang="zh-CN" sz="1400" dirty="0">
                <a:latin typeface="+mn-ea"/>
              </a:rPr>
              <a:t>    C = </a:t>
            </a:r>
            <a:r>
              <a:rPr lang="en-US" altLang="zh-CN" sz="1400" dirty="0" err="1">
                <a:latin typeface="+mn-ea"/>
              </a:rPr>
              <a:t>np.linalg.norm</a:t>
            </a:r>
            <a:r>
              <a:rPr lang="en-US" altLang="zh-CN" sz="1400" dirty="0">
                <a:latin typeface="+mn-ea"/>
              </a:rPr>
              <a:t>(mouth[0] - mouth[6])  # 49, 55</a:t>
            </a:r>
            <a:endParaRPr lang="en-US" altLang="zh-CN" sz="1400" dirty="0">
              <a:latin typeface="+mn-ea"/>
            </a:endParaRPr>
          </a:p>
          <a:p>
            <a:r>
              <a:rPr lang="en-US" altLang="zh-CN" sz="1400" dirty="0">
                <a:latin typeface="+mn-ea"/>
              </a:rPr>
              <a:t>    mar = (A + B) / (2.0 * C)</a:t>
            </a:r>
            <a:endParaRPr lang="en-US" altLang="zh-CN" sz="1400" dirty="0">
              <a:latin typeface="+mn-ea"/>
            </a:endParaRPr>
          </a:p>
          <a:p>
            <a:r>
              <a:rPr lang="en-US" altLang="zh-CN" sz="1400" dirty="0">
                <a:latin typeface="+mn-ea"/>
              </a:rPr>
              <a:t>    return mar</a:t>
            </a:r>
            <a:endParaRPr lang="en-US" altLang="zh-CN" sz="1400" dirty="0">
              <a:latin typeface="+mn-ea"/>
            </a:endParaRPr>
          </a:p>
          <a:p>
            <a:endParaRPr lang="en-US" altLang="zh-CN" sz="1400" dirty="0">
              <a:latin typeface="+mn-ea"/>
            </a:endParaRPr>
          </a:p>
        </p:txBody>
      </p:sp>
      <p:sp>
        <p:nvSpPr>
          <p:cNvPr id="2" name="TextBox 1"/>
          <p:cNvSpPr txBox="1"/>
          <p:nvPr/>
        </p:nvSpPr>
        <p:spPr>
          <a:xfrm>
            <a:off x="1107683" y="2360815"/>
            <a:ext cx="2832550" cy="1323439"/>
          </a:xfrm>
          <a:prstGeom prst="rect">
            <a:avLst/>
          </a:prstGeom>
          <a:noFill/>
        </p:spPr>
        <p:txBody>
          <a:bodyPr wrap="square" rtlCol="0">
            <a:spAutoFit/>
          </a:bodyPr>
          <a:lstStyle/>
          <a:p>
            <a:r>
              <a:rPr lang="zh-CN" altLang="en-US" sz="4000" dirty="0" smtClean="0"/>
              <a:t>打哈欠检测相关代码</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三、不同算法</a:t>
              </a:r>
              <a:r>
                <a:rPr lang="zh-CN" altLang="en-US" sz="3600" b="1" dirty="0" smtClean="0">
                  <a:latin typeface="微软雅黑" panose="020B0503020204020204" pitchFamily="34" charset="-122"/>
                  <a:sym typeface="微软雅黑" panose="020B0503020204020204" pitchFamily="34" charset="-122"/>
                </a:rPr>
                <a:t>对比</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3970318"/>
          </a:xfrm>
          <a:prstGeom prst="rect">
            <a:avLst/>
          </a:prstGeom>
          <a:noFill/>
        </p:spPr>
        <p:txBody>
          <a:bodyPr wrap="square" rtlCol="0">
            <a:spAutoFit/>
          </a:bodyPr>
          <a:lstStyle/>
          <a:p>
            <a:r>
              <a:rPr lang="zh-CN" altLang="en-US" sz="2800" dirty="0" smtClean="0">
                <a:solidFill>
                  <a:srgbClr val="FF0000"/>
                </a:solidFill>
                <a:latin typeface="+mn-ea"/>
              </a:rPr>
              <a:t>       点头</a:t>
            </a:r>
            <a:r>
              <a:rPr lang="zh-CN" altLang="en-US" sz="2800" dirty="0">
                <a:solidFill>
                  <a:srgbClr val="FF0000"/>
                </a:solidFill>
                <a:latin typeface="+mn-ea"/>
              </a:rPr>
              <a:t>检测</a:t>
            </a:r>
            <a:r>
              <a:rPr lang="zh-CN" altLang="en-US" sz="2800" dirty="0" smtClean="0">
                <a:solidFill>
                  <a:srgbClr val="FF0000"/>
                </a:solidFill>
                <a:latin typeface="+mn-ea"/>
              </a:rPr>
              <a:t>算法：</a:t>
            </a:r>
            <a:endParaRPr lang="en-US" altLang="zh-CN" sz="2800" dirty="0">
              <a:solidFill>
                <a:srgbClr val="FF0000"/>
              </a:solidFill>
              <a:latin typeface="+mn-ea"/>
            </a:endParaRPr>
          </a:p>
          <a:p>
            <a:r>
              <a:rPr lang="zh-CN" altLang="en-US" sz="2800" dirty="0" smtClean="0">
                <a:latin typeface="+mn-ea"/>
              </a:rPr>
              <a:t>       基于</a:t>
            </a:r>
            <a:r>
              <a:rPr lang="en-US" altLang="zh-CN" sz="2800" dirty="0">
                <a:latin typeface="+mn-ea"/>
              </a:rPr>
              <a:t>HPE</a:t>
            </a:r>
            <a:r>
              <a:rPr lang="zh-CN" altLang="en-US" sz="2800" dirty="0">
                <a:latin typeface="+mn-ea"/>
              </a:rPr>
              <a:t>算法的点头检测：算法步骤：</a:t>
            </a:r>
            <a:r>
              <a:rPr lang="en-US" altLang="zh-CN" sz="2800" dirty="0">
                <a:latin typeface="+mn-ea"/>
              </a:rPr>
              <a:t>2D</a:t>
            </a:r>
            <a:r>
              <a:rPr lang="zh-CN" altLang="en-US" sz="2800" dirty="0">
                <a:latin typeface="+mn-ea"/>
              </a:rPr>
              <a:t>人脸关键点检测，</a:t>
            </a:r>
            <a:r>
              <a:rPr lang="en-US" altLang="zh-CN" sz="2800" dirty="0">
                <a:latin typeface="+mn-ea"/>
              </a:rPr>
              <a:t>3D</a:t>
            </a:r>
            <a:r>
              <a:rPr lang="zh-CN" altLang="en-US" sz="2800" dirty="0">
                <a:latin typeface="+mn-ea"/>
              </a:rPr>
              <a:t>人脸模型匹配，求解</a:t>
            </a:r>
            <a:r>
              <a:rPr lang="en-US" altLang="zh-CN" sz="2800" dirty="0">
                <a:latin typeface="+mn-ea"/>
              </a:rPr>
              <a:t>3D</a:t>
            </a:r>
            <a:r>
              <a:rPr lang="zh-CN" altLang="en-US" sz="2800" dirty="0">
                <a:latin typeface="+mn-ea"/>
              </a:rPr>
              <a:t>点和对应</a:t>
            </a:r>
            <a:r>
              <a:rPr lang="en-US" altLang="zh-CN" sz="2800" dirty="0">
                <a:latin typeface="+mn-ea"/>
              </a:rPr>
              <a:t>2D</a:t>
            </a:r>
            <a:r>
              <a:rPr lang="zh-CN" altLang="en-US" sz="2800" dirty="0">
                <a:latin typeface="+mn-ea"/>
              </a:rPr>
              <a:t>点的转换关系，根据旋转矩阵求解欧拉角</a:t>
            </a:r>
            <a:r>
              <a:rPr lang="zh-CN" altLang="en-US" sz="2800" dirty="0" smtClean="0">
                <a:latin typeface="+mn-ea"/>
              </a:rPr>
              <a:t>。</a:t>
            </a:r>
            <a:endParaRPr lang="en-US" altLang="zh-CN" sz="2800" dirty="0" smtClean="0">
              <a:latin typeface="+mn-ea"/>
            </a:endParaRPr>
          </a:p>
          <a:p>
            <a:r>
              <a:rPr lang="en-US" altLang="zh-CN" sz="2800" dirty="0">
                <a:latin typeface="+mn-ea"/>
              </a:rPr>
              <a:t> </a:t>
            </a:r>
            <a:r>
              <a:rPr lang="en-US" altLang="zh-CN" sz="2800" dirty="0" smtClean="0">
                <a:latin typeface="+mn-ea"/>
              </a:rPr>
              <a:t>      </a:t>
            </a:r>
            <a:r>
              <a:rPr lang="zh-CN" altLang="en-US" sz="2800" dirty="0" smtClean="0">
                <a:latin typeface="+mn-ea"/>
              </a:rPr>
              <a:t>检测</a:t>
            </a:r>
            <a:r>
              <a:rPr lang="zh-CN" altLang="en-US" sz="2800" dirty="0">
                <a:latin typeface="+mn-ea"/>
              </a:rPr>
              <a:t>过程中需要使用世界坐标系</a:t>
            </a:r>
            <a:r>
              <a:rPr lang="en-US" altLang="zh-CN" sz="2800" dirty="0">
                <a:latin typeface="+mn-ea"/>
              </a:rPr>
              <a:t>(UVW)</a:t>
            </a:r>
            <a:r>
              <a:rPr lang="zh-CN" altLang="en-US" sz="2800" dirty="0">
                <a:latin typeface="+mn-ea"/>
              </a:rPr>
              <a:t>、相机坐标系</a:t>
            </a:r>
            <a:r>
              <a:rPr lang="en-US" altLang="zh-CN" sz="2800" dirty="0">
                <a:latin typeface="+mn-ea"/>
              </a:rPr>
              <a:t>(XYZ)</a:t>
            </a:r>
            <a:r>
              <a:rPr lang="zh-CN" altLang="en-US" sz="2800" dirty="0">
                <a:latin typeface="+mn-ea"/>
              </a:rPr>
              <a:t>、图像中心坐标系</a:t>
            </a:r>
            <a:r>
              <a:rPr lang="en-US" altLang="zh-CN" sz="2800" dirty="0">
                <a:latin typeface="+mn-ea"/>
              </a:rPr>
              <a:t>(</a:t>
            </a:r>
            <a:r>
              <a:rPr lang="en-US" altLang="zh-CN" sz="2800" dirty="0" err="1">
                <a:latin typeface="+mn-ea"/>
              </a:rPr>
              <a:t>uv</a:t>
            </a:r>
            <a:r>
              <a:rPr lang="en-US" altLang="zh-CN" sz="2800" dirty="0">
                <a:latin typeface="+mn-ea"/>
              </a:rPr>
              <a:t>)</a:t>
            </a:r>
            <a:r>
              <a:rPr lang="zh-CN" altLang="en-US" sz="2800" dirty="0">
                <a:latin typeface="+mn-ea"/>
              </a:rPr>
              <a:t>和像素坐标系</a:t>
            </a:r>
            <a:r>
              <a:rPr lang="en-US" altLang="zh-CN" sz="2800" dirty="0">
                <a:latin typeface="+mn-ea"/>
              </a:rPr>
              <a:t>(</a:t>
            </a:r>
            <a:r>
              <a:rPr lang="en-US" altLang="zh-CN" sz="2800" dirty="0" err="1">
                <a:latin typeface="+mn-ea"/>
              </a:rPr>
              <a:t>xy</a:t>
            </a:r>
            <a:r>
              <a:rPr lang="en-US" altLang="zh-CN" sz="2800" dirty="0">
                <a:latin typeface="+mn-ea"/>
              </a:rPr>
              <a:t>)</a:t>
            </a:r>
            <a:r>
              <a:rPr lang="zh-CN" altLang="en-US" sz="2800" dirty="0" smtClean="0">
                <a:latin typeface="+mn-ea"/>
              </a:rPr>
              <a:t>。</a:t>
            </a:r>
            <a:endParaRPr lang="en-US" altLang="zh-CN" sz="2800" dirty="0" smtClean="0">
              <a:latin typeface="+mn-ea"/>
            </a:endParaRPr>
          </a:p>
          <a:p>
            <a:r>
              <a:rPr lang="zh-CN" altLang="en-US" sz="2800" dirty="0" smtClean="0"/>
              <a:t>        设定</a:t>
            </a:r>
            <a:r>
              <a:rPr lang="zh-CN" altLang="en-US" sz="2800" dirty="0"/>
              <a:t>参数阈值为</a:t>
            </a:r>
            <a:r>
              <a:rPr lang="en-US" altLang="zh-CN" sz="2800" dirty="0"/>
              <a:t>0.3</a:t>
            </a:r>
            <a:r>
              <a:rPr lang="zh-CN" altLang="en-US" sz="2800" dirty="0"/>
              <a:t>，在一个时间段，如</a:t>
            </a:r>
            <a:r>
              <a:rPr lang="en-US" altLang="zh-CN" sz="2800" dirty="0"/>
              <a:t>10 s</a:t>
            </a:r>
            <a:r>
              <a:rPr lang="zh-CN" altLang="en-US" sz="2800" dirty="0"/>
              <a:t>内，当低头欧拉角</a:t>
            </a:r>
            <a:r>
              <a:rPr lang="en-US" altLang="zh-CN" sz="2800" dirty="0"/>
              <a:t>|Pitch|≥20°</a:t>
            </a:r>
            <a:r>
              <a:rPr lang="zh-CN" altLang="en-US" sz="2800" dirty="0"/>
              <a:t>或者头部倾斜欧拉角</a:t>
            </a:r>
            <a:r>
              <a:rPr lang="en-US" altLang="zh-CN" sz="2800" dirty="0"/>
              <a:t>|Roll|≥20°</a:t>
            </a:r>
            <a:r>
              <a:rPr lang="zh-CN" altLang="en-US" sz="2800" dirty="0"/>
              <a:t>的时间比例超过</a:t>
            </a:r>
            <a:r>
              <a:rPr lang="en-US" altLang="zh-CN" sz="2800" dirty="0"/>
              <a:t>0.3</a:t>
            </a:r>
            <a:r>
              <a:rPr lang="zh-CN" altLang="en-US" sz="2800" dirty="0"/>
              <a:t>时，则认为驾驶员处于瞌睡状态，发出预警。</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三、</a:t>
              </a:r>
              <a:r>
                <a:rPr lang="zh-CN" altLang="en-US" sz="3600" b="1" dirty="0" smtClean="0">
                  <a:latin typeface="微软雅黑" panose="020B0503020204020204" pitchFamily="34" charset="-122"/>
                  <a:sym typeface="微软雅黑" panose="020B0503020204020204" pitchFamily="34" charset="-122"/>
                </a:rPr>
                <a:t>不同算法对比</a:t>
              </a:r>
              <a:endParaRPr lang="zh-CN" altLang="en-US" sz="3600" b="1" dirty="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2245360"/>
          </a:xfrm>
          <a:prstGeom prst="rect">
            <a:avLst/>
          </a:prstGeom>
          <a:noFill/>
        </p:spPr>
        <p:txBody>
          <a:bodyPr wrap="square" rtlCol="0">
            <a:spAutoFit/>
          </a:bodyPr>
          <a:lstStyle/>
          <a:p>
            <a:r>
              <a:rPr lang="zh-CN" altLang="en-US" sz="2800" dirty="0" smtClean="0"/>
              <a:t>       新的算法使用了新的库，即</a:t>
            </a:r>
            <a:r>
              <a:rPr lang="en-US" altLang="zh-CN" sz="2800" dirty="0" err="1" smtClean="0">
                <a:latin typeface="+mn-ea"/>
              </a:rPr>
              <a:t>Dlib</a:t>
            </a:r>
            <a:r>
              <a:rPr lang="zh-CN" altLang="en-US" sz="2800" dirty="0">
                <a:latin typeface="+mn-ea"/>
              </a:rPr>
              <a:t>人脸识别</a:t>
            </a:r>
            <a:r>
              <a:rPr lang="zh-CN" altLang="en-US" sz="2800" dirty="0" smtClean="0">
                <a:latin typeface="+mn-ea"/>
              </a:rPr>
              <a:t>库。实现了新的功能，如打哈欠检测和点头检测等。</a:t>
            </a:r>
            <a:endParaRPr lang="en-US" altLang="zh-CN" sz="2800" dirty="0" smtClean="0">
              <a:latin typeface="+mn-ea"/>
            </a:endParaRPr>
          </a:p>
          <a:p>
            <a:r>
              <a:rPr lang="en-US" altLang="zh-CN" sz="2800" dirty="0">
                <a:latin typeface="+mn-ea"/>
              </a:rPr>
              <a:t> </a:t>
            </a:r>
            <a:r>
              <a:rPr lang="en-US" altLang="zh-CN" sz="2800" dirty="0" smtClean="0">
                <a:latin typeface="+mn-ea"/>
              </a:rPr>
              <a:t>      </a:t>
            </a:r>
            <a:r>
              <a:rPr lang="zh-CN" altLang="en-US" sz="2800" dirty="0" smtClean="0">
                <a:latin typeface="+mn-ea"/>
              </a:rPr>
              <a:t>由于是对摄像头图像的实时检测，代码也应该进行了相应的优化以满足实时性的要求。</a:t>
            </a:r>
            <a:endParaRPr lang="zh-CN" altLang="en-US" sz="2800" dirty="0" smtClean="0">
              <a:latin typeface="+mn-ea"/>
            </a:endParaRPr>
          </a:p>
          <a:p>
            <a:r>
              <a:rPr lang="en-US" altLang="zh-CN" sz="2800" dirty="0"/>
              <a:t>       </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custDataLst>
              <p:tags r:id="rId2"/>
            </p:custDataLst>
          </p:nvPr>
        </p:nvGrpSpPr>
        <p:grpSpPr>
          <a:xfrm>
            <a:off x="346587" y="0"/>
            <a:ext cx="6193463" cy="1109817"/>
            <a:chOff x="346587" y="0"/>
            <a:chExt cx="61934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42976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四、结果展示</a:t>
              </a:r>
              <a:r>
                <a:rPr lang="zh-CN" altLang="en-US" sz="3600" b="1" dirty="0" smtClean="0">
                  <a:latin typeface="微软雅黑" panose="020B0503020204020204" pitchFamily="34" charset="-122"/>
                  <a:sym typeface="微软雅黑" panose="020B0503020204020204" pitchFamily="34" charset="-122"/>
                </a:rPr>
                <a:t>和分析</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c8388ca27423d8d1f110bc7d0aae6eca">
            <a:hlinkClick r:id="" action="ppaction://media"/>
          </p:cNvPr>
          <p:cNvPicPr/>
          <p:nvPr>
            <a:videoFile r:link="rId3"/>
            <p:extLst>
              <p:ext uri="{DAA4B4D4-6D71-4841-9C94-3DE7FCFB9230}">
                <p14:media xmlns:p14="http://schemas.microsoft.com/office/powerpoint/2010/main" r:embed="rId4"/>
              </p:ext>
            </p:extLst>
            <p:custDataLst>
              <p:tags r:id="rId5"/>
            </p:custDataLst>
          </p:nvPr>
        </p:nvPicPr>
        <p:blipFill>
          <a:blip r:embed="rId6"/>
          <a:stretch>
            <a:fillRect/>
          </a:stretch>
        </p:blipFill>
        <p:spPr>
          <a:xfrm>
            <a:off x="3657600" y="2026920"/>
            <a:ext cx="4876800" cy="2804160"/>
          </a:xfrm>
          <a:prstGeom prst="rect">
            <a:avLst/>
          </a:prstGeom>
        </p:spPr>
      </p:pic>
      <p:sp>
        <p:nvSpPr>
          <p:cNvPr id="3" name="文本框 2"/>
          <p:cNvSpPr txBox="1"/>
          <p:nvPr>
            <p:custDataLst>
              <p:tags r:id="rId7"/>
            </p:custDataLst>
          </p:nvPr>
        </p:nvSpPr>
        <p:spPr>
          <a:xfrm>
            <a:off x="5466080" y="5184775"/>
            <a:ext cx="5071745" cy="583565"/>
          </a:xfrm>
          <a:prstGeom prst="rect">
            <a:avLst/>
          </a:prstGeom>
          <a:noFill/>
        </p:spPr>
        <p:txBody>
          <a:bodyPr wrap="square" rtlCol="0">
            <a:spAutoFit/>
          </a:bodyPr>
          <a:p>
            <a:r>
              <a:rPr lang="zh-CN" altLang="en-US" sz="3200"/>
              <a:t>结果展示</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22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custDataLst>
              <p:tags r:id="rId2"/>
            </p:custDataLst>
          </p:nvPr>
        </p:nvGrpSpPr>
        <p:grpSpPr>
          <a:xfrm>
            <a:off x="346587" y="0"/>
            <a:ext cx="6193463" cy="1109817"/>
            <a:chOff x="346587" y="0"/>
            <a:chExt cx="61934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42976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四、结果展示</a:t>
              </a:r>
              <a:r>
                <a:rPr lang="zh-CN" altLang="en-US" sz="3600" b="1" dirty="0" smtClean="0">
                  <a:latin typeface="微软雅黑" panose="020B0503020204020204" pitchFamily="34" charset="-122"/>
                  <a:sym typeface="微软雅黑" panose="020B0503020204020204" pitchFamily="34" charset="-122"/>
                </a:rPr>
                <a:t>和分析</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custDataLst>
              <p:tags r:id="rId3"/>
            </p:custDataLst>
          </p:nvPr>
        </p:nvSpPr>
        <p:spPr>
          <a:xfrm>
            <a:off x="1249937" y="1648655"/>
            <a:ext cx="9854748" cy="4831080"/>
          </a:xfrm>
          <a:prstGeom prst="rect">
            <a:avLst/>
          </a:prstGeom>
          <a:noFill/>
        </p:spPr>
        <p:txBody>
          <a:bodyPr wrap="square" rtlCol="0">
            <a:spAutoFit/>
          </a:bodyPr>
          <a:lstStyle/>
          <a:p>
            <a:r>
              <a:rPr lang="zh-CN" altLang="en-US" sz="2800" dirty="0" smtClean="0">
                <a:sym typeface="+mn-ea"/>
              </a:rPr>
              <a:t>我们对眨眼检测的算法了解比较</a:t>
            </a:r>
            <a:r>
              <a:rPr lang="zh-CN" altLang="en-US" sz="2800" dirty="0" smtClean="0">
                <a:sym typeface="+mn-ea"/>
              </a:rPr>
              <a:t>深入</a:t>
            </a:r>
            <a:r>
              <a:rPr lang="en-US" altLang="zh-CN" sz="2800" dirty="0" smtClean="0">
                <a:sym typeface="+mn-ea"/>
              </a:rPr>
              <a:t> </a:t>
            </a:r>
            <a:endParaRPr lang="en-US" altLang="zh-CN" sz="2800" dirty="0" smtClean="0">
              <a:sym typeface="+mn-ea"/>
            </a:endParaRPr>
          </a:p>
          <a:p>
            <a:r>
              <a:rPr lang="zh-CN" altLang="en-US" sz="2800" dirty="0" smtClean="0">
                <a:sym typeface="+mn-ea"/>
              </a:rPr>
              <a:t>对于这种算法，我们可以改进的地方是</a:t>
            </a:r>
            <a:r>
              <a:rPr lang="zh-CN" altLang="en-US" sz="2800" dirty="0">
                <a:latin typeface="Arial" panose="020B0604020202020204" pitchFamily="34" charset="0"/>
                <a:ea typeface="微软雅黑" panose="020B0503020204020204" pitchFamily="34" charset="-122"/>
                <a:sym typeface="+mn-ea"/>
              </a:rPr>
              <a:t>该程序代码在被检测人戴眼镜时对于眨眼的判断不准确。需要去除反光和镜框等其他干扰因素才能更为准确的对眨眼进行判断与计数。</a:t>
            </a:r>
            <a:endParaRPr lang="zh-CN" altLang="en-US" sz="2800" dirty="0">
              <a:solidFill>
                <a:schemeClr val="tx1"/>
              </a:solidFill>
              <a:latin typeface="Arial" panose="020B0604020202020204" pitchFamily="34" charset="0"/>
              <a:ea typeface="微软雅黑" panose="020B0503020204020204" pitchFamily="34" charset="-122"/>
            </a:endParaRPr>
          </a:p>
          <a:p>
            <a:pPr algn="ctr"/>
            <a:endParaRPr lang="zh-CN" altLang="en-US" sz="2800" dirty="0">
              <a:solidFill>
                <a:schemeClr val="tx1"/>
              </a:solidFill>
              <a:latin typeface="Arial" panose="020B0604020202020204" pitchFamily="34" charset="0"/>
              <a:ea typeface="微软雅黑" panose="020B0503020204020204" pitchFamily="34" charset="-122"/>
            </a:endParaRPr>
          </a:p>
          <a:p>
            <a:r>
              <a:rPr lang="en-US" altLang="zh-CN" sz="2800" dirty="0" smtClean="0">
                <a:sym typeface="+mn-ea"/>
              </a:rPr>
              <a:t> </a:t>
            </a:r>
            <a:endParaRPr lang="zh-CN" altLang="en-US" sz="2800" dirty="0" smtClean="0">
              <a:sym typeface="+mn-ea"/>
            </a:endParaRPr>
          </a:p>
          <a:p>
            <a:r>
              <a:rPr lang="zh-CN" altLang="en-US" sz="2800" dirty="0" smtClean="0">
                <a:sym typeface="+mn-ea"/>
              </a:rPr>
              <a:t>我们对打哈欠检测和点头</a:t>
            </a:r>
            <a:r>
              <a:rPr lang="zh-CN" altLang="en-US" sz="2800" dirty="0" smtClean="0">
                <a:sym typeface="+mn-ea"/>
              </a:rPr>
              <a:t>检测算法进行了一定程度的了解</a:t>
            </a:r>
            <a:endParaRPr lang="en-US" altLang="zh-CN" sz="2800" dirty="0" smtClean="0"/>
          </a:p>
          <a:p>
            <a:r>
              <a:rPr lang="zh-CN" altLang="en-US" sz="2800" dirty="0" smtClean="0">
                <a:sym typeface="+mn-ea"/>
              </a:rPr>
              <a:t>对于</a:t>
            </a:r>
            <a:r>
              <a:rPr lang="zh-CN" altLang="en-US" sz="2800" dirty="0" smtClean="0">
                <a:sym typeface="+mn-ea"/>
              </a:rPr>
              <a:t>这两种算法我们可以学习改进的地方是：</a:t>
            </a:r>
            <a:endParaRPr lang="zh-CN" altLang="en-US" sz="2800" dirty="0" smtClean="0">
              <a:sym typeface="+mn-ea"/>
            </a:endParaRPr>
          </a:p>
          <a:p>
            <a:r>
              <a:rPr lang="en-US" altLang="zh-CN" sz="2800" dirty="0" smtClean="0">
                <a:sym typeface="+mn-ea"/>
              </a:rPr>
              <a:t>1.</a:t>
            </a:r>
            <a:r>
              <a:rPr lang="zh-CN" altLang="en-US" sz="2800" dirty="0" smtClean="0">
                <a:sym typeface="+mn-ea"/>
              </a:rPr>
              <a:t>学习使用</a:t>
            </a:r>
            <a:r>
              <a:rPr lang="en-US" altLang="zh-CN" sz="2800" dirty="0" err="1">
                <a:latin typeface="+mn-ea"/>
                <a:sym typeface="+mn-ea"/>
              </a:rPr>
              <a:t>Dlib</a:t>
            </a:r>
            <a:r>
              <a:rPr lang="zh-CN" altLang="en-US" sz="2800" dirty="0">
                <a:latin typeface="+mn-ea"/>
                <a:sym typeface="+mn-ea"/>
              </a:rPr>
              <a:t>人脸识别</a:t>
            </a:r>
            <a:r>
              <a:rPr lang="zh-CN" altLang="en-US" sz="2800" dirty="0" smtClean="0">
                <a:latin typeface="+mn-ea"/>
                <a:sym typeface="+mn-ea"/>
              </a:rPr>
              <a:t>库</a:t>
            </a:r>
            <a:endParaRPr lang="en-US" altLang="zh-CN" sz="2800" dirty="0" smtClean="0">
              <a:latin typeface="+mn-ea"/>
            </a:endParaRPr>
          </a:p>
          <a:p>
            <a:r>
              <a:rPr lang="en-US" altLang="zh-CN" sz="2800" dirty="0" smtClean="0">
                <a:latin typeface="+mn-ea"/>
                <a:sym typeface="+mn-ea"/>
              </a:rPr>
              <a:t>2.</a:t>
            </a:r>
            <a:r>
              <a:rPr lang="zh-CN" altLang="en-US" sz="2800" dirty="0" smtClean="0">
                <a:latin typeface="+mn-ea"/>
                <a:sym typeface="+mn-ea"/>
              </a:rPr>
              <a:t>在自己的算法中加入打哈欠检测和人脸检测</a:t>
            </a:r>
            <a:endParaRPr lang="en-US" altLang="zh-CN" sz="2800" dirty="0" smtClean="0">
              <a:latin typeface="+mn-ea"/>
            </a:endParaRPr>
          </a:p>
          <a:p>
            <a:r>
              <a:rPr lang="en-US" altLang="zh-CN" sz="2800" dirty="0" smtClean="0">
                <a:latin typeface="+mn-ea"/>
                <a:sym typeface="+mn-ea"/>
              </a:rPr>
              <a:t>3.</a:t>
            </a:r>
            <a:r>
              <a:rPr lang="zh-CN" altLang="en-US" sz="2800" dirty="0" smtClean="0">
                <a:latin typeface="+mn-ea"/>
                <a:sym typeface="+mn-ea"/>
              </a:rPr>
              <a:t>尝试使用摄像头输入图像，优化算法以满足实时性的要求。</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custDataLst>
              <p:tags r:id="rId2"/>
            </p:custDataLst>
          </p:nvPr>
        </p:nvGrpSpPr>
        <p:grpSpPr>
          <a:xfrm>
            <a:off x="346587" y="0"/>
            <a:ext cx="4821863" cy="1109817"/>
            <a:chOff x="346587" y="0"/>
            <a:chExt cx="48218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29260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五、</a:t>
              </a:r>
              <a:r>
                <a:rPr lang="zh-CN" altLang="en-US" sz="3600" b="1" dirty="0" smtClean="0">
                  <a:latin typeface="微软雅黑" panose="020B0503020204020204" pitchFamily="34" charset="-122"/>
                  <a:sym typeface="微软雅黑" panose="020B0503020204020204" pitchFamily="34" charset="-122"/>
                </a:rPr>
                <a:t>小组分工</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aphicFrame>
        <p:nvGraphicFramePr>
          <p:cNvPr id="4" name="表格 3"/>
          <p:cNvGraphicFramePr/>
          <p:nvPr>
            <p:custDataLst>
              <p:tags r:id="rId3"/>
            </p:custDataLst>
          </p:nvPr>
        </p:nvGraphicFramePr>
        <p:xfrm>
          <a:off x="2153285" y="2289175"/>
          <a:ext cx="9646920" cy="2887345"/>
        </p:xfrm>
        <a:graphic>
          <a:graphicData uri="http://schemas.openxmlformats.org/drawingml/2006/table">
            <a:tbl>
              <a:tblPr firstRow="1" bandRow="1">
                <a:tableStyleId>{BC89EF96-8CEA-46FF-86C4-4CE0E7609802}</a:tableStyleId>
              </a:tblPr>
              <a:tblGrid>
                <a:gridCol w="1706245"/>
                <a:gridCol w="2000885"/>
                <a:gridCol w="2141855"/>
                <a:gridCol w="1990725"/>
                <a:gridCol w="1807210"/>
              </a:tblGrid>
              <a:tr h="908050">
                <a:tc>
                  <a:txBody>
                    <a:bodyPr/>
                    <a:p>
                      <a:pPr algn="ctr">
                        <a:buNone/>
                      </a:pPr>
                      <a:r>
                        <a:rPr lang="zh-CN" altLang="en-US"/>
                        <a:t>小组成员</a:t>
                      </a:r>
                      <a:endParaRPr lang="zh-CN" altLang="en-US"/>
                    </a:p>
                  </a:txBody>
                  <a:tcPr anchor="ctr" anchorCtr="0"/>
                </a:tc>
                <a:tc>
                  <a:txBody>
                    <a:bodyPr/>
                    <a:p>
                      <a:pPr algn="ctr">
                        <a:buNone/>
                      </a:pPr>
                      <a:r>
                        <a:rPr lang="zh-CN" altLang="en-US"/>
                        <a:t>卢日</a:t>
                      </a:r>
                      <a:r>
                        <a:rPr lang="zh-CN" altLang="en-US"/>
                        <a:t>良</a:t>
                      </a:r>
                      <a:endParaRPr lang="zh-CN" altLang="en-US"/>
                    </a:p>
                  </a:txBody>
                  <a:tcPr anchor="ctr" anchorCtr="0"/>
                </a:tc>
                <a:tc>
                  <a:txBody>
                    <a:bodyPr/>
                    <a:p>
                      <a:pPr algn="ctr">
                        <a:buNone/>
                      </a:pPr>
                      <a:r>
                        <a:rPr lang="zh-CN" altLang="en-US"/>
                        <a:t>王欣芃</a:t>
                      </a:r>
                      <a:endParaRPr lang="zh-CN" altLang="en-US"/>
                    </a:p>
                  </a:txBody>
                  <a:tcPr anchor="ctr" anchorCtr="0"/>
                </a:tc>
                <a:tc>
                  <a:txBody>
                    <a:bodyPr/>
                    <a:p>
                      <a:pPr algn="ctr">
                        <a:buNone/>
                      </a:pPr>
                      <a:r>
                        <a:rPr lang="zh-CN" altLang="en-US"/>
                        <a:t>王鑫</a:t>
                      </a:r>
                      <a:endParaRPr lang="zh-CN" altLang="en-US"/>
                    </a:p>
                  </a:txBody>
                  <a:tcPr anchor="ctr" anchorCtr="0"/>
                </a:tc>
                <a:tc>
                  <a:txBody>
                    <a:bodyPr/>
                    <a:p>
                      <a:pPr algn="ctr">
                        <a:buNone/>
                      </a:pPr>
                      <a:r>
                        <a:rPr lang="zh-CN" altLang="en-US"/>
                        <a:t>项东</a:t>
                      </a:r>
                      <a:endParaRPr lang="zh-CN" altLang="en-US"/>
                    </a:p>
                  </a:txBody>
                  <a:tcPr anchor="ctr" anchorCtr="0"/>
                </a:tc>
              </a:tr>
              <a:tr h="1182370">
                <a:tc>
                  <a:txBody>
                    <a:bodyPr/>
                    <a:p>
                      <a:pPr algn="ctr">
                        <a:buNone/>
                      </a:pPr>
                      <a:r>
                        <a:rPr lang="zh-CN" altLang="en-US"/>
                        <a:t>成员任务</a:t>
                      </a:r>
                      <a:endParaRPr lang="zh-CN" altLang="en-US"/>
                    </a:p>
                  </a:txBody>
                  <a:tcPr anchor="ctr" anchorCtr="0"/>
                </a:tc>
                <a:tc>
                  <a:txBody>
                    <a:bodyPr/>
                    <a:p>
                      <a:pPr algn="ctr">
                        <a:buNone/>
                      </a:pPr>
                      <a:r>
                        <a:rPr lang="zh-CN" altLang="en-US"/>
                        <a:t>理解并修改代码，制作部分PPT</a:t>
                      </a:r>
                      <a:endParaRPr lang="zh-CN" altLang="en-US"/>
                    </a:p>
                  </a:txBody>
                  <a:tcPr anchor="ctr" anchorCtr="0"/>
                </a:tc>
                <a:tc>
                  <a:txBody>
                    <a:bodyPr/>
                    <a:p>
                      <a:pPr algn="ctr">
                        <a:buNone/>
                      </a:pPr>
                      <a:r>
                        <a:rPr lang="en-US" altLang="zh-CN"/>
                        <a:t>PPT</a:t>
                      </a:r>
                      <a:r>
                        <a:rPr lang="zh-CN" altLang="en-US"/>
                        <a:t>汇报，</a:t>
                      </a:r>
                      <a:r>
                        <a:rPr lang="zh-CN" altLang="en-US"/>
                        <a:t>资料查询</a:t>
                      </a:r>
                      <a:endParaRPr lang="zh-CN" altLang="en-US"/>
                    </a:p>
                  </a:txBody>
                  <a:tcPr anchor="ctr" anchorCtr="0"/>
                </a:tc>
                <a:tc>
                  <a:txBody>
                    <a:bodyPr/>
                    <a:p>
                      <a:pPr algn="ctr">
                        <a:buNone/>
                      </a:pPr>
                      <a:r>
                        <a:rPr lang="zh-CN" altLang="en-US"/>
                        <a:t>PPT部分内容制作，</a:t>
                      </a:r>
                      <a:r>
                        <a:rPr lang="zh-CN" altLang="en-US" sz="1800">
                          <a:sym typeface="+mn-ea"/>
                        </a:rPr>
                        <a:t>资料查询</a:t>
                      </a:r>
                      <a:endParaRPr lang="zh-CN" altLang="en-US" sz="1800"/>
                    </a:p>
                    <a:p>
                      <a:pPr algn="ctr">
                        <a:buNone/>
                      </a:pPr>
                      <a:endParaRPr lang="zh-CN" altLang="en-US"/>
                    </a:p>
                  </a:txBody>
                  <a:tcPr anchor="ctr" anchorCtr="0"/>
                </a:tc>
                <a:tc>
                  <a:txBody>
                    <a:bodyPr/>
                    <a:p>
                      <a:pPr algn="ctr">
                        <a:buNone/>
                      </a:pPr>
                      <a:r>
                        <a:rPr lang="zh-CN" altLang="en-US"/>
                        <a:t>PPT制作汇报，资料查询，以及部分PPT修改，代码运行等</a:t>
                      </a:r>
                      <a:endParaRPr lang="zh-CN" altLang="en-US"/>
                    </a:p>
                  </a:txBody>
                  <a:tcPr anchor="ctr" anchorCtr="0"/>
                </a:tc>
              </a:tr>
              <a:tr h="796925">
                <a:tc>
                  <a:txBody>
                    <a:bodyPr/>
                    <a:p>
                      <a:pPr algn="ctr">
                        <a:buNone/>
                      </a:pPr>
                      <a:r>
                        <a:rPr lang="zh-CN" altLang="en-US"/>
                        <a:t>贡献</a:t>
                      </a:r>
                      <a:r>
                        <a:rPr lang="zh-CN" altLang="en-US"/>
                        <a:t>占比</a:t>
                      </a:r>
                      <a:endParaRPr lang="zh-CN" altLang="en-US"/>
                    </a:p>
                  </a:txBody>
                  <a:tcPr anchor="ctr" anchorCtr="0"/>
                </a:tc>
                <a:tc>
                  <a:txBody>
                    <a:bodyPr/>
                    <a:p>
                      <a:pPr algn="ctr">
                        <a:buNone/>
                      </a:pPr>
                      <a:r>
                        <a:rPr lang="en-US" altLang="zh-CN"/>
                        <a:t>35</a:t>
                      </a:r>
                      <a:endParaRPr lang="en-US" altLang="zh-CN"/>
                    </a:p>
                  </a:txBody>
                  <a:tcPr anchor="ctr" anchorCtr="0"/>
                </a:tc>
                <a:tc>
                  <a:txBody>
                    <a:bodyPr/>
                    <a:p>
                      <a:pPr algn="ctr">
                        <a:buNone/>
                      </a:pPr>
                      <a:r>
                        <a:rPr lang="en-US" altLang="zh-CN"/>
                        <a:t>20</a:t>
                      </a:r>
                      <a:endParaRPr lang="en-US" altLang="zh-CN"/>
                    </a:p>
                  </a:txBody>
                  <a:tcPr anchor="ctr" anchorCtr="0"/>
                </a:tc>
                <a:tc>
                  <a:txBody>
                    <a:bodyPr/>
                    <a:p>
                      <a:pPr algn="ctr">
                        <a:buNone/>
                      </a:pPr>
                      <a:r>
                        <a:rPr lang="en-US" altLang="zh-CN"/>
                        <a:t>20</a:t>
                      </a:r>
                      <a:endParaRPr lang="en-US" altLang="zh-CN"/>
                    </a:p>
                  </a:txBody>
                  <a:tcPr anchor="ctr" anchorCtr="0"/>
                </a:tc>
                <a:tc>
                  <a:txBody>
                    <a:bodyPr/>
                    <a:p>
                      <a:pPr algn="ctr">
                        <a:buNone/>
                      </a:pPr>
                      <a:r>
                        <a:rPr lang="en-US" altLang="zh-CN"/>
                        <a:t>25</a:t>
                      </a:r>
                      <a:endParaRPr lang="en-US" altLang="zh-CN"/>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0" y="0"/>
            <a:ext cx="9281254" cy="6858000"/>
          </a:xfrm>
          <a:prstGeom prst="rect">
            <a:avLst/>
          </a:prstGeom>
        </p:spPr>
      </p:pic>
      <p:sp>
        <p:nvSpPr>
          <p:cNvPr id="3" name="文本框 2"/>
          <p:cNvSpPr txBox="1"/>
          <p:nvPr/>
        </p:nvSpPr>
        <p:spPr>
          <a:xfrm>
            <a:off x="7572043" y="2886458"/>
            <a:ext cx="3877985" cy="830997"/>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4800" dirty="0">
                <a:solidFill>
                  <a:schemeClr val="tx1">
                    <a:lumMod val="75000"/>
                    <a:lumOff val="25000"/>
                  </a:schemeClr>
                </a:solidFill>
                <a:latin typeface="方正正大黑简体" pitchFamily="2" charset="-122"/>
                <a:ea typeface="方正正大黑简体" pitchFamily="2" charset="-122"/>
                <a:sym typeface="微软雅黑" panose="020B0503020204020204" pitchFamily="34" charset="-122"/>
              </a:rPr>
              <a:t>感谢您的观看</a:t>
            </a:r>
            <a:endParaRPr kumimoji="0" lang="zh-CN" altLang="en-US" sz="4800" i="0" u="none" strike="noStrike" kern="1200" cap="none" spc="0" normalizeH="0" baseline="0" noProof="0" dirty="0">
              <a:ln>
                <a:noFill/>
              </a:ln>
              <a:solidFill>
                <a:schemeClr val="tx1">
                  <a:lumMod val="75000"/>
                  <a:lumOff val="25000"/>
                </a:schemeClr>
              </a:solidFill>
              <a:effectLst/>
              <a:uLnTx/>
              <a:uFillTx/>
              <a:latin typeface="方正正大黑简体" pitchFamily="2" charset="-122"/>
              <a:ea typeface="方正正大黑简体" pitchFamily="2" charset="-122"/>
              <a:sym typeface="微软雅黑" panose="020B0503020204020204" pitchFamily="34" charset="-122"/>
            </a:endParaRPr>
          </a:p>
        </p:txBody>
      </p:sp>
      <p:grpSp>
        <p:nvGrpSpPr>
          <p:cNvPr id="7" name="组合 6"/>
          <p:cNvGrpSpPr/>
          <p:nvPr/>
        </p:nvGrpSpPr>
        <p:grpSpPr>
          <a:xfrm>
            <a:off x="10558646" y="4514689"/>
            <a:ext cx="762000" cy="179294"/>
            <a:chOff x="4921624" y="3119718"/>
            <a:chExt cx="762000" cy="179294"/>
          </a:xfrm>
        </p:grpSpPr>
        <p:sp>
          <p:nvSpPr>
            <p:cNvPr id="8" name="矩形 7"/>
            <p:cNvSpPr/>
            <p:nvPr userDrawn="1"/>
          </p:nvSpPr>
          <p:spPr>
            <a:xfrm>
              <a:off x="4921624"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userDrawn="1"/>
          </p:nvSpPr>
          <p:spPr>
            <a:xfrm>
              <a:off x="5212977"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userDrawn="1"/>
          </p:nvSpPr>
          <p:spPr>
            <a:xfrm>
              <a:off x="5504330"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2510115" y="0"/>
            <a:ext cx="9681885" cy="6858000"/>
          </a:xfrm>
          <a:prstGeom prst="rect">
            <a:avLst/>
          </a:prstGeom>
        </p:spPr>
      </p:pic>
      <p:sp>
        <p:nvSpPr>
          <p:cNvPr id="4" name="椭圆 3"/>
          <p:cNvSpPr/>
          <p:nvPr/>
        </p:nvSpPr>
        <p:spPr>
          <a:xfrm>
            <a:off x="7338363" y="1863502"/>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8119887" y="1904329"/>
            <a:ext cx="2672080" cy="52197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研究背景和</a:t>
            </a:r>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方向</a:t>
            </a:r>
            <a:endPar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p:cNvSpPr/>
          <p:nvPr/>
        </p:nvSpPr>
        <p:spPr>
          <a:xfrm>
            <a:off x="7338363" y="2757379"/>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8119887" y="2798206"/>
            <a:ext cx="2316480" cy="52197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常见算法介绍</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7338363" y="3651256"/>
            <a:ext cx="590228" cy="5902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nvSpPr>
        <p:spPr>
          <a:xfrm>
            <a:off x="8119887" y="3692083"/>
            <a:ext cx="2316480" cy="52197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不同算法对比</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7338363" y="4545134"/>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8119887" y="4585961"/>
            <a:ext cx="2672080" cy="52197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结果展示</a:t>
            </a:r>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和分析</a:t>
            </a:r>
            <a:endPar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777159" y="4563549"/>
            <a:ext cx="4028155"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CONTENT</a:t>
            </a:r>
            <a:endParaRPr kumimoji="0" lang="zh-CN" altLang="en-US" sz="60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
        <p:nvSpPr>
          <p:cNvPr id="3" name="椭圆 2"/>
          <p:cNvSpPr/>
          <p:nvPr>
            <p:custDataLst>
              <p:tags r:id="rId2"/>
            </p:custDataLst>
          </p:nvPr>
        </p:nvSpPr>
        <p:spPr>
          <a:xfrm>
            <a:off x="7347888" y="5348409"/>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8129412" y="5348596"/>
            <a:ext cx="1605280" cy="521970"/>
          </a:xfrm>
          <a:prstGeom prst="rect">
            <a:avLst/>
          </a:prstGeom>
          <a:noFill/>
        </p:spPr>
        <p:txBody>
          <a:bodyPr wrap="none" rtlCol="0">
            <a:spAutoFit/>
            <a:scene3d>
              <a:camera prst="orthographicFront"/>
              <a:lightRig rig="threePt" dir="t"/>
            </a:scene3d>
            <a:sp3d contourW="12700"/>
          </a:bodyPr>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小组分工</a:t>
            </a:r>
            <a:endPar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6193463" cy="1109817"/>
            <a:chOff x="346587" y="0"/>
            <a:chExt cx="61934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42976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一、研究背景和</a:t>
              </a:r>
              <a:r>
                <a:rPr lang="zh-CN" altLang="en-US" sz="3600" b="1" dirty="0" smtClean="0">
                  <a:latin typeface="微软雅黑" panose="020B0503020204020204" pitchFamily="34" charset="-122"/>
                  <a:sym typeface="微软雅黑" panose="020B0503020204020204" pitchFamily="34" charset="-122"/>
                </a:rPr>
                <a:t>方向</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2676525"/>
          </a:xfrm>
          <a:prstGeom prst="rect">
            <a:avLst/>
          </a:prstGeom>
          <a:noFill/>
        </p:spPr>
        <p:txBody>
          <a:bodyPr wrap="square" rtlCol="0">
            <a:spAutoFit/>
          </a:bodyPr>
          <a:lstStyle/>
          <a:p>
            <a:r>
              <a:rPr lang="zh-CN" altLang="en-US" sz="2800" b="1">
                <a:solidFill>
                  <a:schemeClr val="accent1">
                    <a:lumMod val="75000"/>
                  </a:schemeClr>
                </a:solidFill>
                <a:sym typeface="+mn-ea"/>
              </a:rPr>
              <a:t>疲劳度检测的意义所在：</a:t>
            </a:r>
            <a:endParaRPr lang="zh-CN" altLang="en-US" sz="2800" b="1">
              <a:solidFill>
                <a:schemeClr val="accent1">
                  <a:lumMod val="75000"/>
                </a:schemeClr>
              </a:solidFill>
            </a:endParaRPr>
          </a:p>
          <a:p>
            <a:r>
              <a:rPr lang="zh-CN" altLang="en-US" sz="2800" b="1">
                <a:solidFill>
                  <a:schemeClr val="accent1">
                    <a:lumMod val="60000"/>
                    <a:lumOff val="40000"/>
                  </a:schemeClr>
                </a:solidFill>
                <a:sym typeface="+mn-ea"/>
              </a:rPr>
              <a:t>随着世界经济的快速发展，汽车保有量与日俱增，由驾驶员疲劳驾驶造成的交通事故也越来越多，为了保障行驶安全和预防交通事故的发生，研究一种能有效检测驾驶员疲劳并及时给出报警的方法有着重要的现实意义。</a:t>
            </a:r>
            <a:endParaRPr lang="zh-CN" altLang="en-US" sz="2800" b="1">
              <a:solidFill>
                <a:schemeClr val="accent1">
                  <a:lumMod val="60000"/>
                  <a:lumOff val="40000"/>
                </a:schemeClr>
              </a:solidFill>
            </a:endParaRPr>
          </a:p>
          <a:p>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6193463" cy="1109817"/>
            <a:chOff x="346587" y="0"/>
            <a:chExt cx="61934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42976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一、研究背景和</a:t>
              </a:r>
              <a:r>
                <a:rPr lang="zh-CN" altLang="en-US" sz="3600" b="1" dirty="0" smtClean="0">
                  <a:latin typeface="微软雅黑" panose="020B0503020204020204" pitchFamily="34" charset="-122"/>
                  <a:sym typeface="微软雅黑" panose="020B0503020204020204" pitchFamily="34" charset="-122"/>
                </a:rPr>
                <a:t>方向</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2676525"/>
          </a:xfrm>
          <a:prstGeom prst="rect">
            <a:avLst/>
          </a:prstGeom>
          <a:noFill/>
        </p:spPr>
        <p:txBody>
          <a:bodyPr wrap="square" rtlCol="0">
            <a:spAutoFit/>
          </a:bodyPr>
          <a:lstStyle/>
          <a:p>
            <a:r>
              <a:rPr lang="zh-CN" altLang="en-US" sz="2800" b="1">
                <a:solidFill>
                  <a:schemeClr val="accent1">
                    <a:lumMod val="75000"/>
                  </a:schemeClr>
                </a:solidFill>
                <a:sym typeface="+mn-ea"/>
              </a:rPr>
              <a:t>疲劳度检测的意义所在：</a:t>
            </a:r>
            <a:endParaRPr lang="zh-CN" altLang="en-US" sz="2800" b="1">
              <a:solidFill>
                <a:schemeClr val="accent1">
                  <a:lumMod val="75000"/>
                </a:schemeClr>
              </a:solidFill>
            </a:endParaRPr>
          </a:p>
          <a:p>
            <a:r>
              <a:rPr lang="zh-CN" altLang="en-US" sz="2800" b="1">
                <a:solidFill>
                  <a:schemeClr val="accent1">
                    <a:lumMod val="60000"/>
                    <a:lumOff val="40000"/>
                  </a:schemeClr>
                </a:solidFill>
                <a:sym typeface="+mn-ea"/>
              </a:rPr>
              <a:t>随着世界经济的快速发展，汽车保有量与日俱增，由驾驶员疲劳驾驶造成的交通事故也越来越多，为了保障行驶安全和预防交通事故的发生，研究一种能有效检测驾驶员疲劳并及时给出报警的方法有着重要的现实意义。</a:t>
            </a:r>
            <a:endParaRPr lang="zh-CN" altLang="en-US" sz="2800" b="1">
              <a:solidFill>
                <a:schemeClr val="accent1">
                  <a:lumMod val="60000"/>
                  <a:lumOff val="40000"/>
                </a:schemeClr>
              </a:solidFill>
            </a:endParaRPr>
          </a:p>
          <a:p>
            <a:endParaRPr lang="zh-CN" altLang="en-US" sz="2800" dirty="0"/>
          </a:p>
        </p:txBody>
      </p:sp>
      <p:graphicFrame>
        <p:nvGraphicFramePr>
          <p:cNvPr id="2" name="表格 7"/>
          <p:cNvGraphicFramePr>
            <a:graphicFrameLocks noGrp="1"/>
          </p:cNvGraphicFramePr>
          <p:nvPr>
            <p:custDataLst>
              <p:tags r:id="rId2"/>
            </p:custDataLst>
          </p:nvPr>
        </p:nvGraphicFramePr>
        <p:xfrm>
          <a:off x="838200" y="1465216"/>
          <a:ext cx="10515600" cy="4162700"/>
        </p:xfrm>
        <a:graphic>
          <a:graphicData uri="http://schemas.openxmlformats.org/drawingml/2006/table">
            <a:tbl>
              <a:tblPr firstRow="1" bandRow="1">
                <a:tableStyleId>{5C22544A-7EE6-4342-B048-85BDC9FD1C3A}</a:tableStyleId>
              </a:tblPr>
              <a:tblGrid>
                <a:gridCol w="2628900"/>
                <a:gridCol w="2628900"/>
                <a:gridCol w="2100943"/>
                <a:gridCol w="3156857"/>
              </a:tblGrid>
              <a:tr h="1040675">
                <a:tc>
                  <a:txBody>
                    <a:bodyPr/>
                    <a:p>
                      <a:pPr algn="ctr"/>
                      <a:r>
                        <a:rPr lang="zh-CN" altLang="en-US" sz="2800" dirty="0"/>
                        <a:t>类型</a:t>
                      </a:r>
                      <a:endParaRPr lang="zh-CN" altLang="en-US" sz="2800" dirty="0"/>
                    </a:p>
                  </a:txBody>
                  <a:tcPr/>
                </a:tc>
                <a:tc>
                  <a:txBody>
                    <a:bodyPr/>
                    <a:p>
                      <a:pPr algn="ctr"/>
                      <a:r>
                        <a:rPr lang="zh-CN" altLang="en-US" sz="2800" dirty="0"/>
                        <a:t>指标</a:t>
                      </a:r>
                      <a:endParaRPr lang="zh-CN" altLang="en-US" sz="2800" dirty="0"/>
                    </a:p>
                  </a:txBody>
                  <a:tcPr/>
                </a:tc>
                <a:tc>
                  <a:txBody>
                    <a:bodyPr/>
                    <a:p>
                      <a:pPr algn="ctr"/>
                      <a:r>
                        <a:rPr lang="zh-CN" altLang="en-US" sz="2800" dirty="0"/>
                        <a:t>优点</a:t>
                      </a:r>
                      <a:endParaRPr lang="zh-CN" altLang="en-US" sz="2800" dirty="0"/>
                    </a:p>
                  </a:txBody>
                  <a:tcPr/>
                </a:tc>
                <a:tc>
                  <a:txBody>
                    <a:bodyPr/>
                    <a:p>
                      <a:pPr algn="ctr"/>
                      <a:r>
                        <a:rPr lang="zh-CN" altLang="en-US" sz="2800" dirty="0"/>
                        <a:t>缺点</a:t>
                      </a:r>
                      <a:endParaRPr lang="zh-CN" altLang="en-US" sz="2800" dirty="0"/>
                    </a:p>
                  </a:txBody>
                  <a:tcPr/>
                </a:tc>
              </a:tr>
              <a:tr h="1040675">
                <a:tc>
                  <a:txBody>
                    <a:bodyPr/>
                    <a:p>
                      <a:pPr algn="ctr"/>
                      <a:r>
                        <a:rPr lang="zh-CN" altLang="en-US" dirty="0">
                          <a:latin typeface="宋体" panose="02010600030101010101" pitchFamily="2" charset="-122"/>
                          <a:ea typeface="宋体" panose="02010600030101010101" pitchFamily="2" charset="-122"/>
                        </a:rPr>
                        <a:t>基于人体生理信号</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呼吸频率变换、脑电波快波减少慢波增加，皮电信号变化</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检测精度高</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仪器复杂，硬件要求高，接触测量影响正常驾驶，实际应用局限大</a:t>
                      </a:r>
                      <a:endParaRPr lang="zh-CN" altLang="en-US" dirty="0">
                        <a:latin typeface="宋体" panose="02010600030101010101" pitchFamily="2" charset="-122"/>
                        <a:ea typeface="宋体" panose="02010600030101010101" pitchFamily="2" charset="-122"/>
                      </a:endParaRPr>
                    </a:p>
                  </a:txBody>
                  <a:tcPr/>
                </a:tc>
              </a:tr>
              <a:tr h="1040675">
                <a:tc>
                  <a:txBody>
                    <a:bodyPr/>
                    <a:p>
                      <a:pPr algn="ctr"/>
                      <a:r>
                        <a:rPr lang="zh-CN" altLang="en-US" dirty="0">
                          <a:latin typeface="宋体" panose="02010600030101010101" pitchFamily="2" charset="-122"/>
                          <a:ea typeface="宋体" panose="02010600030101010101" pitchFamily="2" charset="-122"/>
                        </a:rPr>
                        <a:t>基于车辆行驶变化</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车辆速度，横向偏移程度，侧向加速度，行驶轨迹变化</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信息易采集，不影响驾驶</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易受路况，驾驶习惯，车辆型号，天气变化等影响</a:t>
                      </a:r>
                      <a:endParaRPr lang="zh-CN" altLang="en-US" dirty="0">
                        <a:latin typeface="宋体" panose="02010600030101010101" pitchFamily="2" charset="-122"/>
                        <a:ea typeface="宋体" panose="02010600030101010101" pitchFamily="2" charset="-122"/>
                      </a:endParaRPr>
                    </a:p>
                  </a:txBody>
                  <a:tcPr/>
                </a:tc>
              </a:tr>
              <a:tr h="1040675">
                <a:tc>
                  <a:txBody>
                    <a:bodyPr/>
                    <a:p>
                      <a:pPr algn="ctr"/>
                      <a:r>
                        <a:rPr lang="zh-CN" altLang="en-US" dirty="0">
                          <a:latin typeface="宋体" panose="02010600030101010101" pitchFamily="2" charset="-122"/>
                          <a:ea typeface="宋体" panose="02010600030101010101" pitchFamily="2" charset="-122"/>
                        </a:rPr>
                        <a:t>基于人体可视特征</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头部特征，眼部特征等</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如：频繁点头，眼睛闭合，眨眼频率上升</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精度较高，不影响驾驶，测量方便</a:t>
                      </a:r>
                      <a:endParaRPr lang="zh-CN" altLang="en-US" dirty="0">
                        <a:latin typeface="宋体" panose="02010600030101010101" pitchFamily="2" charset="-122"/>
                        <a:ea typeface="宋体" panose="02010600030101010101" pitchFamily="2" charset="-122"/>
                      </a:endParaRPr>
                    </a:p>
                  </a:txBody>
                  <a:tcPr/>
                </a:tc>
                <a:tc>
                  <a:txBody>
                    <a:bodyPr/>
                    <a:p>
                      <a:pPr algn="ctr"/>
                      <a:r>
                        <a:rPr lang="zh-CN" altLang="en-US" dirty="0">
                          <a:latin typeface="宋体" panose="02010600030101010101" pitchFamily="2" charset="-122"/>
                          <a:ea typeface="宋体" panose="02010600030101010101" pitchFamily="2" charset="-122"/>
                        </a:rPr>
                        <a:t>受光照变化影响大，对实时性要求较高</a:t>
                      </a:r>
                      <a:endParaRPr lang="zh-CN" altLang="en-US"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二、常见</a:t>
              </a:r>
              <a:r>
                <a:rPr lang="zh-CN" altLang="en-US" sz="3600" b="1" dirty="0" smtClean="0">
                  <a:latin typeface="微软雅黑" panose="020B0503020204020204" pitchFamily="34" charset="-122"/>
                  <a:sym typeface="微软雅黑" panose="020B0503020204020204" pitchFamily="34" charset="-122"/>
                </a:rPr>
                <a:t>算法介绍</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3969385"/>
          </a:xfrm>
          <a:prstGeom prst="rect">
            <a:avLst/>
          </a:prstGeom>
          <a:noFill/>
        </p:spPr>
        <p:txBody>
          <a:bodyPr wrap="square" rtlCol="0">
            <a:spAutoFit/>
          </a:bodyPr>
          <a:lstStyle/>
          <a:p>
            <a:r>
              <a:rPr lang="en-US" altLang="zh-CN" sz="2800" dirty="0">
                <a:latin typeface="+mn-ea"/>
              </a:rPr>
              <a:t> </a:t>
            </a:r>
            <a:r>
              <a:rPr lang="en-US" altLang="zh-CN" sz="2800" dirty="0" smtClean="0">
                <a:latin typeface="+mn-ea"/>
              </a:rPr>
              <a:t>      </a:t>
            </a:r>
            <a:r>
              <a:rPr lang="zh-CN" altLang="en-US" sz="2800" dirty="0" smtClean="0"/>
              <a:t>常见算法为基于人体眼部特征的检测，</a:t>
            </a:r>
            <a:r>
              <a:rPr lang="zh-CN" altLang="en-US" sz="2800" dirty="0" smtClean="0"/>
              <a:t>该算法用到了</a:t>
            </a:r>
            <a:r>
              <a:rPr lang="en-US" altLang="zh-CN" sz="2800" dirty="0" smtClean="0"/>
              <a:t>MTCNN</a:t>
            </a:r>
            <a:r>
              <a:rPr lang="zh-CN" altLang="en-US" sz="2800" dirty="0"/>
              <a:t>网络和</a:t>
            </a:r>
            <a:r>
              <a:rPr lang="en-US" altLang="zh-CN" sz="2800" dirty="0"/>
              <a:t>CNN</a:t>
            </a:r>
            <a:r>
              <a:rPr lang="zh-CN" altLang="en-US" sz="2800" dirty="0" smtClean="0"/>
              <a:t>网络，主要进行眨眼检测。</a:t>
            </a:r>
            <a:endParaRPr lang="en-US" altLang="zh-CN" sz="2800" dirty="0" smtClean="0"/>
          </a:p>
          <a:p>
            <a:r>
              <a:rPr lang="zh-CN" altLang="en-US" sz="2800" dirty="0" smtClean="0"/>
              <a:t>       其中还用到了以下库：</a:t>
            </a:r>
            <a:endParaRPr lang="en-US" altLang="zh-CN" sz="2800" dirty="0" smtClean="0"/>
          </a:p>
          <a:p>
            <a:r>
              <a:rPr lang="en-US" altLang="zh-CN" sz="2800" dirty="0" smtClean="0"/>
              <a:t>       </a:t>
            </a:r>
            <a:r>
              <a:rPr lang="en-US" altLang="zh-CN" sz="2800" dirty="0" err="1" smtClean="0">
                <a:solidFill>
                  <a:srgbClr val="FF0000"/>
                </a:solidFill>
              </a:rPr>
              <a:t>OpenCV</a:t>
            </a:r>
            <a:r>
              <a:rPr lang="zh-CN" altLang="en-US" sz="2800" dirty="0" smtClean="0">
                <a:solidFill>
                  <a:srgbClr val="FF0000"/>
                </a:solidFill>
              </a:rPr>
              <a:t>库</a:t>
            </a:r>
            <a:r>
              <a:rPr lang="zh-CN" altLang="en-US" sz="2800" dirty="0" smtClean="0"/>
              <a:t>：用于</a:t>
            </a:r>
            <a:r>
              <a:rPr lang="zh-CN" altLang="en-US" sz="2800" dirty="0"/>
              <a:t>图像处理和计算机视觉。</a:t>
            </a:r>
            <a:endParaRPr lang="zh-CN" altLang="en-US" sz="2800" dirty="0"/>
          </a:p>
          <a:p>
            <a:r>
              <a:rPr lang="en-US" altLang="zh-CN" sz="2800" dirty="0" smtClean="0"/>
              <a:t>       </a:t>
            </a:r>
            <a:r>
              <a:rPr lang="en-US" altLang="zh-CN" sz="2800" dirty="0" smtClean="0">
                <a:solidFill>
                  <a:srgbClr val="FF0000"/>
                </a:solidFill>
              </a:rPr>
              <a:t>math</a:t>
            </a:r>
            <a:r>
              <a:rPr lang="zh-CN" altLang="en-US" sz="2800" dirty="0"/>
              <a:t>：</a:t>
            </a:r>
            <a:r>
              <a:rPr lang="en-US" altLang="zh-CN" sz="2800" dirty="0"/>
              <a:t>Python</a:t>
            </a:r>
            <a:r>
              <a:rPr lang="zh-CN" altLang="en-US" sz="2800" dirty="0"/>
              <a:t>内置库，用于数学运算。</a:t>
            </a:r>
            <a:endParaRPr lang="zh-CN" altLang="en-US" sz="2800" dirty="0"/>
          </a:p>
          <a:p>
            <a:r>
              <a:rPr lang="en-US" altLang="zh-CN" sz="2800" dirty="0" smtClean="0"/>
              <a:t>       </a:t>
            </a:r>
            <a:r>
              <a:rPr lang="en-US" altLang="zh-CN" sz="2800" dirty="0" err="1" smtClean="0">
                <a:solidFill>
                  <a:srgbClr val="FF0000"/>
                </a:solidFill>
              </a:rPr>
              <a:t>other_func</a:t>
            </a:r>
            <a:r>
              <a:rPr lang="zh-CN" altLang="en-US" sz="2800" dirty="0"/>
              <a:t>：自定义模块，其中包含了多个函数，用于获取多个</a:t>
            </a:r>
            <a:r>
              <a:rPr lang="en-US" altLang="zh-CN" sz="2800" dirty="0"/>
              <a:t>MER</a:t>
            </a:r>
            <a:r>
              <a:rPr lang="zh-CN" altLang="en-US" sz="2800" dirty="0"/>
              <a:t>（眼部区域）的信息和判断眼睛状态。</a:t>
            </a:r>
            <a:endParaRPr lang="zh-CN" altLang="en-US" sz="2800" dirty="0"/>
          </a:p>
          <a:p>
            <a:r>
              <a:rPr lang="en-US" altLang="zh-CN" sz="2800" dirty="0" smtClean="0"/>
              <a:t>       </a:t>
            </a:r>
            <a:r>
              <a:rPr lang="en-US" altLang="zh-CN" sz="2800" dirty="0" smtClean="0">
                <a:solidFill>
                  <a:srgbClr val="FF0000"/>
                </a:solidFill>
              </a:rPr>
              <a:t>model</a:t>
            </a:r>
            <a:r>
              <a:rPr lang="zh-CN" altLang="en-US" sz="2800" dirty="0"/>
              <a:t>：自定义模块，用于加载和调用</a:t>
            </a:r>
            <a:r>
              <a:rPr lang="en-US" altLang="zh-CN" sz="2800" dirty="0" err="1"/>
              <a:t>mtcnn</a:t>
            </a:r>
            <a:r>
              <a:rPr lang="zh-CN" altLang="en-US" sz="2800" dirty="0"/>
              <a:t>（多任务级联卷积神经网络）模型。</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二、常见</a:t>
              </a:r>
              <a:r>
                <a:rPr lang="zh-CN" altLang="en-US" sz="3600" b="1" dirty="0" smtClean="0">
                  <a:latin typeface="微软雅黑" panose="020B0503020204020204" pitchFamily="34" charset="-122"/>
                  <a:sym typeface="微软雅黑" panose="020B0503020204020204" pitchFamily="34" charset="-122"/>
                </a:rPr>
                <a:t>算法介绍</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680" y="4455795"/>
            <a:ext cx="9854565" cy="1762125"/>
          </a:xfrm>
          <a:prstGeom prst="rect">
            <a:avLst/>
          </a:prstGeom>
          <a:noFill/>
        </p:spPr>
        <p:txBody>
          <a:bodyPr wrap="square" rtlCol="0">
            <a:noAutofit/>
          </a:bodyPr>
          <a:lstStyle/>
          <a:p>
            <a:pPr lvl="0" algn="l">
              <a:lnSpc>
                <a:spcPct val="130000"/>
              </a:lnSpc>
              <a:spcAft>
                <a:spcPts val="800"/>
              </a:spcAft>
            </a:pPr>
            <a:r>
              <a:rPr lang="zh-CN" altLang="en-US" sz="1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对于眼睛来讲，他每一个眼睛都有6个关键点。这里我们可以通过一种方式来判断是否进行了眨眼。</a:t>
            </a:r>
            <a:r>
              <a:rPr lang="zh-CN" altLang="en-US" sz="1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在眼睛的6个关键点中，我们可以发现当睁眼的时候，2和6点以及3和5点的欧氏距离较大。1和4点稍稍距离会增加一点，那么我们可以设定一个公式。</a:t>
            </a:r>
            <a:r>
              <a:rPr lang="zh-CN" altLang="en-US" sz="1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对应在图上就是2点和6点相减，3和5点相减。然后比上2倍的1和4点的差。其中都是绝对值。这样睁眼的时候EAR的数值就会较大，闭眼的时候EAR的数值就会较小</a:t>
            </a:r>
            <a:endParaRPr lang="zh-CN" altLang="en-US" sz="1400" dirty="0"/>
          </a:p>
        </p:txBody>
      </p:sp>
      <p:pic>
        <p:nvPicPr>
          <p:cNvPr id="2" name="图片 1"/>
          <p:cNvPicPr>
            <a:picLocks noChangeAspect="1"/>
          </p:cNvPicPr>
          <p:nvPr>
            <p:custDataLst>
              <p:tags r:id="rId2"/>
            </p:custDataLst>
          </p:nvPr>
        </p:nvPicPr>
        <p:blipFill>
          <a:blip r:embed="rId3"/>
          <a:stretch>
            <a:fillRect/>
          </a:stretch>
        </p:blipFill>
        <p:spPr>
          <a:xfrm>
            <a:off x="186690" y="1184275"/>
            <a:ext cx="4651375" cy="25241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911725" y="1576705"/>
            <a:ext cx="3836670" cy="287972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8748395" y="1419225"/>
            <a:ext cx="2885440" cy="648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二、常见</a:t>
              </a:r>
              <a:r>
                <a:rPr lang="zh-CN" altLang="en-US" sz="3600" b="1" dirty="0" smtClean="0">
                  <a:latin typeface="微软雅黑" panose="020B0503020204020204" pitchFamily="34" charset="-122"/>
                  <a:sym typeface="微软雅黑" panose="020B0503020204020204" pitchFamily="34" charset="-122"/>
                </a:rPr>
                <a:t>算法介绍</a:t>
              </a:r>
              <a:endParaRPr lang="zh-CN" altLang="en-US" sz="3600" b="1" dirty="0" smtClean="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4295140" y="1576070"/>
            <a:ext cx="6614795" cy="1762125"/>
          </a:xfrm>
          <a:prstGeom prst="rect">
            <a:avLst/>
          </a:prstGeom>
          <a:noFill/>
        </p:spPr>
        <p:txBody>
          <a:bodyPr wrap="square" rtlCol="0">
            <a:noAutofit/>
          </a:bodyPr>
          <a:lstStyle/>
          <a:p>
            <a:pPr lvl="0" algn="l">
              <a:lnSpc>
                <a:spcPct val="130000"/>
              </a:lnSpc>
              <a:spcAft>
                <a:spcPts val="800"/>
              </a:spcAft>
            </a:pPr>
            <a:r>
              <a:rPr lang="zh-CN" altLang="en-US" sz="1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然后我们自己设定一个阈值，如果EAR的数值低于这个阈值超过了视频帧中的几帧。那么我们就认为该驾驶员正在闭眼</a:t>
            </a:r>
            <a:endParaRPr lang="zh-CN" altLang="en-US" sz="1400" dirty="0"/>
          </a:p>
        </p:txBody>
      </p:sp>
      <p:pic>
        <p:nvPicPr>
          <p:cNvPr id="6" name="图片 5"/>
          <p:cNvPicPr>
            <a:picLocks noChangeAspect="1"/>
          </p:cNvPicPr>
          <p:nvPr>
            <p:custDataLst>
              <p:tags r:id="rId2"/>
            </p:custDataLst>
          </p:nvPr>
        </p:nvPicPr>
        <p:blipFill>
          <a:blip r:embed="rId3"/>
          <a:stretch>
            <a:fillRect/>
          </a:stretch>
        </p:blipFill>
        <p:spPr>
          <a:xfrm>
            <a:off x="792480" y="1214755"/>
            <a:ext cx="2317750" cy="3576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a:t>
              </a:r>
              <a:r>
                <a:rPr lang="zh-CN" altLang="en-US" sz="3600" b="1" dirty="0" smtClean="0">
                  <a:latin typeface="微软雅黑" panose="020B0503020204020204" pitchFamily="34" charset="-122"/>
                  <a:sym typeface="微软雅黑" panose="020B0503020204020204" pitchFamily="34" charset="-122"/>
                </a:rPr>
                <a:t>常见算法</a:t>
              </a:r>
              <a:r>
                <a:rPr lang="zh-CN" altLang="en-US" sz="3600" b="1" dirty="0">
                  <a:latin typeface="微软雅黑" panose="020B0503020204020204" pitchFamily="34" charset="-122"/>
                  <a:sym typeface="微软雅黑" panose="020B0503020204020204" pitchFamily="34" charset="-122"/>
                </a:rPr>
                <a:t>介绍</a:t>
              </a:r>
              <a:endParaRPr lang="zh-CN" altLang="en-US" sz="3600" b="1" dirty="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3970318"/>
          </a:xfrm>
          <a:prstGeom prst="rect">
            <a:avLst/>
          </a:prstGeom>
          <a:noFill/>
        </p:spPr>
        <p:txBody>
          <a:bodyPr wrap="square" rtlCol="0">
            <a:spAutoFit/>
          </a:bodyPr>
          <a:lstStyle/>
          <a:p>
            <a:r>
              <a:rPr lang="zh-CN" altLang="en-US" sz="2800" dirty="0" smtClean="0">
                <a:solidFill>
                  <a:srgbClr val="FF0000"/>
                </a:solidFill>
                <a:latin typeface="+mn-ea"/>
              </a:rPr>
              <a:t>       眼睛检测算法：</a:t>
            </a:r>
            <a:endParaRPr lang="en-US" altLang="zh-CN" sz="2800" dirty="0">
              <a:solidFill>
                <a:srgbClr val="FF0000"/>
              </a:solidFill>
              <a:latin typeface="+mn-ea"/>
            </a:endParaRPr>
          </a:p>
          <a:p>
            <a:r>
              <a:rPr lang="zh-CN" altLang="en-US" sz="2800" dirty="0" smtClean="0">
                <a:latin typeface="+mn-ea"/>
              </a:rPr>
              <a:t>       基于</a:t>
            </a:r>
            <a:r>
              <a:rPr lang="en-US" altLang="zh-CN" sz="2800" dirty="0">
                <a:latin typeface="+mn-ea"/>
              </a:rPr>
              <a:t>EAR</a:t>
            </a:r>
            <a:r>
              <a:rPr lang="zh-CN" altLang="en-US" sz="2800" dirty="0">
                <a:latin typeface="+mn-ea"/>
              </a:rPr>
              <a:t>算法的眨眼检测，当人眼睁开时，</a:t>
            </a:r>
            <a:r>
              <a:rPr lang="en-US" altLang="zh-CN" sz="2800" dirty="0">
                <a:latin typeface="+mn-ea"/>
              </a:rPr>
              <a:t>EAR</a:t>
            </a:r>
            <a:r>
              <a:rPr lang="zh-CN" altLang="en-US" sz="2800" dirty="0">
                <a:latin typeface="+mn-ea"/>
              </a:rPr>
              <a:t>在某个值域范围内波动，当人眼闭合时，</a:t>
            </a:r>
            <a:r>
              <a:rPr lang="en-US" altLang="zh-CN" sz="2800" dirty="0">
                <a:latin typeface="+mn-ea"/>
              </a:rPr>
              <a:t>EAR</a:t>
            </a:r>
            <a:r>
              <a:rPr lang="zh-CN" altLang="en-US" sz="2800" dirty="0">
                <a:latin typeface="+mn-ea"/>
              </a:rPr>
              <a:t>迅速下降，理论上接近于</a:t>
            </a:r>
            <a:r>
              <a:rPr lang="en-US" altLang="zh-CN" sz="2800" dirty="0">
                <a:latin typeface="+mn-ea"/>
              </a:rPr>
              <a:t>0</a:t>
            </a:r>
            <a:r>
              <a:rPr lang="zh-CN" altLang="en-US" sz="2800" dirty="0">
                <a:latin typeface="+mn-ea"/>
              </a:rPr>
              <a:t>。当</a:t>
            </a:r>
            <a:r>
              <a:rPr lang="en-US" altLang="zh-CN" sz="2800" dirty="0">
                <a:latin typeface="+mn-ea"/>
              </a:rPr>
              <a:t>EAR</a:t>
            </a:r>
            <a:r>
              <a:rPr lang="zh-CN" altLang="en-US" sz="2800" dirty="0">
                <a:latin typeface="+mn-ea"/>
              </a:rPr>
              <a:t>低于某个阈值时，眼睛处于闭合状态；当</a:t>
            </a:r>
            <a:r>
              <a:rPr lang="en-US" altLang="zh-CN" sz="2800" dirty="0">
                <a:latin typeface="+mn-ea"/>
              </a:rPr>
              <a:t>EAR</a:t>
            </a:r>
            <a:r>
              <a:rPr lang="zh-CN" altLang="en-US" sz="2800" dirty="0">
                <a:latin typeface="+mn-ea"/>
              </a:rPr>
              <a:t>由某个值迅速下降至小于该阈值，再迅速上升至大于该阈值，则判断为一次眨眼。为检测眨眼次数，需要设置同一次眨眼的连续帧数。眨眼速度较快，一般</a:t>
            </a:r>
            <a:r>
              <a:rPr lang="en-US" altLang="zh-CN" sz="2800" dirty="0">
                <a:latin typeface="+mn-ea"/>
              </a:rPr>
              <a:t>1</a:t>
            </a:r>
            <a:r>
              <a:rPr lang="zh-CN" altLang="en-US" sz="2800" dirty="0">
                <a:latin typeface="+mn-ea"/>
              </a:rPr>
              <a:t>～</a:t>
            </a:r>
            <a:r>
              <a:rPr lang="en-US" altLang="zh-CN" sz="2800" dirty="0">
                <a:latin typeface="+mn-ea"/>
              </a:rPr>
              <a:t>3</a:t>
            </a:r>
            <a:r>
              <a:rPr lang="zh-CN" altLang="en-US" sz="2800" dirty="0">
                <a:latin typeface="+mn-ea"/>
              </a:rPr>
              <a:t>帧即可完成眨眼动作</a:t>
            </a:r>
            <a:r>
              <a:rPr lang="zh-CN" altLang="en-US" sz="2800" dirty="0" smtClean="0">
                <a:latin typeface="+mn-ea"/>
              </a:rPr>
              <a:t>。</a:t>
            </a:r>
            <a:endParaRPr lang="en-US" altLang="zh-CN" sz="2800" dirty="0" smtClean="0">
              <a:latin typeface="+mn-ea"/>
            </a:endParaRPr>
          </a:p>
          <a:p>
            <a:r>
              <a:rPr lang="zh-CN" altLang="en-US" sz="2800" dirty="0" smtClean="0"/>
              <a:t>       闭眼</a:t>
            </a:r>
            <a:r>
              <a:rPr lang="zh-CN" altLang="en-US" sz="2800" dirty="0"/>
              <a:t>次数为进入闭眼、进入睁眼的次数。通过设定单位时间内闭眼次数、闭眼时间的阈值判断人是否已经疲劳了。</a:t>
            </a:r>
            <a:endParaRPr lang="zh-CN" altLang="en-US" sz="28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1" cstate="hqprint"/>
          <a:srcRect/>
          <a:stretch>
            <a:fillRect/>
          </a:stretch>
        </p:blipFill>
        <p:spPr/>
      </p:pic>
      <p:grpSp>
        <p:nvGrpSpPr>
          <p:cNvPr id="20" name="组合 19"/>
          <p:cNvGrpSpPr/>
          <p:nvPr/>
        </p:nvGrpSpPr>
        <p:grpSpPr>
          <a:xfrm>
            <a:off x="346587" y="0"/>
            <a:ext cx="5736263" cy="1109817"/>
            <a:chOff x="346587" y="0"/>
            <a:chExt cx="5736263"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2242370" y="458879"/>
              <a:ext cx="3840480" cy="645160"/>
            </a:xfrm>
            <a:prstGeom prst="rect">
              <a:avLst/>
            </a:prstGeom>
            <a:noFill/>
          </p:spPr>
          <p:txBody>
            <a:bodyPr wrap="none" rtlCol="0">
              <a:spAutoFit/>
              <a:scene3d>
                <a:camera prst="orthographicFront"/>
                <a:lightRig rig="threePt" dir="t"/>
              </a:scene3d>
              <a:sp3d contourW="12700"/>
            </a:bodyPr>
            <a:lstStyle/>
            <a:p>
              <a:r>
                <a:rPr lang="zh-CN" altLang="en-US" sz="3600" b="1" dirty="0" smtClean="0">
                  <a:latin typeface="微软雅黑" panose="020B0503020204020204" pitchFamily="34" charset="-122"/>
                  <a:sym typeface="微软雅黑" panose="020B0503020204020204" pitchFamily="34" charset="-122"/>
                </a:rPr>
                <a:t>二、</a:t>
              </a:r>
              <a:r>
                <a:rPr lang="zh-CN" altLang="en-US" sz="3600" b="1" dirty="0" smtClean="0">
                  <a:latin typeface="微软雅黑" panose="020B0503020204020204" pitchFamily="34" charset="-122"/>
                  <a:sym typeface="微软雅黑" panose="020B0503020204020204" pitchFamily="34" charset="-122"/>
                </a:rPr>
                <a:t>常见算法</a:t>
              </a:r>
              <a:r>
                <a:rPr lang="zh-CN" altLang="en-US" sz="3600" b="1" dirty="0">
                  <a:latin typeface="微软雅黑" panose="020B0503020204020204" pitchFamily="34" charset="-122"/>
                  <a:sym typeface="微软雅黑" panose="020B0503020204020204" pitchFamily="34" charset="-122"/>
                </a:rPr>
                <a:t>介绍</a:t>
              </a:r>
              <a:endParaRPr lang="zh-CN" altLang="en-US" sz="3600" b="1" dirty="0">
                <a:latin typeface="微软雅黑" panose="020B0503020204020204" pitchFamily="34" charset="-122"/>
                <a:sym typeface="微软雅黑" panose="020B0503020204020204" pitchFamily="34" charset="-122"/>
              </a:endParaRP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TextBox 6"/>
          <p:cNvSpPr txBox="1"/>
          <p:nvPr/>
        </p:nvSpPr>
        <p:spPr>
          <a:xfrm>
            <a:off x="1249937" y="1648655"/>
            <a:ext cx="9854748" cy="4401205"/>
          </a:xfrm>
          <a:prstGeom prst="rect">
            <a:avLst/>
          </a:prstGeom>
          <a:noFill/>
        </p:spPr>
        <p:txBody>
          <a:bodyPr wrap="square" rtlCol="0">
            <a:spAutoFit/>
          </a:bodyPr>
          <a:lstStyle/>
          <a:p>
            <a:r>
              <a:rPr lang="zh-CN" altLang="en-US" sz="2800" dirty="0">
                <a:latin typeface="+mn-ea"/>
              </a:rPr>
              <a:t> </a:t>
            </a:r>
            <a:r>
              <a:rPr lang="zh-CN" altLang="en-US" sz="2800" dirty="0" smtClean="0">
                <a:latin typeface="+mn-ea"/>
              </a:rPr>
              <a:t>      本项目可以利用</a:t>
            </a:r>
            <a:r>
              <a:rPr lang="zh-CN" altLang="en-US" sz="2800" dirty="0">
                <a:latin typeface="+mn-ea"/>
              </a:rPr>
              <a:t>人脸特征点进行实时疲劳驾驶</a:t>
            </a:r>
            <a:r>
              <a:rPr lang="zh-CN" altLang="en-US" sz="2800" dirty="0" smtClean="0">
                <a:latin typeface="+mn-ea"/>
              </a:rPr>
              <a:t>检测。</a:t>
            </a:r>
            <a:endParaRPr lang="en-US" altLang="zh-CN" sz="2800" dirty="0" smtClean="0">
              <a:latin typeface="+mn-ea"/>
            </a:endParaRPr>
          </a:p>
          <a:p>
            <a:endParaRPr lang="en-US" altLang="zh-CN" sz="2800" dirty="0">
              <a:latin typeface="+mn-ea"/>
            </a:endParaRPr>
          </a:p>
          <a:p>
            <a:r>
              <a:rPr lang="zh-CN" altLang="en-US" sz="2800" dirty="0" smtClean="0">
                <a:latin typeface="+mn-ea"/>
              </a:rPr>
              <a:t>       首先对</a:t>
            </a:r>
            <a:r>
              <a:rPr lang="zh-CN" altLang="en-US" sz="2800" dirty="0">
                <a:latin typeface="+mn-ea"/>
              </a:rPr>
              <a:t>驾驶员驾驶时的面部图像进行实时</a:t>
            </a:r>
            <a:r>
              <a:rPr lang="zh-CN" altLang="en-US" sz="2800" dirty="0" smtClean="0">
                <a:latin typeface="+mn-ea"/>
              </a:rPr>
              <a:t>监控，检测</a:t>
            </a:r>
            <a:r>
              <a:rPr lang="zh-CN" altLang="en-US" sz="2800" dirty="0">
                <a:latin typeface="+mn-ea"/>
              </a:rPr>
              <a:t>人</a:t>
            </a:r>
            <a:r>
              <a:rPr lang="zh-CN" altLang="en-US" sz="2800" dirty="0" smtClean="0">
                <a:latin typeface="+mn-ea"/>
              </a:rPr>
              <a:t>脸，并</a:t>
            </a:r>
            <a:r>
              <a:rPr lang="zh-CN" altLang="en-US" sz="2800" dirty="0">
                <a:latin typeface="+mn-ea"/>
              </a:rPr>
              <a:t>利用</a:t>
            </a:r>
            <a:r>
              <a:rPr lang="en-US" altLang="zh-CN" sz="2800" dirty="0">
                <a:latin typeface="+mn-ea"/>
              </a:rPr>
              <a:t>ERT</a:t>
            </a:r>
            <a:r>
              <a:rPr lang="zh-CN" altLang="en-US" sz="2800" dirty="0">
                <a:latin typeface="+mn-ea"/>
              </a:rPr>
              <a:t>算法定位人脸特征</a:t>
            </a:r>
            <a:r>
              <a:rPr lang="zh-CN" altLang="en-US" sz="2800" dirty="0" smtClean="0">
                <a:latin typeface="+mn-ea"/>
              </a:rPr>
              <a:t>点；</a:t>
            </a:r>
            <a:endParaRPr lang="en-US" altLang="zh-CN" sz="2800" dirty="0" smtClean="0">
              <a:latin typeface="+mn-ea"/>
            </a:endParaRPr>
          </a:p>
          <a:p>
            <a:r>
              <a:rPr lang="en-US" altLang="zh-CN" sz="2800" dirty="0">
                <a:latin typeface="+mn-ea"/>
              </a:rPr>
              <a:t> </a:t>
            </a:r>
            <a:r>
              <a:rPr lang="en-US" altLang="zh-CN" sz="2800" dirty="0" smtClean="0">
                <a:latin typeface="+mn-ea"/>
              </a:rPr>
              <a:t>      </a:t>
            </a:r>
            <a:r>
              <a:rPr lang="zh-CN" altLang="en-US" sz="2800" dirty="0" smtClean="0">
                <a:latin typeface="+mn-ea"/>
              </a:rPr>
              <a:t>然后</a:t>
            </a:r>
            <a:r>
              <a:rPr lang="zh-CN" altLang="en-US" sz="2800" dirty="0">
                <a:latin typeface="+mn-ea"/>
              </a:rPr>
              <a:t>根据人脸眼睛区域的特征点坐标信息计算眼睛纵横比</a:t>
            </a:r>
            <a:r>
              <a:rPr lang="en-US" altLang="zh-CN" sz="2800" dirty="0">
                <a:latin typeface="+mn-ea"/>
              </a:rPr>
              <a:t>EAR</a:t>
            </a:r>
            <a:r>
              <a:rPr lang="zh-CN" altLang="en-US" sz="2800" dirty="0">
                <a:latin typeface="+mn-ea"/>
              </a:rPr>
              <a:t>来描述眼睛张开</a:t>
            </a:r>
            <a:r>
              <a:rPr lang="zh-CN" altLang="en-US" sz="2800" dirty="0" smtClean="0">
                <a:latin typeface="+mn-ea"/>
              </a:rPr>
              <a:t>程度，根据</a:t>
            </a:r>
            <a:r>
              <a:rPr lang="zh-CN" altLang="en-US" sz="2800" dirty="0">
                <a:latin typeface="+mn-ea"/>
              </a:rPr>
              <a:t>合适的</a:t>
            </a:r>
            <a:r>
              <a:rPr lang="en-US" altLang="zh-CN" sz="2800" dirty="0">
                <a:latin typeface="+mn-ea"/>
              </a:rPr>
              <a:t>EAR</a:t>
            </a:r>
            <a:r>
              <a:rPr lang="zh-CN" altLang="en-US" sz="2800" dirty="0">
                <a:latin typeface="+mn-ea"/>
              </a:rPr>
              <a:t>阈值可判断睁眼或闭眼状态</a:t>
            </a:r>
            <a:r>
              <a:rPr lang="en-US" altLang="zh-CN" sz="2800" dirty="0" smtClean="0">
                <a:latin typeface="+mn-ea"/>
              </a:rPr>
              <a:t>;</a:t>
            </a:r>
            <a:endParaRPr lang="en-US" altLang="zh-CN" sz="2800" dirty="0" smtClean="0">
              <a:latin typeface="+mn-ea"/>
            </a:endParaRPr>
          </a:p>
          <a:p>
            <a:r>
              <a:rPr lang="en-US" altLang="zh-CN" sz="2800" dirty="0">
                <a:latin typeface="+mn-ea"/>
              </a:rPr>
              <a:t> </a:t>
            </a:r>
            <a:r>
              <a:rPr lang="en-US" altLang="zh-CN" sz="2800" dirty="0" smtClean="0">
                <a:latin typeface="+mn-ea"/>
              </a:rPr>
              <a:t>     </a:t>
            </a:r>
            <a:r>
              <a:rPr lang="zh-CN" altLang="en-US" sz="2800" dirty="0" smtClean="0">
                <a:latin typeface="+mn-ea"/>
              </a:rPr>
              <a:t>最后</a:t>
            </a:r>
            <a:r>
              <a:rPr lang="zh-CN" altLang="en-US" sz="2800" dirty="0">
                <a:latin typeface="+mn-ea"/>
              </a:rPr>
              <a:t>基于</a:t>
            </a:r>
            <a:r>
              <a:rPr lang="en-US" altLang="zh-CN" sz="2800" dirty="0">
                <a:latin typeface="+mn-ea"/>
              </a:rPr>
              <a:t>EAR</a:t>
            </a:r>
            <a:r>
              <a:rPr lang="zh-CN" altLang="en-US" sz="2800" dirty="0">
                <a:latin typeface="+mn-ea"/>
              </a:rPr>
              <a:t>实测值和</a:t>
            </a:r>
            <a:r>
              <a:rPr lang="en-US" altLang="zh-CN" sz="2800" dirty="0">
                <a:latin typeface="+mn-ea"/>
              </a:rPr>
              <a:t>EAR</a:t>
            </a:r>
            <a:r>
              <a:rPr lang="zh-CN" altLang="en-US" sz="2800" dirty="0">
                <a:latin typeface="+mn-ea"/>
              </a:rPr>
              <a:t>阈值对监控视频计算闭眼时间比例</a:t>
            </a:r>
            <a:r>
              <a:rPr lang="en-US" altLang="zh-CN" sz="2800" dirty="0">
                <a:latin typeface="+mn-ea"/>
              </a:rPr>
              <a:t>(PERCLOS)</a:t>
            </a:r>
            <a:r>
              <a:rPr lang="zh-CN" altLang="en-US" sz="2800" dirty="0">
                <a:latin typeface="+mn-ea"/>
              </a:rPr>
              <a:t>值度量驾驶员主观疲劳</a:t>
            </a:r>
            <a:r>
              <a:rPr lang="zh-CN" altLang="en-US" sz="2800" dirty="0" smtClean="0">
                <a:latin typeface="+mn-ea"/>
              </a:rPr>
              <a:t>程度，将</a:t>
            </a:r>
            <a:r>
              <a:rPr lang="zh-CN" altLang="en-US" sz="2800" dirty="0">
                <a:latin typeface="+mn-ea"/>
              </a:rPr>
              <a:t>其与设定的疲劳度阈值进行比较即可判定是否疲劳驾驶。</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 name="KSO_WM_UNIT_TABLE_BEAUTIFY" val="smartTable{59fbb348-4e7f-46cf-9cd9-89f0dade649c}"/>
</p:tagLst>
</file>

<file path=ppt/tags/tag15.xml><?xml version="1.0" encoding="utf-8"?>
<p:tagLst xmlns:p="http://schemas.openxmlformats.org/presentationml/2006/main">
  <p:tag name="ISPRING_PRESENTATION_TITLE" val="PowerPoint 演示文稿"/>
  <p:tag name="KSO_WPP_MARK_KEY" val="58da51e5-5c03-460f-bee3-582853ef782e"/>
  <p:tag name="COMMONDATA" val="eyJoZGlkIjoiYWNjOTlmNTViNjBmYTE4ZmI2Y2MyN2NkYWU5MGI5YW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f0767be7-c93e-4079-b97a-a649bf96c4c4}"/>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9.xml><?xml version="1.0" encoding="utf-8"?>
<p:tagLst xmlns:p="http://schemas.openxmlformats.org/presentationml/2006/main">
  <p:tag name="KSO_WM_MEDIACOVER_FLAG" val="1"/>
  <p:tag name="KSO_WM_UNIT_MEDIACOVER_BTN_STATE" val="1"/>
  <p:tag name="KSO_WM_UNIT_MEDIACOVER_BTNRECT" val="3472*1840*734*734"/>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heme/theme1.xml><?xml version="1.0" encoding="utf-8"?>
<a:theme xmlns:a="http://schemas.openxmlformats.org/drawingml/2006/main" name="第一PPT，www.1ppt.com">
  <a:themeElements>
    <a:clrScheme name="自定义 160">
      <a:dk1>
        <a:srgbClr val="000000"/>
      </a:dk1>
      <a:lt1>
        <a:srgbClr val="FFFFFF"/>
      </a:lt1>
      <a:dk2>
        <a:srgbClr val="778495"/>
      </a:dk2>
      <a:lt2>
        <a:srgbClr val="F0F0F0"/>
      </a:lt2>
      <a:accent1>
        <a:srgbClr val="4B5050"/>
      </a:accent1>
      <a:accent2>
        <a:srgbClr val="F5AA19"/>
      </a:accent2>
      <a:accent3>
        <a:srgbClr val="4B5050"/>
      </a:accent3>
      <a:accent4>
        <a:srgbClr val="F5AA19"/>
      </a:accent4>
      <a:accent5>
        <a:srgbClr val="4B5050"/>
      </a:accent5>
      <a:accent6>
        <a:srgbClr val="F5AA19"/>
      </a:accent6>
      <a:hlink>
        <a:srgbClr val="4B5050"/>
      </a:hlink>
      <a:folHlink>
        <a:srgbClr val="F5AA19"/>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3567</Words>
  <Application>WPS 演示</Application>
  <PresentationFormat>自定义</PresentationFormat>
  <Paragraphs>231</Paragraphs>
  <Slides>18</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微软雅黑</vt:lpstr>
      <vt:lpstr>方正正大黑简体</vt:lpstr>
      <vt:lpstr>黑体</vt:lpstr>
      <vt:lpstr>Arial Unicode MS</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王欣芃</cp:lastModifiedBy>
  <cp:revision>21</cp:revision>
  <dcterms:created xsi:type="dcterms:W3CDTF">2017-09-22T08:16:00Z</dcterms:created>
  <dcterms:modified xsi:type="dcterms:W3CDTF">2023-06-30T07:52:15Z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9140CCA01F7947ACB240E79AAA00AC15_13</vt:lpwstr>
  </property>
  <property fmtid="{D5CDD505-2E9C-101B-9397-08002B2CF9AE}" pid="3" name="KSOProductBuildVer">
    <vt:lpwstr>2052-11.1.0.14309</vt:lpwstr>
  </property>
</Properties>
</file>