
<file path=[Content_Types].xml><?xml version="1.0" encoding="utf-8"?>
<Types xmlns="http://schemas.openxmlformats.org/package/2006/content-types">
  <Default Extension="png" ContentType="image/png"/>
  <Default Extension="tiff" ContentType="image/tif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8" r:id="rId4"/>
    <p:sldId id="257" r:id="rId5"/>
    <p:sldId id="259" r:id="rId6"/>
    <p:sldId id="260" r:id="rId7"/>
    <p:sldId id="261" r:id="rId8"/>
    <p:sldId id="262" r:id="rId9"/>
    <p:sldId id="277" r:id="rId10"/>
    <p:sldId id="272" r:id="rId11"/>
    <p:sldId id="273" r:id="rId12"/>
    <p:sldId id="274" r:id="rId13"/>
    <p:sldId id="276" r:id="rId14"/>
    <p:sldId id="263" r:id="rId15"/>
    <p:sldId id="275" r:id="rId16"/>
    <p:sldId id="265" r:id="rId17"/>
    <p:sldId id="264" r:id="rId18"/>
    <p:sldId id="271" r:id="rId19"/>
    <p:sldId id="266" r:id="rId20"/>
    <p:sldId id="270" r:id="rId21"/>
    <p:sldId id="267" r:id="rId22"/>
    <p:sldId id="268" r:id="rId23"/>
    <p:sldId id="26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D037C3-998E-407C-91C5-6930973B73A3}" type="doc">
      <dgm:prSet loTypeId="urn:microsoft.com/office/officeart/2008/layout/LinedList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C77E0D5E-6AE1-497C-9EA3-F554896800C4}">
      <dgm:prSet/>
      <dgm:spPr/>
      <dgm:t>
        <a:bodyPr/>
        <a:lstStyle/>
        <a:p>
          <a:r>
            <a:rPr lang="en-US" b="0" i="0"/>
            <a:t>1.</a:t>
          </a:r>
          <a:r>
            <a:rPr lang="zh-CN" b="0" i="0"/>
            <a:t> </a:t>
          </a:r>
          <a:r>
            <a:rPr lang="ja-JP" b="0" i="0"/>
            <a:t>问题背景描述</a:t>
          </a:r>
          <a:endParaRPr lang="en-US"/>
        </a:p>
      </dgm:t>
    </dgm:pt>
    <dgm:pt modelId="{3F3CADA8-36EE-40B1-AB48-45C7190B684C}" cxnId="{55BC7433-C425-4B7E-99FC-8AE8655F91F9}" type="parTrans">
      <dgm:prSet/>
      <dgm:spPr/>
      <dgm:t>
        <a:bodyPr/>
        <a:lstStyle/>
        <a:p>
          <a:endParaRPr lang="en-US"/>
        </a:p>
      </dgm:t>
    </dgm:pt>
    <dgm:pt modelId="{CCEB0242-FE2F-4958-ADB4-F7393C551A77}" cxnId="{55BC7433-C425-4B7E-99FC-8AE8655F91F9}" type="sibTrans">
      <dgm:prSet/>
      <dgm:spPr/>
      <dgm:t>
        <a:bodyPr/>
        <a:lstStyle/>
        <a:p>
          <a:endParaRPr lang="en-US"/>
        </a:p>
      </dgm:t>
    </dgm:pt>
    <dgm:pt modelId="{28AA30F0-B070-462E-9B75-94645B8C8613}">
      <dgm:prSet/>
      <dgm:spPr/>
      <dgm:t>
        <a:bodyPr/>
        <a:lstStyle/>
        <a:p>
          <a:r>
            <a:rPr lang="en-US" b="0" i="0" dirty="0"/>
            <a:t>2.</a:t>
          </a:r>
          <a:r>
            <a:rPr lang="zh-CN" b="0" i="0" dirty="0"/>
            <a:t> </a:t>
          </a:r>
          <a:r>
            <a:rPr lang="ja-JP" b="0" i="0"/>
            <a:t>所需要的数据与输入输出定义</a:t>
          </a:r>
          <a:endParaRPr lang="en-US" dirty="0"/>
        </a:p>
      </dgm:t>
    </dgm:pt>
    <dgm:pt modelId="{C1343AFB-A2B2-4194-9C2F-F6F395AE6A5C}" cxnId="{49A06620-CC6E-4FEB-A225-B748A35A6737}" type="parTrans">
      <dgm:prSet/>
      <dgm:spPr/>
      <dgm:t>
        <a:bodyPr/>
        <a:lstStyle/>
        <a:p>
          <a:endParaRPr lang="en-US"/>
        </a:p>
      </dgm:t>
    </dgm:pt>
    <dgm:pt modelId="{B291240E-2CB4-45E1-9924-329ADCC1789E}" cxnId="{49A06620-CC6E-4FEB-A225-B748A35A6737}" type="sibTrans">
      <dgm:prSet/>
      <dgm:spPr/>
      <dgm:t>
        <a:bodyPr/>
        <a:lstStyle/>
        <a:p>
          <a:endParaRPr lang="en-US"/>
        </a:p>
      </dgm:t>
    </dgm:pt>
    <dgm:pt modelId="{BA6A8A3E-6F2C-4990-ACFD-F17F1E41020C}">
      <dgm:prSet/>
      <dgm:spPr/>
      <dgm:t>
        <a:bodyPr/>
        <a:lstStyle/>
        <a:p>
          <a:r>
            <a:rPr lang="en-US" b="0" i="0" dirty="0"/>
            <a:t>3.</a:t>
          </a:r>
          <a:r>
            <a:rPr lang="zh-CN" b="0" i="0" dirty="0"/>
            <a:t> </a:t>
          </a:r>
          <a:r>
            <a:rPr lang="ja-JP" b="0" i="0"/>
            <a:t>所需要的相关环境</a:t>
          </a:r>
          <a:endParaRPr lang="en-US" dirty="0"/>
        </a:p>
      </dgm:t>
    </dgm:pt>
    <dgm:pt modelId="{0560C083-284D-43E0-9EEF-CE7A36FDEAEE}" cxnId="{AA0DCFF2-992C-4EA6-B77C-A55A1B7F54EC}" type="parTrans">
      <dgm:prSet/>
      <dgm:spPr/>
      <dgm:t>
        <a:bodyPr/>
        <a:lstStyle/>
        <a:p>
          <a:endParaRPr lang="en-US"/>
        </a:p>
      </dgm:t>
    </dgm:pt>
    <dgm:pt modelId="{A018910B-F9D2-4971-AC7F-52468A23499B}" cxnId="{AA0DCFF2-992C-4EA6-B77C-A55A1B7F54EC}" type="sibTrans">
      <dgm:prSet/>
      <dgm:spPr/>
      <dgm:t>
        <a:bodyPr/>
        <a:lstStyle/>
        <a:p>
          <a:endParaRPr lang="en-US"/>
        </a:p>
      </dgm:t>
    </dgm:pt>
    <dgm:pt modelId="{7593971B-4B8E-4045-8C81-031F2EB9F7B1}">
      <dgm:prSet/>
      <dgm:spPr/>
      <dgm:t>
        <a:bodyPr/>
        <a:lstStyle/>
        <a:p>
          <a:r>
            <a:rPr lang="en-US" b="0" i="0" dirty="0"/>
            <a:t>4.</a:t>
          </a:r>
          <a:r>
            <a:rPr lang="zh-CN" b="0" i="0" dirty="0"/>
            <a:t> </a:t>
          </a:r>
          <a:r>
            <a:rPr lang="ja-JP" b="0" i="0"/>
            <a:t>相关的技术栈</a:t>
          </a:r>
          <a:endParaRPr lang="en-US" dirty="0"/>
        </a:p>
      </dgm:t>
    </dgm:pt>
    <dgm:pt modelId="{928D2947-79C1-4261-BB57-93A9843871E2}" cxnId="{ABA3C539-3CCE-4DE5-8766-80D055F7EA37}" type="parTrans">
      <dgm:prSet/>
      <dgm:spPr/>
      <dgm:t>
        <a:bodyPr/>
        <a:lstStyle/>
        <a:p>
          <a:endParaRPr lang="en-US"/>
        </a:p>
      </dgm:t>
    </dgm:pt>
    <dgm:pt modelId="{ECEC8131-617A-448F-88A0-C707EDD61A22}" cxnId="{ABA3C539-3CCE-4DE5-8766-80D055F7EA37}" type="sibTrans">
      <dgm:prSet/>
      <dgm:spPr/>
      <dgm:t>
        <a:bodyPr/>
        <a:lstStyle/>
        <a:p>
          <a:endParaRPr lang="en-US"/>
        </a:p>
      </dgm:t>
    </dgm:pt>
    <dgm:pt modelId="{C2849645-DB4C-4FDE-98D3-EE431DADF885}">
      <dgm:prSet/>
      <dgm:spPr/>
      <dgm:t>
        <a:bodyPr/>
        <a:lstStyle/>
        <a:p>
          <a:r>
            <a:rPr lang="en-US" b="0" i="0" dirty="0"/>
            <a:t>5.</a:t>
          </a:r>
          <a:r>
            <a:rPr lang="zh-CN" b="0" i="0" dirty="0"/>
            <a:t> </a:t>
          </a:r>
          <a:r>
            <a:rPr lang="ja-JP" b="0" i="0"/>
            <a:t>数据可视化建议</a:t>
          </a:r>
          <a:endParaRPr lang="en-US" dirty="0"/>
        </a:p>
      </dgm:t>
    </dgm:pt>
    <dgm:pt modelId="{58407BC5-029B-45FD-A960-4E0097481C4E}" cxnId="{DF0F819F-71C2-41BD-B93E-1C70D3857762}" type="parTrans">
      <dgm:prSet/>
      <dgm:spPr/>
      <dgm:t>
        <a:bodyPr/>
        <a:lstStyle/>
        <a:p>
          <a:endParaRPr lang="en-US"/>
        </a:p>
      </dgm:t>
    </dgm:pt>
    <dgm:pt modelId="{7F9FC45B-68B0-4B3E-B48F-3B0CE0FF2E68}" cxnId="{DF0F819F-71C2-41BD-B93E-1C70D3857762}" type="sibTrans">
      <dgm:prSet/>
      <dgm:spPr/>
      <dgm:t>
        <a:bodyPr/>
        <a:lstStyle/>
        <a:p>
          <a:endParaRPr lang="en-US"/>
        </a:p>
      </dgm:t>
    </dgm:pt>
    <dgm:pt modelId="{BD19A6C6-FDD2-42AA-8E35-4F9354C43928}">
      <dgm:prSet/>
      <dgm:spPr/>
      <dgm:t>
        <a:bodyPr/>
        <a:lstStyle/>
        <a:p>
          <a:r>
            <a:rPr lang="en-US" b="0" i="0" dirty="0"/>
            <a:t>6.</a:t>
          </a:r>
          <a:r>
            <a:rPr lang="zh-CN" b="0" i="0" dirty="0"/>
            <a:t> </a:t>
          </a:r>
          <a:r>
            <a:rPr lang="ja-JP" b="0" i="0"/>
            <a:t>总结与建议</a:t>
          </a:r>
          <a:endParaRPr lang="en-US" dirty="0"/>
        </a:p>
      </dgm:t>
    </dgm:pt>
    <dgm:pt modelId="{E6651ED8-6190-4166-AF57-BC8C65A316A2}" cxnId="{4F8BCE9E-6DC7-49DC-B0A3-4B8B67712387}" type="parTrans">
      <dgm:prSet/>
      <dgm:spPr/>
      <dgm:t>
        <a:bodyPr/>
        <a:lstStyle/>
        <a:p>
          <a:endParaRPr lang="en-US"/>
        </a:p>
      </dgm:t>
    </dgm:pt>
    <dgm:pt modelId="{031580E3-4D70-48BD-8A47-42C86C353D95}" cxnId="{4F8BCE9E-6DC7-49DC-B0A3-4B8B67712387}" type="sibTrans">
      <dgm:prSet/>
      <dgm:spPr/>
      <dgm:t>
        <a:bodyPr/>
        <a:lstStyle/>
        <a:p>
          <a:endParaRPr lang="en-US"/>
        </a:p>
      </dgm:t>
    </dgm:pt>
    <dgm:pt modelId="{974A487A-2DFD-4EE7-AD57-77AF6C1A24F7}">
      <dgm:prSet/>
      <dgm:spPr/>
      <dgm:t>
        <a:bodyPr/>
        <a:lstStyle/>
        <a:p>
          <a:r>
            <a:rPr lang="en-US" b="0" i="0" dirty="0"/>
            <a:t>7.</a:t>
          </a:r>
          <a:r>
            <a:rPr lang="zh-CN" b="0" i="0" dirty="0"/>
            <a:t> </a:t>
          </a:r>
          <a:r>
            <a:rPr lang="ja-JP" b="0" i="0"/>
            <a:t>如何提交项目</a:t>
          </a:r>
          <a:endParaRPr lang="en-US" dirty="0"/>
        </a:p>
      </dgm:t>
    </dgm:pt>
    <dgm:pt modelId="{EE2413E4-EDA2-4EE4-A3FD-CD6378038D63}" cxnId="{977EC371-5954-449A-A1CF-E7CF2D38B935}" type="parTrans">
      <dgm:prSet/>
      <dgm:spPr/>
      <dgm:t>
        <a:bodyPr/>
        <a:lstStyle/>
        <a:p>
          <a:endParaRPr lang="en-US"/>
        </a:p>
      </dgm:t>
    </dgm:pt>
    <dgm:pt modelId="{4F7F15BA-100D-4B0A-979C-3A7329B67222}" cxnId="{977EC371-5954-449A-A1CF-E7CF2D38B935}" type="sibTrans">
      <dgm:prSet/>
      <dgm:spPr/>
      <dgm:t>
        <a:bodyPr/>
        <a:lstStyle/>
        <a:p>
          <a:endParaRPr lang="en-US"/>
        </a:p>
      </dgm:t>
    </dgm:pt>
    <dgm:pt modelId="{C2FB302D-923D-4BFD-BD1D-DE03C274570F}">
      <dgm:prSet/>
      <dgm:spPr/>
      <dgm:t>
        <a:bodyPr/>
        <a:lstStyle/>
        <a:p>
          <a:r>
            <a:rPr lang="en-US" b="0" i="0" dirty="0"/>
            <a:t>8.</a:t>
          </a:r>
          <a:r>
            <a:rPr lang="zh-CN" b="0" i="0" dirty="0"/>
            <a:t> </a:t>
          </a:r>
          <a:r>
            <a:rPr lang="ja-JP" b="0" i="0"/>
            <a:t>优秀学员奖励</a:t>
          </a:r>
          <a:endParaRPr lang="en-US" dirty="0"/>
        </a:p>
      </dgm:t>
    </dgm:pt>
    <dgm:pt modelId="{18901F60-F5A0-46E3-8235-461F46C539C5}" cxnId="{F1EA85CA-298A-4253-842E-366142E79E8E}" type="parTrans">
      <dgm:prSet/>
      <dgm:spPr/>
      <dgm:t>
        <a:bodyPr/>
        <a:lstStyle/>
        <a:p>
          <a:endParaRPr lang="en-US"/>
        </a:p>
      </dgm:t>
    </dgm:pt>
    <dgm:pt modelId="{A437C1F4-8EDE-4ADD-B297-D5BC0C0D5027}" cxnId="{F1EA85CA-298A-4253-842E-366142E79E8E}" type="sibTrans">
      <dgm:prSet/>
      <dgm:spPr/>
      <dgm:t>
        <a:bodyPr/>
        <a:lstStyle/>
        <a:p>
          <a:endParaRPr lang="en-US"/>
        </a:p>
      </dgm:t>
    </dgm:pt>
    <dgm:pt modelId="{B318E705-69B5-EF40-959D-829F139D3C6C}" type="pres">
      <dgm:prSet presAssocID="{07D037C3-998E-407C-91C5-6930973B73A3}" presName="vert0" presStyleCnt="0">
        <dgm:presLayoutVars>
          <dgm:dir/>
          <dgm:animOne val="branch"/>
          <dgm:animLvl val="lvl"/>
        </dgm:presLayoutVars>
      </dgm:prSet>
      <dgm:spPr/>
    </dgm:pt>
    <dgm:pt modelId="{A0134723-907E-3045-BDEE-19346D69FA9C}" type="pres">
      <dgm:prSet presAssocID="{C77E0D5E-6AE1-497C-9EA3-F554896800C4}" presName="thickLine" presStyleLbl="alignNode1" presStyleIdx="0" presStyleCnt="8"/>
      <dgm:spPr/>
    </dgm:pt>
    <dgm:pt modelId="{1F035254-A6A0-A044-8BE7-479C22EC72EA}" type="pres">
      <dgm:prSet presAssocID="{C77E0D5E-6AE1-497C-9EA3-F554896800C4}" presName="horz1" presStyleCnt="0"/>
      <dgm:spPr/>
    </dgm:pt>
    <dgm:pt modelId="{4A33ACB7-943C-D244-9BA4-19DAD8B14515}" type="pres">
      <dgm:prSet presAssocID="{C77E0D5E-6AE1-497C-9EA3-F554896800C4}" presName="tx1" presStyleLbl="revTx" presStyleIdx="0" presStyleCnt="8"/>
      <dgm:spPr/>
    </dgm:pt>
    <dgm:pt modelId="{D9D5CE91-2FA0-B246-9252-910457F6C879}" type="pres">
      <dgm:prSet presAssocID="{C77E0D5E-6AE1-497C-9EA3-F554896800C4}" presName="vert1" presStyleCnt="0"/>
      <dgm:spPr/>
    </dgm:pt>
    <dgm:pt modelId="{91B7F606-C899-5E42-8426-4455B37096FE}" type="pres">
      <dgm:prSet presAssocID="{28AA30F0-B070-462E-9B75-94645B8C8613}" presName="thickLine" presStyleLbl="alignNode1" presStyleIdx="1" presStyleCnt="8"/>
      <dgm:spPr/>
    </dgm:pt>
    <dgm:pt modelId="{33F3B581-C8CA-8D4D-8F3F-9BA0D0521DCB}" type="pres">
      <dgm:prSet presAssocID="{28AA30F0-B070-462E-9B75-94645B8C8613}" presName="horz1" presStyleCnt="0"/>
      <dgm:spPr/>
    </dgm:pt>
    <dgm:pt modelId="{48E59966-FB23-FB4F-9621-E2B902F622C6}" type="pres">
      <dgm:prSet presAssocID="{28AA30F0-B070-462E-9B75-94645B8C8613}" presName="tx1" presStyleLbl="revTx" presStyleIdx="1" presStyleCnt="8"/>
      <dgm:spPr/>
    </dgm:pt>
    <dgm:pt modelId="{971C0B39-C9DA-8947-9A23-E65A562309E8}" type="pres">
      <dgm:prSet presAssocID="{28AA30F0-B070-462E-9B75-94645B8C8613}" presName="vert1" presStyleCnt="0"/>
      <dgm:spPr/>
    </dgm:pt>
    <dgm:pt modelId="{F0ACA191-7D8D-4041-ACBF-2BD7A0EBC120}" type="pres">
      <dgm:prSet presAssocID="{BA6A8A3E-6F2C-4990-ACFD-F17F1E41020C}" presName="thickLine" presStyleLbl="alignNode1" presStyleIdx="2" presStyleCnt="8"/>
      <dgm:spPr/>
    </dgm:pt>
    <dgm:pt modelId="{72EF62C8-ADA2-7C4B-A1F6-943B13D77F68}" type="pres">
      <dgm:prSet presAssocID="{BA6A8A3E-6F2C-4990-ACFD-F17F1E41020C}" presName="horz1" presStyleCnt="0"/>
      <dgm:spPr/>
    </dgm:pt>
    <dgm:pt modelId="{E9E129E5-DD4C-FC49-87F6-A23721E347A4}" type="pres">
      <dgm:prSet presAssocID="{BA6A8A3E-6F2C-4990-ACFD-F17F1E41020C}" presName="tx1" presStyleLbl="revTx" presStyleIdx="2" presStyleCnt="8"/>
      <dgm:spPr/>
    </dgm:pt>
    <dgm:pt modelId="{E88F196E-B37D-D94E-8372-2B7DE7A04984}" type="pres">
      <dgm:prSet presAssocID="{BA6A8A3E-6F2C-4990-ACFD-F17F1E41020C}" presName="vert1" presStyleCnt="0"/>
      <dgm:spPr/>
    </dgm:pt>
    <dgm:pt modelId="{64A68B0A-5A9B-0944-8317-EB6BB8B2DE4F}" type="pres">
      <dgm:prSet presAssocID="{7593971B-4B8E-4045-8C81-031F2EB9F7B1}" presName="thickLine" presStyleLbl="alignNode1" presStyleIdx="3" presStyleCnt="8"/>
      <dgm:spPr/>
    </dgm:pt>
    <dgm:pt modelId="{679FA57C-F5FE-304C-B93C-0D49CFD3AD00}" type="pres">
      <dgm:prSet presAssocID="{7593971B-4B8E-4045-8C81-031F2EB9F7B1}" presName="horz1" presStyleCnt="0"/>
      <dgm:spPr/>
    </dgm:pt>
    <dgm:pt modelId="{5DD1471D-7181-4642-9561-6255085498B4}" type="pres">
      <dgm:prSet presAssocID="{7593971B-4B8E-4045-8C81-031F2EB9F7B1}" presName="tx1" presStyleLbl="revTx" presStyleIdx="3" presStyleCnt="8"/>
      <dgm:spPr/>
    </dgm:pt>
    <dgm:pt modelId="{D8F552DA-0116-C044-987B-5E612B4E7735}" type="pres">
      <dgm:prSet presAssocID="{7593971B-4B8E-4045-8C81-031F2EB9F7B1}" presName="vert1" presStyleCnt="0"/>
      <dgm:spPr/>
    </dgm:pt>
    <dgm:pt modelId="{CED94C42-CA05-8742-82E3-C04909F73E49}" type="pres">
      <dgm:prSet presAssocID="{C2849645-DB4C-4FDE-98D3-EE431DADF885}" presName="thickLine" presStyleLbl="alignNode1" presStyleIdx="4" presStyleCnt="8"/>
      <dgm:spPr/>
    </dgm:pt>
    <dgm:pt modelId="{3DCAA9FA-166A-AE40-AD61-2F307B9749C5}" type="pres">
      <dgm:prSet presAssocID="{C2849645-DB4C-4FDE-98D3-EE431DADF885}" presName="horz1" presStyleCnt="0"/>
      <dgm:spPr/>
    </dgm:pt>
    <dgm:pt modelId="{C2F1ABA4-F6DC-174F-B715-EE014DAA32BF}" type="pres">
      <dgm:prSet presAssocID="{C2849645-DB4C-4FDE-98D3-EE431DADF885}" presName="tx1" presStyleLbl="revTx" presStyleIdx="4" presStyleCnt="8"/>
      <dgm:spPr/>
    </dgm:pt>
    <dgm:pt modelId="{D9B66A1D-E299-AA49-8189-55F518E9A381}" type="pres">
      <dgm:prSet presAssocID="{C2849645-DB4C-4FDE-98D3-EE431DADF885}" presName="vert1" presStyleCnt="0"/>
      <dgm:spPr/>
    </dgm:pt>
    <dgm:pt modelId="{ACE6EA4B-9957-CC4C-B31A-0A4F33E89912}" type="pres">
      <dgm:prSet presAssocID="{BD19A6C6-FDD2-42AA-8E35-4F9354C43928}" presName="thickLine" presStyleLbl="alignNode1" presStyleIdx="5" presStyleCnt="8"/>
      <dgm:spPr/>
    </dgm:pt>
    <dgm:pt modelId="{4CF4A4AB-ADA7-344B-A469-E3C03A634666}" type="pres">
      <dgm:prSet presAssocID="{BD19A6C6-FDD2-42AA-8E35-4F9354C43928}" presName="horz1" presStyleCnt="0"/>
      <dgm:spPr/>
    </dgm:pt>
    <dgm:pt modelId="{D58D63CF-DDF7-2F4A-8FC6-885001513967}" type="pres">
      <dgm:prSet presAssocID="{BD19A6C6-FDD2-42AA-8E35-4F9354C43928}" presName="tx1" presStyleLbl="revTx" presStyleIdx="5" presStyleCnt="8"/>
      <dgm:spPr/>
    </dgm:pt>
    <dgm:pt modelId="{A073EB19-9BB3-2642-B9ED-5FA6BF1F8381}" type="pres">
      <dgm:prSet presAssocID="{BD19A6C6-FDD2-42AA-8E35-4F9354C43928}" presName="vert1" presStyleCnt="0"/>
      <dgm:spPr/>
    </dgm:pt>
    <dgm:pt modelId="{9CDF5145-3AD1-FB49-88A3-002A9467BADC}" type="pres">
      <dgm:prSet presAssocID="{974A487A-2DFD-4EE7-AD57-77AF6C1A24F7}" presName="thickLine" presStyleLbl="alignNode1" presStyleIdx="6" presStyleCnt="8"/>
      <dgm:spPr/>
    </dgm:pt>
    <dgm:pt modelId="{C408B223-45A5-2446-B307-D2EAA4DACC45}" type="pres">
      <dgm:prSet presAssocID="{974A487A-2DFD-4EE7-AD57-77AF6C1A24F7}" presName="horz1" presStyleCnt="0"/>
      <dgm:spPr/>
    </dgm:pt>
    <dgm:pt modelId="{951AA05E-175C-424C-9D9E-8C996EA7D07E}" type="pres">
      <dgm:prSet presAssocID="{974A487A-2DFD-4EE7-AD57-77AF6C1A24F7}" presName="tx1" presStyleLbl="revTx" presStyleIdx="6" presStyleCnt="8"/>
      <dgm:spPr/>
    </dgm:pt>
    <dgm:pt modelId="{26A5B67C-69CF-1A42-ACE4-7E1D630DF3E4}" type="pres">
      <dgm:prSet presAssocID="{974A487A-2DFD-4EE7-AD57-77AF6C1A24F7}" presName="vert1" presStyleCnt="0"/>
      <dgm:spPr/>
    </dgm:pt>
    <dgm:pt modelId="{33C7E8B2-D99F-2E4D-B24C-29BFC78B2846}" type="pres">
      <dgm:prSet presAssocID="{C2FB302D-923D-4BFD-BD1D-DE03C274570F}" presName="thickLine" presStyleLbl="alignNode1" presStyleIdx="7" presStyleCnt="8"/>
      <dgm:spPr/>
    </dgm:pt>
    <dgm:pt modelId="{C5C0DABC-0FDB-534C-A2BB-A1A62EB70DEB}" type="pres">
      <dgm:prSet presAssocID="{C2FB302D-923D-4BFD-BD1D-DE03C274570F}" presName="horz1" presStyleCnt="0"/>
      <dgm:spPr/>
    </dgm:pt>
    <dgm:pt modelId="{B8662865-382F-A54D-B544-35231F60A38F}" type="pres">
      <dgm:prSet presAssocID="{C2FB302D-923D-4BFD-BD1D-DE03C274570F}" presName="tx1" presStyleLbl="revTx" presStyleIdx="7" presStyleCnt="8"/>
      <dgm:spPr/>
    </dgm:pt>
    <dgm:pt modelId="{D935DD60-8824-8941-859D-97CC540099E2}" type="pres">
      <dgm:prSet presAssocID="{C2FB302D-923D-4BFD-BD1D-DE03C274570F}" presName="vert1" presStyleCnt="0"/>
      <dgm:spPr/>
    </dgm:pt>
  </dgm:ptLst>
  <dgm:cxnLst>
    <dgm:cxn modelId="{FB8E3C19-0278-6B4D-AD09-DF10CE93C6A2}" type="presOf" srcId="{C2849645-DB4C-4FDE-98D3-EE431DADF885}" destId="{C2F1ABA4-F6DC-174F-B715-EE014DAA32BF}" srcOrd="0" destOrd="0" presId="urn:microsoft.com/office/officeart/2008/layout/LinedList"/>
    <dgm:cxn modelId="{6316381A-E1CC-A84A-B593-1F309F30131B}" type="presOf" srcId="{C2FB302D-923D-4BFD-BD1D-DE03C274570F}" destId="{B8662865-382F-A54D-B544-35231F60A38F}" srcOrd="0" destOrd="0" presId="urn:microsoft.com/office/officeart/2008/layout/LinedList"/>
    <dgm:cxn modelId="{49A06620-CC6E-4FEB-A225-B748A35A6737}" srcId="{07D037C3-998E-407C-91C5-6930973B73A3}" destId="{28AA30F0-B070-462E-9B75-94645B8C8613}" srcOrd="1" destOrd="0" parTransId="{C1343AFB-A2B2-4194-9C2F-F6F395AE6A5C}" sibTransId="{B291240E-2CB4-45E1-9924-329ADCC1789E}"/>
    <dgm:cxn modelId="{45E24430-936F-F748-B59F-3E4C8289C689}" type="presOf" srcId="{BA6A8A3E-6F2C-4990-ACFD-F17F1E41020C}" destId="{E9E129E5-DD4C-FC49-87F6-A23721E347A4}" srcOrd="0" destOrd="0" presId="urn:microsoft.com/office/officeart/2008/layout/LinedList"/>
    <dgm:cxn modelId="{55BC7433-C425-4B7E-99FC-8AE8655F91F9}" srcId="{07D037C3-998E-407C-91C5-6930973B73A3}" destId="{C77E0D5E-6AE1-497C-9EA3-F554896800C4}" srcOrd="0" destOrd="0" parTransId="{3F3CADA8-36EE-40B1-AB48-45C7190B684C}" sibTransId="{CCEB0242-FE2F-4958-ADB4-F7393C551A77}"/>
    <dgm:cxn modelId="{ABA3C539-3CCE-4DE5-8766-80D055F7EA37}" srcId="{07D037C3-998E-407C-91C5-6930973B73A3}" destId="{7593971B-4B8E-4045-8C81-031F2EB9F7B1}" srcOrd="3" destOrd="0" parTransId="{928D2947-79C1-4261-BB57-93A9843871E2}" sibTransId="{ECEC8131-617A-448F-88A0-C707EDD61A22}"/>
    <dgm:cxn modelId="{68625061-9B56-0543-94C9-57C352B27CC6}" type="presOf" srcId="{BD19A6C6-FDD2-42AA-8E35-4F9354C43928}" destId="{D58D63CF-DDF7-2F4A-8FC6-885001513967}" srcOrd="0" destOrd="0" presId="urn:microsoft.com/office/officeart/2008/layout/LinedList"/>
    <dgm:cxn modelId="{A4042A6A-F997-3744-9B3E-3D7AFD03A9E2}" type="presOf" srcId="{C77E0D5E-6AE1-497C-9EA3-F554896800C4}" destId="{4A33ACB7-943C-D244-9BA4-19DAD8B14515}" srcOrd="0" destOrd="0" presId="urn:microsoft.com/office/officeart/2008/layout/LinedList"/>
    <dgm:cxn modelId="{977EC371-5954-449A-A1CF-E7CF2D38B935}" srcId="{07D037C3-998E-407C-91C5-6930973B73A3}" destId="{974A487A-2DFD-4EE7-AD57-77AF6C1A24F7}" srcOrd="6" destOrd="0" parTransId="{EE2413E4-EDA2-4EE4-A3FD-CD6378038D63}" sibTransId="{4F7F15BA-100D-4B0A-979C-3A7329B67222}"/>
    <dgm:cxn modelId="{2F6EA47F-FE75-234A-9B71-D10DFB20C709}" type="presOf" srcId="{974A487A-2DFD-4EE7-AD57-77AF6C1A24F7}" destId="{951AA05E-175C-424C-9D9E-8C996EA7D07E}" srcOrd="0" destOrd="0" presId="urn:microsoft.com/office/officeart/2008/layout/LinedList"/>
    <dgm:cxn modelId="{0583538A-D9ED-A543-AFEB-439A4C338432}" type="presOf" srcId="{28AA30F0-B070-462E-9B75-94645B8C8613}" destId="{48E59966-FB23-FB4F-9621-E2B902F622C6}" srcOrd="0" destOrd="0" presId="urn:microsoft.com/office/officeart/2008/layout/LinedList"/>
    <dgm:cxn modelId="{4F8BCE9E-6DC7-49DC-B0A3-4B8B67712387}" srcId="{07D037C3-998E-407C-91C5-6930973B73A3}" destId="{BD19A6C6-FDD2-42AA-8E35-4F9354C43928}" srcOrd="5" destOrd="0" parTransId="{E6651ED8-6190-4166-AF57-BC8C65A316A2}" sibTransId="{031580E3-4D70-48BD-8A47-42C86C353D95}"/>
    <dgm:cxn modelId="{DF0F819F-71C2-41BD-B93E-1C70D3857762}" srcId="{07D037C3-998E-407C-91C5-6930973B73A3}" destId="{C2849645-DB4C-4FDE-98D3-EE431DADF885}" srcOrd="4" destOrd="0" parTransId="{58407BC5-029B-45FD-A960-4E0097481C4E}" sibTransId="{7F9FC45B-68B0-4B3E-B48F-3B0CE0FF2E68}"/>
    <dgm:cxn modelId="{F1EA85CA-298A-4253-842E-366142E79E8E}" srcId="{07D037C3-998E-407C-91C5-6930973B73A3}" destId="{C2FB302D-923D-4BFD-BD1D-DE03C274570F}" srcOrd="7" destOrd="0" parTransId="{18901F60-F5A0-46E3-8235-461F46C539C5}" sibTransId="{A437C1F4-8EDE-4ADD-B297-D5BC0C0D5027}"/>
    <dgm:cxn modelId="{BEFCECCA-E0A8-134D-BA37-6BD4FA12447F}" type="presOf" srcId="{7593971B-4B8E-4045-8C81-031F2EB9F7B1}" destId="{5DD1471D-7181-4642-9561-6255085498B4}" srcOrd="0" destOrd="0" presId="urn:microsoft.com/office/officeart/2008/layout/LinedList"/>
    <dgm:cxn modelId="{40AEA2E0-6745-D343-82BF-63C4FA9F0F4C}" type="presOf" srcId="{07D037C3-998E-407C-91C5-6930973B73A3}" destId="{B318E705-69B5-EF40-959D-829F139D3C6C}" srcOrd="0" destOrd="0" presId="urn:microsoft.com/office/officeart/2008/layout/LinedList"/>
    <dgm:cxn modelId="{AA0DCFF2-992C-4EA6-B77C-A55A1B7F54EC}" srcId="{07D037C3-998E-407C-91C5-6930973B73A3}" destId="{BA6A8A3E-6F2C-4990-ACFD-F17F1E41020C}" srcOrd="2" destOrd="0" parTransId="{0560C083-284D-43E0-9EEF-CE7A36FDEAEE}" sibTransId="{A018910B-F9D2-4971-AC7F-52468A23499B}"/>
    <dgm:cxn modelId="{479AD1B4-DB60-8E49-95D3-6EFCEDBD5141}" type="presParOf" srcId="{B318E705-69B5-EF40-959D-829F139D3C6C}" destId="{A0134723-907E-3045-BDEE-19346D69FA9C}" srcOrd="0" destOrd="0" presId="urn:microsoft.com/office/officeart/2008/layout/LinedList"/>
    <dgm:cxn modelId="{5A959A3D-0E0A-1245-A301-84F5C6677CC6}" type="presParOf" srcId="{B318E705-69B5-EF40-959D-829F139D3C6C}" destId="{1F035254-A6A0-A044-8BE7-479C22EC72EA}" srcOrd="1" destOrd="0" presId="urn:microsoft.com/office/officeart/2008/layout/LinedList"/>
    <dgm:cxn modelId="{4C077B31-9AB3-C046-9753-F239AAA1F080}" type="presParOf" srcId="{1F035254-A6A0-A044-8BE7-479C22EC72EA}" destId="{4A33ACB7-943C-D244-9BA4-19DAD8B14515}" srcOrd="0" destOrd="0" presId="urn:microsoft.com/office/officeart/2008/layout/LinedList"/>
    <dgm:cxn modelId="{3D4D35B3-76EC-CA45-9D9A-7906C1954DE1}" type="presParOf" srcId="{1F035254-A6A0-A044-8BE7-479C22EC72EA}" destId="{D9D5CE91-2FA0-B246-9252-910457F6C879}" srcOrd="1" destOrd="0" presId="urn:microsoft.com/office/officeart/2008/layout/LinedList"/>
    <dgm:cxn modelId="{B6CF7B19-80B2-5643-9CC6-FDAB81062F07}" type="presParOf" srcId="{B318E705-69B5-EF40-959D-829F139D3C6C}" destId="{91B7F606-C899-5E42-8426-4455B37096FE}" srcOrd="2" destOrd="0" presId="urn:microsoft.com/office/officeart/2008/layout/LinedList"/>
    <dgm:cxn modelId="{B277BF19-6807-7D43-B49E-DB76129AE820}" type="presParOf" srcId="{B318E705-69B5-EF40-959D-829F139D3C6C}" destId="{33F3B581-C8CA-8D4D-8F3F-9BA0D0521DCB}" srcOrd="3" destOrd="0" presId="urn:microsoft.com/office/officeart/2008/layout/LinedList"/>
    <dgm:cxn modelId="{B3D39CEA-2BE7-7E4E-84A8-595081805B8A}" type="presParOf" srcId="{33F3B581-C8CA-8D4D-8F3F-9BA0D0521DCB}" destId="{48E59966-FB23-FB4F-9621-E2B902F622C6}" srcOrd="0" destOrd="0" presId="urn:microsoft.com/office/officeart/2008/layout/LinedList"/>
    <dgm:cxn modelId="{63246B05-E0B6-B14C-9A35-8200A63549D2}" type="presParOf" srcId="{33F3B581-C8CA-8D4D-8F3F-9BA0D0521DCB}" destId="{971C0B39-C9DA-8947-9A23-E65A562309E8}" srcOrd="1" destOrd="0" presId="urn:microsoft.com/office/officeart/2008/layout/LinedList"/>
    <dgm:cxn modelId="{2336506C-9695-3E48-AF0D-BF53CE88D22D}" type="presParOf" srcId="{B318E705-69B5-EF40-959D-829F139D3C6C}" destId="{F0ACA191-7D8D-4041-ACBF-2BD7A0EBC120}" srcOrd="4" destOrd="0" presId="urn:microsoft.com/office/officeart/2008/layout/LinedList"/>
    <dgm:cxn modelId="{5D624700-67C1-D346-963A-4B769DA8F147}" type="presParOf" srcId="{B318E705-69B5-EF40-959D-829F139D3C6C}" destId="{72EF62C8-ADA2-7C4B-A1F6-943B13D77F68}" srcOrd="5" destOrd="0" presId="urn:microsoft.com/office/officeart/2008/layout/LinedList"/>
    <dgm:cxn modelId="{22583B18-3ABC-BC4F-98A6-3F4713DB6E53}" type="presParOf" srcId="{72EF62C8-ADA2-7C4B-A1F6-943B13D77F68}" destId="{E9E129E5-DD4C-FC49-87F6-A23721E347A4}" srcOrd="0" destOrd="0" presId="urn:microsoft.com/office/officeart/2008/layout/LinedList"/>
    <dgm:cxn modelId="{4370CDE2-6295-6049-8802-360A5B96852B}" type="presParOf" srcId="{72EF62C8-ADA2-7C4B-A1F6-943B13D77F68}" destId="{E88F196E-B37D-D94E-8372-2B7DE7A04984}" srcOrd="1" destOrd="0" presId="urn:microsoft.com/office/officeart/2008/layout/LinedList"/>
    <dgm:cxn modelId="{F4C18888-E6A2-D94B-B25A-7B0A806355FD}" type="presParOf" srcId="{B318E705-69B5-EF40-959D-829F139D3C6C}" destId="{64A68B0A-5A9B-0944-8317-EB6BB8B2DE4F}" srcOrd="6" destOrd="0" presId="urn:microsoft.com/office/officeart/2008/layout/LinedList"/>
    <dgm:cxn modelId="{53E3448A-3405-DF48-9388-3171BD684EDB}" type="presParOf" srcId="{B318E705-69B5-EF40-959D-829F139D3C6C}" destId="{679FA57C-F5FE-304C-B93C-0D49CFD3AD00}" srcOrd="7" destOrd="0" presId="urn:microsoft.com/office/officeart/2008/layout/LinedList"/>
    <dgm:cxn modelId="{F36A8199-60C3-724B-B71E-F6871230E90A}" type="presParOf" srcId="{679FA57C-F5FE-304C-B93C-0D49CFD3AD00}" destId="{5DD1471D-7181-4642-9561-6255085498B4}" srcOrd="0" destOrd="0" presId="urn:microsoft.com/office/officeart/2008/layout/LinedList"/>
    <dgm:cxn modelId="{E1A62E84-330C-574B-8BCC-91F3502A4C70}" type="presParOf" srcId="{679FA57C-F5FE-304C-B93C-0D49CFD3AD00}" destId="{D8F552DA-0116-C044-987B-5E612B4E7735}" srcOrd="1" destOrd="0" presId="urn:microsoft.com/office/officeart/2008/layout/LinedList"/>
    <dgm:cxn modelId="{FB8852DC-8F2E-B944-A06F-01E4DAEC6C54}" type="presParOf" srcId="{B318E705-69B5-EF40-959D-829F139D3C6C}" destId="{CED94C42-CA05-8742-82E3-C04909F73E49}" srcOrd="8" destOrd="0" presId="urn:microsoft.com/office/officeart/2008/layout/LinedList"/>
    <dgm:cxn modelId="{545E17D2-9F2F-CA47-94DE-CC1C649EADE4}" type="presParOf" srcId="{B318E705-69B5-EF40-959D-829F139D3C6C}" destId="{3DCAA9FA-166A-AE40-AD61-2F307B9749C5}" srcOrd="9" destOrd="0" presId="urn:microsoft.com/office/officeart/2008/layout/LinedList"/>
    <dgm:cxn modelId="{55FE4790-D67F-6C4C-8D5E-7720BFED152B}" type="presParOf" srcId="{3DCAA9FA-166A-AE40-AD61-2F307B9749C5}" destId="{C2F1ABA4-F6DC-174F-B715-EE014DAA32BF}" srcOrd="0" destOrd="0" presId="urn:microsoft.com/office/officeart/2008/layout/LinedList"/>
    <dgm:cxn modelId="{DF186957-FA78-0C4D-BCD5-4A3339796D9C}" type="presParOf" srcId="{3DCAA9FA-166A-AE40-AD61-2F307B9749C5}" destId="{D9B66A1D-E299-AA49-8189-55F518E9A381}" srcOrd="1" destOrd="0" presId="urn:microsoft.com/office/officeart/2008/layout/LinedList"/>
    <dgm:cxn modelId="{A8F1EC73-81AC-384A-B0A1-6C0853BBAC38}" type="presParOf" srcId="{B318E705-69B5-EF40-959D-829F139D3C6C}" destId="{ACE6EA4B-9957-CC4C-B31A-0A4F33E89912}" srcOrd="10" destOrd="0" presId="urn:microsoft.com/office/officeart/2008/layout/LinedList"/>
    <dgm:cxn modelId="{108EB35F-B5A9-6440-A524-A7C188E64D99}" type="presParOf" srcId="{B318E705-69B5-EF40-959D-829F139D3C6C}" destId="{4CF4A4AB-ADA7-344B-A469-E3C03A634666}" srcOrd="11" destOrd="0" presId="urn:microsoft.com/office/officeart/2008/layout/LinedList"/>
    <dgm:cxn modelId="{14C77F71-95CA-3C4B-923D-32FD99D79F56}" type="presParOf" srcId="{4CF4A4AB-ADA7-344B-A469-E3C03A634666}" destId="{D58D63CF-DDF7-2F4A-8FC6-885001513967}" srcOrd="0" destOrd="0" presId="urn:microsoft.com/office/officeart/2008/layout/LinedList"/>
    <dgm:cxn modelId="{CDF85ACB-0537-644C-8731-5CEF214EF7DB}" type="presParOf" srcId="{4CF4A4AB-ADA7-344B-A469-E3C03A634666}" destId="{A073EB19-9BB3-2642-B9ED-5FA6BF1F8381}" srcOrd="1" destOrd="0" presId="urn:microsoft.com/office/officeart/2008/layout/LinedList"/>
    <dgm:cxn modelId="{ABC79D2E-F9DD-CA46-B6FC-245B952376BA}" type="presParOf" srcId="{B318E705-69B5-EF40-959D-829F139D3C6C}" destId="{9CDF5145-3AD1-FB49-88A3-002A9467BADC}" srcOrd="12" destOrd="0" presId="urn:microsoft.com/office/officeart/2008/layout/LinedList"/>
    <dgm:cxn modelId="{9BACD711-F717-FB45-812F-8B364B75195E}" type="presParOf" srcId="{B318E705-69B5-EF40-959D-829F139D3C6C}" destId="{C408B223-45A5-2446-B307-D2EAA4DACC45}" srcOrd="13" destOrd="0" presId="urn:microsoft.com/office/officeart/2008/layout/LinedList"/>
    <dgm:cxn modelId="{EEF3F89C-85F4-B84D-B61E-1EEC4C221379}" type="presParOf" srcId="{C408B223-45A5-2446-B307-D2EAA4DACC45}" destId="{951AA05E-175C-424C-9D9E-8C996EA7D07E}" srcOrd="0" destOrd="0" presId="urn:microsoft.com/office/officeart/2008/layout/LinedList"/>
    <dgm:cxn modelId="{1FE83B7D-276D-394D-A292-5982DA1872FA}" type="presParOf" srcId="{C408B223-45A5-2446-B307-D2EAA4DACC45}" destId="{26A5B67C-69CF-1A42-ACE4-7E1D630DF3E4}" srcOrd="1" destOrd="0" presId="urn:microsoft.com/office/officeart/2008/layout/LinedList"/>
    <dgm:cxn modelId="{3C526AD0-9CC6-304F-A6B5-E8ACAB36C8D2}" type="presParOf" srcId="{B318E705-69B5-EF40-959D-829F139D3C6C}" destId="{33C7E8B2-D99F-2E4D-B24C-29BFC78B2846}" srcOrd="14" destOrd="0" presId="urn:microsoft.com/office/officeart/2008/layout/LinedList"/>
    <dgm:cxn modelId="{DC64DD5F-61BA-F74C-AD29-A92BA980046D}" type="presParOf" srcId="{B318E705-69B5-EF40-959D-829F139D3C6C}" destId="{C5C0DABC-0FDB-534C-A2BB-A1A62EB70DEB}" srcOrd="15" destOrd="0" presId="urn:microsoft.com/office/officeart/2008/layout/LinedList"/>
    <dgm:cxn modelId="{E4258282-8212-BB46-B1BC-876A74D66630}" type="presParOf" srcId="{C5C0DABC-0FDB-534C-A2BB-A1A62EB70DEB}" destId="{B8662865-382F-A54D-B544-35231F60A38F}" srcOrd="0" destOrd="0" presId="urn:microsoft.com/office/officeart/2008/layout/LinedList"/>
    <dgm:cxn modelId="{67DE4EC5-D881-D54B-A37A-154B46B4D7D2}" type="presParOf" srcId="{C5C0DABC-0FDB-534C-A2BB-A1A62EB70DEB}" destId="{D935DD60-8824-8941-859D-97CC540099E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45405EB-4877-D54A-A7C6-99AB204BA73C}" type="doc">
      <dgm:prSet loTypeId="urn:microsoft.com/office/officeart/2005/8/layout/pyramid1" loCatId="" qsTypeId="urn:microsoft.com/office/officeart/2005/8/quickstyle/simple1" qsCatId="simple" csTypeId="urn:microsoft.com/office/officeart/2005/8/colors/colorful3" csCatId="colorful" phldr="1"/>
      <dgm:spPr/>
    </dgm:pt>
    <dgm:pt modelId="{61A5F3E3-38BF-7141-9C1F-AA38E385B20D}">
      <dgm:prSet phldrT="[Text]" custT="1"/>
      <dgm:spPr/>
      <dgm:t>
        <a:bodyPr/>
        <a:lstStyle/>
        <a:p>
          <a:r>
            <a:rPr lang="en-US" sz="1200" dirty="0">
              <a:solidFill>
                <a:schemeClr val="tx1"/>
              </a:solidFill>
            </a:rPr>
            <a:t>HTML</a:t>
          </a:r>
          <a:r>
            <a:rPr lang="zh-CN" altLang="en-US" sz="1200" dirty="0">
              <a:solidFill>
                <a:schemeClr val="tx1"/>
              </a:solidFill>
            </a:rPr>
            <a:t>，</a:t>
          </a:r>
          <a:endParaRPr lang="en-US" altLang="zh-CN" sz="1200" dirty="0">
            <a:solidFill>
              <a:schemeClr val="tx1"/>
            </a:solidFill>
          </a:endParaRPr>
        </a:p>
        <a:p>
          <a:r>
            <a:rPr lang="zh-CN" altLang="en-US" sz="1200" dirty="0">
              <a:solidFill>
                <a:schemeClr val="tx1"/>
              </a:solidFill>
            </a:rPr>
            <a:t> </a:t>
          </a:r>
          <a:r>
            <a:rPr lang="en-US" altLang="zh-CN" sz="1200" dirty="0">
              <a:solidFill>
                <a:schemeClr val="tx1"/>
              </a:solidFill>
            </a:rPr>
            <a:t>FALSK</a:t>
          </a:r>
        </a:p>
        <a:p>
          <a:r>
            <a:rPr lang="zh-CN" altLang="en-US" sz="1200" dirty="0">
              <a:solidFill>
                <a:schemeClr val="tx1"/>
              </a:solidFill>
            </a:rPr>
            <a:t>进行作品展示</a:t>
          </a:r>
          <a:endParaRPr lang="en-US" sz="1200" dirty="0">
            <a:solidFill>
              <a:schemeClr val="tx1"/>
            </a:solidFill>
          </a:endParaRPr>
        </a:p>
      </dgm:t>
    </dgm:pt>
    <dgm:pt modelId="{D2B775A8-6BB1-6942-BF5E-3F77C8BAA31C}" cxnId="{D5E75483-E012-0E43-B087-F5F0D15EA8D5}" type="parTrans">
      <dgm:prSet/>
      <dgm:spPr/>
      <dgm:t>
        <a:bodyPr/>
        <a:lstStyle/>
        <a:p>
          <a:endParaRPr lang="en-US"/>
        </a:p>
      </dgm:t>
    </dgm:pt>
    <dgm:pt modelId="{11C2A4EC-181C-2D4D-BD07-302403128E25}" cxnId="{D5E75483-E012-0E43-B087-F5F0D15EA8D5}" type="sibTrans">
      <dgm:prSet/>
      <dgm:spPr/>
      <dgm:t>
        <a:bodyPr/>
        <a:lstStyle/>
        <a:p>
          <a:endParaRPr lang="en-US"/>
        </a:p>
      </dgm:t>
    </dgm:pt>
    <dgm:pt modelId="{AA1E483B-F044-2C4E-B918-E88AC38650FA}">
      <dgm:prSet phldrT="[Text]"/>
      <dgm:spPr/>
      <dgm:t>
        <a:bodyPr/>
        <a:lstStyle/>
        <a:p>
          <a:r>
            <a:rPr lang="en-US" dirty="0" err="1"/>
            <a:t>Scikit</a:t>
          </a:r>
          <a:r>
            <a:rPr lang="en-US" altLang="zh-CN" dirty="0"/>
            <a:t>-learning,</a:t>
          </a:r>
          <a:r>
            <a:rPr lang="zh-CN" altLang="en-US" dirty="0"/>
            <a:t> </a:t>
          </a:r>
          <a:r>
            <a:rPr lang="en-US" altLang="zh-CN" dirty="0"/>
            <a:t>word-embedding,</a:t>
          </a:r>
          <a:r>
            <a:rPr lang="zh-CN" altLang="en-US" dirty="0"/>
            <a:t> 词向量，</a:t>
          </a:r>
          <a:r>
            <a:rPr lang="en-US" altLang="zh-CN" dirty="0" err="1"/>
            <a:t>keras</a:t>
          </a:r>
          <a:r>
            <a:rPr lang="en-US" altLang="zh-CN" dirty="0"/>
            <a:t>,</a:t>
          </a:r>
          <a:r>
            <a:rPr lang="zh-CN" altLang="en-US" dirty="0"/>
            <a:t> 神经网络进行模型训练</a:t>
          </a:r>
          <a:endParaRPr lang="en-US" dirty="0"/>
        </a:p>
      </dgm:t>
    </dgm:pt>
    <dgm:pt modelId="{97E12EFE-6983-1E41-ADEC-9A7435D54C96}" cxnId="{5CF85431-2FDB-A543-820B-4CB705EA9DF5}" type="parTrans">
      <dgm:prSet/>
      <dgm:spPr/>
      <dgm:t>
        <a:bodyPr/>
        <a:lstStyle/>
        <a:p>
          <a:endParaRPr lang="en-US"/>
        </a:p>
      </dgm:t>
    </dgm:pt>
    <dgm:pt modelId="{F67EBD9B-F426-0A48-B895-B72DD3FF7E6A}" cxnId="{5CF85431-2FDB-A543-820B-4CB705EA9DF5}" type="sibTrans">
      <dgm:prSet/>
      <dgm:spPr/>
      <dgm:t>
        <a:bodyPr/>
        <a:lstStyle/>
        <a:p>
          <a:endParaRPr lang="en-US"/>
        </a:p>
      </dgm:t>
    </dgm:pt>
    <dgm:pt modelId="{CF75C530-A992-3342-8636-87E1758126AF}">
      <dgm:prSet phldrT="[Text]"/>
      <dgm:spPr/>
      <dgm:t>
        <a:bodyPr/>
        <a:lstStyle/>
        <a:p>
          <a:r>
            <a:rPr lang="en-US" altLang="zh-CN" dirty="0"/>
            <a:t>Pandas</a:t>
          </a:r>
          <a:r>
            <a:rPr lang="zh-CN" altLang="en-US" dirty="0"/>
            <a:t> </a:t>
          </a:r>
          <a:r>
            <a:rPr lang="en-US" altLang="zh-CN" dirty="0"/>
            <a:t>+</a:t>
          </a:r>
          <a:r>
            <a:rPr lang="zh-CN" altLang="en-US" dirty="0"/>
            <a:t> </a:t>
          </a:r>
          <a:r>
            <a:rPr lang="en-US" altLang="zh-CN" dirty="0" err="1"/>
            <a:t>Numpy</a:t>
          </a:r>
          <a:r>
            <a:rPr lang="zh-CN" altLang="en-US" dirty="0"/>
            <a:t> </a:t>
          </a:r>
          <a:r>
            <a:rPr lang="en-US" altLang="zh-CN" dirty="0"/>
            <a:t>+</a:t>
          </a:r>
          <a:r>
            <a:rPr lang="zh-CN" altLang="en-US" dirty="0"/>
            <a:t> </a:t>
          </a:r>
          <a:r>
            <a:rPr lang="en-US" altLang="zh-CN" dirty="0" err="1"/>
            <a:t>Jieba</a:t>
          </a:r>
          <a:r>
            <a:rPr lang="zh-CN" altLang="en-US" dirty="0"/>
            <a:t>进行数据处理</a:t>
          </a:r>
          <a:endParaRPr lang="en-US" dirty="0"/>
        </a:p>
      </dgm:t>
    </dgm:pt>
    <dgm:pt modelId="{EA1939DE-64F7-D94C-8E9E-6770D49A0AE0}" cxnId="{95C917F0-5A2D-A744-B552-D8518C130E31}" type="parTrans">
      <dgm:prSet/>
      <dgm:spPr/>
      <dgm:t>
        <a:bodyPr/>
        <a:lstStyle/>
        <a:p>
          <a:endParaRPr lang="en-US"/>
        </a:p>
      </dgm:t>
    </dgm:pt>
    <dgm:pt modelId="{A4EA86F9-42FD-3048-B0C5-14F723E0A871}" cxnId="{95C917F0-5A2D-A744-B552-D8518C130E31}" type="sibTrans">
      <dgm:prSet/>
      <dgm:spPr/>
      <dgm:t>
        <a:bodyPr/>
        <a:lstStyle/>
        <a:p>
          <a:endParaRPr lang="en-US"/>
        </a:p>
      </dgm:t>
    </dgm:pt>
    <dgm:pt modelId="{21F300B6-E63B-764F-86CA-057158877F8A}">
      <dgm:prSet/>
      <dgm:spPr/>
      <dgm:t>
        <a:bodyPr/>
        <a:lstStyle/>
        <a:p>
          <a:r>
            <a:rPr lang="en-US" altLang="zh-CN" dirty="0"/>
            <a:t>(</a:t>
          </a:r>
          <a:r>
            <a:rPr lang="zh-CN" altLang="en-US" dirty="0"/>
            <a:t>可选</a:t>
          </a:r>
          <a:r>
            <a:rPr lang="en-US" altLang="zh-CN" dirty="0"/>
            <a:t>)D3.js</a:t>
          </a:r>
          <a:r>
            <a:rPr lang="zh-CN" altLang="en-US" dirty="0"/>
            <a:t>进行数据可视化</a:t>
          </a:r>
          <a:endParaRPr lang="en-US" dirty="0"/>
        </a:p>
      </dgm:t>
    </dgm:pt>
    <dgm:pt modelId="{8D0A2240-FA53-AC42-A6F7-C67A4A59E8E4}" cxnId="{F03E6360-28CF-0C42-AE03-63ECC937CD5D}" type="parTrans">
      <dgm:prSet/>
      <dgm:spPr/>
      <dgm:t>
        <a:bodyPr/>
        <a:lstStyle/>
        <a:p>
          <a:endParaRPr lang="en-US"/>
        </a:p>
      </dgm:t>
    </dgm:pt>
    <dgm:pt modelId="{E2FFC847-2AF6-064C-B905-0C4EB1A6CF7A}" cxnId="{F03E6360-28CF-0C42-AE03-63ECC937CD5D}" type="sibTrans">
      <dgm:prSet/>
      <dgm:spPr/>
      <dgm:t>
        <a:bodyPr/>
        <a:lstStyle/>
        <a:p>
          <a:endParaRPr lang="en-US"/>
        </a:p>
      </dgm:t>
    </dgm:pt>
    <dgm:pt modelId="{7AE95443-D374-6341-855E-4B2596FEE1A2}" type="pres">
      <dgm:prSet presAssocID="{645405EB-4877-D54A-A7C6-99AB204BA73C}" presName="Name0" presStyleCnt="0">
        <dgm:presLayoutVars>
          <dgm:dir/>
          <dgm:animLvl val="lvl"/>
          <dgm:resizeHandles val="exact"/>
        </dgm:presLayoutVars>
      </dgm:prSet>
      <dgm:spPr/>
    </dgm:pt>
    <dgm:pt modelId="{EDFF8B22-34E0-8A41-87B7-619B08305916}" type="pres">
      <dgm:prSet presAssocID="{61A5F3E3-38BF-7141-9C1F-AA38E385B20D}" presName="Name8" presStyleCnt="0"/>
      <dgm:spPr/>
    </dgm:pt>
    <dgm:pt modelId="{4BC8F457-55F9-0243-82A5-A3BB984893DB}" type="pres">
      <dgm:prSet presAssocID="{61A5F3E3-38BF-7141-9C1F-AA38E385B20D}" presName="level" presStyleLbl="node1" presStyleIdx="0" presStyleCnt="4" custLinFactNeighborX="0" custLinFactNeighborY="-1581">
        <dgm:presLayoutVars>
          <dgm:chMax val="1"/>
          <dgm:bulletEnabled val="1"/>
        </dgm:presLayoutVars>
      </dgm:prSet>
      <dgm:spPr/>
    </dgm:pt>
    <dgm:pt modelId="{DAC4A306-48C3-E34B-862D-73E4EAA29A78}" type="pres">
      <dgm:prSet presAssocID="{61A5F3E3-38BF-7141-9C1F-AA38E385B20D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F7E4DC5F-9B70-8941-B390-325A88D1A2F8}" type="pres">
      <dgm:prSet presAssocID="{21F300B6-E63B-764F-86CA-057158877F8A}" presName="Name8" presStyleCnt="0"/>
      <dgm:spPr/>
    </dgm:pt>
    <dgm:pt modelId="{5AFEE135-531D-5145-9DE8-3E506D2D40E6}" type="pres">
      <dgm:prSet presAssocID="{21F300B6-E63B-764F-86CA-057158877F8A}" presName="level" presStyleLbl="node1" presStyleIdx="1" presStyleCnt="4">
        <dgm:presLayoutVars>
          <dgm:chMax val="1"/>
          <dgm:bulletEnabled val="1"/>
        </dgm:presLayoutVars>
      </dgm:prSet>
      <dgm:spPr/>
    </dgm:pt>
    <dgm:pt modelId="{E3BF317E-715F-AD43-9DE1-4BFAEC3859AF}" type="pres">
      <dgm:prSet presAssocID="{21F300B6-E63B-764F-86CA-057158877F8A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0571A86E-840C-3240-8802-3CC4F7B6DBFE}" type="pres">
      <dgm:prSet presAssocID="{AA1E483B-F044-2C4E-B918-E88AC38650FA}" presName="Name8" presStyleCnt="0"/>
      <dgm:spPr/>
    </dgm:pt>
    <dgm:pt modelId="{7982A38F-F5C9-1841-8CC9-2BBFB91EA560}" type="pres">
      <dgm:prSet presAssocID="{AA1E483B-F044-2C4E-B918-E88AC38650FA}" presName="level" presStyleLbl="node1" presStyleIdx="2" presStyleCnt="4">
        <dgm:presLayoutVars>
          <dgm:chMax val="1"/>
          <dgm:bulletEnabled val="1"/>
        </dgm:presLayoutVars>
      </dgm:prSet>
      <dgm:spPr/>
    </dgm:pt>
    <dgm:pt modelId="{1F7386C3-5C85-5B42-B638-09376D546C24}" type="pres">
      <dgm:prSet presAssocID="{AA1E483B-F044-2C4E-B918-E88AC38650FA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53F532C7-7E13-D640-986B-0AE14F5D0E06}" type="pres">
      <dgm:prSet presAssocID="{CF75C530-A992-3342-8636-87E1758126AF}" presName="Name8" presStyleCnt="0"/>
      <dgm:spPr/>
    </dgm:pt>
    <dgm:pt modelId="{4231CEED-7513-2F43-99C0-3AD686301A68}" type="pres">
      <dgm:prSet presAssocID="{CF75C530-A992-3342-8636-87E1758126AF}" presName="level" presStyleLbl="node1" presStyleIdx="3" presStyleCnt="4">
        <dgm:presLayoutVars>
          <dgm:chMax val="1"/>
          <dgm:bulletEnabled val="1"/>
        </dgm:presLayoutVars>
      </dgm:prSet>
      <dgm:spPr/>
    </dgm:pt>
    <dgm:pt modelId="{8DA5D874-D209-DB49-AE59-5F033F9637CE}" type="pres">
      <dgm:prSet presAssocID="{CF75C530-A992-3342-8636-87E1758126AF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38D6DD23-C1FC-1D43-B67B-50C8C267428D}" type="presOf" srcId="{21F300B6-E63B-764F-86CA-057158877F8A}" destId="{E3BF317E-715F-AD43-9DE1-4BFAEC3859AF}" srcOrd="1" destOrd="0" presId="urn:microsoft.com/office/officeart/2005/8/layout/pyramid1"/>
    <dgm:cxn modelId="{DC9D3C29-5A74-DE4F-8249-36C6FC2DB02F}" type="presOf" srcId="{21F300B6-E63B-764F-86CA-057158877F8A}" destId="{5AFEE135-531D-5145-9DE8-3E506D2D40E6}" srcOrd="0" destOrd="0" presId="urn:microsoft.com/office/officeart/2005/8/layout/pyramid1"/>
    <dgm:cxn modelId="{5CF85431-2FDB-A543-820B-4CB705EA9DF5}" srcId="{645405EB-4877-D54A-A7C6-99AB204BA73C}" destId="{AA1E483B-F044-2C4E-B918-E88AC38650FA}" srcOrd="2" destOrd="0" parTransId="{97E12EFE-6983-1E41-ADEC-9A7435D54C96}" sibTransId="{F67EBD9B-F426-0A48-B895-B72DD3FF7E6A}"/>
    <dgm:cxn modelId="{72F51A49-69C0-0F4E-BF4E-63BD39CFC7D4}" type="presOf" srcId="{CF75C530-A992-3342-8636-87E1758126AF}" destId="{4231CEED-7513-2F43-99C0-3AD686301A68}" srcOrd="0" destOrd="0" presId="urn:microsoft.com/office/officeart/2005/8/layout/pyramid1"/>
    <dgm:cxn modelId="{F03E6360-28CF-0C42-AE03-63ECC937CD5D}" srcId="{645405EB-4877-D54A-A7C6-99AB204BA73C}" destId="{21F300B6-E63B-764F-86CA-057158877F8A}" srcOrd="1" destOrd="0" parTransId="{8D0A2240-FA53-AC42-A6F7-C67A4A59E8E4}" sibTransId="{E2FFC847-2AF6-064C-B905-0C4EB1A6CF7A}"/>
    <dgm:cxn modelId="{AFAA4C6E-EBE9-4B4B-BA08-5037CF81BF4E}" type="presOf" srcId="{61A5F3E3-38BF-7141-9C1F-AA38E385B20D}" destId="{4BC8F457-55F9-0243-82A5-A3BB984893DB}" srcOrd="0" destOrd="0" presId="urn:microsoft.com/office/officeart/2005/8/layout/pyramid1"/>
    <dgm:cxn modelId="{D5E75483-E012-0E43-B087-F5F0D15EA8D5}" srcId="{645405EB-4877-D54A-A7C6-99AB204BA73C}" destId="{61A5F3E3-38BF-7141-9C1F-AA38E385B20D}" srcOrd="0" destOrd="0" parTransId="{D2B775A8-6BB1-6942-BF5E-3F77C8BAA31C}" sibTransId="{11C2A4EC-181C-2D4D-BD07-302403128E25}"/>
    <dgm:cxn modelId="{B3E93385-1FE0-0142-8949-E554087C7A33}" type="presOf" srcId="{61A5F3E3-38BF-7141-9C1F-AA38E385B20D}" destId="{DAC4A306-48C3-E34B-862D-73E4EAA29A78}" srcOrd="1" destOrd="0" presId="urn:microsoft.com/office/officeart/2005/8/layout/pyramid1"/>
    <dgm:cxn modelId="{9FABD987-1ADE-2145-9374-164BF52A334B}" type="presOf" srcId="{CF75C530-A992-3342-8636-87E1758126AF}" destId="{8DA5D874-D209-DB49-AE59-5F033F9637CE}" srcOrd="1" destOrd="0" presId="urn:microsoft.com/office/officeart/2005/8/layout/pyramid1"/>
    <dgm:cxn modelId="{DF3CAB95-1F44-5844-BF1A-710318B2711D}" type="presOf" srcId="{AA1E483B-F044-2C4E-B918-E88AC38650FA}" destId="{7982A38F-F5C9-1841-8CC9-2BBFB91EA560}" srcOrd="0" destOrd="0" presId="urn:microsoft.com/office/officeart/2005/8/layout/pyramid1"/>
    <dgm:cxn modelId="{B94BD3C9-6A8B-C640-B020-0EB6F3E43A6A}" type="presOf" srcId="{645405EB-4877-D54A-A7C6-99AB204BA73C}" destId="{7AE95443-D374-6341-855E-4B2596FEE1A2}" srcOrd="0" destOrd="0" presId="urn:microsoft.com/office/officeart/2005/8/layout/pyramid1"/>
    <dgm:cxn modelId="{1DEB94CB-74C0-B24D-A298-68D1B3E546A6}" type="presOf" srcId="{AA1E483B-F044-2C4E-B918-E88AC38650FA}" destId="{1F7386C3-5C85-5B42-B638-09376D546C24}" srcOrd="1" destOrd="0" presId="urn:microsoft.com/office/officeart/2005/8/layout/pyramid1"/>
    <dgm:cxn modelId="{95C917F0-5A2D-A744-B552-D8518C130E31}" srcId="{645405EB-4877-D54A-A7C6-99AB204BA73C}" destId="{CF75C530-A992-3342-8636-87E1758126AF}" srcOrd="3" destOrd="0" parTransId="{EA1939DE-64F7-D94C-8E9E-6770D49A0AE0}" sibTransId="{A4EA86F9-42FD-3048-B0C5-14F723E0A871}"/>
    <dgm:cxn modelId="{6B017DA3-BBCD-F242-9142-61FF92FA823C}" type="presParOf" srcId="{7AE95443-D374-6341-855E-4B2596FEE1A2}" destId="{EDFF8B22-34E0-8A41-87B7-619B08305916}" srcOrd="0" destOrd="0" presId="urn:microsoft.com/office/officeart/2005/8/layout/pyramid1"/>
    <dgm:cxn modelId="{1334875C-7633-4646-9A0A-BE24A76779E0}" type="presParOf" srcId="{EDFF8B22-34E0-8A41-87B7-619B08305916}" destId="{4BC8F457-55F9-0243-82A5-A3BB984893DB}" srcOrd="0" destOrd="0" presId="urn:microsoft.com/office/officeart/2005/8/layout/pyramid1"/>
    <dgm:cxn modelId="{54CAEA51-5078-5E45-9C8A-47A27EAD6C2D}" type="presParOf" srcId="{EDFF8B22-34E0-8A41-87B7-619B08305916}" destId="{DAC4A306-48C3-E34B-862D-73E4EAA29A78}" srcOrd="1" destOrd="0" presId="urn:microsoft.com/office/officeart/2005/8/layout/pyramid1"/>
    <dgm:cxn modelId="{2EF271B9-F5D7-DB4A-B175-300C78EE7266}" type="presParOf" srcId="{7AE95443-D374-6341-855E-4B2596FEE1A2}" destId="{F7E4DC5F-9B70-8941-B390-325A88D1A2F8}" srcOrd="1" destOrd="0" presId="urn:microsoft.com/office/officeart/2005/8/layout/pyramid1"/>
    <dgm:cxn modelId="{05A8719D-FE60-E24E-8534-02AE8B1BE39F}" type="presParOf" srcId="{F7E4DC5F-9B70-8941-B390-325A88D1A2F8}" destId="{5AFEE135-531D-5145-9DE8-3E506D2D40E6}" srcOrd="0" destOrd="0" presId="urn:microsoft.com/office/officeart/2005/8/layout/pyramid1"/>
    <dgm:cxn modelId="{E918287A-8E73-304E-B582-9915D2457E25}" type="presParOf" srcId="{F7E4DC5F-9B70-8941-B390-325A88D1A2F8}" destId="{E3BF317E-715F-AD43-9DE1-4BFAEC3859AF}" srcOrd="1" destOrd="0" presId="urn:microsoft.com/office/officeart/2005/8/layout/pyramid1"/>
    <dgm:cxn modelId="{807B6F19-0432-5246-9B7F-86895C3DA50E}" type="presParOf" srcId="{7AE95443-D374-6341-855E-4B2596FEE1A2}" destId="{0571A86E-840C-3240-8802-3CC4F7B6DBFE}" srcOrd="2" destOrd="0" presId="urn:microsoft.com/office/officeart/2005/8/layout/pyramid1"/>
    <dgm:cxn modelId="{F9608EF7-EB97-414C-A938-5045EE37835F}" type="presParOf" srcId="{0571A86E-840C-3240-8802-3CC4F7B6DBFE}" destId="{7982A38F-F5C9-1841-8CC9-2BBFB91EA560}" srcOrd="0" destOrd="0" presId="urn:microsoft.com/office/officeart/2005/8/layout/pyramid1"/>
    <dgm:cxn modelId="{D550566D-D885-874A-BC62-A6BEC5C92AE5}" type="presParOf" srcId="{0571A86E-840C-3240-8802-3CC4F7B6DBFE}" destId="{1F7386C3-5C85-5B42-B638-09376D546C24}" srcOrd="1" destOrd="0" presId="urn:microsoft.com/office/officeart/2005/8/layout/pyramid1"/>
    <dgm:cxn modelId="{75E2B2C4-70B6-8549-B47A-ACE4C9BEA5F8}" type="presParOf" srcId="{7AE95443-D374-6341-855E-4B2596FEE1A2}" destId="{53F532C7-7E13-D640-986B-0AE14F5D0E06}" srcOrd="3" destOrd="0" presId="urn:microsoft.com/office/officeart/2005/8/layout/pyramid1"/>
    <dgm:cxn modelId="{4FC03A83-3620-D446-B96B-A8466FE07753}" type="presParOf" srcId="{53F532C7-7E13-D640-986B-0AE14F5D0E06}" destId="{4231CEED-7513-2F43-99C0-3AD686301A68}" srcOrd="0" destOrd="0" presId="urn:microsoft.com/office/officeart/2005/8/layout/pyramid1"/>
    <dgm:cxn modelId="{C6F697A4-7899-5E4E-B401-508F1FF4C4AE}" type="presParOf" srcId="{53F532C7-7E13-D640-986B-0AE14F5D0E06}" destId="{8DA5D874-D209-DB49-AE59-5F033F9637CE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134723-907E-3045-BDEE-19346D69FA9C}">
      <dsp:nvSpPr>
        <dsp:cNvPr id="0" name=""/>
        <dsp:cNvSpPr/>
      </dsp:nvSpPr>
      <dsp:spPr>
        <a:xfrm>
          <a:off x="0" y="0"/>
          <a:ext cx="649605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A33ACB7-943C-D244-9BA4-19DAD8B14515}">
      <dsp:nvSpPr>
        <dsp:cNvPr id="0" name=""/>
        <dsp:cNvSpPr/>
      </dsp:nvSpPr>
      <dsp:spPr>
        <a:xfrm>
          <a:off x="0" y="0"/>
          <a:ext cx="6496050" cy="571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1.</a:t>
          </a:r>
          <a:r>
            <a:rPr lang="zh-CN" sz="1800" b="0" i="0" kern="1200"/>
            <a:t> </a:t>
          </a:r>
          <a:r>
            <a:rPr lang="ja-JP" sz="1800" b="0" i="0" kern="1200"/>
            <a:t>问题背景描述</a:t>
          </a:r>
          <a:endParaRPr lang="en-US" sz="1800" kern="1200"/>
        </a:p>
      </dsp:txBody>
      <dsp:txXfrm>
        <a:off x="0" y="0"/>
        <a:ext cx="6496050" cy="571500"/>
      </dsp:txXfrm>
    </dsp:sp>
    <dsp:sp modelId="{91B7F606-C899-5E42-8426-4455B37096FE}">
      <dsp:nvSpPr>
        <dsp:cNvPr id="0" name=""/>
        <dsp:cNvSpPr/>
      </dsp:nvSpPr>
      <dsp:spPr>
        <a:xfrm>
          <a:off x="0" y="571500"/>
          <a:ext cx="6496050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8E59966-FB23-FB4F-9621-E2B902F622C6}">
      <dsp:nvSpPr>
        <dsp:cNvPr id="0" name=""/>
        <dsp:cNvSpPr/>
      </dsp:nvSpPr>
      <dsp:spPr>
        <a:xfrm>
          <a:off x="0" y="571500"/>
          <a:ext cx="6496050" cy="571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2.</a:t>
          </a:r>
          <a:r>
            <a:rPr lang="zh-CN" sz="1800" b="0" i="0" kern="1200" dirty="0"/>
            <a:t> </a:t>
          </a:r>
          <a:r>
            <a:rPr lang="ja-JP" sz="1800" b="0" i="0" kern="1200"/>
            <a:t>所需要的数据与输入输出定义</a:t>
          </a:r>
          <a:endParaRPr lang="en-US" sz="1800" kern="1200" dirty="0"/>
        </a:p>
      </dsp:txBody>
      <dsp:txXfrm>
        <a:off x="0" y="571500"/>
        <a:ext cx="6496050" cy="571500"/>
      </dsp:txXfrm>
    </dsp:sp>
    <dsp:sp modelId="{F0ACA191-7D8D-4041-ACBF-2BD7A0EBC120}">
      <dsp:nvSpPr>
        <dsp:cNvPr id="0" name=""/>
        <dsp:cNvSpPr/>
      </dsp:nvSpPr>
      <dsp:spPr>
        <a:xfrm>
          <a:off x="0" y="1143000"/>
          <a:ext cx="6496050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9E129E5-DD4C-FC49-87F6-A23721E347A4}">
      <dsp:nvSpPr>
        <dsp:cNvPr id="0" name=""/>
        <dsp:cNvSpPr/>
      </dsp:nvSpPr>
      <dsp:spPr>
        <a:xfrm>
          <a:off x="0" y="1143000"/>
          <a:ext cx="6496050" cy="571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3.</a:t>
          </a:r>
          <a:r>
            <a:rPr lang="zh-CN" sz="1800" b="0" i="0" kern="1200" dirty="0"/>
            <a:t> </a:t>
          </a:r>
          <a:r>
            <a:rPr lang="ja-JP" sz="1800" b="0" i="0" kern="1200"/>
            <a:t>所需要的相关环境</a:t>
          </a:r>
          <a:endParaRPr lang="en-US" sz="1800" kern="1200" dirty="0"/>
        </a:p>
      </dsp:txBody>
      <dsp:txXfrm>
        <a:off x="0" y="1143000"/>
        <a:ext cx="6496050" cy="571500"/>
      </dsp:txXfrm>
    </dsp:sp>
    <dsp:sp modelId="{64A68B0A-5A9B-0944-8317-EB6BB8B2DE4F}">
      <dsp:nvSpPr>
        <dsp:cNvPr id="0" name=""/>
        <dsp:cNvSpPr/>
      </dsp:nvSpPr>
      <dsp:spPr>
        <a:xfrm>
          <a:off x="0" y="1714500"/>
          <a:ext cx="6496050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DD1471D-7181-4642-9561-6255085498B4}">
      <dsp:nvSpPr>
        <dsp:cNvPr id="0" name=""/>
        <dsp:cNvSpPr/>
      </dsp:nvSpPr>
      <dsp:spPr>
        <a:xfrm>
          <a:off x="0" y="1714500"/>
          <a:ext cx="6496050" cy="571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4.</a:t>
          </a:r>
          <a:r>
            <a:rPr lang="zh-CN" sz="1800" b="0" i="0" kern="1200" dirty="0"/>
            <a:t> </a:t>
          </a:r>
          <a:r>
            <a:rPr lang="ja-JP" sz="1800" b="0" i="0" kern="1200"/>
            <a:t>相关的技术栈</a:t>
          </a:r>
          <a:endParaRPr lang="en-US" sz="1800" kern="1200" dirty="0"/>
        </a:p>
      </dsp:txBody>
      <dsp:txXfrm>
        <a:off x="0" y="1714500"/>
        <a:ext cx="6496050" cy="571500"/>
      </dsp:txXfrm>
    </dsp:sp>
    <dsp:sp modelId="{CED94C42-CA05-8742-82E3-C04909F73E49}">
      <dsp:nvSpPr>
        <dsp:cNvPr id="0" name=""/>
        <dsp:cNvSpPr/>
      </dsp:nvSpPr>
      <dsp:spPr>
        <a:xfrm>
          <a:off x="0" y="2286000"/>
          <a:ext cx="6496050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2F1ABA4-F6DC-174F-B715-EE014DAA32BF}">
      <dsp:nvSpPr>
        <dsp:cNvPr id="0" name=""/>
        <dsp:cNvSpPr/>
      </dsp:nvSpPr>
      <dsp:spPr>
        <a:xfrm>
          <a:off x="0" y="2286000"/>
          <a:ext cx="6496050" cy="571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5.</a:t>
          </a:r>
          <a:r>
            <a:rPr lang="zh-CN" sz="1800" b="0" i="0" kern="1200" dirty="0"/>
            <a:t> </a:t>
          </a:r>
          <a:r>
            <a:rPr lang="ja-JP" sz="1800" b="0" i="0" kern="1200"/>
            <a:t>数据可视化建议</a:t>
          </a:r>
          <a:endParaRPr lang="en-US" sz="1800" kern="1200" dirty="0"/>
        </a:p>
      </dsp:txBody>
      <dsp:txXfrm>
        <a:off x="0" y="2286000"/>
        <a:ext cx="6496050" cy="571500"/>
      </dsp:txXfrm>
    </dsp:sp>
    <dsp:sp modelId="{ACE6EA4B-9957-CC4C-B31A-0A4F33E89912}">
      <dsp:nvSpPr>
        <dsp:cNvPr id="0" name=""/>
        <dsp:cNvSpPr/>
      </dsp:nvSpPr>
      <dsp:spPr>
        <a:xfrm>
          <a:off x="0" y="2857500"/>
          <a:ext cx="649605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58D63CF-DDF7-2F4A-8FC6-885001513967}">
      <dsp:nvSpPr>
        <dsp:cNvPr id="0" name=""/>
        <dsp:cNvSpPr/>
      </dsp:nvSpPr>
      <dsp:spPr>
        <a:xfrm>
          <a:off x="0" y="2857500"/>
          <a:ext cx="6496050" cy="571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6.</a:t>
          </a:r>
          <a:r>
            <a:rPr lang="zh-CN" sz="1800" b="0" i="0" kern="1200" dirty="0"/>
            <a:t> </a:t>
          </a:r>
          <a:r>
            <a:rPr lang="ja-JP" sz="1800" b="0" i="0" kern="1200"/>
            <a:t>总结与建议</a:t>
          </a:r>
          <a:endParaRPr lang="en-US" sz="1800" kern="1200" dirty="0"/>
        </a:p>
      </dsp:txBody>
      <dsp:txXfrm>
        <a:off x="0" y="2857500"/>
        <a:ext cx="6496050" cy="571500"/>
      </dsp:txXfrm>
    </dsp:sp>
    <dsp:sp modelId="{9CDF5145-3AD1-FB49-88A3-002A9467BADC}">
      <dsp:nvSpPr>
        <dsp:cNvPr id="0" name=""/>
        <dsp:cNvSpPr/>
      </dsp:nvSpPr>
      <dsp:spPr>
        <a:xfrm>
          <a:off x="0" y="3429000"/>
          <a:ext cx="6496050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51AA05E-175C-424C-9D9E-8C996EA7D07E}">
      <dsp:nvSpPr>
        <dsp:cNvPr id="0" name=""/>
        <dsp:cNvSpPr/>
      </dsp:nvSpPr>
      <dsp:spPr>
        <a:xfrm>
          <a:off x="0" y="3429000"/>
          <a:ext cx="6496050" cy="571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7.</a:t>
          </a:r>
          <a:r>
            <a:rPr lang="zh-CN" sz="1800" b="0" i="0" kern="1200" dirty="0"/>
            <a:t> </a:t>
          </a:r>
          <a:r>
            <a:rPr lang="ja-JP" sz="1800" b="0" i="0" kern="1200"/>
            <a:t>如何提交项目</a:t>
          </a:r>
          <a:endParaRPr lang="en-US" sz="1800" kern="1200" dirty="0"/>
        </a:p>
      </dsp:txBody>
      <dsp:txXfrm>
        <a:off x="0" y="3429000"/>
        <a:ext cx="6496050" cy="571500"/>
      </dsp:txXfrm>
    </dsp:sp>
    <dsp:sp modelId="{33C7E8B2-D99F-2E4D-B24C-29BFC78B2846}">
      <dsp:nvSpPr>
        <dsp:cNvPr id="0" name=""/>
        <dsp:cNvSpPr/>
      </dsp:nvSpPr>
      <dsp:spPr>
        <a:xfrm>
          <a:off x="0" y="4000500"/>
          <a:ext cx="6496050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8662865-382F-A54D-B544-35231F60A38F}">
      <dsp:nvSpPr>
        <dsp:cNvPr id="0" name=""/>
        <dsp:cNvSpPr/>
      </dsp:nvSpPr>
      <dsp:spPr>
        <a:xfrm>
          <a:off x="0" y="4000500"/>
          <a:ext cx="6496050" cy="571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8.</a:t>
          </a:r>
          <a:r>
            <a:rPr lang="zh-CN" sz="1800" b="0" i="0" kern="1200" dirty="0"/>
            <a:t> </a:t>
          </a:r>
          <a:r>
            <a:rPr lang="ja-JP" sz="1800" b="0" i="0" kern="1200"/>
            <a:t>优秀学员奖励</a:t>
          </a:r>
          <a:endParaRPr lang="en-US" sz="1800" kern="1200" dirty="0"/>
        </a:p>
      </dsp:txBody>
      <dsp:txXfrm>
        <a:off x="0" y="4000500"/>
        <a:ext cx="6496050" cy="5715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C8F457-55F9-0243-82A5-A3BB984893DB}">
      <dsp:nvSpPr>
        <dsp:cNvPr id="0" name=""/>
        <dsp:cNvSpPr/>
      </dsp:nvSpPr>
      <dsp:spPr>
        <a:xfrm>
          <a:off x="3047999" y="0"/>
          <a:ext cx="2032000" cy="1354666"/>
        </a:xfrm>
        <a:prstGeom prst="trapezoid">
          <a:avLst>
            <a:gd name="adj" fmla="val 75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tx1"/>
              </a:solidFill>
            </a:rPr>
            <a:t>HTML</a:t>
          </a:r>
          <a:r>
            <a:rPr lang="zh-CN" altLang="en-US" sz="1200" kern="1200" dirty="0">
              <a:solidFill>
                <a:schemeClr val="tx1"/>
              </a:solidFill>
            </a:rPr>
            <a:t>，</a:t>
          </a:r>
          <a:endParaRPr lang="en-US" altLang="zh-CN" sz="1200" kern="1200" dirty="0">
            <a:solidFill>
              <a:schemeClr val="tx1"/>
            </a:solidFill>
          </a:endParaRP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solidFill>
                <a:schemeClr val="tx1"/>
              </a:solidFill>
            </a:rPr>
            <a:t> </a:t>
          </a:r>
          <a:r>
            <a:rPr lang="en-US" altLang="zh-CN" sz="1200" kern="1200" dirty="0">
              <a:solidFill>
                <a:schemeClr val="tx1"/>
              </a:solidFill>
            </a:rPr>
            <a:t>FALSK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solidFill>
                <a:schemeClr val="tx1"/>
              </a:solidFill>
            </a:rPr>
            <a:t>进行作品展示</a:t>
          </a:r>
          <a:endParaRPr lang="en-US" sz="1200" kern="1200" dirty="0">
            <a:solidFill>
              <a:schemeClr val="tx1"/>
            </a:solidFill>
          </a:endParaRPr>
        </a:p>
      </dsp:txBody>
      <dsp:txXfrm>
        <a:off x="3047999" y="0"/>
        <a:ext cx="2032000" cy="1354666"/>
      </dsp:txXfrm>
    </dsp:sp>
    <dsp:sp modelId="{5AFEE135-531D-5145-9DE8-3E506D2D40E6}">
      <dsp:nvSpPr>
        <dsp:cNvPr id="0" name=""/>
        <dsp:cNvSpPr/>
      </dsp:nvSpPr>
      <dsp:spPr>
        <a:xfrm>
          <a:off x="2032000" y="1354666"/>
          <a:ext cx="4064000" cy="1354666"/>
        </a:xfrm>
        <a:prstGeom prst="trapezoid">
          <a:avLst>
            <a:gd name="adj" fmla="val 75000"/>
          </a:avLst>
        </a:prstGeom>
        <a:solidFill>
          <a:schemeClr val="accent3">
            <a:hueOff val="2189301"/>
            <a:satOff val="-16877"/>
            <a:lumOff val="458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/>
            <a:t>(</a:t>
          </a:r>
          <a:r>
            <a:rPr lang="zh-CN" altLang="en-US" sz="2300" kern="1200" dirty="0"/>
            <a:t>可选</a:t>
          </a:r>
          <a:r>
            <a:rPr lang="en-US" altLang="zh-CN" sz="2300" kern="1200" dirty="0"/>
            <a:t>)D3.js</a:t>
          </a:r>
          <a:r>
            <a:rPr lang="zh-CN" altLang="en-US" sz="2300" kern="1200" dirty="0"/>
            <a:t>进行数据可视化</a:t>
          </a:r>
          <a:endParaRPr lang="en-US" sz="2300" kern="1200" dirty="0"/>
        </a:p>
      </dsp:txBody>
      <dsp:txXfrm>
        <a:off x="2743199" y="1354666"/>
        <a:ext cx="2641600" cy="1354666"/>
      </dsp:txXfrm>
    </dsp:sp>
    <dsp:sp modelId="{7982A38F-F5C9-1841-8CC9-2BBFB91EA560}">
      <dsp:nvSpPr>
        <dsp:cNvPr id="0" name=""/>
        <dsp:cNvSpPr/>
      </dsp:nvSpPr>
      <dsp:spPr>
        <a:xfrm>
          <a:off x="1015999" y="2709333"/>
          <a:ext cx="6096000" cy="1354666"/>
        </a:xfrm>
        <a:prstGeom prst="trapezoid">
          <a:avLst>
            <a:gd name="adj" fmla="val 75000"/>
          </a:avLst>
        </a:prstGeom>
        <a:solidFill>
          <a:schemeClr val="accent3">
            <a:hueOff val="4378603"/>
            <a:satOff val="-33755"/>
            <a:lumOff val="91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Scikit</a:t>
          </a:r>
          <a:r>
            <a:rPr lang="en-US" altLang="zh-CN" sz="2300" kern="1200" dirty="0"/>
            <a:t>-learning,</a:t>
          </a:r>
          <a:r>
            <a:rPr lang="zh-CN" altLang="en-US" sz="2300" kern="1200" dirty="0"/>
            <a:t> </a:t>
          </a:r>
          <a:r>
            <a:rPr lang="en-US" altLang="zh-CN" sz="2300" kern="1200" dirty="0"/>
            <a:t>word-embedding,</a:t>
          </a:r>
          <a:r>
            <a:rPr lang="zh-CN" altLang="en-US" sz="2300" kern="1200" dirty="0"/>
            <a:t> 词向量，</a:t>
          </a:r>
          <a:r>
            <a:rPr lang="en-US" altLang="zh-CN" sz="2300" kern="1200" dirty="0" err="1"/>
            <a:t>keras</a:t>
          </a:r>
          <a:r>
            <a:rPr lang="en-US" altLang="zh-CN" sz="2300" kern="1200" dirty="0"/>
            <a:t>,</a:t>
          </a:r>
          <a:r>
            <a:rPr lang="zh-CN" altLang="en-US" sz="2300" kern="1200" dirty="0"/>
            <a:t> 神经网络进行模型训练</a:t>
          </a:r>
          <a:endParaRPr lang="en-US" sz="2300" kern="1200" dirty="0"/>
        </a:p>
      </dsp:txBody>
      <dsp:txXfrm>
        <a:off x="2082799" y="2709333"/>
        <a:ext cx="3962400" cy="1354666"/>
      </dsp:txXfrm>
    </dsp:sp>
    <dsp:sp modelId="{4231CEED-7513-2F43-99C0-3AD686301A68}">
      <dsp:nvSpPr>
        <dsp:cNvPr id="0" name=""/>
        <dsp:cNvSpPr/>
      </dsp:nvSpPr>
      <dsp:spPr>
        <a:xfrm>
          <a:off x="0" y="4064000"/>
          <a:ext cx="8128000" cy="1354666"/>
        </a:xfrm>
        <a:prstGeom prst="trapezoid">
          <a:avLst>
            <a:gd name="adj" fmla="val 75000"/>
          </a:avLst>
        </a:prstGeom>
        <a:solidFill>
          <a:schemeClr val="accent3">
            <a:hueOff val="6567904"/>
            <a:satOff val="-50632"/>
            <a:lumOff val="137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/>
            <a:t>Pandas</a:t>
          </a:r>
          <a:r>
            <a:rPr lang="zh-CN" altLang="en-US" sz="2300" kern="1200" dirty="0"/>
            <a:t> </a:t>
          </a:r>
          <a:r>
            <a:rPr lang="en-US" altLang="zh-CN" sz="2300" kern="1200" dirty="0"/>
            <a:t>+</a:t>
          </a:r>
          <a:r>
            <a:rPr lang="zh-CN" altLang="en-US" sz="2300" kern="1200" dirty="0"/>
            <a:t> </a:t>
          </a:r>
          <a:r>
            <a:rPr lang="en-US" altLang="zh-CN" sz="2300" kern="1200" dirty="0" err="1"/>
            <a:t>Numpy</a:t>
          </a:r>
          <a:r>
            <a:rPr lang="zh-CN" altLang="en-US" sz="2300" kern="1200" dirty="0"/>
            <a:t> </a:t>
          </a:r>
          <a:r>
            <a:rPr lang="en-US" altLang="zh-CN" sz="2300" kern="1200" dirty="0"/>
            <a:t>+</a:t>
          </a:r>
          <a:r>
            <a:rPr lang="zh-CN" altLang="en-US" sz="2300" kern="1200" dirty="0"/>
            <a:t> </a:t>
          </a:r>
          <a:r>
            <a:rPr lang="en-US" altLang="zh-CN" sz="2300" kern="1200" dirty="0" err="1"/>
            <a:t>Jieba</a:t>
          </a:r>
          <a:r>
            <a:rPr lang="zh-CN" altLang="en-US" sz="2300" kern="1200" dirty="0"/>
            <a:t>进行数据处理</a:t>
          </a:r>
          <a:endParaRPr lang="en-US" sz="2300" kern="1200" dirty="0"/>
        </a:p>
      </dsp:txBody>
      <dsp:txXfrm>
        <a:off x="1422399" y="4064000"/>
        <a:ext cx="5283200" cy="13546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pyraLvlNode" val="level"/>
          <dgm:param type="pyraAcctTxNode" val="acctTx"/>
          <dgm:param type="pyraAcctBkgdNode" val="acctBkgd"/>
          <dgm:param type="linDir" val="fromB"/>
          <dgm:param type="txDir" val="fromT"/>
          <dgm:param type="pyraAcctPos" val="aft"/>
          <dgm:param type="pyraAcctTxMar" val="step"/>
        </dgm:alg>
      </dgm:if>
      <dgm:else name="Name3">
        <dgm:alg type="pyra">
          <dgm:param type="pyraLvlNode" val="level"/>
          <dgm:param type="pyraAcctTxNode" val="acctTx"/>
          <dgm:param type="pyraAcctBkgdNode" val="acctBkgd"/>
          <dgm:param type="linDir" val="fromB"/>
          <dgm:param type="txDir" val="fromT"/>
          <dgm:param type="pyraAcctPos" val="bef"/>
          <dgm:param type="pyraAcctTxMar" val="step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2" Type="http://schemas.openxmlformats.org/officeDocument/2006/relationships/theme" Target="../theme/theme1.xml"/><Relationship Id="rId21" Type="http://schemas.openxmlformats.org/officeDocument/2006/relationships/image" Target="../media/image4.png"/><Relationship Id="rId20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2.png"/><Relationship Id="rId18" Type="http://schemas.openxmlformats.org/officeDocument/2006/relationships/image" Target="../media/image1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>
            <a:fillRect/>
          </a:stretch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>
            <a:fillRect/>
          </a:stretch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>
            <a:fillRect/>
          </a:stretch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>
            <a:fillRect/>
          </a:stretch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571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mailto:student@39.100.3.165/dataset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file:///39.100.3.165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hyperlink" Target="https://bl.ocks.org/davidwclin/ad5d13db260caeffe9b3" TargetMode="External"/><Relationship Id="rId3" Type="http://schemas.openxmlformats.org/officeDocument/2006/relationships/hyperlink" Target="https://observablehq.com/@d3/cluster-dendrogram" TargetMode="External"/><Relationship Id="rId2" Type="http://schemas.openxmlformats.org/officeDocument/2006/relationships/hyperlink" Target="https://bl.ocks.org/mbostock/4061961" TargetMode="External"/><Relationship Id="rId1" Type="http://schemas.openxmlformats.org/officeDocument/2006/relationships/hyperlink" Target="https://github.com/d3/d3/wiki/Gallery" TargetMode="External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mailto:ai-college@kaikeba.com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tiff"/><Relationship Id="rId1" Type="http://schemas.openxmlformats.org/officeDocument/2006/relationships/image" Target="../media/image1.tif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tiff"/><Relationship Id="rId1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1"/>
            <a:ext cx="8825658" cy="3329580"/>
          </a:xfrm>
        </p:spPr>
        <p:txBody>
          <a:bodyPr/>
          <a:lstStyle/>
          <a:p>
            <a:r>
              <a:rPr lang="en-US" altLang="ja-JP" dirty="0"/>
              <a:t>P</a:t>
            </a:r>
            <a:r>
              <a:rPr lang="en-US" altLang="zh-CN" dirty="0"/>
              <a:t>2</a:t>
            </a:r>
            <a:r>
              <a:rPr lang="zh-CN" altLang="en-US" dirty="0"/>
              <a:t>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ja-JP" altLang="en-US"/>
              <a:t>情感细粒度分类指导文件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/>
              <a:t>开课吧人工智能学院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2019-12-16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</a:t>
            </a:r>
            <a:r>
              <a:rPr lang="zh-CN" altLang="en-US" dirty="0"/>
              <a:t> </a:t>
            </a:r>
            <a:r>
              <a:rPr lang="ja-JP" altLang="en-US"/>
              <a:t>所需要的数据与输入输出定义</a:t>
            </a:r>
            <a:br>
              <a:rPr lang="en-US" altLang="ja-JP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r>
              <a:rPr lang="ja-JP" altLang="en-US"/>
              <a:t>而为了方便训练数据的标标注，训练数据中，</a:t>
            </a:r>
            <a:r>
              <a:rPr lang="en-US" altLang="ja-JP" dirty="0"/>
              <a:t>&lt;** </a:t>
            </a:r>
            <a:r>
              <a:rPr lang="ja-JP" altLang="en-US"/>
              <a:t>正面情感</a:t>
            </a:r>
            <a:r>
              <a:rPr lang="en-US" altLang="ja-JP" dirty="0"/>
              <a:t>, </a:t>
            </a:r>
            <a:r>
              <a:rPr lang="ja-JP" altLang="en-US"/>
              <a:t>中性情感</a:t>
            </a:r>
            <a:r>
              <a:rPr lang="en-US" altLang="ja-JP" dirty="0"/>
              <a:t>, </a:t>
            </a:r>
            <a:r>
              <a:rPr lang="ja-JP" altLang="en-US"/>
              <a:t>负面情感</a:t>
            </a:r>
            <a:r>
              <a:rPr lang="en-US" altLang="ja-JP" dirty="0"/>
              <a:t>, </a:t>
            </a:r>
            <a:r>
              <a:rPr lang="ja-JP" altLang="en-US"/>
              <a:t>情感倾向未提及 </a:t>
            </a:r>
            <a:r>
              <a:rPr lang="en-US" altLang="ja-JP" dirty="0"/>
              <a:t>&gt; ** </a:t>
            </a:r>
            <a:r>
              <a:rPr lang="ja-JP" altLang="en-US"/>
              <a:t>分别对应与 </a:t>
            </a:r>
            <a:r>
              <a:rPr lang="en-US" altLang="ja-JP" dirty="0"/>
              <a:t>(1, 0, -1, -2).</a:t>
            </a:r>
            <a:endParaRPr lang="en-US" altLang="ja-JP" dirty="0"/>
          </a:p>
          <a:p>
            <a:endParaRPr lang="en-US" dirty="0"/>
          </a:p>
          <a:p>
            <a:r>
              <a:rPr lang="ja-JP" altLang="en-US"/>
              <a:t>例如说，“味道不错的面馆，性价比也相当之高，分量很足～女生吃小份，胃口小的，可能吃不完呢。环境在面馆来说算是好的，至少看上去堂子很亮，也比较干净，一般苍蝇馆子还是比不上这个卫生状况的。中午饭点的时候，人很多，人行道上也是要坐满的，隔壁的冒菜馆子，据说是一家，有时候也会开放出来坐吃面的人。“</a:t>
            </a:r>
            <a:endParaRPr lang="ja-JP" altLang="en-US"/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</a:t>
            </a:r>
            <a:r>
              <a:rPr lang="zh-CN" altLang="en-US" dirty="0"/>
              <a:t> </a:t>
            </a:r>
            <a:r>
              <a:rPr lang="ja-JP" altLang="en-US"/>
              <a:t>所需要的数据与输入输出定义</a:t>
            </a:r>
            <a:br>
              <a:rPr lang="en-US" altLang="ja-JP" dirty="0"/>
            </a:br>
            <a:r>
              <a:rPr lang="zh-CN" altLang="en-US" dirty="0"/>
              <a:t> </a:t>
            </a:r>
            <a:r>
              <a:rPr lang="ja-JP" altLang="en-US" sz="2400"/>
              <a:t>这句话在训练数据中的标签就是：</a:t>
            </a:r>
            <a:br>
              <a:rPr lang="ja-JP" altLang="en-US" sz="240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10462612" cy="4199601"/>
          </a:xfrm>
        </p:spPr>
        <p:txBody>
          <a:bodyPr numCol="3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ja-JP" altLang="en-US"/>
              <a:t>交通是否便利</a:t>
            </a:r>
            <a:r>
              <a:rPr lang="en-US" altLang="ja-JP" dirty="0"/>
              <a:t>(</a:t>
            </a:r>
            <a:r>
              <a:rPr lang="en-US" dirty="0"/>
              <a:t>traffic convenience) -2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ja-JP" altLang="en-US"/>
              <a:t>距离商圈远近</a:t>
            </a:r>
            <a:r>
              <a:rPr lang="en-US" altLang="ja-JP" dirty="0"/>
              <a:t>(</a:t>
            </a:r>
            <a:r>
              <a:rPr lang="en-US" dirty="0"/>
              <a:t>distance from business district) -2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ja-JP" altLang="en-US"/>
              <a:t>是否容易寻找</a:t>
            </a:r>
            <a:r>
              <a:rPr lang="en-US" altLang="ja-JP" dirty="0"/>
              <a:t>(</a:t>
            </a:r>
            <a:r>
              <a:rPr lang="en-US" dirty="0"/>
              <a:t>easy to find) -2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ja-JP" altLang="en-US"/>
              <a:t>排队等候时间</a:t>
            </a:r>
            <a:r>
              <a:rPr lang="en-US" altLang="ja-JP" dirty="0"/>
              <a:t>(</a:t>
            </a:r>
            <a:r>
              <a:rPr lang="en-US" dirty="0"/>
              <a:t>wait time) -2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ja-JP" altLang="en-US"/>
              <a:t>服务人员态度</a:t>
            </a:r>
            <a:r>
              <a:rPr lang="en-US" altLang="ja-JP" dirty="0"/>
              <a:t>(</a:t>
            </a:r>
            <a:r>
              <a:rPr lang="en-US" dirty="0"/>
              <a:t>waiter’s attitude) -2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ja-JP" altLang="en-US"/>
              <a:t>是否容易停车</a:t>
            </a:r>
            <a:r>
              <a:rPr lang="en-US" altLang="ja-JP" dirty="0"/>
              <a:t>(</a:t>
            </a:r>
            <a:r>
              <a:rPr lang="en-US" dirty="0"/>
              <a:t>parking convenience) -2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ja-JP" altLang="en-US"/>
              <a:t>点菜</a:t>
            </a:r>
            <a:r>
              <a:rPr lang="en-US" altLang="ja-JP" dirty="0"/>
              <a:t>/</a:t>
            </a:r>
            <a:r>
              <a:rPr lang="ja-JP" altLang="en-US"/>
              <a:t>上菜速度</a:t>
            </a:r>
            <a:r>
              <a:rPr lang="en-US" altLang="ja-JP" dirty="0"/>
              <a:t>(</a:t>
            </a:r>
            <a:r>
              <a:rPr lang="en-US" dirty="0"/>
              <a:t>serving speed) -2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ja-JP" altLang="en-US"/>
              <a:t>价格水平</a:t>
            </a:r>
            <a:r>
              <a:rPr lang="en-US" altLang="ja-JP" dirty="0"/>
              <a:t>(</a:t>
            </a:r>
            <a:r>
              <a:rPr lang="en-US" dirty="0"/>
              <a:t>price level) -2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ja-JP" altLang="en-US"/>
              <a:t>性价比</a:t>
            </a:r>
            <a:r>
              <a:rPr lang="en-US" altLang="ja-JP" dirty="0"/>
              <a:t>(</a:t>
            </a:r>
            <a:r>
              <a:rPr lang="en-US" dirty="0"/>
              <a:t>cost-effective) 1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ja-JP" altLang="en-US"/>
              <a:t>折扣力度</a:t>
            </a:r>
            <a:r>
              <a:rPr lang="en-US" altLang="ja-JP" dirty="0"/>
              <a:t>(</a:t>
            </a:r>
            <a:r>
              <a:rPr lang="en-US" dirty="0"/>
              <a:t>discount) -2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ja-JP" altLang="en-US"/>
              <a:t>装修情况</a:t>
            </a:r>
            <a:r>
              <a:rPr lang="en-US" altLang="ja-JP" dirty="0"/>
              <a:t>(</a:t>
            </a:r>
            <a:r>
              <a:rPr lang="en-US" dirty="0"/>
              <a:t>decoration) 1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ja-JP" altLang="en-US"/>
              <a:t>嘈杂情况</a:t>
            </a:r>
            <a:r>
              <a:rPr lang="en-US" altLang="ja-JP" dirty="0"/>
              <a:t>(</a:t>
            </a:r>
            <a:r>
              <a:rPr lang="en-US" dirty="0"/>
              <a:t>noise) -2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ja-JP" altLang="en-US"/>
              <a:t>就餐空间</a:t>
            </a:r>
            <a:r>
              <a:rPr lang="en-US" altLang="ja-JP" dirty="0"/>
              <a:t>(</a:t>
            </a:r>
            <a:r>
              <a:rPr lang="en-US" dirty="0"/>
              <a:t>space) -2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ja-JP" altLang="en-US"/>
              <a:t>卫生情况</a:t>
            </a:r>
            <a:r>
              <a:rPr lang="en-US" altLang="ja-JP" dirty="0"/>
              <a:t>(</a:t>
            </a:r>
            <a:r>
              <a:rPr lang="en-US" dirty="0" err="1"/>
              <a:t>cleaness</a:t>
            </a:r>
            <a:r>
              <a:rPr lang="en-US" dirty="0"/>
              <a:t>) 1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ja-JP" altLang="en-US"/>
              <a:t>分量</a:t>
            </a:r>
            <a:r>
              <a:rPr lang="en-US" altLang="ja-JP" dirty="0"/>
              <a:t>(</a:t>
            </a:r>
            <a:r>
              <a:rPr lang="en-US" dirty="0"/>
              <a:t>portion) 1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ja-JP" altLang="en-US"/>
              <a:t>口感</a:t>
            </a:r>
            <a:r>
              <a:rPr lang="en-US" altLang="ja-JP" dirty="0"/>
              <a:t>(</a:t>
            </a:r>
            <a:r>
              <a:rPr lang="en-US" dirty="0"/>
              <a:t>taste) 1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ja-JP" altLang="en-US"/>
              <a:t>外观</a:t>
            </a:r>
            <a:r>
              <a:rPr lang="en-US" altLang="ja-JP" dirty="0"/>
              <a:t>(</a:t>
            </a:r>
            <a:r>
              <a:rPr lang="en-US" dirty="0"/>
              <a:t>look) -2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ja-JP" altLang="en-US"/>
              <a:t>推荐程度</a:t>
            </a:r>
            <a:r>
              <a:rPr lang="en-US" altLang="ja-JP" dirty="0"/>
              <a:t>(</a:t>
            </a:r>
            <a:r>
              <a:rPr lang="en-US" dirty="0"/>
              <a:t>recommendation) -2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ja-JP" altLang="en-US"/>
              <a:t>次消费感受</a:t>
            </a:r>
            <a:r>
              <a:rPr lang="en-US" altLang="ja-JP" dirty="0"/>
              <a:t>(</a:t>
            </a:r>
            <a:r>
              <a:rPr lang="en-US" dirty="0"/>
              <a:t>overall experience) 1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ja-JP" altLang="en-US"/>
              <a:t>再次消费的意愿</a:t>
            </a:r>
            <a:r>
              <a:rPr lang="en-US" altLang="ja-JP" dirty="0"/>
              <a:t>(</a:t>
            </a:r>
            <a:r>
              <a:rPr lang="en-US" dirty="0"/>
              <a:t>willing to consume again) -2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</a:t>
            </a:r>
            <a:r>
              <a:rPr lang="zh-CN" altLang="en-US" dirty="0"/>
              <a:t> </a:t>
            </a:r>
            <a:r>
              <a:rPr lang="ja-JP" altLang="en-US"/>
              <a:t>所需要的数据与输入输出定义</a:t>
            </a:r>
            <a:br>
              <a:rPr lang="en-US" altLang="ja-JP" dirty="0"/>
            </a:br>
            <a:r>
              <a:rPr lang="zh-CN" altLang="en-US" dirty="0"/>
              <a:t> </a:t>
            </a:r>
            <a:r>
              <a:rPr lang="ja-JP" altLang="en-US" sz="2800"/>
              <a:t>训练数据在哪里：</a:t>
            </a:r>
            <a:br>
              <a:rPr lang="ja-JP" altLang="en-US" sz="240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10462612" cy="4199601"/>
          </a:xfrm>
        </p:spPr>
        <p:txBody>
          <a:bodyPr numCol="1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ja-JP" altLang="en-US"/>
              <a:t>该数据集合大众点评公开给创新工厂的</a:t>
            </a:r>
            <a:r>
              <a:rPr lang="en-US" altLang="zh-CN" dirty="0"/>
              <a:t>2018</a:t>
            </a:r>
            <a:r>
              <a:rPr lang="zh-CN" altLang="en-US" dirty="0"/>
              <a:t> </a:t>
            </a:r>
            <a:r>
              <a:rPr lang="en-US" altLang="zh-CN" dirty="0"/>
              <a:t>AI</a:t>
            </a:r>
            <a:r>
              <a:rPr lang="ja-JP" altLang="en-US"/>
              <a:t>全球挑战赛的数据集</a:t>
            </a:r>
            <a:r>
              <a:rPr lang="zh-CN" altLang="en-US" dirty="0"/>
              <a:t>，</a:t>
            </a:r>
            <a:r>
              <a:rPr lang="ja-JP" altLang="en-US"/>
              <a:t>因为开课吧和创新工厂工程院的合作</a:t>
            </a:r>
            <a:r>
              <a:rPr lang="zh-CN" altLang="en-US" dirty="0"/>
              <a:t>，</a:t>
            </a:r>
            <a:r>
              <a:rPr lang="ja-JP" altLang="en-US"/>
              <a:t>在数据下线之后</a:t>
            </a:r>
            <a:r>
              <a:rPr lang="zh-CN" altLang="en-US" dirty="0"/>
              <a:t>，</a:t>
            </a:r>
            <a:r>
              <a:rPr lang="ja-JP" altLang="en-US"/>
              <a:t>创新工厂将数据分享给我们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ja-JP" altLang="en-US"/>
              <a:t>这个比赛最终的第一名</a:t>
            </a:r>
            <a:r>
              <a:rPr lang="en-US" altLang="zh-CN" dirty="0"/>
              <a:t>f1</a:t>
            </a:r>
            <a:r>
              <a:rPr lang="zh-CN" altLang="en-US" dirty="0"/>
              <a:t> </a:t>
            </a:r>
            <a:r>
              <a:rPr lang="en-US" altLang="zh-CN" dirty="0"/>
              <a:t>score</a:t>
            </a:r>
            <a:r>
              <a:rPr lang="ja-JP" altLang="en-US"/>
              <a:t>只有</a:t>
            </a:r>
            <a:r>
              <a:rPr lang="en-US" altLang="zh-CN" dirty="0"/>
              <a:t>0.76</a:t>
            </a:r>
            <a:r>
              <a:rPr lang="zh-CN" altLang="en-US" dirty="0"/>
              <a:t>，</a:t>
            </a:r>
            <a:r>
              <a:rPr lang="ja-JP" altLang="en-US"/>
              <a:t>大家可以以此为标准</a:t>
            </a:r>
            <a:r>
              <a:rPr lang="zh-CN" altLang="en-US" dirty="0"/>
              <a:t>，</a:t>
            </a:r>
            <a:r>
              <a:rPr lang="ja-JP" altLang="en-US"/>
              <a:t>观察自己模型的表现</a:t>
            </a:r>
            <a:endParaRPr lang="en-US" altLang="ja-JP" dirty="0"/>
          </a:p>
          <a:p>
            <a:pPr>
              <a:buFont typeface="Arial" panose="020B0604020202020204" pitchFamily="34" charset="0"/>
              <a:buChar char="•"/>
            </a:pPr>
            <a:endParaRPr lang="en-US" altLang="ja-JP" dirty="0"/>
          </a:p>
          <a:p>
            <a:pPr>
              <a:buFont typeface="Arial" panose="020B0604020202020204" pitchFamily="34" charset="0"/>
              <a:buChar char="•"/>
            </a:pPr>
            <a:r>
              <a:rPr lang="ja-JP" altLang="en-US"/>
              <a:t>数据存放在服务器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dirty="0">
                <a:hlinkClick r:id="rId1"/>
              </a:rPr>
              <a:t>student@39.100.3.165</a:t>
            </a:r>
            <a:r>
              <a:rPr lang="en-US" altLang="zh-CN" dirty="0">
                <a:hlinkClick r:id="rId1"/>
              </a:rPr>
              <a:t>/dataset</a:t>
            </a:r>
            <a:r>
              <a:rPr lang="zh-CN" altLang="en-US" dirty="0"/>
              <a:t> </a:t>
            </a:r>
            <a:r>
              <a:rPr lang="ja-JP" altLang="en-US"/>
              <a:t>中</a:t>
            </a:r>
            <a:r>
              <a:rPr lang="zh-CN" altLang="en-US" dirty="0"/>
              <a:t>，</a:t>
            </a:r>
            <a:r>
              <a:rPr lang="ja-JP" altLang="en-US"/>
              <a:t>请大家下载或者直接在远程服务器进行使用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3.</a:t>
            </a:r>
            <a:r>
              <a:rPr lang="zh-CN" altLang="en-US" dirty="0"/>
              <a:t> </a:t>
            </a:r>
            <a:r>
              <a:rPr lang="ja-JP" altLang="en-US"/>
              <a:t>所需要的相关环境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本次项目用到的环境为</a:t>
            </a:r>
            <a:r>
              <a:rPr lang="zh-CN" altLang="en-US" dirty="0"/>
              <a:t>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Python3.6</a:t>
            </a:r>
            <a:r>
              <a:rPr lang="zh-CN" altLang="en-US" dirty="0"/>
              <a:t>， </a:t>
            </a:r>
            <a:r>
              <a:rPr lang="en-US" altLang="zh-CN" dirty="0" err="1"/>
              <a:t>Pycharm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 err="1"/>
              <a:t>Jupyter</a:t>
            </a:r>
            <a:r>
              <a:rPr lang="zh-CN" altLang="en-US" dirty="0"/>
              <a:t> </a:t>
            </a:r>
            <a:r>
              <a:rPr lang="en-US" altLang="zh-CN" dirty="0"/>
              <a:t>Notebook</a:t>
            </a:r>
            <a:endParaRPr lang="en-US" altLang="zh-CN" dirty="0"/>
          </a:p>
          <a:p>
            <a:r>
              <a:rPr lang="en-US" altLang="zh-CN" dirty="0" err="1"/>
              <a:t>Keras</a:t>
            </a:r>
            <a:r>
              <a:rPr lang="zh-CN" altLang="en-US" dirty="0"/>
              <a:t>， </a:t>
            </a:r>
            <a:r>
              <a:rPr lang="en-US" altLang="zh-CN" dirty="0" err="1"/>
              <a:t>Tensorflow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Pandas</a:t>
            </a:r>
            <a:endParaRPr lang="en-US" altLang="zh-CN" dirty="0"/>
          </a:p>
          <a:p>
            <a:r>
              <a:rPr lang="en-US" altLang="zh-CN" dirty="0"/>
              <a:t>Linux</a:t>
            </a:r>
            <a:r>
              <a:rPr lang="zh-CN" altLang="en-US" dirty="0"/>
              <a:t> </a:t>
            </a:r>
            <a:r>
              <a:rPr lang="en-US" altLang="zh-CN" dirty="0"/>
              <a:t>Ubuntu</a:t>
            </a:r>
            <a:r>
              <a:rPr lang="zh-CN" altLang="en-US" dirty="0"/>
              <a:t> </a:t>
            </a:r>
            <a:r>
              <a:rPr lang="ja-JP" altLang="en-US"/>
              <a:t>服务器</a:t>
            </a:r>
            <a:endParaRPr lang="en-US" altLang="ja-JP" dirty="0"/>
          </a:p>
          <a:p>
            <a:endParaRPr lang="en-US" altLang="zh-CN" dirty="0"/>
          </a:p>
          <a:p>
            <a:r>
              <a:rPr lang="en-US" altLang="zh-CN" dirty="0"/>
              <a:t>Ubuntu</a:t>
            </a:r>
            <a:r>
              <a:rPr lang="ja-JP" altLang="en-US"/>
              <a:t>服务器的用户名和密码为</a:t>
            </a:r>
            <a:r>
              <a:rPr lang="zh-CN" altLang="en-US" dirty="0"/>
              <a:t>： </a:t>
            </a:r>
            <a:endParaRPr lang="en-US" altLang="zh-CN" dirty="0"/>
          </a:p>
          <a:p>
            <a:pPr lvl="1"/>
            <a:r>
              <a:rPr lang="en-US" dirty="0"/>
              <a:t>student@</a:t>
            </a:r>
            <a:r>
              <a:rPr lang="en-US" dirty="0">
                <a:hlinkClick r:id="rId1"/>
              </a:rPr>
              <a:t>39.100.3.165</a:t>
            </a:r>
            <a:endParaRPr lang="en-US" dirty="0"/>
          </a:p>
          <a:p>
            <a:pPr lvl="1"/>
            <a:r>
              <a:rPr lang="en-US" dirty="0"/>
              <a:t>AI@2019@ai</a:t>
            </a:r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</a:t>
            </a:r>
            <a:r>
              <a:rPr lang="zh-CN" altLang="en-US" dirty="0"/>
              <a:t> </a:t>
            </a:r>
            <a:r>
              <a:rPr lang="ja-JP" altLang="en-US"/>
              <a:t>所需要的数据与输入输出定义</a:t>
            </a:r>
            <a:r>
              <a:rPr lang="zh-CN" altLang="en-US" dirty="0"/>
              <a:t>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Evaluation</a:t>
            </a:r>
            <a:br>
              <a:rPr lang="en-US" altLang="ja-JP" dirty="0"/>
            </a:br>
            <a:br>
              <a:rPr lang="ja-JP" altLang="en-US" sz="240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10462612" cy="4199601"/>
          </a:xfrm>
        </p:spPr>
        <p:txBody>
          <a:bodyPr numCol="1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ja-JP" altLang="en-US"/>
              <a:t>你现在需要考虑一个问题</a:t>
            </a:r>
            <a:r>
              <a:rPr lang="zh-CN" altLang="en-US" dirty="0"/>
              <a:t>，</a:t>
            </a:r>
            <a:r>
              <a:rPr lang="ja-JP" altLang="en-US"/>
              <a:t>如何定义该模型的表现</a:t>
            </a:r>
            <a:r>
              <a:rPr lang="zh-CN" altLang="en-US" dirty="0"/>
              <a:t>：</a:t>
            </a: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/>
              <a:t>Precision?</a:t>
            </a:r>
            <a:r>
              <a:rPr lang="zh-CN" altLang="en-US" dirty="0"/>
              <a:t> </a:t>
            </a:r>
            <a:r>
              <a:rPr lang="en-US" altLang="zh-CN" dirty="0"/>
              <a:t>Recall?</a:t>
            </a:r>
            <a:r>
              <a:rPr lang="zh-CN" altLang="en-US" dirty="0"/>
              <a:t> </a:t>
            </a:r>
            <a:r>
              <a:rPr lang="en-US" altLang="zh-CN" dirty="0"/>
              <a:t>AUC?</a:t>
            </a:r>
            <a:r>
              <a:rPr lang="zh-CN" altLang="en-US" dirty="0"/>
              <a:t> </a:t>
            </a:r>
            <a:r>
              <a:rPr lang="ja-JP" altLang="en-US"/>
              <a:t>还记得这几个有什么区别吗</a:t>
            </a:r>
            <a:r>
              <a:rPr lang="zh-CN" altLang="en-US" dirty="0"/>
              <a:t>？ </a:t>
            </a:r>
            <a:endParaRPr lang="en-US" altLang="zh-CN" dirty="0"/>
          </a:p>
          <a:p>
            <a:pPr lvl="1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/>
              <a:t>Baseline</a:t>
            </a:r>
            <a:r>
              <a:rPr lang="ja-JP" altLang="en-US"/>
              <a:t>是多少</a:t>
            </a:r>
            <a:r>
              <a:rPr lang="zh-CN" altLang="en-US" dirty="0"/>
              <a:t>？</a:t>
            </a:r>
            <a:r>
              <a:rPr lang="ja-JP" altLang="en-US"/>
              <a:t>例如</a:t>
            </a:r>
            <a:r>
              <a:rPr lang="zh-CN" altLang="en-US" dirty="0"/>
              <a:t>，</a:t>
            </a:r>
            <a:r>
              <a:rPr lang="en-US" altLang="zh-CN" dirty="0"/>
              <a:t>5</a:t>
            </a:r>
            <a:r>
              <a:rPr lang="ja-JP" altLang="en-US"/>
              <a:t>分类的问题</a:t>
            </a:r>
            <a:r>
              <a:rPr lang="zh-CN" altLang="en-US" dirty="0"/>
              <a:t>，</a:t>
            </a:r>
            <a:r>
              <a:rPr lang="ja-JP" altLang="en-US"/>
              <a:t>那么准确率最低也应该是</a:t>
            </a:r>
            <a:r>
              <a:rPr lang="en-US" altLang="zh-CN" dirty="0"/>
              <a:t>20%</a:t>
            </a:r>
            <a:r>
              <a:rPr lang="zh-CN" altLang="en-US" dirty="0"/>
              <a:t>（</a:t>
            </a:r>
            <a:r>
              <a:rPr lang="ja-JP" altLang="en-US"/>
              <a:t>为什么</a:t>
            </a:r>
            <a:r>
              <a:rPr lang="zh-CN" altLang="en-US" dirty="0"/>
              <a:t>？）</a:t>
            </a:r>
            <a:endParaRPr lang="en-US" altLang="zh-CN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ja-JP" altLang="en-US"/>
              <a:t>在</a:t>
            </a:r>
            <a:r>
              <a:rPr lang="en-US" altLang="ja-JP" dirty="0" err="1"/>
              <a:t>Keras</a:t>
            </a:r>
            <a:r>
              <a:rPr lang="ja-JP" altLang="en-US"/>
              <a:t>里边</a:t>
            </a:r>
            <a:r>
              <a:rPr lang="zh-CN" altLang="en-US" dirty="0"/>
              <a:t>，</a:t>
            </a:r>
            <a:r>
              <a:rPr lang="ja-JP" altLang="en-US"/>
              <a:t>选择合适的</a:t>
            </a:r>
            <a:r>
              <a:rPr lang="en-US" altLang="ja-JP" dirty="0"/>
              <a:t>metric</a:t>
            </a:r>
            <a:r>
              <a:rPr lang="zh-CN" altLang="en-US" dirty="0"/>
              <a:t>，</a:t>
            </a:r>
            <a:r>
              <a:rPr lang="ja-JP" altLang="en-US"/>
              <a:t>然后观察</a:t>
            </a:r>
            <a:r>
              <a:rPr lang="en-US" altLang="ja-JP" dirty="0"/>
              <a:t>validation</a:t>
            </a:r>
            <a:r>
              <a:rPr lang="ja-JP" altLang="en-US"/>
              <a:t>和</a:t>
            </a:r>
            <a:r>
              <a:rPr lang="en-US" altLang="ja-JP" dirty="0"/>
              <a:t>training</a:t>
            </a:r>
            <a:r>
              <a:rPr lang="ja-JP" altLang="en-US"/>
              <a:t>的变化</a:t>
            </a:r>
            <a:r>
              <a:rPr lang="zh-CN" altLang="en-US" dirty="0"/>
              <a:t>，</a:t>
            </a:r>
            <a:r>
              <a:rPr lang="ja-JP" altLang="en-US"/>
              <a:t>就可以知道我们的结果了</a:t>
            </a:r>
            <a:endParaRPr lang="en-US" altLang="ja-JP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ja-JP" altLang="en-US"/>
              <a:t>当你知道了输入输出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ja-JP" altLang="en-US"/>
              <a:t>模型的</a:t>
            </a:r>
            <a:r>
              <a:rPr lang="en-US" altLang="zh-CN" dirty="0"/>
              <a:t>Evaluation</a:t>
            </a:r>
            <a:r>
              <a:rPr lang="zh-CN" altLang="en-US" dirty="0"/>
              <a:t> </a:t>
            </a:r>
            <a:r>
              <a:rPr lang="en-US" altLang="zh-CN" dirty="0"/>
              <a:t>Metric</a:t>
            </a:r>
            <a:r>
              <a:rPr lang="zh-CN" altLang="en-US" dirty="0"/>
              <a:t> </a:t>
            </a:r>
            <a:r>
              <a:rPr lang="ja-JP" altLang="en-US"/>
              <a:t>你就可以动手</a:t>
            </a:r>
            <a:r>
              <a:rPr lang="en-US" altLang="ja-JP" dirty="0"/>
              <a:t>C</a:t>
            </a:r>
            <a:r>
              <a:rPr lang="en-US" altLang="zh-CN" dirty="0"/>
              <a:t>oding</a:t>
            </a:r>
            <a:r>
              <a:rPr lang="ja-JP" altLang="en-US"/>
              <a:t>了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4.</a:t>
            </a:r>
            <a:r>
              <a:rPr lang="zh-CN" altLang="en-US" dirty="0"/>
              <a:t> </a:t>
            </a:r>
            <a:r>
              <a:rPr lang="ja-JP" altLang="en-US"/>
              <a:t>相关的技术栈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484507"/>
            <a:ext cx="8946541" cy="4195481"/>
          </a:xfrm>
        </p:spPr>
        <p:txBody>
          <a:bodyPr/>
          <a:lstStyle/>
          <a:p>
            <a:r>
              <a:rPr lang="ja-JP" altLang="en-US"/>
              <a:t>需要同学从后台数据处理</a:t>
            </a:r>
            <a:r>
              <a:rPr lang="zh-CN" altLang="en-US" dirty="0"/>
              <a:t>，</a:t>
            </a:r>
            <a:endParaRPr lang="en-US" altLang="zh-CN" dirty="0"/>
          </a:p>
          <a:p>
            <a:r>
              <a:rPr lang="ja-JP" altLang="en-US"/>
              <a:t>到模型建立最后到网页展示完成</a:t>
            </a:r>
            <a:endParaRPr lang="en-US" altLang="ja-JP" dirty="0"/>
          </a:p>
          <a:p>
            <a:r>
              <a:rPr lang="ja-JP" altLang="en-US"/>
              <a:t>该项目</a:t>
            </a:r>
            <a:endParaRPr lang="en-US" altLang="zh-CN" dirty="0"/>
          </a:p>
          <a:p>
            <a:endParaRPr lang="en-US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5.</a:t>
            </a:r>
            <a:r>
              <a:rPr lang="zh-CN" altLang="en-US" dirty="0"/>
              <a:t> </a:t>
            </a:r>
            <a:r>
              <a:rPr lang="ja-JP" altLang="en-US"/>
              <a:t>数据可视化建议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595718"/>
            <a:ext cx="8946541" cy="4715630"/>
          </a:xfrm>
        </p:spPr>
        <p:txBody>
          <a:bodyPr>
            <a:normAutofit fontScale="92500" lnSpcReduction="10000"/>
          </a:bodyPr>
          <a:lstStyle/>
          <a:p>
            <a:r>
              <a:rPr lang="ja-JP" altLang="en-US"/>
              <a:t>良好的可视化是展示我们的能力的一个非常好的帮手</a:t>
            </a:r>
            <a:r>
              <a:rPr lang="zh-CN" altLang="en-US" dirty="0"/>
              <a:t>，</a:t>
            </a:r>
            <a:r>
              <a:rPr lang="ja-JP" altLang="en-US"/>
              <a:t>很多同学的代码往往停留在</a:t>
            </a:r>
            <a:r>
              <a:rPr lang="zh-CN" altLang="en-US" dirty="0"/>
              <a:t>“</a:t>
            </a:r>
            <a:r>
              <a:rPr lang="ja-JP" altLang="en-US"/>
              <a:t>黑框框</a:t>
            </a:r>
            <a:r>
              <a:rPr lang="zh-CN" altLang="en-US" dirty="0"/>
              <a:t>”</a:t>
            </a:r>
            <a:r>
              <a:rPr lang="ja-JP" altLang="en-US"/>
              <a:t>的</a:t>
            </a:r>
            <a:r>
              <a:rPr lang="en-US" altLang="ja-JP" dirty="0"/>
              <a:t>Terminal</a:t>
            </a:r>
            <a:r>
              <a:rPr lang="ja-JP" altLang="en-US"/>
              <a:t>里边</a:t>
            </a:r>
            <a:r>
              <a:rPr lang="zh-CN" altLang="en-US" dirty="0"/>
              <a:t>，</a:t>
            </a:r>
            <a:r>
              <a:rPr lang="ja-JP" altLang="en-US"/>
              <a:t>这对于展示自己实力是很不好的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ja-JP" altLang="en-US"/>
              <a:t>我们之前给大家介绍了</a:t>
            </a:r>
            <a:r>
              <a:rPr lang="en-US" altLang="zh-CN" dirty="0"/>
              <a:t>bottle,</a:t>
            </a:r>
            <a:r>
              <a:rPr lang="zh-CN" altLang="en-US" dirty="0"/>
              <a:t> </a:t>
            </a:r>
            <a:r>
              <a:rPr lang="en-US" altLang="zh-CN" dirty="0"/>
              <a:t>Flask</a:t>
            </a:r>
            <a:r>
              <a:rPr lang="zh-CN" altLang="en-US" dirty="0"/>
              <a:t>，</a:t>
            </a:r>
            <a:r>
              <a:rPr lang="en-US" altLang="ja-JP" dirty="0"/>
              <a:t>Bootstrap</a:t>
            </a:r>
            <a:r>
              <a:rPr lang="ja-JP" altLang="en-US"/>
              <a:t>等工具</a:t>
            </a:r>
            <a:r>
              <a:rPr lang="zh-CN" altLang="en-US" dirty="0"/>
              <a:t>，</a:t>
            </a:r>
            <a:r>
              <a:rPr lang="ja-JP" altLang="en-US"/>
              <a:t>这些是非常好的</a:t>
            </a:r>
            <a:r>
              <a:rPr lang="zh-CN" altLang="en-US" dirty="0"/>
              <a:t>，</a:t>
            </a:r>
            <a:r>
              <a:rPr lang="ja-JP" altLang="en-US"/>
              <a:t>但是</a:t>
            </a:r>
            <a:r>
              <a:rPr lang="zh-CN" altLang="en-US" dirty="0"/>
              <a:t>，</a:t>
            </a:r>
            <a:r>
              <a:rPr lang="ja-JP" altLang="en-US"/>
              <a:t>对于这个项目</a:t>
            </a:r>
            <a:r>
              <a:rPr lang="zh-CN" altLang="en-US" dirty="0"/>
              <a:t>，</a:t>
            </a:r>
            <a:r>
              <a:rPr lang="ja-JP" altLang="en-US"/>
              <a:t>维度这么高的分析</a:t>
            </a:r>
            <a:r>
              <a:rPr lang="zh-CN" altLang="en-US" dirty="0"/>
              <a:t>，</a:t>
            </a:r>
            <a:r>
              <a:rPr lang="ja-JP" altLang="en-US"/>
              <a:t>光光有一个页面还不够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ja-JP" altLang="en-US"/>
              <a:t>我们给大家推荐</a:t>
            </a:r>
            <a:r>
              <a:rPr lang="en-US" altLang="ja-JP" dirty="0"/>
              <a:t>D</a:t>
            </a:r>
            <a:r>
              <a:rPr lang="en-US" altLang="zh-CN" dirty="0"/>
              <a:t>3</a:t>
            </a:r>
            <a:r>
              <a:rPr lang="ja-JP" altLang="en-US"/>
              <a:t>库</a:t>
            </a:r>
            <a:r>
              <a:rPr lang="zh-CN" altLang="en-US" dirty="0"/>
              <a:t>，</a:t>
            </a:r>
            <a:r>
              <a:rPr lang="ja-JP" altLang="en-US"/>
              <a:t>这个库是数据可视化最广泛的库了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dirty="0">
                <a:hlinkClick r:id="rId1"/>
              </a:rPr>
              <a:t>https://github.com/d3/d3/wiki/Gallery</a:t>
            </a:r>
            <a:endParaRPr lang="en-US" dirty="0"/>
          </a:p>
          <a:p>
            <a:endParaRPr lang="en-US" dirty="0"/>
          </a:p>
          <a:p>
            <a:r>
              <a:rPr lang="ja-JP" altLang="en-US"/>
              <a:t>可以用在我们这个项目中的可视化工具有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en-US" dirty="0">
                <a:hlinkClick r:id="rId2"/>
              </a:rPr>
              <a:t>https://bl.ocks.org/mbostock/4061961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https://observablehq.com/@d3/cluster-dendrogram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https://bl.ocks.org/davidwclin/ad5d13db260caeffe9b3</a:t>
            </a:r>
            <a:endParaRPr lang="en-US" dirty="0"/>
          </a:p>
          <a:p>
            <a:r>
              <a:rPr lang="en-US" dirty="0"/>
              <a:t>D3</a:t>
            </a:r>
            <a:r>
              <a:rPr lang="ja-JP" altLang="en-US"/>
              <a:t>的使用需要对</a:t>
            </a:r>
            <a:r>
              <a:rPr lang="en-US" altLang="ja-JP" dirty="0" err="1"/>
              <a:t>Javascript</a:t>
            </a:r>
            <a:r>
              <a:rPr lang="ja-JP" altLang="en-US"/>
              <a:t>有所了解</a:t>
            </a:r>
            <a:r>
              <a:rPr lang="zh-CN" altLang="en-US" dirty="0"/>
              <a:t>，</a:t>
            </a:r>
            <a:r>
              <a:rPr lang="ja-JP" altLang="en-US"/>
              <a:t>大家如果自己不能完成</a:t>
            </a:r>
            <a:r>
              <a:rPr lang="zh-CN" altLang="en-US" dirty="0"/>
              <a:t>，</a:t>
            </a:r>
            <a:r>
              <a:rPr lang="ja-JP" altLang="en-US"/>
              <a:t>请在群里找到合适的队友一起完成</a:t>
            </a:r>
            <a:r>
              <a:rPr lang="zh-CN" altLang="en-US" dirty="0"/>
              <a:t>。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1" y="452718"/>
            <a:ext cx="3978790" cy="1400530"/>
          </a:xfrm>
        </p:spPr>
        <p:txBody>
          <a:bodyPr>
            <a:normAutofit/>
          </a:bodyPr>
          <a:lstStyle/>
          <a:p>
            <a:pPr lvl="0"/>
            <a:r>
              <a:rPr lang="en-US" sz="3600" dirty="0"/>
              <a:t>5.</a:t>
            </a:r>
            <a:r>
              <a:rPr lang="zh-CN" altLang="en-US" sz="3600" dirty="0"/>
              <a:t> </a:t>
            </a:r>
            <a:r>
              <a:rPr lang="ja-JP" altLang="en-US" sz="3600"/>
              <a:t>数据可视化建议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9293" b="2"/>
          <a:stretch>
            <a:fillRect/>
          </a:stretch>
        </p:blipFill>
        <p:spPr>
          <a:xfrm>
            <a:off x="5316658" y="10"/>
            <a:ext cx="6873804" cy="3428988"/>
          </a:xfrm>
          <a:prstGeom prst="rect">
            <a:avLst/>
          </a:prstGeom>
        </p:spPr>
      </p:pic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1" y="2052918"/>
            <a:ext cx="3977971" cy="419548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ja-JP" altLang="en-US"/>
              <a:t>右边的图是我们给到大家的</a:t>
            </a:r>
            <a:r>
              <a:rPr lang="en-US" altLang="ja-JP" dirty="0"/>
              <a:t>D3</a:t>
            </a:r>
            <a:r>
              <a:rPr lang="ja-JP" altLang="en-US"/>
              <a:t>实例</a:t>
            </a:r>
            <a:r>
              <a:rPr lang="zh-CN" altLang="en-US" dirty="0"/>
              <a:t>，</a:t>
            </a:r>
            <a:r>
              <a:rPr lang="ja-JP" altLang="en-US"/>
              <a:t>大家如果熟悉</a:t>
            </a:r>
            <a:r>
              <a:rPr lang="en-US" altLang="ja-JP" dirty="0"/>
              <a:t>JS</a:t>
            </a:r>
            <a:r>
              <a:rPr lang="zh-CN" altLang="en-US" dirty="0"/>
              <a:t>，</a:t>
            </a:r>
            <a:r>
              <a:rPr lang="ja-JP" altLang="en-US"/>
              <a:t>那么把里边的数据语言进行修改</a:t>
            </a:r>
            <a:r>
              <a:rPr lang="zh-CN" altLang="en-US" dirty="0"/>
              <a:t>，</a:t>
            </a:r>
            <a:r>
              <a:rPr lang="ja-JP" altLang="en-US"/>
              <a:t>就能得到这样的可视化图形了</a:t>
            </a:r>
            <a:r>
              <a:rPr lang="zh-CN" altLang="en-US" dirty="0"/>
              <a:t>，</a:t>
            </a:r>
            <a:r>
              <a:rPr lang="ja-JP" altLang="en-US"/>
              <a:t>这些图形都是可以运行在</a:t>
            </a:r>
            <a:r>
              <a:rPr lang="en-US" altLang="ja-JP" dirty="0"/>
              <a:t>HTML</a:t>
            </a:r>
            <a:r>
              <a:rPr lang="ja-JP" altLang="en-US"/>
              <a:t>页面的</a:t>
            </a:r>
            <a:r>
              <a:rPr lang="zh-CN" altLang="en-US" dirty="0"/>
              <a:t>。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42367" r="2" b="2"/>
          <a:stretch>
            <a:fillRect/>
          </a:stretch>
        </p:blipFill>
        <p:spPr>
          <a:xfrm>
            <a:off x="5316658" y="3428998"/>
            <a:ext cx="3436902" cy="342899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t="1228" r="-1" b="-1"/>
          <a:stretch>
            <a:fillRect/>
          </a:stretch>
        </p:blipFill>
        <p:spPr>
          <a:xfrm>
            <a:off x="8753560" y="3428998"/>
            <a:ext cx="3436902" cy="3428996"/>
          </a:xfrm>
          <a:prstGeom prst="rect">
            <a:avLst/>
          </a:prstGeom>
        </p:spPr>
      </p:pic>
      <p:cxnSp>
        <p:nvCxnSpPr>
          <p:cNvPr id="13" name="Straight Connector 12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8753560" y="3428998"/>
            <a:ext cx="0" cy="342899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5316658" y="3428998"/>
            <a:ext cx="6873804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6.</a:t>
            </a:r>
            <a:r>
              <a:rPr lang="zh-CN" altLang="en-US" dirty="0"/>
              <a:t> </a:t>
            </a:r>
            <a:r>
              <a:rPr lang="ja-JP" altLang="en-US"/>
              <a:t>总结与建议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 </a:t>
            </a:r>
            <a:r>
              <a:rPr lang="ja-JP" altLang="en-US"/>
              <a:t>看到这个项目</a:t>
            </a:r>
            <a:r>
              <a:rPr lang="zh-CN" altLang="en-US" dirty="0"/>
              <a:t>，</a:t>
            </a:r>
            <a:r>
              <a:rPr lang="ja-JP" altLang="en-US"/>
              <a:t>我们首先想到的是</a:t>
            </a:r>
            <a:r>
              <a:rPr lang="zh-CN" altLang="en-US" dirty="0"/>
              <a:t>，</a:t>
            </a:r>
            <a:r>
              <a:rPr lang="ja-JP" altLang="en-US"/>
              <a:t>这个</a:t>
            </a:r>
            <a:r>
              <a:rPr lang="en-US" altLang="ja-JP" dirty="0"/>
              <a:t>Case</a:t>
            </a:r>
            <a:r>
              <a:rPr lang="ja-JP" altLang="en-US"/>
              <a:t>和之前</a:t>
            </a:r>
            <a:r>
              <a:rPr lang="en-US" altLang="ja-JP" dirty="0"/>
              <a:t>Kaggle</a:t>
            </a:r>
            <a:r>
              <a:rPr lang="zh-CN" altLang="en-US" dirty="0"/>
              <a:t>，</a:t>
            </a:r>
            <a:r>
              <a:rPr lang="ja-JP" altLang="en-US"/>
              <a:t>豆瓣中遇到的问题比较相似</a:t>
            </a:r>
            <a:r>
              <a:rPr lang="zh-CN" altLang="en-US" dirty="0"/>
              <a:t>，</a:t>
            </a:r>
            <a:r>
              <a:rPr lang="ja-JP" altLang="en-US"/>
              <a:t>那么</a:t>
            </a:r>
            <a:r>
              <a:rPr lang="zh-CN" altLang="en-US" dirty="0"/>
              <a:t>，</a:t>
            </a:r>
            <a:r>
              <a:rPr lang="ja-JP" altLang="en-US"/>
              <a:t>我们首先要基于前人的经验进行复现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 </a:t>
            </a:r>
            <a:r>
              <a:rPr lang="ja-JP" altLang="en-US"/>
              <a:t>基于前人的经验和模型</a:t>
            </a:r>
            <a:r>
              <a:rPr lang="zh-CN" altLang="en-US" dirty="0"/>
              <a:t>，</a:t>
            </a:r>
            <a:r>
              <a:rPr lang="ja-JP" altLang="en-US"/>
              <a:t>修改自己的代码</a:t>
            </a:r>
            <a:r>
              <a:rPr lang="zh-CN" altLang="en-US" dirty="0"/>
              <a:t>，</a:t>
            </a:r>
            <a:r>
              <a:rPr lang="ja-JP" altLang="en-US"/>
              <a:t>能够</a:t>
            </a:r>
            <a:r>
              <a:rPr lang="en-US" altLang="zh-CN" dirty="0"/>
              <a:t>end-to-end</a:t>
            </a:r>
            <a:r>
              <a:rPr lang="ja-JP" altLang="en-US"/>
              <a:t>完成项目初版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 </a:t>
            </a:r>
            <a:r>
              <a:rPr lang="ja-JP" altLang="en-US"/>
              <a:t>修整</a:t>
            </a:r>
            <a:r>
              <a:rPr lang="zh-CN" altLang="en-US" dirty="0"/>
              <a:t>、</a:t>
            </a:r>
            <a:r>
              <a:rPr lang="ja-JP" altLang="en-US"/>
              <a:t>改变此模型</a:t>
            </a:r>
            <a:r>
              <a:rPr lang="zh-CN" altLang="en-US" dirty="0"/>
              <a:t>，</a:t>
            </a:r>
            <a:r>
              <a:rPr lang="ja-JP" altLang="en-US"/>
              <a:t>从词向量</a:t>
            </a:r>
            <a:r>
              <a:rPr lang="zh-CN" altLang="en-US" dirty="0"/>
              <a:t>、</a:t>
            </a:r>
            <a:r>
              <a:rPr lang="ja-JP" altLang="en-US"/>
              <a:t>模型结构等层面进行分析</a:t>
            </a:r>
            <a:r>
              <a:rPr lang="zh-CN" altLang="en-US" dirty="0"/>
              <a:t>。</a:t>
            </a:r>
            <a:r>
              <a:rPr lang="en-US" altLang="zh-CN" dirty="0"/>
              <a:t>Overfitting,</a:t>
            </a:r>
            <a:r>
              <a:rPr lang="zh-CN" altLang="en-US" dirty="0"/>
              <a:t> </a:t>
            </a:r>
            <a:r>
              <a:rPr lang="en-US" altLang="zh-CN" dirty="0"/>
              <a:t>Underfitting?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 </a:t>
            </a:r>
            <a:r>
              <a:rPr lang="ja-JP" altLang="en-US"/>
              <a:t>依照自己所观察到的欠拟合</a:t>
            </a:r>
            <a:r>
              <a:rPr lang="zh-CN" altLang="en-US" dirty="0"/>
              <a:t>、</a:t>
            </a:r>
            <a:r>
              <a:rPr lang="ja-JP" altLang="en-US"/>
              <a:t>过拟合现象</a:t>
            </a:r>
            <a:r>
              <a:rPr lang="zh-CN" altLang="en-US" dirty="0"/>
              <a:t>，</a:t>
            </a:r>
            <a:r>
              <a:rPr lang="ja-JP" altLang="en-US"/>
              <a:t>进行模型调整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en-US" altLang="zh-CN" dirty="0"/>
              <a:t>5.</a:t>
            </a:r>
            <a:r>
              <a:rPr lang="zh-CN" altLang="en-US" dirty="0"/>
              <a:t> </a:t>
            </a:r>
            <a:r>
              <a:rPr lang="ja-JP" altLang="en-US"/>
              <a:t>模型调整</a:t>
            </a:r>
            <a:r>
              <a:rPr lang="zh-CN" altLang="en-US" dirty="0"/>
              <a:t>，</a:t>
            </a:r>
            <a:r>
              <a:rPr lang="ja-JP" altLang="en-US"/>
              <a:t>不是眯着眼</a:t>
            </a:r>
            <a:r>
              <a:rPr lang="zh-CN" altLang="en-US" dirty="0"/>
              <a:t>，</a:t>
            </a:r>
            <a:r>
              <a:rPr lang="ja-JP" altLang="en-US"/>
              <a:t>随机瞎调参</a:t>
            </a:r>
            <a:r>
              <a:rPr lang="zh-CN" altLang="en-US" dirty="0"/>
              <a:t>，</a:t>
            </a:r>
            <a:r>
              <a:rPr lang="ja-JP" altLang="en-US"/>
              <a:t>要有一个</a:t>
            </a:r>
            <a:r>
              <a:rPr lang="zh-CN" altLang="en-US" dirty="0"/>
              <a:t> </a:t>
            </a:r>
            <a:r>
              <a:rPr lang="ja-JP" altLang="en-US"/>
              <a:t>分析现象</a:t>
            </a:r>
            <a:r>
              <a:rPr lang="zh-CN" altLang="en-US" dirty="0"/>
              <a:t> </a:t>
            </a:r>
            <a:r>
              <a:rPr lang="en-US" altLang="zh-CN" dirty="0"/>
              <a:t>-&gt;</a:t>
            </a:r>
            <a:r>
              <a:rPr lang="zh-CN" altLang="en-US" dirty="0"/>
              <a:t> </a:t>
            </a:r>
            <a:r>
              <a:rPr lang="ja-JP" altLang="en-US"/>
              <a:t>提出假设</a:t>
            </a:r>
            <a:r>
              <a:rPr lang="zh-CN" altLang="en-US" dirty="0"/>
              <a:t> </a:t>
            </a:r>
            <a:r>
              <a:rPr lang="en-US" altLang="zh-CN" dirty="0"/>
              <a:t>-&gt;</a:t>
            </a:r>
            <a:r>
              <a:rPr lang="zh-CN" altLang="en-US" dirty="0"/>
              <a:t> </a:t>
            </a:r>
            <a:r>
              <a:rPr lang="ja-JP" altLang="en-US"/>
              <a:t>改变模型做实验</a:t>
            </a:r>
            <a:r>
              <a:rPr lang="zh-CN" altLang="en-US" dirty="0"/>
              <a:t> </a:t>
            </a:r>
            <a:r>
              <a:rPr lang="en-US" altLang="zh-CN" dirty="0"/>
              <a:t>-&gt;</a:t>
            </a:r>
            <a:r>
              <a:rPr lang="zh-CN" altLang="en-US" dirty="0"/>
              <a:t> </a:t>
            </a:r>
            <a:r>
              <a:rPr lang="ja-JP" altLang="en-US"/>
              <a:t>观察是否符合期望这样一个过程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6.</a:t>
            </a:r>
            <a:r>
              <a:rPr lang="zh-CN" altLang="en-US" dirty="0"/>
              <a:t> </a:t>
            </a:r>
            <a:r>
              <a:rPr lang="ja-JP" altLang="en-US"/>
              <a:t>总结与建议</a:t>
            </a:r>
            <a:r>
              <a:rPr lang="en-US" altLang="zh-CN" dirty="0"/>
              <a:t>-2</a:t>
            </a:r>
            <a:br>
              <a:rPr lang="en-US" altLang="zh-CN" dirty="0"/>
            </a:br>
            <a:r>
              <a:rPr lang="ja-JP" altLang="en-US" sz="2400"/>
              <a:t>例如</a:t>
            </a:r>
            <a:r>
              <a:rPr lang="zh-CN" altLang="en-US" sz="2400" dirty="0"/>
              <a:t>，</a:t>
            </a:r>
            <a:r>
              <a:rPr lang="ja-JP" altLang="en-US" sz="2400"/>
              <a:t>我们可以按照以下的类似思路进行调参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55000" lnSpcReduction="20000"/>
          </a:bodyPr>
          <a:lstStyle/>
          <a:p>
            <a:pPr>
              <a:lnSpc>
                <a:spcPct val="170000"/>
              </a:lnSpc>
            </a:pPr>
            <a:r>
              <a:rPr lang="ja-JP" altLang="en-US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第</a:t>
            </a:r>
            <a:r>
              <a:rPr lang="en-US" altLang="ja-JP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1</a:t>
            </a:r>
            <a:r>
              <a:rPr lang="ja-JP" altLang="en-US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次优化：</a:t>
            </a:r>
            <a:endParaRPr lang="ja-JP" altLang="en-US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>
              <a:lnSpc>
                <a:spcPct val="170000"/>
              </a:lnSpc>
            </a:pPr>
            <a:r>
              <a:rPr lang="ja-JP" altLang="en-US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存在的问题： </a:t>
            </a:r>
            <a:r>
              <a:rPr 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loss</a:t>
            </a:r>
            <a:r>
              <a:rPr lang="ja-JP" altLang="en-US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下降太慢；</a:t>
            </a:r>
            <a:endParaRPr lang="ja-JP" altLang="en-US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>
              <a:lnSpc>
                <a:spcPct val="170000"/>
              </a:lnSpc>
            </a:pPr>
            <a:r>
              <a:rPr lang="ja-JP" altLang="en-US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准备进行的优化：减小模型的神经单元数量；</a:t>
            </a:r>
            <a:endParaRPr lang="ja-JP" altLang="en-US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>
              <a:lnSpc>
                <a:spcPct val="170000"/>
              </a:lnSpc>
            </a:pPr>
            <a:r>
              <a:rPr lang="ja-JP" altLang="en-US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期待的结果：</a:t>
            </a:r>
            <a:r>
              <a:rPr 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loss</a:t>
            </a:r>
            <a:r>
              <a:rPr lang="ja-JP" altLang="en-US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下降加快；</a:t>
            </a:r>
            <a:endParaRPr lang="ja-JP" altLang="en-US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>
              <a:lnSpc>
                <a:spcPct val="170000"/>
              </a:lnSpc>
            </a:pPr>
            <a:r>
              <a:rPr lang="ja-JP" altLang="en-US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实际结果：</a:t>
            </a:r>
            <a:r>
              <a:rPr 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loss</a:t>
            </a:r>
            <a:r>
              <a:rPr lang="ja-JP" altLang="en-US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下降的确加快</a:t>
            </a:r>
            <a:r>
              <a:rPr lang="en-US" altLang="ja-JP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(</a:t>
            </a:r>
            <a:r>
              <a:rPr lang="ja-JP" altLang="en-US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或者并没有加快</a:t>
            </a:r>
            <a:r>
              <a:rPr lang="en-US" altLang="ja-JP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)</a:t>
            </a:r>
            <a:endParaRPr lang="en-US" altLang="ja-JP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>
              <a:lnSpc>
                <a:spcPct val="170000"/>
              </a:lnSpc>
            </a:pPr>
            <a:r>
              <a:rPr lang="ja-JP" altLang="en-US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原因分析：模型神经元数量减小，收敛需要的次数减少，</a:t>
            </a:r>
            <a:r>
              <a:rPr 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loss</a:t>
            </a:r>
            <a:r>
              <a:rPr lang="ja-JP" altLang="en-US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下降加快</a:t>
            </a:r>
            <a:endParaRPr lang="ja-JP" altLang="en-US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>
              <a:lnSpc>
                <a:spcPct val="170000"/>
              </a:lnSpc>
            </a:pPr>
            <a:r>
              <a:rPr lang="en-US" altLang="ja-JP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---</a:t>
            </a:r>
            <a:r>
              <a:rPr lang="ja-JP" altLang="en-US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你的实验优化结构记录在此</a:t>
            </a:r>
            <a:r>
              <a:rPr lang="en-US" altLang="ja-JP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---</a:t>
            </a:r>
            <a:endParaRPr lang="en-US" altLang="ja-JP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>
              <a:lnSpc>
                <a:spcPct val="170000"/>
              </a:lnSpc>
            </a:pPr>
            <a:r>
              <a:rPr lang="ja-JP" altLang="en-US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第</a:t>
            </a:r>
            <a:r>
              <a:rPr lang="en-US" altLang="ja-JP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1</a:t>
            </a:r>
            <a:r>
              <a:rPr lang="ja-JP" altLang="en-US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次优化：</a:t>
            </a:r>
            <a:endParaRPr lang="ja-JP" altLang="en-US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>
              <a:lnSpc>
                <a:spcPct val="170000"/>
              </a:lnSpc>
            </a:pPr>
            <a:r>
              <a:rPr lang="ja-JP" altLang="en-US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存在的问题：</a:t>
            </a:r>
            <a:endParaRPr lang="ja-JP" altLang="en-US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>
              <a:lnSpc>
                <a:spcPct val="170000"/>
              </a:lnSpc>
            </a:pPr>
            <a:r>
              <a:rPr lang="ja-JP" altLang="en-US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准备进行的优化：</a:t>
            </a:r>
            <a:endParaRPr lang="ja-JP" altLang="en-US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>
              <a:lnSpc>
                <a:spcPct val="170000"/>
              </a:lnSpc>
            </a:pPr>
            <a:r>
              <a:rPr lang="ja-JP" altLang="en-US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期待的结果：</a:t>
            </a:r>
            <a:endParaRPr lang="ja-JP" altLang="en-US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>
              <a:lnSpc>
                <a:spcPct val="170000"/>
              </a:lnSpc>
            </a:pPr>
            <a:r>
              <a:rPr lang="ja-JP" altLang="en-US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实际结果：</a:t>
            </a:r>
            <a:endParaRPr lang="ja-JP" altLang="en-US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>
              <a:lnSpc>
                <a:spcPct val="170000"/>
              </a:lnSpc>
            </a:pPr>
            <a:r>
              <a:rPr lang="ja-JP" altLang="en-US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原因分析：</a:t>
            </a:r>
            <a:endParaRPr lang="ja-JP" altLang="en-US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>
              <a:lnSpc>
                <a:spcPct val="170000"/>
              </a:lnSpc>
            </a:pPr>
            <a:r>
              <a:rPr lang="ja-JP" altLang="en-US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第</a:t>
            </a:r>
            <a:r>
              <a:rPr lang="en-US" altLang="ja-JP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2</a:t>
            </a:r>
            <a:r>
              <a:rPr lang="ja-JP" altLang="en-US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次优化：</a:t>
            </a:r>
            <a:endParaRPr lang="ja-JP" altLang="en-US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>
              <a:lnSpc>
                <a:spcPct val="170000"/>
              </a:lnSpc>
            </a:pPr>
            <a:r>
              <a:rPr lang="ja-JP" altLang="en-US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存在的问题：</a:t>
            </a:r>
            <a:endParaRPr lang="ja-JP" altLang="en-US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>
              <a:lnSpc>
                <a:spcPct val="170000"/>
              </a:lnSpc>
            </a:pPr>
            <a:r>
              <a:rPr lang="ja-JP" altLang="en-US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准备进行的优化：</a:t>
            </a:r>
            <a:endParaRPr lang="ja-JP" altLang="en-US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>
              <a:lnSpc>
                <a:spcPct val="170000"/>
              </a:lnSpc>
            </a:pPr>
            <a:r>
              <a:rPr lang="ja-JP" altLang="en-US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期待的结果：</a:t>
            </a:r>
            <a:endParaRPr lang="ja-JP" altLang="en-US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>
              <a:lnSpc>
                <a:spcPct val="170000"/>
              </a:lnSpc>
            </a:pPr>
            <a:r>
              <a:rPr lang="ja-JP" altLang="en-US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实际结果：</a:t>
            </a:r>
            <a:endParaRPr lang="ja-JP" altLang="en-US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>
              <a:lnSpc>
                <a:spcPct val="170000"/>
              </a:lnSpc>
            </a:pPr>
            <a:r>
              <a:rPr lang="ja-JP" altLang="en-US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原因分析：</a:t>
            </a:r>
            <a:endParaRPr lang="ja-JP" altLang="en-US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0" indent="0">
              <a:lnSpc>
                <a:spcPct val="170000"/>
              </a:lnSpc>
              <a:buNone/>
            </a:pPr>
            <a:endParaRPr lang="en-US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anchor="ctr">
            <a:normAutofit/>
          </a:bodyPr>
          <a:lstStyle/>
          <a:p>
            <a:r>
              <a:rPr lang="ja-JP" altLang="en-US" sz="3200">
                <a:solidFill>
                  <a:srgbClr val="F2F2F2"/>
                </a:solidFill>
              </a:rPr>
              <a:t>目录</a:t>
            </a:r>
            <a:endParaRPr lang="en-US" sz="3200">
              <a:solidFill>
                <a:srgbClr val="F2F2F2"/>
              </a:solidFill>
            </a:endParaRPr>
          </a:p>
        </p:txBody>
      </p:sp>
      <p:sp>
        <p:nvSpPr>
          <p:cNvPr id="18" name="Freeform: Shap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7.</a:t>
            </a:r>
            <a:r>
              <a:rPr lang="zh-CN" altLang="en-US" dirty="0"/>
              <a:t> </a:t>
            </a:r>
            <a:r>
              <a:rPr lang="ja-JP" altLang="en-US"/>
              <a:t>如何提交项目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/>
              <a:t>提交项目应该是一个压缩包</a:t>
            </a:r>
            <a:r>
              <a:rPr lang="zh-CN" altLang="en-US" dirty="0"/>
              <a:t>，</a:t>
            </a:r>
            <a:r>
              <a:rPr lang="ja-JP" altLang="en-US"/>
              <a:t>该压缩包包含以下内容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en-US" altLang="zh-CN" dirty="0"/>
              <a:t>1.</a:t>
            </a:r>
            <a:r>
              <a:rPr lang="zh-CN" altLang="en-US" dirty="0"/>
              <a:t> </a:t>
            </a:r>
            <a:r>
              <a:rPr lang="ja-JP" altLang="en-US"/>
              <a:t>项目源代码</a:t>
            </a:r>
            <a:r>
              <a:rPr lang="zh-CN" altLang="en-US" dirty="0"/>
              <a:t>（</a:t>
            </a:r>
            <a:r>
              <a:rPr lang="ja-JP" altLang="en-US"/>
              <a:t>不需要包含数据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2.</a:t>
            </a:r>
            <a:r>
              <a:rPr lang="zh-CN" altLang="en-US" dirty="0"/>
              <a:t> </a:t>
            </a:r>
            <a:r>
              <a:rPr lang="ja-JP" altLang="en-US"/>
              <a:t>项目的</a:t>
            </a:r>
            <a:r>
              <a:rPr lang="en-US" altLang="ja-JP" dirty="0"/>
              <a:t>PPT</a:t>
            </a:r>
            <a:r>
              <a:rPr lang="ja-JP" altLang="en-US"/>
              <a:t>效果展示</a:t>
            </a:r>
            <a:endParaRPr lang="en-US" altLang="ja-JP" dirty="0"/>
          </a:p>
          <a:p>
            <a:pPr lvl="1"/>
            <a:r>
              <a:rPr lang="en-US" altLang="zh-CN" dirty="0"/>
              <a:t>3.</a:t>
            </a:r>
            <a:r>
              <a:rPr lang="zh-CN" altLang="en-US" dirty="0"/>
              <a:t> </a:t>
            </a:r>
            <a:r>
              <a:rPr lang="ja-JP" altLang="en-US"/>
              <a:t>你的参数调整记录表</a:t>
            </a:r>
            <a:endParaRPr lang="en-US" altLang="ja-JP" dirty="0"/>
          </a:p>
          <a:p>
            <a:pPr lvl="1"/>
            <a:r>
              <a:rPr lang="en-US" altLang="zh-CN" dirty="0"/>
              <a:t>4.</a:t>
            </a:r>
            <a:r>
              <a:rPr lang="zh-CN" altLang="en-US" dirty="0"/>
              <a:t> </a:t>
            </a:r>
            <a:r>
              <a:rPr lang="ja-JP" altLang="en-US"/>
              <a:t>该项目能够访问的网站链接</a:t>
            </a:r>
            <a:endParaRPr lang="en-US" altLang="ja-JP" dirty="0"/>
          </a:p>
          <a:p>
            <a:pPr lvl="1"/>
            <a:r>
              <a:rPr lang="en-US" altLang="zh-CN" dirty="0"/>
              <a:t>5.</a:t>
            </a:r>
            <a:r>
              <a:rPr lang="zh-CN" altLang="en-US" dirty="0"/>
              <a:t> </a:t>
            </a:r>
            <a:r>
              <a:rPr lang="ja-JP" altLang="en-US"/>
              <a:t>该项目的优缺点和模型分析报告</a:t>
            </a:r>
            <a:r>
              <a:rPr lang="zh-CN" altLang="en-US" dirty="0"/>
              <a:t>，</a:t>
            </a:r>
            <a:r>
              <a:rPr lang="ja-JP" altLang="en-US"/>
              <a:t>包含模型的</a:t>
            </a:r>
            <a:r>
              <a:rPr lang="zh-CN" altLang="en-US" dirty="0"/>
              <a:t> </a:t>
            </a:r>
            <a:r>
              <a:rPr lang="en-US" altLang="ja-JP" dirty="0"/>
              <a:t>precision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AUC,</a:t>
            </a:r>
            <a:r>
              <a:rPr lang="zh-CN" altLang="en-US" dirty="0"/>
              <a:t> </a:t>
            </a:r>
            <a:r>
              <a:rPr lang="en-US" altLang="zh-CN" dirty="0"/>
              <a:t>recall</a:t>
            </a:r>
            <a:r>
              <a:rPr lang="ja-JP" altLang="en-US"/>
              <a:t>等关键性指标</a:t>
            </a:r>
            <a:endParaRPr lang="en-US" altLang="ja-JP" dirty="0"/>
          </a:p>
          <a:p>
            <a:pPr marL="457200" lvl="1" indent="0">
              <a:buNone/>
            </a:pPr>
            <a:endParaRPr lang="en-US" dirty="0"/>
          </a:p>
          <a:p>
            <a:r>
              <a:rPr lang="ja-JP" altLang="en-US"/>
              <a:t>之后将该</a:t>
            </a:r>
            <a:r>
              <a:rPr lang="en-US" altLang="ja-JP" dirty="0"/>
              <a:t>Zip</a:t>
            </a:r>
            <a:r>
              <a:rPr lang="ja-JP" altLang="en-US"/>
              <a:t>压缩包以发送至</a:t>
            </a:r>
            <a:r>
              <a:rPr lang="zh-CN" altLang="en-US" dirty="0"/>
              <a:t> </a:t>
            </a:r>
            <a:r>
              <a:rPr lang="en-US" altLang="zh-CN" dirty="0">
                <a:hlinkClick r:id="rId1"/>
              </a:rPr>
              <a:t>ai-college@kaikeba.com</a:t>
            </a:r>
            <a:endParaRPr lang="en-US" altLang="zh-CN" dirty="0"/>
          </a:p>
          <a:p>
            <a:endParaRPr lang="en-US" altLang="zh-CN" dirty="0"/>
          </a:p>
          <a:p>
            <a:r>
              <a:rPr lang="ja-JP" altLang="en-US"/>
              <a:t>项目接受截止日期</a:t>
            </a:r>
            <a:r>
              <a:rPr lang="zh-CN" altLang="en-US" dirty="0"/>
              <a:t>：</a:t>
            </a:r>
            <a:r>
              <a:rPr lang="en-US" altLang="zh-CN" dirty="0"/>
              <a:t>2019</a:t>
            </a:r>
            <a:r>
              <a:rPr lang="zh-CN" altLang="en-US" dirty="0"/>
              <a:t>年</a:t>
            </a:r>
            <a:r>
              <a:rPr lang="en-US" altLang="zh-CN" dirty="0"/>
              <a:t>1</a:t>
            </a:r>
            <a:r>
              <a:rPr lang="ja-JP" altLang="en-US"/>
              <a:t>月</a:t>
            </a:r>
            <a:r>
              <a:rPr lang="en-US" altLang="ja-JP"/>
              <a:t>16</a:t>
            </a:r>
            <a:r>
              <a:rPr lang="ja-JP" altLang="en-US"/>
              <a:t>日</a:t>
            </a:r>
            <a:endParaRPr lang="en-US" altLang="zh-CN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pPr lvl="0"/>
            <a:r>
              <a:rPr lang="en-US"/>
              <a:t>8.</a:t>
            </a:r>
            <a:r>
              <a:rPr lang="zh-CN" altLang="en-US"/>
              <a:t> </a:t>
            </a:r>
            <a:r>
              <a:rPr lang="ja-JP" altLang="en-US"/>
              <a:t>优秀学员奖励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665292"/>
            <a:ext cx="8946541" cy="4596360"/>
          </a:xfrm>
        </p:spPr>
        <p:txBody>
          <a:bodyPr/>
          <a:lstStyle/>
          <a:p>
            <a:r>
              <a:rPr lang="ja-JP" altLang="en-US"/>
              <a:t>这是我们第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zh-CN" altLang="en-US" dirty="0"/>
              <a:t> </a:t>
            </a:r>
            <a:r>
              <a:rPr lang="ja-JP" altLang="en-US"/>
              <a:t>次项目</a:t>
            </a:r>
            <a:r>
              <a:rPr lang="zh-CN" altLang="en-US" dirty="0"/>
              <a:t>，</a:t>
            </a:r>
            <a:r>
              <a:rPr lang="en-US" altLang="zh-CN" dirty="0"/>
              <a:t>30</a:t>
            </a:r>
            <a:r>
              <a:rPr lang="ja-JP" altLang="en-US"/>
              <a:t>天之后第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r>
              <a:rPr lang="zh-CN" altLang="en-US" dirty="0"/>
              <a:t> </a:t>
            </a:r>
            <a:r>
              <a:rPr lang="ja-JP" altLang="en-US"/>
              <a:t>个项目</a:t>
            </a:r>
            <a:r>
              <a:rPr lang="zh-CN" altLang="en-US" dirty="0"/>
              <a:t>“</a:t>
            </a:r>
            <a:r>
              <a:rPr lang="ja-JP" altLang="en-US"/>
              <a:t>面向服务的对话机器人</a:t>
            </a:r>
            <a:r>
              <a:rPr lang="zh-CN" altLang="en-US" dirty="0"/>
              <a:t>”</a:t>
            </a:r>
            <a:r>
              <a:rPr lang="ja-JP" altLang="en-US"/>
              <a:t>即将开始</a:t>
            </a:r>
            <a:r>
              <a:rPr lang="zh-CN" altLang="en-US" dirty="0"/>
              <a:t>。</a:t>
            </a:r>
            <a:r>
              <a:rPr lang="ja-JP" altLang="en-US"/>
              <a:t>我们按照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5</a:t>
            </a:r>
            <a:r>
              <a:rPr lang="ja-JP" altLang="en-US"/>
              <a:t>分给每位同学每个项目打分</a:t>
            </a:r>
            <a:r>
              <a:rPr lang="zh-CN" altLang="en-US" dirty="0"/>
              <a:t>，</a:t>
            </a:r>
            <a:r>
              <a:rPr lang="en-US" altLang="zh-CN" dirty="0"/>
              <a:t>4</a:t>
            </a:r>
            <a:r>
              <a:rPr lang="ja-JP" altLang="en-US"/>
              <a:t>个项目的占比分别是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en-US" altLang="zh-CN" dirty="0"/>
              <a:t>20%</a:t>
            </a:r>
            <a:r>
              <a:rPr lang="zh-CN" altLang="en-US" dirty="0"/>
              <a:t>， </a:t>
            </a:r>
            <a:r>
              <a:rPr lang="en-US" altLang="zh-CN" dirty="0"/>
              <a:t>20%</a:t>
            </a:r>
            <a:r>
              <a:rPr lang="zh-CN" altLang="en-US" dirty="0"/>
              <a:t>， </a:t>
            </a:r>
            <a:r>
              <a:rPr lang="en-US" altLang="zh-CN" dirty="0"/>
              <a:t>30%</a:t>
            </a:r>
            <a:r>
              <a:rPr lang="zh-CN" altLang="en-US" dirty="0"/>
              <a:t>， </a:t>
            </a:r>
            <a:r>
              <a:rPr lang="en-US" altLang="zh-CN" dirty="0"/>
              <a:t>30%</a:t>
            </a:r>
            <a:endParaRPr lang="en-US" altLang="zh-CN" dirty="0"/>
          </a:p>
          <a:p>
            <a:pPr lvl="1"/>
            <a:r>
              <a:rPr lang="ja-JP" altLang="en-US"/>
              <a:t>团队成员以团队整体成绩为计算</a:t>
            </a:r>
            <a:endParaRPr lang="en-US" altLang="ja-JP" dirty="0"/>
          </a:p>
          <a:p>
            <a:pPr lvl="1"/>
            <a:endParaRPr lang="en-US" altLang="zh-CN" dirty="0"/>
          </a:p>
          <a:p>
            <a:r>
              <a:rPr lang="ja-JP" altLang="en-US"/>
              <a:t>对综合排名前</a:t>
            </a:r>
            <a:r>
              <a:rPr lang="en-US" altLang="zh-CN" dirty="0"/>
              <a:t>6</a:t>
            </a:r>
            <a:r>
              <a:rPr lang="ja-JP" altLang="en-US"/>
              <a:t>名的同学</a:t>
            </a:r>
            <a:r>
              <a:rPr lang="zh-CN" altLang="en-US" dirty="0"/>
              <a:t>，</a:t>
            </a:r>
            <a:r>
              <a:rPr lang="ja-JP" altLang="en-US"/>
              <a:t>我们提供以下奖励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ja-JP" altLang="en-US"/>
              <a:t>第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zh-CN" altLang="en-US" dirty="0"/>
              <a:t>  </a:t>
            </a:r>
            <a:r>
              <a:rPr lang="ja-JP" altLang="en-US"/>
              <a:t>名</a:t>
            </a:r>
            <a:r>
              <a:rPr lang="zh-CN" altLang="en-US" dirty="0"/>
              <a:t>：      </a:t>
            </a:r>
            <a:r>
              <a:rPr lang="en-US" altLang="zh-CN" dirty="0"/>
              <a:t>Kindle</a:t>
            </a:r>
            <a:r>
              <a:rPr lang="zh-CN" altLang="en-US" dirty="0"/>
              <a:t> </a:t>
            </a:r>
            <a:r>
              <a:rPr lang="en-US" altLang="zh-CN" dirty="0"/>
              <a:t>Oasis</a:t>
            </a:r>
            <a:r>
              <a:rPr lang="zh-CN" altLang="en-US" dirty="0"/>
              <a:t> </a:t>
            </a:r>
            <a:r>
              <a:rPr lang="ja-JP" altLang="en-US"/>
              <a:t>阅读器</a:t>
            </a:r>
            <a:r>
              <a:rPr lang="zh-CN" altLang="en-US" dirty="0"/>
              <a:t>（</a:t>
            </a:r>
            <a:r>
              <a:rPr lang="ja-JP" altLang="en-US"/>
              <a:t>或同等价值奖品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ja-JP" altLang="en-US"/>
              <a:t>第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zh-CN" altLang="en-US" dirty="0"/>
              <a:t>， </a:t>
            </a:r>
            <a:r>
              <a:rPr lang="en-US" altLang="zh-CN" dirty="0"/>
              <a:t>3</a:t>
            </a:r>
            <a:r>
              <a:rPr lang="zh-CN" altLang="en-US" dirty="0"/>
              <a:t> </a:t>
            </a:r>
            <a:r>
              <a:rPr lang="ja-JP" altLang="en-US"/>
              <a:t>名</a:t>
            </a:r>
            <a:r>
              <a:rPr lang="zh-CN" altLang="en-US" dirty="0"/>
              <a:t>： </a:t>
            </a:r>
            <a:r>
              <a:rPr lang="en-US" altLang="zh-CN" dirty="0"/>
              <a:t>Kindle</a:t>
            </a:r>
            <a:r>
              <a:rPr lang="zh-CN" altLang="en-US" dirty="0"/>
              <a:t> </a:t>
            </a:r>
            <a:r>
              <a:rPr lang="en-US" altLang="zh-CN" dirty="0"/>
              <a:t>Paperwhite</a:t>
            </a:r>
            <a:r>
              <a:rPr lang="zh-CN" altLang="en-US" dirty="0"/>
              <a:t> </a:t>
            </a:r>
            <a:r>
              <a:rPr lang="ja-JP" altLang="en-US"/>
              <a:t>阅读器</a:t>
            </a:r>
            <a:r>
              <a:rPr lang="zh-CN" altLang="en-US" dirty="0"/>
              <a:t> （</a:t>
            </a:r>
            <a:r>
              <a:rPr lang="ja-JP" altLang="en-US"/>
              <a:t>或同等价值奖品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ja-JP" altLang="en-US"/>
              <a:t>第</a:t>
            </a:r>
            <a:r>
              <a:rPr lang="en-US" altLang="zh-CN" dirty="0"/>
              <a:t>4</a:t>
            </a:r>
            <a:r>
              <a:rPr lang="zh-CN" altLang="en-US" dirty="0"/>
              <a:t>， </a:t>
            </a:r>
            <a:r>
              <a:rPr lang="en-US" altLang="zh-CN" dirty="0"/>
              <a:t>5</a:t>
            </a:r>
            <a:r>
              <a:rPr lang="zh-CN" altLang="en-US" dirty="0"/>
              <a:t>， </a:t>
            </a:r>
            <a:r>
              <a:rPr lang="en-US" altLang="zh-CN" dirty="0"/>
              <a:t>6</a:t>
            </a:r>
            <a:r>
              <a:rPr lang="zh-CN" altLang="en-US" dirty="0"/>
              <a:t> </a:t>
            </a:r>
            <a:r>
              <a:rPr lang="ja-JP" altLang="en-US"/>
              <a:t>名</a:t>
            </a:r>
            <a:r>
              <a:rPr lang="zh-CN" altLang="en-US" dirty="0"/>
              <a:t>：</a:t>
            </a:r>
            <a:r>
              <a:rPr lang="en-US" altLang="zh-CN" dirty="0"/>
              <a:t>Lamy</a:t>
            </a:r>
            <a:r>
              <a:rPr lang="ja-JP" altLang="en-US"/>
              <a:t>钢笔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ja-JP" altLang="en-US"/>
              <a:t>精选图书一册</a:t>
            </a:r>
            <a:endParaRPr lang="en-US" altLang="zh-CN" dirty="0"/>
          </a:p>
          <a:p>
            <a:pPr lvl="1"/>
            <a:r>
              <a:rPr lang="ja-JP" altLang="en-US"/>
              <a:t>此</a:t>
            </a:r>
            <a:r>
              <a:rPr lang="en-US" altLang="zh-CN" dirty="0"/>
              <a:t>6</a:t>
            </a:r>
            <a:r>
              <a:rPr lang="ja-JP" altLang="en-US"/>
              <a:t>名同学可直接获得阿里巴巴</a:t>
            </a:r>
            <a:r>
              <a:rPr lang="zh-CN" altLang="en-US" dirty="0"/>
              <a:t>（</a:t>
            </a:r>
            <a:r>
              <a:rPr lang="ja-JP" altLang="en-US"/>
              <a:t>蚂蚁金服</a:t>
            </a:r>
            <a:r>
              <a:rPr lang="zh-CN" altLang="en-US" dirty="0"/>
              <a:t>），</a:t>
            </a:r>
            <a:r>
              <a:rPr lang="ja-JP" altLang="en-US"/>
              <a:t>百度</a:t>
            </a:r>
            <a:r>
              <a:rPr lang="zh-CN" altLang="en-US" dirty="0"/>
              <a:t>，</a:t>
            </a:r>
            <a:r>
              <a:rPr lang="ja-JP" altLang="en-US"/>
              <a:t>字节跳动</a:t>
            </a:r>
            <a:r>
              <a:rPr lang="zh-CN" altLang="en-US" dirty="0"/>
              <a:t>，</a:t>
            </a:r>
            <a:r>
              <a:rPr lang="ja-JP" altLang="en-US"/>
              <a:t>微软</a:t>
            </a:r>
            <a:r>
              <a:rPr lang="zh-CN" altLang="en-US" dirty="0"/>
              <a:t>，</a:t>
            </a:r>
            <a:r>
              <a:rPr lang="en-US" altLang="zh-CN" dirty="0"/>
              <a:t>IBM</a:t>
            </a:r>
            <a:r>
              <a:rPr lang="ja-JP" altLang="en-US"/>
              <a:t>内推机会</a:t>
            </a:r>
            <a:r>
              <a:rPr lang="zh-CN" altLang="en-US" dirty="0"/>
              <a:t>，</a:t>
            </a:r>
            <a:endParaRPr lang="en-US" altLang="zh-CN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ja-JP" altLang="en-US" sz="4800"/>
              <a:t>好了</a:t>
            </a:r>
            <a:r>
              <a:rPr lang="zh-CN" altLang="en-US" sz="4800" dirty="0"/>
              <a:t>，</a:t>
            </a:r>
            <a:r>
              <a:rPr lang="ja-JP" altLang="en-US" sz="4800"/>
              <a:t>大家加油吧</a:t>
            </a:r>
            <a:r>
              <a:rPr lang="zh-CN" altLang="en-US" sz="4800" dirty="0"/>
              <a:t>！</a:t>
            </a:r>
            <a:r>
              <a:rPr lang="en-US" altLang="zh-CN" sz="4800" dirty="0"/>
              <a:t>💪</a:t>
            </a:r>
            <a:endParaRPr lang="en-US" altLang="zh-CN" sz="4800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>
            <a:fillRect/>
          </a:stretch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" name="Picture 9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>
            <a:fillRect/>
          </a:stretch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2" name="Oval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Picture 13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>
            <a:fillRect/>
          </a:stretch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6" name="Picture 15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>
            <a:fillRect/>
          </a:stretch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Freeform: Shape 2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505" y="623571"/>
            <a:ext cx="10260990" cy="352388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CN" sz="80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01. </a:t>
            </a:r>
            <a:r>
              <a:rPr lang="ja-JP" altLang="en-US" sz="80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问题背景描述</a:t>
            </a:r>
            <a:endParaRPr lang="en-US" sz="8000" b="0" i="0" kern="120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815" y="1027308"/>
            <a:ext cx="8946541" cy="4195481"/>
          </a:xfrm>
        </p:spPr>
        <p:txBody>
          <a:bodyPr>
            <a:normAutofit lnSpcReduction="10000"/>
          </a:bodyPr>
          <a:lstStyle/>
          <a:p>
            <a:r>
              <a:rPr lang="ja-JP" altLang="en-US"/>
              <a:t>在自然语言处理中，有一个常见的问题就是对客户的评价进行分析。 这些用户评论中，包含了大量的有用信息，例如情感分析，或者相关事实描述。 例如</a:t>
            </a:r>
            <a:r>
              <a:rPr lang="en-US" altLang="zh-CN" dirty="0"/>
              <a:t>:</a:t>
            </a:r>
            <a:endParaRPr lang="en-US" altLang="zh-CN" dirty="0"/>
          </a:p>
          <a:p>
            <a:endParaRPr lang="ja-JP" altLang="en-US"/>
          </a:p>
          <a:p>
            <a:pPr marL="0" indent="0">
              <a:buNone/>
            </a:pPr>
            <a:r>
              <a:rPr lang="en-US" altLang="ja-JP" dirty="0"/>
              <a:t>		</a:t>
            </a:r>
            <a:r>
              <a:rPr lang="ja-JP" altLang="en-US"/>
              <a:t>“味道不错的面馆，性价比也相当之高，分量很足～女生吃小份，胃口</a:t>
            </a:r>
            <a:r>
              <a:rPr lang="en-US" altLang="ja-JP" dirty="0"/>
              <a:t>			</a:t>
            </a:r>
            <a:r>
              <a:rPr lang="ja-JP" altLang="en-US"/>
              <a:t>小的，可能吃不完呢。环境在面馆来说算是好的，至少看上去堂子很</a:t>
            </a:r>
            <a:r>
              <a:rPr lang="en-US" altLang="ja-JP" dirty="0"/>
              <a:t>			</a:t>
            </a:r>
            <a:r>
              <a:rPr lang="ja-JP" altLang="en-US"/>
              <a:t>亮，也比较干净，一般苍蝇馆子还是比不上这个卫生状况的。中午饭</a:t>
            </a:r>
            <a:r>
              <a:rPr lang="en-US" altLang="ja-JP" dirty="0"/>
              <a:t>			</a:t>
            </a:r>
            <a:r>
              <a:rPr lang="ja-JP" altLang="en-US"/>
              <a:t>点的时候，人很多，人行道上也是要坐满的，隔壁的冒菜馆子，据说</a:t>
            </a:r>
            <a:r>
              <a:rPr lang="en-US" altLang="ja-JP" dirty="0"/>
              <a:t>			</a:t>
            </a:r>
            <a:r>
              <a:rPr lang="ja-JP" altLang="en-US"/>
              <a:t>是一家，有时候也会开放出来坐吃面的人。“</a:t>
            </a:r>
            <a:endParaRPr lang="en-US" altLang="ja-JP" dirty="0"/>
          </a:p>
          <a:p>
            <a:pPr marL="0" indent="0">
              <a:buNone/>
            </a:pPr>
            <a:endParaRPr lang="ja-JP" altLang="en-US"/>
          </a:p>
          <a:p>
            <a:r>
              <a:rPr lang="ja-JP" altLang="en-US"/>
              <a:t>首先情感是正向的，除此之外我们还能够进行知道这个的几个事实描述：</a:t>
            </a:r>
            <a:r>
              <a:rPr lang="en-US" altLang="ja-JP" dirty="0"/>
              <a:t>1. </a:t>
            </a:r>
            <a:r>
              <a:rPr lang="ja-JP" altLang="en-US"/>
              <a:t>性价比比较高； </a:t>
            </a:r>
            <a:r>
              <a:rPr lang="en-US" altLang="ja-JP" dirty="0"/>
              <a:t>2. </a:t>
            </a:r>
            <a:r>
              <a:rPr lang="ja-JP" altLang="en-US"/>
              <a:t>装修比较好； </a:t>
            </a:r>
            <a:r>
              <a:rPr lang="en-US" altLang="ja-JP" dirty="0"/>
              <a:t>3. </a:t>
            </a:r>
            <a:r>
              <a:rPr lang="ja-JP" altLang="en-US"/>
              <a:t>分量足。</a:t>
            </a:r>
            <a:endParaRPr lang="ja-JP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ja-JP" altLang="en-US"/>
              <a:t>用户评价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41120" y="2504050"/>
            <a:ext cx="3658929" cy="29576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7580" y="2500516"/>
            <a:ext cx="3366927" cy="296328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669" y="629266"/>
            <a:ext cx="3330328" cy="1776004"/>
          </a:xfrm>
        </p:spPr>
        <p:txBody>
          <a:bodyPr>
            <a:normAutofit fontScale="90000"/>
          </a:bodyPr>
          <a:lstStyle/>
          <a:p>
            <a:r>
              <a:rPr lang="ja-JP" altLang="en-US"/>
              <a:t>情感识别分类的应用场景非常多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83" r="34025"/>
          <a:stretch>
            <a:fillRect/>
          </a:stretch>
        </p:blipFill>
        <p:spPr>
          <a:xfrm>
            <a:off x="4634680" y="10"/>
            <a:ext cx="7560130" cy="6857990"/>
          </a:xfrm>
          <a:prstGeom prst="rect">
            <a:avLst/>
          </a:prstGeom>
        </p:spPr>
      </p:pic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669" y="2681749"/>
            <a:ext cx="3330328" cy="3809999"/>
          </a:xfrm>
        </p:spPr>
        <p:txBody>
          <a:bodyPr>
            <a:normAutofit/>
          </a:bodyPr>
          <a:lstStyle/>
          <a:p>
            <a:r>
              <a:rPr lang="ja-JP" altLang="en-US"/>
              <a:t>这些信息是非常重要宝贵的，不论是对于公司进行商业分析或者要建立一个搜索引擎排序，这些信息都是重要的参考因素。 那么在这个时候，我们就需要进行文本的情感分类了</a:t>
            </a:r>
            <a:endParaRPr lang="en-US" altLang="ja-JP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>
            <a:fillRect/>
          </a:stretch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>
            <a:fillRect/>
          </a:stretch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>
            <a:fillRect/>
          </a:stretch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>
            <a:fillRect/>
          </a:stretch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Freeform: Shape 2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505" y="623571"/>
            <a:ext cx="10260990" cy="352388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80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2.</a:t>
            </a:r>
            <a:r>
              <a:rPr lang="en-US" altLang="zh-CN" sz="80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ja-JP" altLang="en-US" sz="80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所需要的数据与输入输出定义</a:t>
            </a:r>
            <a:br>
              <a:rPr lang="en-US" altLang="ja-JP" sz="80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endParaRPr lang="en-US" sz="8000" b="0" i="0" kern="120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</a:t>
            </a:r>
            <a:r>
              <a:rPr lang="zh-CN" altLang="en-US" dirty="0"/>
              <a:t> </a:t>
            </a:r>
            <a:r>
              <a:rPr lang="ja-JP" altLang="en-US"/>
              <a:t>所需要的数据与输入输出定义</a:t>
            </a:r>
            <a:br>
              <a:rPr lang="en-US" altLang="ja-JP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这个问题我们希望的是，输入一句话，输出是这句话对于以下</a:t>
            </a:r>
            <a:r>
              <a:rPr lang="en-US" altLang="ja-JP" dirty="0"/>
              <a:t>6</a:t>
            </a:r>
            <a:r>
              <a:rPr lang="ja-JP" altLang="en-US"/>
              <a:t>大类，</a:t>
            </a:r>
            <a:r>
              <a:rPr lang="en-US" altLang="ja-JP" dirty="0"/>
              <a:t>20</a:t>
            </a:r>
            <a:r>
              <a:rPr lang="ja-JP" altLang="en-US"/>
              <a:t>小类进行打标，对于每个小类而言，都会有</a:t>
            </a:r>
            <a:r>
              <a:rPr lang="en-US" altLang="ja-JP" dirty="0"/>
              <a:t>&lt;</a:t>
            </a:r>
            <a:r>
              <a:rPr lang="ja-JP" altLang="en-US"/>
              <a:t>正面情感</a:t>
            </a:r>
            <a:r>
              <a:rPr lang="en-US" altLang="ja-JP" dirty="0"/>
              <a:t>, </a:t>
            </a:r>
            <a:r>
              <a:rPr lang="ja-JP" altLang="en-US"/>
              <a:t>中性情感</a:t>
            </a:r>
            <a:r>
              <a:rPr lang="en-US" altLang="ja-JP" dirty="0"/>
              <a:t>, </a:t>
            </a:r>
            <a:r>
              <a:rPr lang="ja-JP" altLang="en-US"/>
              <a:t>负面情感</a:t>
            </a:r>
            <a:r>
              <a:rPr lang="en-US" altLang="ja-JP" dirty="0"/>
              <a:t>, </a:t>
            </a:r>
            <a:r>
              <a:rPr lang="ja-JP" altLang="en-US"/>
              <a:t>情感倾向未提及 </a:t>
            </a:r>
            <a:r>
              <a:rPr lang="en-US" altLang="ja-JP" dirty="0"/>
              <a:t>&gt;  </a:t>
            </a:r>
            <a:r>
              <a:rPr lang="ja-JP" altLang="en-US"/>
              <a:t>这</a:t>
            </a:r>
            <a:r>
              <a:rPr lang="en-US" altLang="ja-JP" dirty="0"/>
              <a:t>4</a:t>
            </a:r>
            <a:r>
              <a:rPr lang="ja-JP" altLang="en-US"/>
              <a:t>个类别。</a:t>
            </a:r>
            <a:endParaRPr lang="en-US" altLang="ja-JP" dirty="0"/>
          </a:p>
          <a:p>
            <a:pPr marL="0" indent="0">
              <a:buNone/>
            </a:pPr>
            <a:endParaRPr lang="ja-JP" altLang="en-US"/>
          </a:p>
          <a:p>
            <a:r>
              <a:rPr lang="ja-JP" altLang="en-US"/>
              <a:t>总得来说，我们现在这</a:t>
            </a:r>
            <a:r>
              <a:rPr lang="en-US" altLang="ja-JP" dirty="0"/>
              <a:t>6</a:t>
            </a:r>
            <a:r>
              <a:rPr lang="ja-JP" altLang="en-US"/>
              <a:t>大类，</a:t>
            </a:r>
            <a:r>
              <a:rPr lang="en-US" altLang="ja-JP" dirty="0"/>
              <a:t>20</a:t>
            </a:r>
            <a:r>
              <a:rPr lang="ja-JP" altLang="en-US"/>
              <a:t>小类的类别如下：</a:t>
            </a:r>
            <a:endParaRPr lang="ja-JP" altLang="en-US"/>
          </a:p>
          <a:p>
            <a:endParaRPr lang="en-US" dirty="0"/>
          </a:p>
          <a:p>
            <a:r>
              <a:rPr lang="zh-CN" altLang="en-US" dirty="0"/>
              <a:t>（</a:t>
            </a:r>
            <a:r>
              <a:rPr lang="ja-JP" altLang="en-US"/>
              <a:t>见下页</a:t>
            </a:r>
            <a:r>
              <a:rPr lang="zh-CN" altLang="en-US" dirty="0"/>
              <a:t>）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</a:t>
            </a:r>
            <a:r>
              <a:rPr lang="zh-CN" altLang="en-US" dirty="0"/>
              <a:t> </a:t>
            </a:r>
            <a:r>
              <a:rPr lang="ja-JP" altLang="en-US"/>
              <a:t>所需要的数据与输入输出定义</a:t>
            </a:r>
            <a:br>
              <a:rPr lang="en-US" altLang="ja-JP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77500" lnSpcReduction="20000"/>
          </a:bodyPr>
          <a:lstStyle/>
          <a:p>
            <a:r>
              <a:rPr lang="ja-JP" altLang="en-US"/>
              <a:t>位置</a:t>
            </a:r>
            <a:r>
              <a:rPr lang="en-US" altLang="ja-JP" dirty="0"/>
              <a:t>: </a:t>
            </a:r>
            <a:r>
              <a:rPr lang="en-US" dirty="0"/>
              <a:t>location</a:t>
            </a:r>
            <a:endParaRPr lang="en-US" dirty="0"/>
          </a:p>
          <a:p>
            <a:pPr lvl="1"/>
            <a:r>
              <a:rPr lang="ja-JP" altLang="en-US"/>
              <a:t>交通是否便利</a:t>
            </a:r>
            <a:r>
              <a:rPr lang="en-US" altLang="ja-JP" dirty="0"/>
              <a:t>(</a:t>
            </a:r>
            <a:r>
              <a:rPr lang="en-US" dirty="0"/>
              <a:t>traffic convenience)</a:t>
            </a:r>
            <a:endParaRPr lang="en-US" dirty="0"/>
          </a:p>
          <a:p>
            <a:pPr lvl="1"/>
            <a:r>
              <a:rPr lang="ja-JP" altLang="en-US"/>
              <a:t>距离商圈远近</a:t>
            </a:r>
            <a:r>
              <a:rPr lang="en-US" altLang="ja-JP" dirty="0"/>
              <a:t>(</a:t>
            </a:r>
            <a:r>
              <a:rPr lang="en-US" dirty="0"/>
              <a:t>distance from business district)</a:t>
            </a:r>
            <a:endParaRPr lang="en-US" dirty="0"/>
          </a:p>
          <a:p>
            <a:pPr lvl="1"/>
            <a:r>
              <a:rPr lang="ja-JP" altLang="en-US"/>
              <a:t>是否容易寻找</a:t>
            </a:r>
            <a:r>
              <a:rPr lang="en-US" altLang="ja-JP" dirty="0"/>
              <a:t>(</a:t>
            </a:r>
            <a:r>
              <a:rPr lang="en-US" dirty="0"/>
              <a:t>easy to find)</a:t>
            </a:r>
            <a:endParaRPr lang="en-US" dirty="0"/>
          </a:p>
          <a:p>
            <a:r>
              <a:rPr lang="ja-JP" altLang="en-US"/>
              <a:t>服务</a:t>
            </a:r>
            <a:r>
              <a:rPr lang="en-US" altLang="ja-JP" dirty="0"/>
              <a:t>(</a:t>
            </a:r>
            <a:r>
              <a:rPr lang="en-US" dirty="0"/>
              <a:t>service)</a:t>
            </a:r>
            <a:endParaRPr lang="en-US" dirty="0"/>
          </a:p>
          <a:p>
            <a:pPr lvl="1"/>
            <a:r>
              <a:rPr lang="ja-JP" altLang="en-US"/>
              <a:t>排队等候时间</a:t>
            </a:r>
            <a:r>
              <a:rPr lang="en-US" altLang="ja-JP" dirty="0"/>
              <a:t>(</a:t>
            </a:r>
            <a:r>
              <a:rPr lang="en-US" dirty="0"/>
              <a:t>wait time)</a:t>
            </a:r>
            <a:endParaRPr lang="en-US" dirty="0"/>
          </a:p>
          <a:p>
            <a:pPr lvl="1"/>
            <a:r>
              <a:rPr lang="ja-JP" altLang="en-US"/>
              <a:t>服务人员态度</a:t>
            </a:r>
            <a:r>
              <a:rPr lang="en-US" altLang="ja-JP" dirty="0"/>
              <a:t>(</a:t>
            </a:r>
            <a:r>
              <a:rPr lang="en-US" dirty="0"/>
              <a:t>waiter’s attitude)</a:t>
            </a:r>
            <a:endParaRPr lang="en-US" dirty="0"/>
          </a:p>
          <a:p>
            <a:pPr lvl="1"/>
            <a:r>
              <a:rPr lang="ja-JP" altLang="en-US"/>
              <a:t>是否容易停车</a:t>
            </a:r>
            <a:r>
              <a:rPr lang="en-US" altLang="ja-JP" dirty="0"/>
              <a:t>(</a:t>
            </a:r>
            <a:r>
              <a:rPr lang="en-US" dirty="0"/>
              <a:t>parking convenience)</a:t>
            </a:r>
            <a:endParaRPr lang="en-US" dirty="0"/>
          </a:p>
          <a:p>
            <a:pPr lvl="1"/>
            <a:r>
              <a:rPr lang="ja-JP" altLang="en-US"/>
              <a:t>点菜</a:t>
            </a:r>
            <a:r>
              <a:rPr lang="en-US" altLang="ja-JP" dirty="0"/>
              <a:t>/</a:t>
            </a:r>
            <a:r>
              <a:rPr lang="ja-JP" altLang="en-US"/>
              <a:t>上菜速度</a:t>
            </a:r>
            <a:r>
              <a:rPr lang="en-US" altLang="ja-JP" dirty="0"/>
              <a:t>(</a:t>
            </a:r>
            <a:r>
              <a:rPr lang="en-US" dirty="0"/>
              <a:t>serving speed)</a:t>
            </a:r>
            <a:endParaRPr lang="en-US" dirty="0"/>
          </a:p>
          <a:p>
            <a:r>
              <a:rPr lang="ja-JP" altLang="en-US"/>
              <a:t>价格</a:t>
            </a:r>
            <a:r>
              <a:rPr lang="en-US" altLang="ja-JP" dirty="0"/>
              <a:t>(</a:t>
            </a:r>
            <a:r>
              <a:rPr lang="en-US" dirty="0"/>
              <a:t>price)</a:t>
            </a:r>
            <a:endParaRPr lang="en-US" dirty="0"/>
          </a:p>
          <a:p>
            <a:pPr lvl="1"/>
            <a:r>
              <a:rPr lang="ja-JP" altLang="en-US"/>
              <a:t>价格水平</a:t>
            </a:r>
            <a:r>
              <a:rPr lang="en-US" altLang="ja-JP" dirty="0"/>
              <a:t>(</a:t>
            </a:r>
            <a:r>
              <a:rPr lang="en-US" dirty="0"/>
              <a:t>price level)</a:t>
            </a:r>
            <a:endParaRPr lang="en-US" dirty="0"/>
          </a:p>
          <a:p>
            <a:pPr lvl="1"/>
            <a:r>
              <a:rPr lang="ja-JP" altLang="en-US"/>
              <a:t>性价比</a:t>
            </a:r>
            <a:r>
              <a:rPr lang="en-US" altLang="ja-JP" dirty="0"/>
              <a:t>(</a:t>
            </a:r>
            <a:r>
              <a:rPr lang="en-US" dirty="0"/>
              <a:t>cost-effective)</a:t>
            </a:r>
            <a:endParaRPr lang="en-US" dirty="0"/>
          </a:p>
          <a:p>
            <a:pPr lvl="1"/>
            <a:r>
              <a:rPr lang="ja-JP" altLang="en-US"/>
              <a:t>折扣力度</a:t>
            </a:r>
            <a:r>
              <a:rPr lang="en-US" altLang="ja-JP" dirty="0"/>
              <a:t>(</a:t>
            </a:r>
            <a:r>
              <a:rPr lang="en-US" dirty="0"/>
              <a:t>discount)</a:t>
            </a:r>
            <a:endParaRPr lang="en-US" dirty="0"/>
          </a:p>
          <a:p>
            <a:r>
              <a:rPr lang="ja-JP" altLang="en-US"/>
              <a:t>环境</a:t>
            </a:r>
            <a:r>
              <a:rPr lang="en-US" altLang="ja-JP" dirty="0"/>
              <a:t>(</a:t>
            </a:r>
            <a:r>
              <a:rPr lang="en-US" dirty="0"/>
              <a:t>environment)</a:t>
            </a:r>
            <a:endParaRPr lang="en-US" dirty="0"/>
          </a:p>
          <a:p>
            <a:pPr lvl="1"/>
            <a:r>
              <a:rPr lang="ja-JP" altLang="en-US"/>
              <a:t>装修情况</a:t>
            </a:r>
            <a:r>
              <a:rPr lang="en-US" altLang="ja-JP" dirty="0"/>
              <a:t>(</a:t>
            </a:r>
            <a:r>
              <a:rPr lang="en-US" dirty="0"/>
              <a:t>decoration)</a:t>
            </a:r>
            <a:endParaRPr lang="en-US" dirty="0"/>
          </a:p>
          <a:p>
            <a:pPr lvl="1"/>
            <a:r>
              <a:rPr lang="ja-JP" altLang="en-US"/>
              <a:t>嘈杂情况</a:t>
            </a:r>
            <a:r>
              <a:rPr lang="en-US" altLang="ja-JP" dirty="0"/>
              <a:t>(</a:t>
            </a:r>
            <a:r>
              <a:rPr lang="en-US" dirty="0"/>
              <a:t>noise)</a:t>
            </a:r>
            <a:endParaRPr lang="en-US" dirty="0"/>
          </a:p>
          <a:p>
            <a:pPr lvl="1"/>
            <a:r>
              <a:rPr lang="ja-JP" altLang="en-US"/>
              <a:t>就餐空间</a:t>
            </a:r>
            <a:r>
              <a:rPr lang="en-US" altLang="ja-JP" dirty="0"/>
              <a:t>(</a:t>
            </a:r>
            <a:r>
              <a:rPr lang="en-US" dirty="0"/>
              <a:t>space)</a:t>
            </a:r>
            <a:endParaRPr lang="en-US" dirty="0"/>
          </a:p>
          <a:p>
            <a:pPr lvl="1"/>
            <a:r>
              <a:rPr lang="ja-JP" altLang="en-US"/>
              <a:t>卫生情况</a:t>
            </a:r>
            <a:r>
              <a:rPr lang="en-US" altLang="ja-JP" dirty="0"/>
              <a:t>(</a:t>
            </a:r>
            <a:r>
              <a:rPr lang="en-US" dirty="0" err="1"/>
              <a:t>cleaness</a:t>
            </a:r>
            <a:r>
              <a:rPr lang="en-US" dirty="0"/>
              <a:t>)</a:t>
            </a:r>
            <a:endParaRPr lang="en-US" dirty="0"/>
          </a:p>
          <a:p>
            <a:r>
              <a:rPr lang="ja-JP" altLang="en-US"/>
              <a:t>菜品</a:t>
            </a:r>
            <a:r>
              <a:rPr lang="en-US" altLang="ja-JP" dirty="0"/>
              <a:t>(</a:t>
            </a:r>
            <a:r>
              <a:rPr lang="en-US" dirty="0"/>
              <a:t>dish)</a:t>
            </a:r>
            <a:endParaRPr lang="en-US" dirty="0"/>
          </a:p>
          <a:p>
            <a:pPr lvl="1"/>
            <a:r>
              <a:rPr lang="ja-JP" altLang="en-US"/>
              <a:t>分量</a:t>
            </a:r>
            <a:r>
              <a:rPr lang="en-US" altLang="ja-JP" dirty="0"/>
              <a:t>(</a:t>
            </a:r>
            <a:r>
              <a:rPr lang="en-US" dirty="0"/>
              <a:t>portion)</a:t>
            </a:r>
            <a:endParaRPr lang="en-US" dirty="0"/>
          </a:p>
          <a:p>
            <a:pPr lvl="1"/>
            <a:r>
              <a:rPr lang="ja-JP" altLang="en-US"/>
              <a:t>口感</a:t>
            </a:r>
            <a:r>
              <a:rPr lang="en-US" altLang="ja-JP" dirty="0"/>
              <a:t>(</a:t>
            </a:r>
            <a:r>
              <a:rPr lang="en-US" dirty="0"/>
              <a:t>taste)</a:t>
            </a:r>
            <a:endParaRPr lang="en-US" dirty="0"/>
          </a:p>
          <a:p>
            <a:pPr lvl="1"/>
            <a:r>
              <a:rPr lang="ja-JP" altLang="en-US"/>
              <a:t>外观</a:t>
            </a:r>
            <a:r>
              <a:rPr lang="en-US" altLang="ja-JP" dirty="0"/>
              <a:t>(</a:t>
            </a:r>
            <a:r>
              <a:rPr lang="en-US" dirty="0"/>
              <a:t>look)</a:t>
            </a:r>
            <a:endParaRPr lang="en-US" dirty="0"/>
          </a:p>
          <a:p>
            <a:pPr lvl="1"/>
            <a:r>
              <a:rPr lang="ja-JP" altLang="en-US"/>
              <a:t>推荐程度</a:t>
            </a:r>
            <a:r>
              <a:rPr lang="en-US" altLang="ja-JP" dirty="0"/>
              <a:t>(</a:t>
            </a:r>
            <a:r>
              <a:rPr lang="en-US" dirty="0"/>
              <a:t>recommendation)</a:t>
            </a:r>
            <a:endParaRPr lang="en-US" dirty="0"/>
          </a:p>
          <a:p>
            <a:r>
              <a:rPr lang="ja-JP" altLang="en-US"/>
              <a:t>其他</a:t>
            </a:r>
            <a:r>
              <a:rPr lang="en-US" altLang="ja-JP" dirty="0"/>
              <a:t>(</a:t>
            </a:r>
            <a:r>
              <a:rPr lang="en-US" dirty="0"/>
              <a:t>others)</a:t>
            </a:r>
            <a:endParaRPr lang="en-US" dirty="0"/>
          </a:p>
          <a:p>
            <a:pPr lvl="1"/>
            <a:r>
              <a:rPr lang="ja-JP" altLang="en-US"/>
              <a:t>本次消费感受</a:t>
            </a:r>
            <a:r>
              <a:rPr lang="en-US" altLang="ja-JP" dirty="0"/>
              <a:t>(</a:t>
            </a:r>
            <a:r>
              <a:rPr lang="en-US" dirty="0"/>
              <a:t>overall experience)</a:t>
            </a:r>
            <a:endParaRPr lang="en-US" dirty="0"/>
          </a:p>
          <a:p>
            <a:pPr lvl="1"/>
            <a:r>
              <a:rPr lang="ja-JP" altLang="en-US"/>
              <a:t>再次消费的意愿</a:t>
            </a:r>
            <a:r>
              <a:rPr lang="en-US" altLang="ja-JP" dirty="0"/>
              <a:t>(</a:t>
            </a:r>
            <a:r>
              <a:rPr lang="en-US" dirty="0"/>
              <a:t>willing to consume again)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3885</Words>
  <Application>WPS 演示</Application>
  <PresentationFormat>Widescreen</PresentationFormat>
  <Paragraphs>213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4" baseType="lpstr">
      <vt:lpstr>Arial</vt:lpstr>
      <vt:lpstr>宋体</vt:lpstr>
      <vt:lpstr>Wingdings</vt:lpstr>
      <vt:lpstr>Wingdings 3</vt:lpstr>
      <vt:lpstr>Arial</vt:lpstr>
      <vt:lpstr>Century Gothic</vt:lpstr>
      <vt:lpstr>Meiryo</vt:lpstr>
      <vt:lpstr>微软雅黑</vt:lpstr>
      <vt:lpstr>Arial Unicode MS</vt:lpstr>
      <vt:lpstr>Calibri</vt:lpstr>
      <vt:lpstr>Microsoft YaHei Light</vt:lpstr>
      <vt:lpstr>Ion</vt:lpstr>
      <vt:lpstr>P2 - 情感细粒度分类指导文件</vt:lpstr>
      <vt:lpstr>目录</vt:lpstr>
      <vt:lpstr>01. 问题背景描述</vt:lpstr>
      <vt:lpstr>PowerPoint 演示文稿</vt:lpstr>
      <vt:lpstr>用户评价</vt:lpstr>
      <vt:lpstr>情感识别分类的应用场景非常多</vt:lpstr>
      <vt:lpstr>2. 所需要的数据与输入输出定义 </vt:lpstr>
      <vt:lpstr>2. 所需要的数据与输入输出定义 </vt:lpstr>
      <vt:lpstr>2. 所需要的数据与输入输出定义 </vt:lpstr>
      <vt:lpstr>2. 所需要的数据与输入输出定义 </vt:lpstr>
      <vt:lpstr>2. 所需要的数据与输入输出定义  这句话在训练数据中的标签就是： </vt:lpstr>
      <vt:lpstr>2. 所需要的数据与输入输出定义  训练数据在哪里： </vt:lpstr>
      <vt:lpstr>3. 所需要的相关环境</vt:lpstr>
      <vt:lpstr>2. 所需要的数据与输入输出定义 - Evaluation  </vt:lpstr>
      <vt:lpstr>4. 相关的技术栈</vt:lpstr>
      <vt:lpstr>5. 数据可视化建议</vt:lpstr>
      <vt:lpstr>5. 数据可视化建议</vt:lpstr>
      <vt:lpstr>6. 总结与建议</vt:lpstr>
      <vt:lpstr>6. 总结与建议-2 例如，我们可以按照以下的类似思路进行调参</vt:lpstr>
      <vt:lpstr>7. 如何提交项目</vt:lpstr>
      <vt:lpstr>8. 优秀学员奖励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P3 - 情感细粒度分类指导文件</dc:title>
  <dc:creator>gao minquan</dc:creator>
  <cp:lastModifiedBy>sunny</cp:lastModifiedBy>
  <cp:revision>5</cp:revision>
  <cp:lastPrinted>2019-10-14T12:46:00Z</cp:lastPrinted>
  <dcterms:created xsi:type="dcterms:W3CDTF">2019-10-14T12:24:00Z</dcterms:created>
  <dcterms:modified xsi:type="dcterms:W3CDTF">2019-12-17T03:06:15Z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2052-11.1.0.9208</vt:lpwstr>
  </property>
</Properties>
</file>