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7" r:id="rId14"/>
    <p:sldId id="268" r:id="rId15"/>
    <p:sldId id="269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4FE6-C19E-D04D-827E-AE3701CECE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8707-E0B0-044A-A502-F7B66A7CA0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HIT-SCIR/pyltp" TargetMode="External"/><Relationship Id="rId1" Type="http://schemas.openxmlformats.org/officeDocument/2006/relationships/hyperlink" Target="https://stanfordnlp.github.io/CoreNLP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3js.org/" TargetMode="External"/><Relationship Id="rId2" Type="http://schemas.openxmlformats.org/officeDocument/2006/relationships/hyperlink" Target="https://bottlepy.org/" TargetMode="External"/><Relationship Id="rId1" Type="http://schemas.openxmlformats.org/officeDocument/2006/relationships/hyperlink" Target="https://getbootstrap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ja-JP" altLang="en-US"/>
              <a:t>项目</a:t>
            </a:r>
            <a:r>
              <a:rPr lang="zh-CN" altLang="ja-JP"/>
              <a:t>四</a:t>
            </a:r>
            <a:r>
              <a:rPr lang="en-US" altLang="zh-CN"/>
              <a:t>----</a:t>
            </a:r>
            <a:r>
              <a:rPr lang="ja-JP" altLang="en-US"/>
              <a:t>新闻人物言论自动提取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2020.02.24</a:t>
            </a:r>
            <a:endParaRPr lang="en-US"/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我该如何完成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844"/>
            <a:ext cx="10515600" cy="4351338"/>
          </a:xfrm>
        </p:spPr>
        <p:txBody>
          <a:bodyPr/>
          <a:lstStyle/>
          <a:p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这个项目大家要能完成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需要综合这么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ja-JP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大块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27748" y="4797469"/>
            <a:ext cx="5536504" cy="1064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数据层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能够使用数据库操作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对数据库中的信息进行访问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27748" y="3468937"/>
            <a:ext cx="5536504" cy="1064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模型层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构建自然语言处理模型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能够提取出文章中客户的言论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27748" y="2214278"/>
            <a:ext cx="5536504" cy="1064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视图层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ja-JP" dirty="0">
                <a:latin typeface="楷体" panose="02010609060101010101" pitchFamily="49" charset="-122"/>
                <a:ea typeface="楷体" panose="02010609060101010101" pitchFamily="49" charset="-122"/>
              </a:rPr>
              <a:t> HTML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en-US" altLang="ja-JP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服务进行网页展示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065" y="0"/>
            <a:ext cx="12167870" cy="2240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关键步骤: 1, 获取数据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4405" y="2690495"/>
            <a:ext cx="103987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+mj-ea"/>
                <a:cs typeface="+mj-ea"/>
              </a:rPr>
              <a:t>从课程组的GitHub下载：</a:t>
            </a:r>
            <a:endParaRPr lang="zh-CN" altLang="en-US" sz="2400">
              <a:latin typeface="+mj-ea"/>
              <a:cs typeface="+mj-ea"/>
            </a:endParaRPr>
          </a:p>
          <a:p>
            <a:endParaRPr lang="zh-CN" altLang="en-US" sz="2400">
              <a:latin typeface="+mj-ea"/>
              <a:cs typeface="+mj-ea"/>
            </a:endParaRPr>
          </a:p>
          <a:p>
            <a:r>
              <a:rPr lang="zh-CN" altLang="en-US" sz="2400">
                <a:latin typeface="+mj-ea"/>
                <a:cs typeface="+mj-ea"/>
              </a:rPr>
              <a:t>https://github.com/Computing-Intelligence/datasource/blob/master/export_sql_1558435.zip</a:t>
            </a:r>
            <a:endParaRPr lang="zh-CN" altLang="en-US" sz="240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获得所有表示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说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的意思的单词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使用维基百科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新闻语料库制作的词向量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在基于第一课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第二课讲过的搜索树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第四课的动态规划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结合第五课所讲的内容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获得出所有与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说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意思接近的单词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词向量结合图搜索的时候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每个找到的单词如何赋其权重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这个和广度优先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ja-JP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搜索有何异同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2" y="4180682"/>
            <a:ext cx="4629148" cy="1928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001294"/>
            <a:ext cx="37719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CN" sz="410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41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 sz="410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ja-JP" sz="4100">
                <a:latin typeface="楷体" panose="02010609060101010101" pitchFamily="49" charset="-122"/>
                <a:ea typeface="楷体" panose="02010609060101010101" pitchFamily="49" charset="-122"/>
              </a:rPr>
              <a:t> NER</a:t>
            </a:r>
            <a:r>
              <a:rPr lang="zh-CN" altLang="en-US" sz="41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4100">
                <a:latin typeface="楷体" panose="02010609060101010101" pitchFamily="49" charset="-122"/>
                <a:ea typeface="楷体" panose="02010609060101010101" pitchFamily="49" charset="-122"/>
              </a:rPr>
              <a:t>Dependency</a:t>
            </a:r>
            <a:r>
              <a:rPr lang="zh-CN" altLang="en-US" sz="41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100">
                <a:latin typeface="楷体" panose="02010609060101010101" pitchFamily="49" charset="-122"/>
                <a:ea typeface="楷体" panose="02010609060101010101" pitchFamily="49" charset="-122"/>
              </a:rPr>
              <a:t>Parsing</a:t>
            </a:r>
            <a:r>
              <a:rPr lang="ja-JP" altLang="en-US" sz="4100">
                <a:latin typeface="楷体" panose="02010609060101010101" pitchFamily="49" charset="-122"/>
                <a:ea typeface="楷体" panose="02010609060101010101" pitchFamily="49" charset="-122"/>
              </a:rPr>
              <a:t>等对句子形式进行解析</a:t>
            </a:r>
            <a:endParaRPr lang="en-US" sz="41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ja-JP" sz="1800">
                <a:latin typeface="宋体" panose="02010600030101010101" pitchFamily="2" charset="-122"/>
                <a:ea typeface="宋体" panose="02010600030101010101" pitchFamily="2" charset="-122"/>
              </a:rPr>
              <a:t> NER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Dependency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Parsing</a:t>
            </a:r>
            <a:r>
              <a:rPr lang="en-US" altLang="ja-JP" sz="1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等方式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获得是谁说了话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说了什么话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ja-JP" sz="1800">
                <a:latin typeface="宋体" panose="02010600030101010101" pitchFamily="2" charset="-122"/>
                <a:ea typeface="宋体" panose="02010600030101010101" pitchFamily="2" charset="-122"/>
              </a:rPr>
              <a:t> Dependency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Parsing</a:t>
            </a:r>
            <a:r>
              <a:rPr lang="en-US" altLang="ja-JP" sz="1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我们有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Stanford</a:t>
            </a:r>
            <a:r>
              <a:rPr lang="en-US" altLang="ja-JP" sz="1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ja-JP" sz="1800">
                <a:latin typeface="宋体" panose="02010600030101010101" pitchFamily="2" charset="-122"/>
                <a:ea typeface="宋体" panose="02010600030101010101" pitchFamily="2" charset="-122"/>
              </a:rPr>
              <a:t> CoreNLP </a:t>
            </a: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和哈工大的</a:t>
            </a:r>
            <a:r>
              <a:rPr lang="en-US" altLang="ja-JP" sz="1800">
                <a:latin typeface="宋体" panose="02010600030101010101" pitchFamily="2" charset="-122"/>
                <a:ea typeface="宋体" panose="02010600030101010101" pitchFamily="2" charset="-122"/>
              </a:rPr>
              <a:t>LTP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这两个工具的安装过程会比较麻烦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大家要做好心理准备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Stanford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CoreNLP:</a:t>
            </a:r>
            <a:r>
              <a:rPr lang="en-US" sz="1800">
                <a:hlinkClick r:id="rId1"/>
              </a:rPr>
              <a:t>https://stanfordnlp.github.io/CoreNLP/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哈工大</a:t>
            </a:r>
            <a:r>
              <a:rPr lang="en-US" altLang="ja-JP" sz="1800">
                <a:latin typeface="宋体" panose="02010600030101010101" pitchFamily="2" charset="-122"/>
                <a:ea typeface="宋体" panose="02010600030101010101" pitchFamily="2" charset="-122"/>
              </a:rPr>
              <a:t> LTP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800">
                <a:hlinkClick r:id="rId2"/>
              </a:rPr>
              <a:t>https://github.com/HIT-SCIR/pyltp</a:t>
            </a:r>
            <a:endParaRPr 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solidFill>
                  <a:srgbClr val="EBEBE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</a:t>
            </a:r>
            <a:r>
              <a:rPr lang="ja-JP" altLang="en-US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定言论的结束</a:t>
            </a:r>
            <a:endParaRPr lang="en-US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CN" altLang="en-US" sz="1500" dirty="0"/>
              <a:t>在确定了谁说的，说了什么之后，我们要做的就是确定这个话语的结束。 要确 定这个话语如何结束，最简单的方式解释碰见句号的时候就停止，但是有的话 可能是</a:t>
            </a:r>
            <a:r>
              <a:rPr lang="ja-JP" altLang="en-US" sz="1500"/>
              <a:t>跨</a:t>
            </a:r>
            <a:r>
              <a:rPr lang="zh-CN" altLang="en-US" sz="1500" dirty="0"/>
              <a:t>了多个的。 那么这个如何确定多个呢</a:t>
            </a:r>
            <a:r>
              <a:rPr lang="en-US" altLang="zh-CN" sz="1500" dirty="0"/>
              <a:t>? </a:t>
            </a:r>
            <a:r>
              <a:rPr lang="zh-CN" altLang="en-US" sz="1500" dirty="0"/>
              <a:t>这个时候就是比较 </a:t>
            </a:r>
            <a:r>
              <a:rPr lang="en-US" altLang="zh-CN" sz="1500" dirty="0"/>
              <a:t>tricky </a:t>
            </a:r>
            <a:r>
              <a:rPr lang="zh-CN" altLang="en-US" sz="1500" dirty="0"/>
              <a:t>了。 在有的时候，我们可以使用 </a:t>
            </a:r>
            <a:r>
              <a:rPr lang="en-US" altLang="zh-CN" sz="1500" dirty="0" err="1"/>
              <a:t>tfidf</a:t>
            </a:r>
            <a:r>
              <a:rPr lang="en-US" altLang="zh-CN" sz="1500" dirty="0"/>
              <a:t> </a:t>
            </a:r>
            <a:r>
              <a:rPr lang="zh-CN" altLang="en-US" sz="1500" dirty="0"/>
              <a:t>等关键字，或者使用 </a:t>
            </a:r>
            <a:r>
              <a:rPr lang="en-US" altLang="zh-CN" sz="1500" dirty="0" err="1"/>
              <a:t>tfidf</a:t>
            </a:r>
            <a:r>
              <a:rPr lang="en-US" altLang="zh-CN" sz="1500" dirty="0"/>
              <a:t> </a:t>
            </a:r>
            <a:r>
              <a:rPr lang="zh-CN" altLang="en-US" sz="1500" dirty="0"/>
              <a:t>关键首先字获得句 子的向量然后使用向量进行对比的。 获得句子向量之后，那么我们就可以把 判断两句话是不是类似的、说得同一个主题这个问题变成这两个句子的距离是 不是小于某个阈值。 </a:t>
            </a:r>
            <a:r>
              <a:rPr lang="en-US" altLang="zh-CN" sz="1500" dirty="0" err="1"/>
              <a:t>Tfidf</a:t>
            </a:r>
            <a:r>
              <a:rPr lang="en-US" altLang="zh-CN" sz="1500" dirty="0"/>
              <a:t> </a:t>
            </a:r>
            <a:r>
              <a:rPr lang="zh-CN" altLang="en-US" sz="1500" dirty="0"/>
              <a:t>的句子向量化是一种比较基础的向量化方式，长久 以来也是大家用的。 但是 </a:t>
            </a:r>
            <a:r>
              <a:rPr lang="en-US" altLang="zh-CN" sz="1500" dirty="0" err="1"/>
              <a:t>tfidf</a:t>
            </a:r>
            <a:r>
              <a:rPr lang="en-US" altLang="zh-CN" sz="1500" dirty="0"/>
              <a:t> </a:t>
            </a:r>
            <a:r>
              <a:rPr lang="zh-CN" altLang="en-US" sz="1500" dirty="0"/>
              <a:t>不能变成不相同的单词的语义相似性，在词向量 提出来之后，有一个比较好的方式解释基于词向量进行句子的向量化。 基于词 向量获得句子的向量化也是现在的一个研究课题，这里给大家推荐一个简单性 和高效性两者比较平衡的方法，其原理就是使用单词的词向量加权 </a:t>
            </a:r>
            <a:r>
              <a:rPr lang="en-US" altLang="zh-CN" sz="1500" dirty="0"/>
              <a:t>+ PCA </a:t>
            </a:r>
            <a:r>
              <a:rPr lang="zh-CN" altLang="en-US" sz="1500" dirty="0"/>
              <a:t>降维</a:t>
            </a:r>
            <a:r>
              <a:rPr lang="en-US" altLang="zh-CN" sz="1500" dirty="0"/>
              <a:t> </a:t>
            </a:r>
            <a:r>
              <a:rPr lang="zh-CN" altLang="en-US" sz="1500" dirty="0"/>
              <a:t>这个方法是 普林斯顿大家</a:t>
            </a:r>
            <a:r>
              <a:rPr lang="en-US" altLang="zh-CN" sz="1500" dirty="0"/>
              <a:t>2017</a:t>
            </a:r>
            <a:r>
              <a:rPr lang="en-US" altLang="ja-JP" sz="1500" dirty="0"/>
              <a:t> </a:t>
            </a:r>
            <a:r>
              <a:rPr lang="ja-JP" altLang="en-US" sz="1500"/>
              <a:t>年</a:t>
            </a:r>
            <a:r>
              <a:rPr lang="zh-CN" altLang="en-US" sz="1500" dirty="0"/>
              <a:t>提出来的一个方法，很简单，但是效果也不错。</a:t>
            </a:r>
            <a:endParaRPr lang="en-US" altLang="zh-CN" sz="1500" dirty="0"/>
          </a:p>
          <a:p>
            <a:endParaRPr lang="en-US" altLang="zh-CN" sz="1500" dirty="0"/>
          </a:p>
          <a:p>
            <a:pPr lvl="1"/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普林斯顿句子向量原始论文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ja-JP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Paper</a:t>
            </a:r>
            <a:r>
              <a:rPr lang="en-US" altLang="zh-CN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://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openreview.net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pdf?id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=SyK00v5xx </a:t>
            </a: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500" dirty="0" err="1"/>
              <a:t>Scikit</a:t>
            </a:r>
            <a:r>
              <a:rPr lang="en-US" altLang="zh-CN" sz="1500" dirty="0"/>
              <a:t>-learning</a:t>
            </a:r>
            <a:r>
              <a:rPr lang="zh-CN" altLang="en-US" sz="1500" dirty="0"/>
              <a:t> </a:t>
            </a:r>
            <a:r>
              <a:rPr lang="en-US" altLang="zh-CN" sz="1500" dirty="0"/>
              <a:t>TFIDF</a:t>
            </a:r>
            <a:r>
              <a:rPr lang="ja-JP" altLang="en-US" sz="1500"/>
              <a:t>句子向量化</a:t>
            </a:r>
            <a:r>
              <a:rPr lang="en-US" altLang="zh-CN" sz="1500" dirty="0"/>
              <a:t>:</a:t>
            </a:r>
            <a:r>
              <a:rPr lang="zh-CN" altLang="en-US" sz="1500" dirty="0"/>
              <a:t> </a:t>
            </a:r>
            <a:r>
              <a:rPr lang="en-US" sz="1500" dirty="0"/>
              <a:t>https://</a:t>
            </a:r>
            <a:r>
              <a:rPr lang="en-US" sz="1500" dirty="0" err="1"/>
              <a:t>scikit-learn.org</a:t>
            </a:r>
            <a:r>
              <a:rPr lang="en-US" sz="1500" dirty="0"/>
              <a:t>/stable/modules/generated/</a:t>
            </a:r>
            <a:r>
              <a:rPr lang="en-US" sz="1500" dirty="0" err="1"/>
              <a:t>sklearn.feature_extraction.text.TfidfVectorizer.html</a:t>
            </a:r>
            <a:r>
              <a:rPr lang="en-US" sz="1500" dirty="0"/>
              <a:t> </a:t>
            </a:r>
            <a:endParaRPr lang="zh-CN" alt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基于以上几步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相信大家已经能够输入一段新闻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获得新闻中每个人说了什么话了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最后一步就是我们要能有一个展示自己作品的环境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大家使用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 Flask 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 Bottle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 Bootstrap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构建一个简单的网页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在这个网页中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我们能够提交文本内容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然后会生成表格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表格里边能够显示这个文章中每个人的观点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如果你有兴趣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还可以使用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 D3 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1500">
                <a:latin typeface="宋体" panose="02010600030101010101" pitchFamily="2" charset="-122"/>
                <a:ea typeface="宋体" panose="02010600030101010101" pitchFamily="2" charset="-122"/>
              </a:rPr>
              <a:t>做成网络状的示意图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Bootstrap: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500" dirty="0">
                <a:hlinkClick r:id="rId1"/>
              </a:rPr>
              <a:t>https://getbootstrap.com/</a:t>
            </a:r>
            <a:endParaRPr lang="en-US" sz="1500" dirty="0"/>
          </a:p>
          <a:p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Bottle: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500" dirty="0">
                <a:hlinkClick r:id="rId2"/>
              </a:rPr>
              <a:t>https://bottlepy.org/</a:t>
            </a:r>
            <a:endParaRPr lang="en-US" sz="1500" dirty="0"/>
          </a:p>
          <a:p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D3: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500" dirty="0">
                <a:hlinkClick r:id="rId3"/>
              </a:rPr>
              <a:t>https://d3js.org/</a:t>
            </a:r>
            <a:endParaRPr lang="en-US" sz="1500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35" y="2094528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4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项目背景</a:t>
            </a:r>
            <a:r>
              <a:rPr lang="en-US" altLang="ja-JP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随着每天涌入的新闻信息越来越多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获得不同人物对于不同事件的观点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获得重要人物每日对于不同事项的观点描述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这个功能对于新闻阅读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观点总结能够起到很大的辅助作用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我们现在如果有一款新闻阅读的</a:t>
            </a:r>
            <a:r>
              <a:rPr lang="en-US" altLang="ja-JP" sz="2400" dirty="0">
                <a:latin typeface="楷体" panose="02010609060101010101" pitchFamily="49" charset="-122"/>
                <a:ea typeface="楷体" panose="02010609060101010101" pitchFamily="49" charset="-122"/>
              </a:rPr>
              <a:t> app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我们能够把文中的每个人的核心观点整理出来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总结成表格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那么对于读者来说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就容易看清楚多了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r>
              <a:rPr lang="ja-JP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341" y="4210046"/>
            <a:ext cx="4011159" cy="16906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37641" y="4529135"/>
          <a:ext cx="644955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3"/>
                <a:gridCol w="2149853"/>
                <a:gridCol w="2149853"/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/>
                        <a:t>人物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观点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来源</a:t>
                      </a:r>
                      <a:endParaRPr lang="en-US" dirty="0"/>
                    </a:p>
                  </a:txBody>
                  <a:tcPr/>
                </a:tc>
              </a:tr>
              <a:tr h="377429"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人社部信息中心有关负责人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今年要在所有地市实现签发应用全国统一标准的电子社保卡，至少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亿人领取电子社保卡，所有地市均开通移动支付服务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ja-JP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上文中是比较短的一个新闻片段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事实上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为了进行舆情分析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危机预测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知识图谱等等各种任务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我们往往需要采集很多任务的观点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尤其是事实描述的时政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ja-JP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社会新闻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其主要信息往往其实在不同人物的言论中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7763" y="2028092"/>
            <a:ext cx="6250769" cy="26409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我们再看一段实时新闻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9600" y="2147094"/>
            <a:ext cx="8432800" cy="370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任务描述</a:t>
            </a:r>
            <a:r>
              <a:rPr lang="en-US" altLang="ja-JP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我们面对的是这样一个任务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TEXT,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一段新闻文字</a:t>
            </a:r>
            <a:endParaRPr lang="en-US" altLang="ja-JP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List,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文中每个人物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实体的观点</a:t>
            </a:r>
            <a:endParaRPr lang="en-US" altLang="ja-JP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75779" y="3429000"/>
          <a:ext cx="8715332" cy="251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66"/>
                <a:gridCol w="4357666"/>
              </a:tblGrid>
              <a:tr h="443253">
                <a:tc>
                  <a:txBody>
                    <a:bodyPr/>
                    <a:lstStyle/>
                    <a:p>
                      <a:r>
                        <a:rPr lang="ja-JP" altLang="en-US"/>
                        <a:t>人物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言论</a:t>
                      </a:r>
                      <a:endParaRPr lang="en-US" dirty="0"/>
                    </a:p>
                  </a:txBody>
                  <a:tcPr/>
                </a:tc>
              </a:tr>
              <a:tr h="443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韩国网友 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不以为然 </a:t>
                      </a:r>
                      <a:endParaRPr lang="ja-JP" altLang="en-US"/>
                    </a:p>
                  </a:txBody>
                  <a:tcPr/>
                </a:tc>
              </a:tr>
              <a:tr h="443253">
                <a:tc>
                  <a:txBody>
                    <a:bodyPr/>
                    <a:lstStyle/>
                    <a:p>
                      <a:r>
                        <a:rPr lang="ja-JP" altLang="en-US"/>
                        <a:t>雷先生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交警部门罚了他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次，他只认了一次，交了一次罚款， 拿到法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院的判决书后，会前往交警队，要求撤销此前的处罚。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253">
                <a:tc>
                  <a:txBody>
                    <a:bodyPr/>
                    <a:lstStyle/>
                    <a:p>
                      <a:r>
                        <a:rPr lang="en-US" altLang="zh-CN" dirty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2312"/>
            <a:ext cx="10515600" cy="1325563"/>
          </a:xfrm>
        </p:spPr>
        <p:txBody>
          <a:bodyPr/>
          <a:lstStyle/>
          <a:p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除此之外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我们还可以进一步把表格进行可视化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将其画为一个观点图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49" name="Picture 1" descr="page2image25633728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71" y="2348750"/>
            <a:ext cx="10206258" cy="36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又或者是可视化成这样的图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3" name="Picture 1" descr="page3image2558000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10" y="1868488"/>
            <a:ext cx="77427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如果同学还没有毕业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那么可以在把人物的言论提取出来之后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进一步做成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知识图谱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”，“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人物观点图谱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等偏向学术类的应用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如果同学已经毕业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面临找工作的要求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那么可以把任务的言论提取出来之后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加上我们项目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ja-JP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的情感分类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对言论进行极性分析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变成一个能够依据网络信息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获得群众对该事件的危机预警应用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这个项目实际被用在哪里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被用在新闻</a:t>
            </a:r>
            <a:r>
              <a:rPr lang="en-US" altLang="ja-JP" dirty="0">
                <a:latin typeface="楷体" panose="02010609060101010101" pitchFamily="49" charset="-122"/>
                <a:ea typeface="楷体" panose="02010609060101010101" pitchFamily="49" charset="-122"/>
              </a:rPr>
              <a:t> app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被用在公司内部的事件跟踪中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被用在商用的舆情监督系统中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ja-JP" altLang="en-US">
                <a:latin typeface="楷体" panose="02010609060101010101" pitchFamily="49" charset="-122"/>
                <a:ea typeface="楷体" panose="02010609060101010101" pitchFamily="49" charset="-122"/>
              </a:rPr>
              <a:t>被用在学术研究中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2335</Words>
  <Application>WPS 演示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楷体</vt:lpstr>
      <vt:lpstr>游ゴシック Light</vt:lpstr>
      <vt:lpstr>Segoe Print</vt:lpstr>
      <vt:lpstr>Calibri Light</vt:lpstr>
      <vt:lpstr>微软雅黑</vt:lpstr>
      <vt:lpstr>Arial Unicode MS</vt:lpstr>
      <vt:lpstr>等线</vt:lpstr>
      <vt:lpstr>游ゴシック</vt:lpstr>
      <vt:lpstr>等线 Light</vt:lpstr>
      <vt:lpstr>Office Theme</vt:lpstr>
      <vt:lpstr>项目一----新闻人物言论自动提取</vt:lpstr>
      <vt:lpstr>项目背景	</vt:lpstr>
      <vt:lpstr>PowerPoint 演示文稿</vt:lpstr>
      <vt:lpstr>我们再看一段实时新闻: </vt:lpstr>
      <vt:lpstr>任务描述	</vt:lpstr>
      <vt:lpstr>除此之外，我们还可以进一步把表格进行可视化, 将其画为一个观点图:</vt:lpstr>
      <vt:lpstr>又或者是可视化成这样的图</vt:lpstr>
      <vt:lpstr>PowerPoint 演示文稿</vt:lpstr>
      <vt:lpstr>这个项目实际被用在哪里？</vt:lpstr>
      <vt:lpstr>我该如何完成？</vt:lpstr>
      <vt:lpstr>PowerPoint 演示文稿</vt:lpstr>
      <vt:lpstr>2. 获得所有表示“说”的意思的单词</vt:lpstr>
      <vt:lpstr>3. 使用 NER，Dependency Parsing等对句子形式进行解析</vt:lpstr>
      <vt:lpstr>4. 确定言论的结束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项目一----新闻人物言论自动提取</dc:title>
  <dc:creator>Min Quan Gao</dc:creator>
  <cp:lastModifiedBy>sunny</cp:lastModifiedBy>
  <cp:revision>15</cp:revision>
  <cp:lastPrinted>2020-02-25T05:48:00Z</cp:lastPrinted>
  <dcterms:created xsi:type="dcterms:W3CDTF">2020-02-25T05:48:00Z</dcterms:created>
  <dcterms:modified xsi:type="dcterms:W3CDTF">2020-02-26T03:05:23Z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