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68" r:id="rId5"/>
    <p:sldId id="280" r:id="rId6"/>
    <p:sldId id="281" r:id="rId7"/>
    <p:sldId id="282" r:id="rId8"/>
    <p:sldId id="284" r:id="rId9"/>
    <p:sldId id="321" r:id="rId10"/>
    <p:sldId id="294" r:id="rId11"/>
    <p:sldId id="286" r:id="rId12"/>
    <p:sldId id="308" r:id="rId13"/>
    <p:sldId id="295" r:id="rId14"/>
    <p:sldId id="297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30" r:id="rId23"/>
    <p:sldId id="331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线性完全信息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Sheet1!$A$3:$A$22</c:f>
              <c:numCache>
                <c:formatCode>General</c:formatCode>
                <c:ptCount val="20"/>
                <c:pt idx="0">
                  <c:v>85.8</c:v>
                </c:pt>
                <c:pt idx="1">
                  <c:v>92.1</c:v>
                </c:pt>
                <c:pt idx="2">
                  <c:v>90.5</c:v>
                </c:pt>
                <c:pt idx="3">
                  <c:v>89.1</c:v>
                </c:pt>
                <c:pt idx="4">
                  <c:v>87.4</c:v>
                </c:pt>
                <c:pt idx="5">
                  <c:v>96.7</c:v>
                </c:pt>
                <c:pt idx="6">
                  <c:v>101.5</c:v>
                </c:pt>
                <c:pt idx="7">
                  <c:v>102.9</c:v>
                </c:pt>
                <c:pt idx="8">
                  <c:v>99.3</c:v>
                </c:pt>
                <c:pt idx="9">
                  <c:v>98.2</c:v>
                </c:pt>
                <c:pt idx="10">
                  <c:v>105.8</c:v>
                </c:pt>
                <c:pt idx="11">
                  <c:v>100.6</c:v>
                </c:pt>
                <c:pt idx="12">
                  <c:v>106.1</c:v>
                </c:pt>
                <c:pt idx="13">
                  <c:v>109.4</c:v>
                </c:pt>
                <c:pt idx="14">
                  <c:v>108.7</c:v>
                </c:pt>
                <c:pt idx="15">
                  <c:v>96.3</c:v>
                </c:pt>
                <c:pt idx="16">
                  <c:v>98.1</c:v>
                </c:pt>
                <c:pt idx="17">
                  <c:v>103.5</c:v>
                </c:pt>
                <c:pt idx="18">
                  <c:v>107.4</c:v>
                </c:pt>
                <c:pt idx="19">
                  <c:v>105.9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Sheet1!$B$3:$B$22</c:f>
              <c:numCache>
                <c:formatCode>General</c:formatCode>
                <c:ptCount val="20"/>
                <c:pt idx="0">
                  <c:v>62.8</c:v>
                </c:pt>
                <c:pt idx="1">
                  <c:v>49.7</c:v>
                </c:pt>
                <c:pt idx="2">
                  <c:v>60.3</c:v>
                </c:pt>
                <c:pt idx="3">
                  <c:v>74.5</c:v>
                </c:pt>
                <c:pt idx="4">
                  <c:v>52.9</c:v>
                </c:pt>
                <c:pt idx="5">
                  <c:v>44.2</c:v>
                </c:pt>
                <c:pt idx="6">
                  <c:v>46.2</c:v>
                </c:pt>
                <c:pt idx="7">
                  <c:v>50.1</c:v>
                </c:pt>
                <c:pt idx="8">
                  <c:v>51.6</c:v>
                </c:pt>
                <c:pt idx="9">
                  <c:v>58.7</c:v>
                </c:pt>
                <c:pt idx="10">
                  <c:v>66.4</c:v>
                </c:pt>
                <c:pt idx="11">
                  <c:v>59.7</c:v>
                </c:pt>
                <c:pt idx="12">
                  <c:v>68.2</c:v>
                </c:pt>
                <c:pt idx="13">
                  <c:v>69.3</c:v>
                </c:pt>
                <c:pt idx="14">
                  <c:v>57.4</c:v>
                </c:pt>
                <c:pt idx="15">
                  <c:v>55.2</c:v>
                </c:pt>
                <c:pt idx="16">
                  <c:v>61.2</c:v>
                </c:pt>
                <c:pt idx="17">
                  <c:v>58.4</c:v>
                </c:pt>
                <c:pt idx="18">
                  <c:v>57.5</c:v>
                </c:pt>
                <c:pt idx="19">
                  <c:v>70.9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Sheet1!$C$3:$C$22</c:f>
              <c:numCache>
                <c:formatCode>General</c:formatCode>
                <c:ptCount val="20"/>
                <c:pt idx="0">
                  <c:v>14.5</c:v>
                </c:pt>
                <c:pt idx="1">
                  <c:v>42.3</c:v>
                </c:pt>
                <c:pt idx="2">
                  <c:v>47.1</c:v>
                </c:pt>
                <c:pt idx="3">
                  <c:v>36.6</c:v>
                </c:pt>
                <c:pt idx="4">
                  <c:v>37.1</c:v>
                </c:pt>
                <c:pt idx="5">
                  <c:v>31.3</c:v>
                </c:pt>
                <c:pt idx="6">
                  <c:v>40.7</c:v>
                </c:pt>
                <c:pt idx="7">
                  <c:v>39.2</c:v>
                </c:pt>
                <c:pt idx="8">
                  <c:v>43.4</c:v>
                </c:pt>
                <c:pt idx="9">
                  <c:v>41.9</c:v>
                </c:pt>
                <c:pt idx="10">
                  <c:v>53.3</c:v>
                </c:pt>
                <c:pt idx="11">
                  <c:v>38.2</c:v>
                </c:pt>
                <c:pt idx="12">
                  <c:v>44.7</c:v>
                </c:pt>
                <c:pt idx="13">
                  <c:v>39.5</c:v>
                </c:pt>
                <c:pt idx="14">
                  <c:v>53.6</c:v>
                </c:pt>
                <c:pt idx="15">
                  <c:v>49.8</c:v>
                </c:pt>
                <c:pt idx="16">
                  <c:v>55.1</c:v>
                </c:pt>
                <c:pt idx="17">
                  <c:v>42.8</c:v>
                </c:pt>
                <c:pt idx="18">
                  <c:v>45.9</c:v>
                </c:pt>
                <c:pt idx="19">
                  <c:v>50.2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746864"/>
        <c:axId val="2093050448"/>
      </c:lineChart>
      <c:catAx>
        <c:axId val="20917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0448"/>
        <c:crosses val="autoZero"/>
        <c:auto val="1"/>
        <c:lblAlgn val="ctr"/>
        <c:lblOffset val="100"/>
        <c:noMultiLvlLbl val="0"/>
      </c:catAx>
      <c:valAx>
        <c:axId val="209305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7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Sheet1!$W$3:$W$11</c:f>
              <c:numCache>
                <c:formatCode>General</c:formatCode>
                <c:ptCount val="9"/>
                <c:pt idx="0">
                  <c:v>111.9</c:v>
                </c:pt>
                <c:pt idx="1">
                  <c:v>182.6</c:v>
                </c:pt>
                <c:pt idx="2">
                  <c:v>162.3</c:v>
                </c:pt>
                <c:pt idx="3">
                  <c:v>186.4</c:v>
                </c:pt>
                <c:pt idx="4">
                  <c:v>131.6</c:v>
                </c:pt>
                <c:pt idx="5">
                  <c:v>210.3</c:v>
                </c:pt>
                <c:pt idx="6">
                  <c:v>179.9</c:v>
                </c:pt>
                <c:pt idx="7">
                  <c:v>234.1</c:v>
                </c:pt>
                <c:pt idx="8">
                  <c:v>197.7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Sheet1!$X$3:$X$11</c:f>
              <c:numCache>
                <c:formatCode>General</c:formatCode>
                <c:ptCount val="9"/>
                <c:pt idx="0">
                  <c:v>113.1</c:v>
                </c:pt>
                <c:pt idx="1">
                  <c:v>123.7</c:v>
                </c:pt>
                <c:pt idx="2">
                  <c:v>61.7</c:v>
                </c:pt>
                <c:pt idx="3">
                  <c:v>128.5</c:v>
                </c:pt>
                <c:pt idx="4">
                  <c:v>83.3</c:v>
                </c:pt>
                <c:pt idx="5">
                  <c:v>145.1</c:v>
                </c:pt>
                <c:pt idx="6">
                  <c:v>135.2</c:v>
                </c:pt>
                <c:pt idx="7">
                  <c:v>55.2</c:v>
                </c:pt>
                <c:pt idx="8">
                  <c:v>65.4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Sheet1!$Y$2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Sheet1!$Y$3:$Y$11</c:f>
              <c:numCache>
                <c:formatCode>General</c:formatCode>
                <c:ptCount val="9"/>
                <c:pt idx="0">
                  <c:v>201.7</c:v>
                </c:pt>
                <c:pt idx="1">
                  <c:v>199.4</c:v>
                </c:pt>
                <c:pt idx="2">
                  <c:v>266.4</c:v>
                </c:pt>
                <c:pt idx="3">
                  <c:v>287.5</c:v>
                </c:pt>
                <c:pt idx="4">
                  <c:v>146.7</c:v>
                </c:pt>
                <c:pt idx="5">
                  <c:v>301.5</c:v>
                </c:pt>
                <c:pt idx="6">
                  <c:v>169.4</c:v>
                </c:pt>
                <c:pt idx="7">
                  <c:v>202.8</c:v>
                </c:pt>
                <c:pt idx="8">
                  <c:v>194.7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48081584"/>
        <c:axId val="2093542288"/>
      </c:lineChart>
      <c:catAx>
        <c:axId val="14808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542288"/>
        <c:crosses val="autoZero"/>
        <c:auto val="1"/>
        <c:lblAlgn val="ctr"/>
        <c:lblOffset val="100"/>
        <c:noMultiLvlLbl val="0"/>
      </c:catAx>
      <c:valAx>
        <c:axId val="209354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08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Sheet1!$AA$3:$AA$11</c:f>
              <c:numCache>
                <c:formatCode>General</c:formatCode>
                <c:ptCount val="9"/>
                <c:pt idx="0">
                  <c:v>117.5</c:v>
                </c:pt>
                <c:pt idx="1">
                  <c:v>144.1</c:v>
                </c:pt>
                <c:pt idx="2">
                  <c:v>140.2</c:v>
                </c:pt>
                <c:pt idx="3">
                  <c:v>122.4</c:v>
                </c:pt>
                <c:pt idx="4">
                  <c:v>105.6</c:v>
                </c:pt>
                <c:pt idx="5">
                  <c:v>182.1</c:v>
                </c:pt>
                <c:pt idx="6">
                  <c:v>117.5</c:v>
                </c:pt>
                <c:pt idx="7">
                  <c:v>184.5</c:v>
                </c:pt>
                <c:pt idx="8">
                  <c:v>103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Sheet1!$AB$2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Sheet1!$AB$3:$AB$11</c:f>
              <c:numCache>
                <c:formatCode>General</c:formatCode>
                <c:ptCount val="9"/>
                <c:pt idx="0">
                  <c:v>117</c:v>
                </c:pt>
                <c:pt idx="1">
                  <c:v>114.6</c:v>
                </c:pt>
                <c:pt idx="2">
                  <c:v>137.9</c:v>
                </c:pt>
                <c:pt idx="3">
                  <c:v>113.3</c:v>
                </c:pt>
                <c:pt idx="4">
                  <c:v>53.6</c:v>
                </c:pt>
                <c:pt idx="5">
                  <c:v>103.5</c:v>
                </c:pt>
                <c:pt idx="6">
                  <c:v>93.3</c:v>
                </c:pt>
                <c:pt idx="7">
                  <c:v>119.3</c:v>
                </c:pt>
                <c:pt idx="8">
                  <c:v>118.5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Sheet1!$AC$2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Sheet1!$AC$3:$AC$11</c:f>
              <c:numCache>
                <c:formatCode>General</c:formatCode>
                <c:ptCount val="9"/>
                <c:pt idx="0">
                  <c:v>173.4</c:v>
                </c:pt>
                <c:pt idx="1">
                  <c:v>145.2</c:v>
                </c:pt>
                <c:pt idx="2">
                  <c:v>188.1</c:v>
                </c:pt>
                <c:pt idx="3">
                  <c:v>195</c:v>
                </c:pt>
                <c:pt idx="4">
                  <c:v>106.2</c:v>
                </c:pt>
                <c:pt idx="5">
                  <c:v>209.7</c:v>
                </c:pt>
                <c:pt idx="6">
                  <c:v>117.2</c:v>
                </c:pt>
                <c:pt idx="7">
                  <c:v>164.5</c:v>
                </c:pt>
                <c:pt idx="8">
                  <c:v>123.6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59247664"/>
        <c:axId val="158834912"/>
      </c:lineChart>
      <c:catAx>
        <c:axId val="1592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8834912"/>
        <c:crosses val="autoZero"/>
        <c:auto val="1"/>
        <c:lblAlgn val="ctr"/>
        <c:lblOffset val="100"/>
        <c:noMultiLvlLbl val="0"/>
      </c:catAx>
      <c:valAx>
        <c:axId val="1588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924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Sheet1!$O$31:$O$39</c:f>
              <c:numCache>
                <c:formatCode>General</c:formatCode>
                <c:ptCount val="9"/>
                <c:pt idx="0">
                  <c:v>123.5</c:v>
                </c:pt>
                <c:pt idx="1">
                  <c:v>60.1</c:v>
                </c:pt>
                <c:pt idx="2">
                  <c:v>57.2</c:v>
                </c:pt>
                <c:pt idx="3">
                  <c:v>105.1</c:v>
                </c:pt>
                <c:pt idx="4">
                  <c:v>63.6</c:v>
                </c:pt>
                <c:pt idx="5">
                  <c:v>57.1</c:v>
                </c:pt>
                <c:pt idx="6">
                  <c:v>108.2</c:v>
                </c:pt>
                <c:pt idx="7">
                  <c:v>66.2</c:v>
                </c:pt>
                <c:pt idx="8">
                  <c:v>114.3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Sheet1!$P$31:$P$39</c:f>
              <c:numCache>
                <c:formatCode>General</c:formatCode>
                <c:ptCount val="9"/>
                <c:pt idx="0">
                  <c:v>56</c:v>
                </c:pt>
                <c:pt idx="1">
                  <c:v>67.5</c:v>
                </c:pt>
                <c:pt idx="2">
                  <c:v>22.9</c:v>
                </c:pt>
                <c:pt idx="3">
                  <c:v>55</c:v>
                </c:pt>
                <c:pt idx="4">
                  <c:v>22.6</c:v>
                </c:pt>
                <c:pt idx="5">
                  <c:v>72.1</c:v>
                </c:pt>
                <c:pt idx="6">
                  <c:v>64.9</c:v>
                </c:pt>
                <c:pt idx="7">
                  <c:v>78.6</c:v>
                </c:pt>
                <c:pt idx="8">
                  <c:v>35.5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Sheet1!$Q$30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Sheet1!$Q$31:$Q$39</c:f>
              <c:numCache>
                <c:formatCode>General</c:formatCode>
                <c:ptCount val="9"/>
                <c:pt idx="0">
                  <c:v>233.6</c:v>
                </c:pt>
                <c:pt idx="1">
                  <c:v>337.8</c:v>
                </c:pt>
                <c:pt idx="2">
                  <c:v>195.8</c:v>
                </c:pt>
                <c:pt idx="3">
                  <c:v>369</c:v>
                </c:pt>
                <c:pt idx="4">
                  <c:v>242.6</c:v>
                </c:pt>
                <c:pt idx="5">
                  <c:v>266.7</c:v>
                </c:pt>
                <c:pt idx="6">
                  <c:v>191.5</c:v>
                </c:pt>
                <c:pt idx="7">
                  <c:v>188.8</c:v>
                </c:pt>
                <c:pt idx="8">
                  <c:v>338.3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5606784"/>
        <c:axId val="2094030256"/>
      </c:lineChart>
      <c:catAx>
        <c:axId val="210560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4030256"/>
        <c:crosses val="autoZero"/>
        <c:auto val="1"/>
        <c:lblAlgn val="ctr"/>
        <c:lblOffset val="100"/>
        <c:noMultiLvlLbl val="0"/>
      </c:catAx>
      <c:valAx>
        <c:axId val="209403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60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Sheet1!$S$31:$S$39</c:f>
              <c:numCache>
                <c:formatCode>General</c:formatCode>
                <c:ptCount val="9"/>
                <c:pt idx="0">
                  <c:v>127.4</c:v>
                </c:pt>
                <c:pt idx="1">
                  <c:v>41</c:v>
                </c:pt>
                <c:pt idx="2">
                  <c:v>123.4</c:v>
                </c:pt>
                <c:pt idx="3">
                  <c:v>59.9</c:v>
                </c:pt>
                <c:pt idx="4">
                  <c:v>45.6</c:v>
                </c:pt>
                <c:pt idx="5">
                  <c:v>67.4</c:v>
                </c:pt>
                <c:pt idx="6">
                  <c:v>91.3</c:v>
                </c:pt>
                <c:pt idx="7">
                  <c:v>67.1</c:v>
                </c:pt>
                <c:pt idx="8">
                  <c:v>77.4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Sheet1!$T$31:$T$39</c:f>
              <c:numCache>
                <c:formatCode>General</c:formatCode>
                <c:ptCount val="9"/>
                <c:pt idx="0">
                  <c:v>59.2</c:v>
                </c:pt>
                <c:pt idx="1">
                  <c:v>88.7</c:v>
                </c:pt>
                <c:pt idx="2">
                  <c:v>33</c:v>
                </c:pt>
                <c:pt idx="3">
                  <c:v>73.9</c:v>
                </c:pt>
                <c:pt idx="4">
                  <c:v>86.8</c:v>
                </c:pt>
                <c:pt idx="5">
                  <c:v>22</c:v>
                </c:pt>
                <c:pt idx="6">
                  <c:v>40.5</c:v>
                </c:pt>
                <c:pt idx="7">
                  <c:v>78.1</c:v>
                </c:pt>
                <c:pt idx="8">
                  <c:v>23.1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Sheet1!$U$31:$U$39</c:f>
              <c:numCache>
                <c:formatCode>General</c:formatCode>
                <c:ptCount val="9"/>
                <c:pt idx="0">
                  <c:v>233.6</c:v>
                </c:pt>
                <c:pt idx="1">
                  <c:v>337.8</c:v>
                </c:pt>
                <c:pt idx="2">
                  <c:v>195.8</c:v>
                </c:pt>
                <c:pt idx="3">
                  <c:v>365</c:v>
                </c:pt>
                <c:pt idx="4">
                  <c:v>242.6</c:v>
                </c:pt>
                <c:pt idx="5">
                  <c:v>266.7</c:v>
                </c:pt>
                <c:pt idx="6">
                  <c:v>191.5</c:v>
                </c:pt>
                <c:pt idx="7">
                  <c:v>188.8</c:v>
                </c:pt>
                <c:pt idx="8">
                  <c:v>338.3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5495904"/>
        <c:axId val="2093058352"/>
      </c:lineChart>
      <c:catAx>
        <c:axId val="210549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8352"/>
        <c:crosses val="autoZero"/>
        <c:auto val="1"/>
        <c:lblAlgn val="ctr"/>
        <c:lblOffset val="100"/>
        <c:noMultiLvlLbl val="0"/>
      </c:catAx>
      <c:valAx>
        <c:axId val="209305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49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>
        <c:manualLayout>
          <c:xMode val="edge"/>
          <c:yMode val="edge"/>
          <c:x val="0.391958685121545"/>
          <c:y val="0.0404994937563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Sheet1!$W$31:$W$39</c:f>
              <c:numCache>
                <c:formatCode>General</c:formatCode>
                <c:ptCount val="9"/>
                <c:pt idx="0">
                  <c:v>35</c:v>
                </c:pt>
                <c:pt idx="1">
                  <c:v>44.3</c:v>
                </c:pt>
                <c:pt idx="2">
                  <c:v>120.8</c:v>
                </c:pt>
                <c:pt idx="3">
                  <c:v>124.7</c:v>
                </c:pt>
                <c:pt idx="4">
                  <c:v>81.9</c:v>
                </c:pt>
                <c:pt idx="5">
                  <c:v>122</c:v>
                </c:pt>
                <c:pt idx="6">
                  <c:v>64.5</c:v>
                </c:pt>
                <c:pt idx="7">
                  <c:v>100.2</c:v>
                </c:pt>
                <c:pt idx="8">
                  <c:v>37.7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Sheet1!$X$31:$X$39</c:f>
              <c:numCache>
                <c:formatCode>General</c:formatCode>
                <c:ptCount val="9"/>
                <c:pt idx="0">
                  <c:v>62.8</c:v>
                </c:pt>
                <c:pt idx="1">
                  <c:v>51.5</c:v>
                </c:pt>
                <c:pt idx="2">
                  <c:v>22.8</c:v>
                </c:pt>
                <c:pt idx="3">
                  <c:v>49.2</c:v>
                </c:pt>
                <c:pt idx="4">
                  <c:v>75.6</c:v>
                </c:pt>
                <c:pt idx="5">
                  <c:v>84.6</c:v>
                </c:pt>
                <c:pt idx="6">
                  <c:v>47.4</c:v>
                </c:pt>
                <c:pt idx="7">
                  <c:v>64.9</c:v>
                </c:pt>
                <c:pt idx="8">
                  <c:v>51.9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Sheet1!$Y$30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Sheet1!$Y$31:$Y$39</c:f>
              <c:numCache>
                <c:formatCode>General</c:formatCode>
                <c:ptCount val="9"/>
                <c:pt idx="0">
                  <c:v>198</c:v>
                </c:pt>
                <c:pt idx="1">
                  <c:v>148.8</c:v>
                </c:pt>
                <c:pt idx="2">
                  <c:v>104.9</c:v>
                </c:pt>
                <c:pt idx="3">
                  <c:v>96</c:v>
                </c:pt>
                <c:pt idx="4">
                  <c:v>101.5</c:v>
                </c:pt>
                <c:pt idx="5">
                  <c:v>190.4</c:v>
                </c:pt>
                <c:pt idx="6">
                  <c:v>169.1</c:v>
                </c:pt>
                <c:pt idx="7">
                  <c:v>86</c:v>
                </c:pt>
                <c:pt idx="8">
                  <c:v>129.7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3722064"/>
        <c:axId val="148693664"/>
      </c:lineChart>
      <c:catAx>
        <c:axId val="209372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693664"/>
        <c:crosses val="autoZero"/>
        <c:auto val="1"/>
        <c:lblAlgn val="ctr"/>
        <c:lblOffset val="100"/>
        <c:noMultiLvlLbl val="0"/>
      </c:catAx>
      <c:valAx>
        <c:axId val="14869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72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>
        <c:manualLayout>
          <c:xMode val="edge"/>
          <c:yMode val="edge"/>
          <c:x val="0.387434391642645"/>
          <c:y val="0.049426670791274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Sheet1!$AA$31:$AA$39</c:f>
              <c:numCache>
                <c:formatCode>General</c:formatCode>
                <c:ptCount val="9"/>
                <c:pt idx="0">
                  <c:v>38.3</c:v>
                </c:pt>
                <c:pt idx="1">
                  <c:v>107.3</c:v>
                </c:pt>
                <c:pt idx="2">
                  <c:v>81</c:v>
                </c:pt>
                <c:pt idx="3">
                  <c:v>110.4</c:v>
                </c:pt>
                <c:pt idx="4">
                  <c:v>91.1</c:v>
                </c:pt>
                <c:pt idx="5">
                  <c:v>60.1</c:v>
                </c:pt>
                <c:pt idx="6">
                  <c:v>90.2</c:v>
                </c:pt>
                <c:pt idx="7">
                  <c:v>69.8</c:v>
                </c:pt>
                <c:pt idx="8">
                  <c:v>70.3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Sheet1!$AB$30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Sheet1!$AB$31:$AB$39</c:f>
              <c:numCache>
                <c:formatCode>General</c:formatCode>
                <c:ptCount val="9"/>
                <c:pt idx="0">
                  <c:v>66.7</c:v>
                </c:pt>
                <c:pt idx="1">
                  <c:v>52.4</c:v>
                </c:pt>
                <c:pt idx="2">
                  <c:v>62.2</c:v>
                </c:pt>
                <c:pt idx="3">
                  <c:v>63.9</c:v>
                </c:pt>
                <c:pt idx="4">
                  <c:v>32.7</c:v>
                </c:pt>
                <c:pt idx="5">
                  <c:v>63.1</c:v>
                </c:pt>
                <c:pt idx="6">
                  <c:v>28.8</c:v>
                </c:pt>
                <c:pt idx="7">
                  <c:v>39</c:v>
                </c:pt>
                <c:pt idx="8">
                  <c:v>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Sheet1!$AC$30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Sheet1!$AC$31:$AC$39</c:f>
              <c:numCache>
                <c:formatCode>General</c:formatCode>
                <c:ptCount val="9"/>
                <c:pt idx="0">
                  <c:v>124.5</c:v>
                </c:pt>
                <c:pt idx="1">
                  <c:v>84.8</c:v>
                </c:pt>
                <c:pt idx="2">
                  <c:v>108.5</c:v>
                </c:pt>
                <c:pt idx="3">
                  <c:v>130.6</c:v>
                </c:pt>
                <c:pt idx="4">
                  <c:v>89.9</c:v>
                </c:pt>
                <c:pt idx="5">
                  <c:v>53.4</c:v>
                </c:pt>
                <c:pt idx="6">
                  <c:v>120.4</c:v>
                </c:pt>
                <c:pt idx="7">
                  <c:v>85</c:v>
                </c:pt>
                <c:pt idx="8">
                  <c:v>124.9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50807104"/>
        <c:axId val="155099312"/>
      </c:lineChart>
      <c:catAx>
        <c:axId val="15080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5099312"/>
        <c:crosses val="autoZero"/>
        <c:auto val="1"/>
        <c:lblAlgn val="ctr"/>
        <c:lblOffset val="100"/>
        <c:noMultiLvlLbl val="0"/>
      </c:catAx>
      <c:valAx>
        <c:axId val="15509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080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指数型先验信息拟合</a:t>
            </a:r>
            <a:endParaRPr lang="zh-CN" altLang="en-US" sz="1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Sheet1!$F$31:$F$50</c:f>
              <c:numCache>
                <c:formatCode>General</c:formatCode>
                <c:ptCount val="20"/>
                <c:pt idx="0">
                  <c:v>103.6</c:v>
                </c:pt>
                <c:pt idx="1">
                  <c:v>413.6</c:v>
                </c:pt>
                <c:pt idx="2">
                  <c:v>127.6</c:v>
                </c:pt>
                <c:pt idx="3">
                  <c:v>79.1</c:v>
                </c:pt>
                <c:pt idx="4">
                  <c:v>86.6</c:v>
                </c:pt>
                <c:pt idx="5">
                  <c:v>98.3</c:v>
                </c:pt>
                <c:pt idx="6">
                  <c:v>84.2</c:v>
                </c:pt>
                <c:pt idx="7">
                  <c:v>92.2</c:v>
                </c:pt>
                <c:pt idx="8">
                  <c:v>100.7</c:v>
                </c:pt>
                <c:pt idx="9">
                  <c:v>262.9</c:v>
                </c:pt>
                <c:pt idx="10">
                  <c:v>355.1</c:v>
                </c:pt>
                <c:pt idx="11">
                  <c:v>80.1</c:v>
                </c:pt>
                <c:pt idx="12">
                  <c:v>90.3</c:v>
                </c:pt>
                <c:pt idx="13">
                  <c:v>97</c:v>
                </c:pt>
                <c:pt idx="14">
                  <c:v>97.5</c:v>
                </c:pt>
                <c:pt idx="15">
                  <c:v>99.4</c:v>
                </c:pt>
                <c:pt idx="16">
                  <c:v>93.7</c:v>
                </c:pt>
                <c:pt idx="17">
                  <c:v>86.3</c:v>
                </c:pt>
                <c:pt idx="18">
                  <c:v>90.6</c:v>
                </c:pt>
                <c:pt idx="19">
                  <c:v>84.5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Sheet1!$G$31:$G$50</c:f>
              <c:numCache>
                <c:formatCode>General</c:formatCode>
                <c:ptCount val="20"/>
                <c:pt idx="0">
                  <c:v>30.9</c:v>
                </c:pt>
                <c:pt idx="1">
                  <c:v>47</c:v>
                </c:pt>
                <c:pt idx="2">
                  <c:v>43.4</c:v>
                </c:pt>
                <c:pt idx="3">
                  <c:v>73.2</c:v>
                </c:pt>
                <c:pt idx="4">
                  <c:v>42.2</c:v>
                </c:pt>
                <c:pt idx="5">
                  <c:v>46.4</c:v>
                </c:pt>
                <c:pt idx="6">
                  <c:v>40.5</c:v>
                </c:pt>
                <c:pt idx="7">
                  <c:v>37.7</c:v>
                </c:pt>
                <c:pt idx="8">
                  <c:v>42.8</c:v>
                </c:pt>
                <c:pt idx="9">
                  <c:v>47.7</c:v>
                </c:pt>
                <c:pt idx="10">
                  <c:v>37</c:v>
                </c:pt>
                <c:pt idx="11">
                  <c:v>43.2</c:v>
                </c:pt>
                <c:pt idx="12">
                  <c:v>37</c:v>
                </c:pt>
                <c:pt idx="13">
                  <c:v>64.6</c:v>
                </c:pt>
                <c:pt idx="14">
                  <c:v>43.9</c:v>
                </c:pt>
                <c:pt idx="15">
                  <c:v>44</c:v>
                </c:pt>
                <c:pt idx="16">
                  <c:v>49.4</c:v>
                </c:pt>
                <c:pt idx="17">
                  <c:v>41.8</c:v>
                </c:pt>
                <c:pt idx="18">
                  <c:v>60.3</c:v>
                </c:pt>
                <c:pt idx="19">
                  <c:v>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Sheet1!$H$31:$H$50</c:f>
              <c:numCache>
                <c:formatCode>General</c:formatCode>
                <c:ptCount val="20"/>
                <c:pt idx="0">
                  <c:v>118.3</c:v>
                </c:pt>
                <c:pt idx="1">
                  <c:v>175.8</c:v>
                </c:pt>
                <c:pt idx="2">
                  <c:v>145.3</c:v>
                </c:pt>
                <c:pt idx="3">
                  <c:v>174.6</c:v>
                </c:pt>
                <c:pt idx="4">
                  <c:v>169.1</c:v>
                </c:pt>
                <c:pt idx="5">
                  <c:v>169.8</c:v>
                </c:pt>
                <c:pt idx="6">
                  <c:v>154.5</c:v>
                </c:pt>
                <c:pt idx="7">
                  <c:v>172.9</c:v>
                </c:pt>
                <c:pt idx="8">
                  <c:v>144.6</c:v>
                </c:pt>
                <c:pt idx="9">
                  <c:v>152.2</c:v>
                </c:pt>
                <c:pt idx="10">
                  <c:v>157.2</c:v>
                </c:pt>
                <c:pt idx="11">
                  <c:v>160.3</c:v>
                </c:pt>
                <c:pt idx="12">
                  <c:v>177.1</c:v>
                </c:pt>
                <c:pt idx="13">
                  <c:v>143</c:v>
                </c:pt>
                <c:pt idx="14">
                  <c:v>159.9</c:v>
                </c:pt>
                <c:pt idx="15">
                  <c:v>186.3</c:v>
                </c:pt>
                <c:pt idx="16">
                  <c:v>177.4</c:v>
                </c:pt>
                <c:pt idx="17">
                  <c:v>184.4</c:v>
                </c:pt>
                <c:pt idx="18">
                  <c:v>191.6</c:v>
                </c:pt>
                <c:pt idx="19">
                  <c:v>161.1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97987664"/>
        <c:axId val="2093090800"/>
      </c:lineChart>
      <c:catAx>
        <c:axId val="199798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90800"/>
        <c:crosses val="autoZero"/>
        <c:auto val="1"/>
        <c:lblAlgn val="ctr"/>
        <c:lblOffset val="100"/>
        <c:noMultiLvlLbl val="0"/>
      </c:catAx>
      <c:valAx>
        <c:axId val="209309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798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指数型完全信息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Sheet1!$J$3:$J$11</c:f>
              <c:numCache>
                <c:formatCode>General</c:formatCode>
                <c:ptCount val="9"/>
                <c:pt idx="0">
                  <c:v>100.3</c:v>
                </c:pt>
                <c:pt idx="1">
                  <c:v>184.9</c:v>
                </c:pt>
                <c:pt idx="2">
                  <c:v>111.4</c:v>
                </c:pt>
                <c:pt idx="3">
                  <c:v>130.8</c:v>
                </c:pt>
                <c:pt idx="4">
                  <c:v>83.1</c:v>
                </c:pt>
                <c:pt idx="5">
                  <c:v>110.6</c:v>
                </c:pt>
                <c:pt idx="6">
                  <c:v>153</c:v>
                </c:pt>
                <c:pt idx="7">
                  <c:v>83.7</c:v>
                </c:pt>
                <c:pt idx="8">
                  <c:v>119.3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Sheet1!$K$2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Sheet1!$K$3:$K$11</c:f>
              <c:numCache>
                <c:formatCode>General</c:formatCode>
                <c:ptCount val="9"/>
                <c:pt idx="0">
                  <c:v>84.6</c:v>
                </c:pt>
                <c:pt idx="1">
                  <c:v>72</c:v>
                </c:pt>
                <c:pt idx="2">
                  <c:v>93.3</c:v>
                </c:pt>
                <c:pt idx="3">
                  <c:v>96.1</c:v>
                </c:pt>
                <c:pt idx="4">
                  <c:v>58.8</c:v>
                </c:pt>
                <c:pt idx="5">
                  <c:v>84</c:v>
                </c:pt>
                <c:pt idx="6">
                  <c:v>118.8</c:v>
                </c:pt>
                <c:pt idx="7">
                  <c:v>57.7</c:v>
                </c:pt>
                <c:pt idx="8">
                  <c:v>120.9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Sheet1!$L$2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Sheet1!$L$3:$L$11</c:f>
              <c:numCache>
                <c:formatCode>General</c:formatCode>
                <c:ptCount val="9"/>
                <c:pt idx="0">
                  <c:v>195.2</c:v>
                </c:pt>
                <c:pt idx="1">
                  <c:v>144.8</c:v>
                </c:pt>
                <c:pt idx="2">
                  <c:v>124.6</c:v>
                </c:pt>
                <c:pt idx="3">
                  <c:v>100.7</c:v>
                </c:pt>
                <c:pt idx="4">
                  <c:v>70.3</c:v>
                </c:pt>
                <c:pt idx="5">
                  <c:v>126.5</c:v>
                </c:pt>
                <c:pt idx="6">
                  <c:v>136.9</c:v>
                </c:pt>
                <c:pt idx="7">
                  <c:v>77.1</c:v>
                </c:pt>
                <c:pt idx="8">
                  <c:v>122.4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661008"/>
        <c:axId val="2093057520"/>
      </c:lineChart>
      <c:catAx>
        <c:axId val="209166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7520"/>
        <c:crosses val="autoZero"/>
        <c:auto val="1"/>
        <c:lblAlgn val="ctr"/>
        <c:lblOffset val="100"/>
        <c:noMultiLvlLbl val="0"/>
      </c:catAx>
      <c:valAx>
        <c:axId val="209305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6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其他型完全信息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Sheet1!$F$3:$F$11</c:f>
              <c:numCache>
                <c:formatCode>General</c:formatCode>
                <c:ptCount val="9"/>
                <c:pt idx="0">
                  <c:v>80.4</c:v>
                </c:pt>
                <c:pt idx="1">
                  <c:v>52.6</c:v>
                </c:pt>
                <c:pt idx="2">
                  <c:v>95.5</c:v>
                </c:pt>
                <c:pt idx="3">
                  <c:v>81.4</c:v>
                </c:pt>
                <c:pt idx="4">
                  <c:v>67.7</c:v>
                </c:pt>
                <c:pt idx="5">
                  <c:v>55.2</c:v>
                </c:pt>
                <c:pt idx="6">
                  <c:v>58.3</c:v>
                </c:pt>
                <c:pt idx="7">
                  <c:v>71.1</c:v>
                </c:pt>
                <c:pt idx="8">
                  <c:v>80.1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Sheet1!$G$3:$G$11</c:f>
              <c:numCache>
                <c:formatCode>General</c:formatCode>
                <c:ptCount val="9"/>
                <c:pt idx="0">
                  <c:v>46</c:v>
                </c:pt>
                <c:pt idx="1">
                  <c:v>29.4</c:v>
                </c:pt>
                <c:pt idx="2">
                  <c:v>45.9</c:v>
                </c:pt>
                <c:pt idx="3">
                  <c:v>50.6</c:v>
                </c:pt>
                <c:pt idx="4">
                  <c:v>25.2</c:v>
                </c:pt>
                <c:pt idx="5">
                  <c:v>21.8</c:v>
                </c:pt>
                <c:pt idx="6">
                  <c:v>31.4</c:v>
                </c:pt>
                <c:pt idx="7">
                  <c:v>35.1</c:v>
                </c:pt>
                <c:pt idx="8">
                  <c:v>40.7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Sheet1!$H$3:$H$11</c:f>
              <c:numCache>
                <c:formatCode>General</c:formatCode>
                <c:ptCount val="9"/>
                <c:pt idx="0">
                  <c:v>75.1</c:v>
                </c:pt>
                <c:pt idx="1">
                  <c:v>31</c:v>
                </c:pt>
                <c:pt idx="2">
                  <c:v>70.5</c:v>
                </c:pt>
                <c:pt idx="3">
                  <c:v>94.6</c:v>
                </c:pt>
                <c:pt idx="4">
                  <c:v>89.2</c:v>
                </c:pt>
                <c:pt idx="5">
                  <c:v>37.7</c:v>
                </c:pt>
                <c:pt idx="6">
                  <c:v>59.9</c:v>
                </c:pt>
                <c:pt idx="7">
                  <c:v>64.4</c:v>
                </c:pt>
                <c:pt idx="8">
                  <c:v>72.8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2454080"/>
        <c:axId val="2093055024"/>
      </c:lineChart>
      <c:catAx>
        <c:axId val="20924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5024"/>
        <c:crosses val="autoZero"/>
        <c:auto val="1"/>
        <c:lblAlgn val="ctr"/>
        <c:lblOffset val="100"/>
        <c:noMultiLvlLbl val="0"/>
      </c:catAx>
      <c:valAx>
        <c:axId val="20930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245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Sheet1!$O$58:$O$77</c:f>
              <c:numCache>
                <c:formatCode>General</c:formatCode>
                <c:ptCount val="20"/>
                <c:pt idx="0">
                  <c:v>83.3</c:v>
                </c:pt>
                <c:pt idx="1">
                  <c:v>72.1</c:v>
                </c:pt>
                <c:pt idx="2">
                  <c:v>65.9</c:v>
                </c:pt>
                <c:pt idx="3">
                  <c:v>77</c:v>
                </c:pt>
                <c:pt idx="4">
                  <c:v>51.5</c:v>
                </c:pt>
                <c:pt idx="5">
                  <c:v>40.3</c:v>
                </c:pt>
                <c:pt idx="6">
                  <c:v>59.4</c:v>
                </c:pt>
                <c:pt idx="7">
                  <c:v>105.6</c:v>
                </c:pt>
                <c:pt idx="8">
                  <c:v>53.1</c:v>
                </c:pt>
                <c:pt idx="9">
                  <c:v>51.5</c:v>
                </c:pt>
                <c:pt idx="10">
                  <c:v>85</c:v>
                </c:pt>
                <c:pt idx="11">
                  <c:v>96.1</c:v>
                </c:pt>
                <c:pt idx="12">
                  <c:v>103.9</c:v>
                </c:pt>
                <c:pt idx="13">
                  <c:v>66.6</c:v>
                </c:pt>
                <c:pt idx="14">
                  <c:v>91.4</c:v>
                </c:pt>
                <c:pt idx="15">
                  <c:v>93.2</c:v>
                </c:pt>
                <c:pt idx="16">
                  <c:v>66.4</c:v>
                </c:pt>
                <c:pt idx="17">
                  <c:v>67.4</c:v>
                </c:pt>
                <c:pt idx="18">
                  <c:v>53.8</c:v>
                </c:pt>
                <c:pt idx="19">
                  <c:v>64.8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Sheet1!$P$58:$P$77</c:f>
              <c:numCache>
                <c:formatCode>General</c:formatCode>
                <c:ptCount val="20"/>
                <c:pt idx="0">
                  <c:v>85.2</c:v>
                </c:pt>
                <c:pt idx="1">
                  <c:v>41.1</c:v>
                </c:pt>
                <c:pt idx="2">
                  <c:v>40.9</c:v>
                </c:pt>
                <c:pt idx="3">
                  <c:v>43</c:v>
                </c:pt>
                <c:pt idx="4">
                  <c:v>79.5</c:v>
                </c:pt>
                <c:pt idx="5">
                  <c:v>51</c:v>
                </c:pt>
                <c:pt idx="6">
                  <c:v>36.9</c:v>
                </c:pt>
                <c:pt idx="7">
                  <c:v>66.9</c:v>
                </c:pt>
                <c:pt idx="8">
                  <c:v>87.6</c:v>
                </c:pt>
                <c:pt idx="9">
                  <c:v>52.7</c:v>
                </c:pt>
                <c:pt idx="10">
                  <c:v>46.2</c:v>
                </c:pt>
                <c:pt idx="11">
                  <c:v>53.6</c:v>
                </c:pt>
                <c:pt idx="12">
                  <c:v>78.5</c:v>
                </c:pt>
                <c:pt idx="13">
                  <c:v>50.8</c:v>
                </c:pt>
                <c:pt idx="14">
                  <c:v>94.8</c:v>
                </c:pt>
                <c:pt idx="15">
                  <c:v>43.4</c:v>
                </c:pt>
                <c:pt idx="16">
                  <c:v>83.6</c:v>
                </c:pt>
                <c:pt idx="17">
                  <c:v>53.8</c:v>
                </c:pt>
                <c:pt idx="18">
                  <c:v>56.5</c:v>
                </c:pt>
                <c:pt idx="19">
                  <c:v>69.6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Sheet1!$Q$57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Sheet1!$Q$58:$Q$77</c:f>
              <c:numCache>
                <c:formatCode>General</c:formatCode>
                <c:ptCount val="20"/>
                <c:pt idx="0">
                  <c:v>79.1</c:v>
                </c:pt>
                <c:pt idx="1">
                  <c:v>83.3</c:v>
                </c:pt>
                <c:pt idx="2">
                  <c:v>102.9</c:v>
                </c:pt>
                <c:pt idx="3">
                  <c:v>74.9</c:v>
                </c:pt>
                <c:pt idx="4">
                  <c:v>73.3</c:v>
                </c:pt>
                <c:pt idx="5">
                  <c:v>95</c:v>
                </c:pt>
                <c:pt idx="6">
                  <c:v>93.6</c:v>
                </c:pt>
                <c:pt idx="7">
                  <c:v>95.6</c:v>
                </c:pt>
                <c:pt idx="8">
                  <c:v>116.4</c:v>
                </c:pt>
                <c:pt idx="9">
                  <c:v>103.7</c:v>
                </c:pt>
                <c:pt idx="10">
                  <c:v>82.2</c:v>
                </c:pt>
                <c:pt idx="11">
                  <c:v>122.9</c:v>
                </c:pt>
                <c:pt idx="12">
                  <c:v>103.2</c:v>
                </c:pt>
                <c:pt idx="13">
                  <c:v>65.7</c:v>
                </c:pt>
                <c:pt idx="14">
                  <c:v>72</c:v>
                </c:pt>
                <c:pt idx="15">
                  <c:v>130.5</c:v>
                </c:pt>
                <c:pt idx="16">
                  <c:v>141.8</c:v>
                </c:pt>
                <c:pt idx="17">
                  <c:v>111.8</c:v>
                </c:pt>
                <c:pt idx="18">
                  <c:v>118.1</c:v>
                </c:pt>
                <c:pt idx="19">
                  <c:v>126.5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2492080"/>
        <c:axId val="2093067920"/>
      </c:lineChart>
      <c:catAx>
        <c:axId val="209249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67920"/>
        <c:crosses val="autoZero"/>
        <c:auto val="1"/>
        <c:lblAlgn val="ctr"/>
        <c:lblOffset val="100"/>
        <c:noMultiLvlLbl val="0"/>
      </c:catAx>
      <c:valAx>
        <c:axId val="20930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249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Sheet1!$S$58:$S$77</c:f>
              <c:numCache>
                <c:formatCode>General</c:formatCode>
                <c:ptCount val="20"/>
                <c:pt idx="0">
                  <c:v>106.2</c:v>
                </c:pt>
                <c:pt idx="1">
                  <c:v>84.5</c:v>
                </c:pt>
                <c:pt idx="2">
                  <c:v>106.7</c:v>
                </c:pt>
                <c:pt idx="3">
                  <c:v>73.4</c:v>
                </c:pt>
                <c:pt idx="4">
                  <c:v>94</c:v>
                </c:pt>
                <c:pt idx="5">
                  <c:v>53</c:v>
                </c:pt>
                <c:pt idx="6">
                  <c:v>98.9</c:v>
                </c:pt>
                <c:pt idx="7">
                  <c:v>45.5</c:v>
                </c:pt>
                <c:pt idx="8">
                  <c:v>106.2</c:v>
                </c:pt>
                <c:pt idx="9">
                  <c:v>103.4</c:v>
                </c:pt>
                <c:pt idx="10">
                  <c:v>86.5</c:v>
                </c:pt>
                <c:pt idx="11">
                  <c:v>54.4</c:v>
                </c:pt>
                <c:pt idx="12">
                  <c:v>99.6</c:v>
                </c:pt>
                <c:pt idx="13">
                  <c:v>82.8</c:v>
                </c:pt>
                <c:pt idx="14">
                  <c:v>97</c:v>
                </c:pt>
                <c:pt idx="15">
                  <c:v>78.2</c:v>
                </c:pt>
                <c:pt idx="16">
                  <c:v>104.7</c:v>
                </c:pt>
                <c:pt idx="17">
                  <c:v>58.8</c:v>
                </c:pt>
                <c:pt idx="18">
                  <c:v>41.7</c:v>
                </c:pt>
                <c:pt idx="19">
                  <c:v>70.7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Sheet1!$T$58:$T$77</c:f>
              <c:numCache>
                <c:formatCode>General</c:formatCode>
                <c:ptCount val="20"/>
                <c:pt idx="0">
                  <c:v>89.8</c:v>
                </c:pt>
                <c:pt idx="1">
                  <c:v>84.9</c:v>
                </c:pt>
                <c:pt idx="2">
                  <c:v>36.3</c:v>
                </c:pt>
                <c:pt idx="3">
                  <c:v>63.6</c:v>
                </c:pt>
                <c:pt idx="4">
                  <c:v>92.8</c:v>
                </c:pt>
                <c:pt idx="5">
                  <c:v>51.7</c:v>
                </c:pt>
                <c:pt idx="6">
                  <c:v>37.6</c:v>
                </c:pt>
                <c:pt idx="7">
                  <c:v>85.5</c:v>
                </c:pt>
                <c:pt idx="8">
                  <c:v>86.2</c:v>
                </c:pt>
                <c:pt idx="9">
                  <c:v>39</c:v>
                </c:pt>
                <c:pt idx="10">
                  <c:v>79.2</c:v>
                </c:pt>
                <c:pt idx="11">
                  <c:v>55.2</c:v>
                </c:pt>
                <c:pt idx="12">
                  <c:v>81.7</c:v>
                </c:pt>
                <c:pt idx="13">
                  <c:v>61.3</c:v>
                </c:pt>
                <c:pt idx="14">
                  <c:v>75.8</c:v>
                </c:pt>
                <c:pt idx="15">
                  <c:v>59.1</c:v>
                </c:pt>
                <c:pt idx="16">
                  <c:v>47.1</c:v>
                </c:pt>
                <c:pt idx="17">
                  <c:v>54.7</c:v>
                </c:pt>
                <c:pt idx="18">
                  <c:v>62.7</c:v>
                </c:pt>
                <c:pt idx="19">
                  <c:v>79.3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Sheet1!$U$58:$U$77</c:f>
              <c:numCache>
                <c:formatCode>General</c:formatCode>
                <c:ptCount val="20"/>
                <c:pt idx="0">
                  <c:v>45.7</c:v>
                </c:pt>
                <c:pt idx="1">
                  <c:v>77.5</c:v>
                </c:pt>
                <c:pt idx="2">
                  <c:v>94.2</c:v>
                </c:pt>
                <c:pt idx="3">
                  <c:v>69.3</c:v>
                </c:pt>
                <c:pt idx="4">
                  <c:v>45.1</c:v>
                </c:pt>
                <c:pt idx="5">
                  <c:v>87.3</c:v>
                </c:pt>
                <c:pt idx="6">
                  <c:v>99.7</c:v>
                </c:pt>
                <c:pt idx="7">
                  <c:v>48.5</c:v>
                </c:pt>
                <c:pt idx="8">
                  <c:v>59.7</c:v>
                </c:pt>
                <c:pt idx="9">
                  <c:v>78.1</c:v>
                </c:pt>
                <c:pt idx="10">
                  <c:v>97.2</c:v>
                </c:pt>
                <c:pt idx="11">
                  <c:v>84.7</c:v>
                </c:pt>
                <c:pt idx="12">
                  <c:v>86.2</c:v>
                </c:pt>
                <c:pt idx="13">
                  <c:v>101.9</c:v>
                </c:pt>
                <c:pt idx="14">
                  <c:v>66.4</c:v>
                </c:pt>
                <c:pt idx="15">
                  <c:v>66.9</c:v>
                </c:pt>
                <c:pt idx="16">
                  <c:v>113.1</c:v>
                </c:pt>
                <c:pt idx="17">
                  <c:v>60.5</c:v>
                </c:pt>
                <c:pt idx="18">
                  <c:v>69.9</c:v>
                </c:pt>
                <c:pt idx="19">
                  <c:v>53.5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5480304"/>
        <c:axId val="2093029648"/>
      </c:lineChart>
      <c:catAx>
        <c:axId val="210548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29648"/>
        <c:crosses val="autoZero"/>
        <c:auto val="1"/>
        <c:lblAlgn val="ctr"/>
        <c:lblOffset val="100"/>
        <c:noMultiLvlLbl val="0"/>
      </c:catAx>
      <c:valAx>
        <c:axId val="209302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48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Sheet1!$W$58:$W$77</c:f>
              <c:numCache>
                <c:formatCode>General</c:formatCode>
                <c:ptCount val="20"/>
                <c:pt idx="0">
                  <c:v>109.1</c:v>
                </c:pt>
                <c:pt idx="1">
                  <c:v>67.7</c:v>
                </c:pt>
                <c:pt idx="2">
                  <c:v>80.5</c:v>
                </c:pt>
                <c:pt idx="3">
                  <c:v>52.8</c:v>
                </c:pt>
                <c:pt idx="4">
                  <c:v>106.7</c:v>
                </c:pt>
                <c:pt idx="5">
                  <c:v>43.5</c:v>
                </c:pt>
                <c:pt idx="6">
                  <c:v>43.3</c:v>
                </c:pt>
                <c:pt idx="7">
                  <c:v>57.7</c:v>
                </c:pt>
                <c:pt idx="8">
                  <c:v>52.6</c:v>
                </c:pt>
                <c:pt idx="9">
                  <c:v>86.9</c:v>
                </c:pt>
                <c:pt idx="10">
                  <c:v>93.4</c:v>
                </c:pt>
                <c:pt idx="11">
                  <c:v>94</c:v>
                </c:pt>
                <c:pt idx="12">
                  <c:v>83.8</c:v>
                </c:pt>
                <c:pt idx="13">
                  <c:v>60.5</c:v>
                </c:pt>
                <c:pt idx="14">
                  <c:v>59.1</c:v>
                </c:pt>
                <c:pt idx="15">
                  <c:v>68.5</c:v>
                </c:pt>
                <c:pt idx="16">
                  <c:v>56.5</c:v>
                </c:pt>
                <c:pt idx="17">
                  <c:v>47.5</c:v>
                </c:pt>
                <c:pt idx="18">
                  <c:v>92.5</c:v>
                </c:pt>
                <c:pt idx="19">
                  <c:v>42.1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Sheet1!$X$58:$X$77</c:f>
              <c:numCache>
                <c:formatCode>General</c:formatCode>
                <c:ptCount val="20"/>
                <c:pt idx="0">
                  <c:v>92.7</c:v>
                </c:pt>
                <c:pt idx="1">
                  <c:v>48</c:v>
                </c:pt>
                <c:pt idx="2">
                  <c:v>90.1</c:v>
                </c:pt>
                <c:pt idx="3">
                  <c:v>43</c:v>
                </c:pt>
                <c:pt idx="4">
                  <c:v>85.5</c:v>
                </c:pt>
                <c:pt idx="5">
                  <c:v>68.9</c:v>
                </c:pt>
                <c:pt idx="6">
                  <c:v>42</c:v>
                </c:pt>
                <c:pt idx="7">
                  <c:v>67.8</c:v>
                </c:pt>
                <c:pt idx="8">
                  <c:v>39.5</c:v>
                </c:pt>
                <c:pt idx="9">
                  <c:v>39.4</c:v>
                </c:pt>
                <c:pt idx="10">
                  <c:v>66</c:v>
                </c:pt>
                <c:pt idx="11">
                  <c:v>94.9</c:v>
                </c:pt>
                <c:pt idx="12">
                  <c:v>45.9</c:v>
                </c:pt>
                <c:pt idx="13">
                  <c:v>45.8</c:v>
                </c:pt>
                <c:pt idx="14">
                  <c:v>87.9</c:v>
                </c:pt>
                <c:pt idx="15">
                  <c:v>59.4</c:v>
                </c:pt>
                <c:pt idx="16">
                  <c:v>45.7</c:v>
                </c:pt>
                <c:pt idx="17">
                  <c:v>73.4</c:v>
                </c:pt>
                <c:pt idx="18">
                  <c:v>53.6</c:v>
                </c:pt>
                <c:pt idx="19">
                  <c:v>90.7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Sheet1!$Y$57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Sheet1!$Y$58:$Y$77</c:f>
              <c:numCache>
                <c:formatCode>General</c:formatCode>
                <c:ptCount val="20"/>
                <c:pt idx="0">
                  <c:v>66.2</c:v>
                </c:pt>
                <c:pt idx="1">
                  <c:v>105.8</c:v>
                </c:pt>
                <c:pt idx="2">
                  <c:v>57.1</c:v>
                </c:pt>
                <c:pt idx="3">
                  <c:v>103.5</c:v>
                </c:pt>
                <c:pt idx="4">
                  <c:v>100.8</c:v>
                </c:pt>
                <c:pt idx="5">
                  <c:v>77.3</c:v>
                </c:pt>
                <c:pt idx="6">
                  <c:v>69.1</c:v>
                </c:pt>
                <c:pt idx="7">
                  <c:v>98.9</c:v>
                </c:pt>
                <c:pt idx="8">
                  <c:v>103.2</c:v>
                </c:pt>
                <c:pt idx="9">
                  <c:v>86.8</c:v>
                </c:pt>
                <c:pt idx="10">
                  <c:v>55.8</c:v>
                </c:pt>
                <c:pt idx="11">
                  <c:v>109.6</c:v>
                </c:pt>
                <c:pt idx="12">
                  <c:v>55.6</c:v>
                </c:pt>
                <c:pt idx="13">
                  <c:v>49.4</c:v>
                </c:pt>
                <c:pt idx="14">
                  <c:v>66.5</c:v>
                </c:pt>
                <c:pt idx="15">
                  <c:v>75.5</c:v>
                </c:pt>
                <c:pt idx="16">
                  <c:v>103.5</c:v>
                </c:pt>
                <c:pt idx="17">
                  <c:v>87.2</c:v>
                </c:pt>
                <c:pt idx="18">
                  <c:v>80.3</c:v>
                </c:pt>
                <c:pt idx="19">
                  <c:v>88.8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11235664"/>
        <c:axId val="2093075408"/>
      </c:lineChart>
      <c:catAx>
        <c:axId val="191123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75408"/>
        <c:crosses val="autoZero"/>
        <c:auto val="1"/>
        <c:lblAlgn val="ctr"/>
        <c:lblOffset val="100"/>
        <c:noMultiLvlLbl val="0"/>
      </c:catAx>
      <c:valAx>
        <c:axId val="209307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1123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Sheet1!$AA$58:$AA$77</c:f>
              <c:numCache>
                <c:formatCode>General</c:formatCode>
                <c:ptCount val="20"/>
                <c:pt idx="0">
                  <c:v>41.8</c:v>
                </c:pt>
                <c:pt idx="1">
                  <c:v>96</c:v>
                </c:pt>
                <c:pt idx="2">
                  <c:v>74.6</c:v>
                </c:pt>
                <c:pt idx="3">
                  <c:v>49.4</c:v>
                </c:pt>
                <c:pt idx="4">
                  <c:v>54.7</c:v>
                </c:pt>
                <c:pt idx="5">
                  <c:v>48.1</c:v>
                </c:pt>
                <c:pt idx="6">
                  <c:v>83.3</c:v>
                </c:pt>
                <c:pt idx="7">
                  <c:v>82.7</c:v>
                </c:pt>
                <c:pt idx="8">
                  <c:v>84.7</c:v>
                </c:pt>
                <c:pt idx="9">
                  <c:v>42.1</c:v>
                </c:pt>
                <c:pt idx="10">
                  <c:v>45</c:v>
                </c:pt>
                <c:pt idx="11">
                  <c:v>59.3</c:v>
                </c:pt>
                <c:pt idx="12">
                  <c:v>80.9</c:v>
                </c:pt>
                <c:pt idx="13">
                  <c:v>50.4</c:v>
                </c:pt>
                <c:pt idx="14">
                  <c:v>42</c:v>
                </c:pt>
                <c:pt idx="15">
                  <c:v>61.8</c:v>
                </c:pt>
                <c:pt idx="16">
                  <c:v>100.1</c:v>
                </c:pt>
                <c:pt idx="17">
                  <c:v>83.6</c:v>
                </c:pt>
                <c:pt idx="18">
                  <c:v>87.1</c:v>
                </c:pt>
                <c:pt idx="19">
                  <c:v>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Sheet1!$AB$57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Sheet1!$AB$58:$AB$77</c:f>
              <c:numCache>
                <c:formatCode>General</c:formatCode>
                <c:ptCount val="20"/>
                <c:pt idx="0">
                  <c:v>35.3</c:v>
                </c:pt>
                <c:pt idx="1">
                  <c:v>53.2</c:v>
                </c:pt>
                <c:pt idx="2">
                  <c:v>74.2</c:v>
                </c:pt>
                <c:pt idx="3">
                  <c:v>52.9</c:v>
                </c:pt>
                <c:pt idx="4">
                  <c:v>43.5</c:v>
                </c:pt>
                <c:pt idx="5">
                  <c:v>53.5</c:v>
                </c:pt>
                <c:pt idx="6">
                  <c:v>35.1</c:v>
                </c:pt>
                <c:pt idx="7">
                  <c:v>42.8</c:v>
                </c:pt>
                <c:pt idx="8">
                  <c:v>81.5</c:v>
                </c:pt>
                <c:pt idx="9">
                  <c:v>77.7</c:v>
                </c:pt>
                <c:pt idx="10">
                  <c:v>67.7</c:v>
                </c:pt>
                <c:pt idx="11">
                  <c:v>70.1</c:v>
                </c:pt>
                <c:pt idx="12">
                  <c:v>76.2</c:v>
                </c:pt>
                <c:pt idx="13">
                  <c:v>55.7</c:v>
                </c:pt>
                <c:pt idx="14">
                  <c:v>77.7</c:v>
                </c:pt>
                <c:pt idx="15">
                  <c:v>42.7</c:v>
                </c:pt>
                <c:pt idx="16">
                  <c:v>62.5</c:v>
                </c:pt>
                <c:pt idx="17">
                  <c:v>86.4</c:v>
                </c:pt>
                <c:pt idx="18">
                  <c:v>78.2</c:v>
                </c:pt>
                <c:pt idx="19">
                  <c:v>89.7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Sheet1!$AC$57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Sheet1!$AC$58:$AC$77</c:f>
              <c:numCache>
                <c:formatCode>General</c:formatCode>
                <c:ptCount val="20"/>
                <c:pt idx="0">
                  <c:v>36.1</c:v>
                </c:pt>
                <c:pt idx="1">
                  <c:v>64.4</c:v>
                </c:pt>
                <c:pt idx="2">
                  <c:v>49</c:v>
                </c:pt>
                <c:pt idx="3">
                  <c:v>78.7</c:v>
                </c:pt>
                <c:pt idx="4">
                  <c:v>63.7</c:v>
                </c:pt>
                <c:pt idx="5">
                  <c:v>75.6</c:v>
                </c:pt>
                <c:pt idx="6">
                  <c:v>69.2</c:v>
                </c:pt>
                <c:pt idx="7">
                  <c:v>66.6</c:v>
                </c:pt>
                <c:pt idx="8">
                  <c:v>78</c:v>
                </c:pt>
                <c:pt idx="9">
                  <c:v>75.1</c:v>
                </c:pt>
                <c:pt idx="10">
                  <c:v>78.9</c:v>
                </c:pt>
                <c:pt idx="11">
                  <c:v>70.7</c:v>
                </c:pt>
                <c:pt idx="12">
                  <c:v>46</c:v>
                </c:pt>
                <c:pt idx="13">
                  <c:v>71.3</c:v>
                </c:pt>
                <c:pt idx="14">
                  <c:v>76.7</c:v>
                </c:pt>
                <c:pt idx="15">
                  <c:v>78.2</c:v>
                </c:pt>
                <c:pt idx="16">
                  <c:v>73.8</c:v>
                </c:pt>
                <c:pt idx="17">
                  <c:v>58.9</c:v>
                </c:pt>
                <c:pt idx="18">
                  <c:v>39.6</c:v>
                </c:pt>
                <c:pt idx="19">
                  <c:v>37.8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36709920"/>
        <c:axId val="2103248576"/>
      </c:lineChart>
      <c:catAx>
        <c:axId val="836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3248576"/>
        <c:crosses val="autoZero"/>
        <c:auto val="1"/>
        <c:lblAlgn val="ctr"/>
        <c:lblOffset val="100"/>
        <c:noMultiLvlLbl val="0"/>
      </c:catAx>
      <c:valAx>
        <c:axId val="210324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670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Sheet1!$O$3:$O$11</c:f>
              <c:numCache>
                <c:formatCode>General</c:formatCode>
                <c:ptCount val="9"/>
                <c:pt idx="0">
                  <c:v>108.3</c:v>
                </c:pt>
                <c:pt idx="1">
                  <c:v>116.5</c:v>
                </c:pt>
                <c:pt idx="2">
                  <c:v>172.5</c:v>
                </c:pt>
                <c:pt idx="3">
                  <c:v>231.1</c:v>
                </c:pt>
                <c:pt idx="4">
                  <c:v>116</c:v>
                </c:pt>
                <c:pt idx="5">
                  <c:v>217.7</c:v>
                </c:pt>
                <c:pt idx="6">
                  <c:v>183</c:v>
                </c:pt>
                <c:pt idx="7">
                  <c:v>177.3</c:v>
                </c:pt>
                <c:pt idx="8">
                  <c:v>195.8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Sheet1!$P$3:$P$11</c:f>
              <c:numCache>
                <c:formatCode>General</c:formatCode>
                <c:ptCount val="9"/>
                <c:pt idx="0">
                  <c:v>103.6</c:v>
                </c:pt>
                <c:pt idx="1">
                  <c:v>144.5</c:v>
                </c:pt>
                <c:pt idx="2">
                  <c:v>84.4</c:v>
                </c:pt>
                <c:pt idx="3">
                  <c:v>57.7</c:v>
                </c:pt>
                <c:pt idx="4">
                  <c:v>62.2</c:v>
                </c:pt>
                <c:pt idx="5">
                  <c:v>87.9</c:v>
                </c:pt>
                <c:pt idx="6">
                  <c:v>139.5</c:v>
                </c:pt>
                <c:pt idx="7">
                  <c:v>113.9</c:v>
                </c:pt>
                <c:pt idx="8">
                  <c:v>133.8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Sheet1!$Q$2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Sheet1!$Q$3:$Q$11</c:f>
              <c:numCache>
                <c:formatCode>General</c:formatCode>
                <c:ptCount val="9"/>
                <c:pt idx="0">
                  <c:v>309.2</c:v>
                </c:pt>
                <c:pt idx="1">
                  <c:v>293.4</c:v>
                </c:pt>
                <c:pt idx="2">
                  <c:v>372.6</c:v>
                </c:pt>
                <c:pt idx="3">
                  <c:v>299.8</c:v>
                </c:pt>
                <c:pt idx="4">
                  <c:v>346.7</c:v>
                </c:pt>
                <c:pt idx="5">
                  <c:v>402.9</c:v>
                </c:pt>
                <c:pt idx="6">
                  <c:v>365.7</c:v>
                </c:pt>
                <c:pt idx="7">
                  <c:v>293.1</c:v>
                </c:pt>
                <c:pt idx="8">
                  <c:v>255.8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3892640"/>
        <c:axId val="1997128096"/>
      </c:lineChart>
      <c:catAx>
        <c:axId val="209389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7128096"/>
        <c:crosses val="autoZero"/>
        <c:auto val="1"/>
        <c:lblAlgn val="ctr"/>
        <c:lblOffset val="100"/>
        <c:noMultiLvlLbl val="0"/>
      </c:catAx>
      <c:valAx>
        <c:axId val="199712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89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>
        <c:manualLayout>
          <c:xMode val="edge"/>
          <c:yMode val="edge"/>
          <c:x val="0.354966203750952"/>
          <c:y val="0.05263157894736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Sheet1!$S$3:$S$11</c:f>
              <c:numCache>
                <c:formatCode>General</c:formatCode>
                <c:ptCount val="9"/>
                <c:pt idx="0">
                  <c:v>104.7</c:v>
                </c:pt>
                <c:pt idx="1">
                  <c:v>223.7</c:v>
                </c:pt>
                <c:pt idx="2">
                  <c:v>182.7</c:v>
                </c:pt>
                <c:pt idx="3">
                  <c:v>125.9</c:v>
                </c:pt>
                <c:pt idx="4">
                  <c:v>227.2</c:v>
                </c:pt>
                <c:pt idx="5">
                  <c:v>201.9</c:v>
                </c:pt>
                <c:pt idx="6">
                  <c:v>186.1</c:v>
                </c:pt>
                <c:pt idx="7">
                  <c:v>120.5</c:v>
                </c:pt>
                <c:pt idx="8">
                  <c:v>193.8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Sheet1!$T$3:$T$11</c:f>
              <c:numCache>
                <c:formatCode>General</c:formatCode>
                <c:ptCount val="9"/>
                <c:pt idx="0">
                  <c:v>108.5</c:v>
                </c:pt>
                <c:pt idx="1">
                  <c:v>83.1</c:v>
                </c:pt>
                <c:pt idx="2">
                  <c:v>66.2</c:v>
                </c:pt>
                <c:pt idx="3">
                  <c:v>107.9</c:v>
                </c:pt>
                <c:pt idx="4">
                  <c:v>50.1</c:v>
                </c:pt>
                <c:pt idx="5">
                  <c:v>124.4</c:v>
                </c:pt>
                <c:pt idx="6">
                  <c:v>54.6</c:v>
                </c:pt>
                <c:pt idx="7">
                  <c:v>76.6</c:v>
                </c:pt>
                <c:pt idx="8">
                  <c:v>86.7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Sheet1!$U$3:$U$11</c:f>
              <c:numCache>
                <c:formatCode>General</c:formatCode>
                <c:ptCount val="9"/>
                <c:pt idx="0">
                  <c:v>243.7</c:v>
                </c:pt>
                <c:pt idx="1">
                  <c:v>254.7</c:v>
                </c:pt>
                <c:pt idx="2">
                  <c:v>301</c:v>
                </c:pt>
                <c:pt idx="3">
                  <c:v>308.4</c:v>
                </c:pt>
                <c:pt idx="4">
                  <c:v>208.3</c:v>
                </c:pt>
                <c:pt idx="5">
                  <c:v>355.2</c:v>
                </c:pt>
                <c:pt idx="6">
                  <c:v>307.6</c:v>
                </c:pt>
                <c:pt idx="7">
                  <c:v>247.1</c:v>
                </c:pt>
                <c:pt idx="8">
                  <c:v>231.9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05021200"/>
        <c:axId val="2111053968"/>
      </c:lineChart>
      <c:catAx>
        <c:axId val="200502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1053968"/>
        <c:crosses val="autoZero"/>
        <c:auto val="1"/>
        <c:lblAlgn val="ctr"/>
        <c:lblOffset val="100"/>
        <c:noMultiLvlLbl val="0"/>
      </c:catAx>
      <c:valAx>
        <c:axId val="211105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502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高效搜索内存中的排序数组：插值搜索的复仇？</a:t>
            </a:r>
            <a:endParaRPr lang="zh-CN" altLang="en-US"/>
          </a:p>
          <a:p>
            <a:r>
              <a:rPr lang="zh-CN" altLang="en-US"/>
              <a:t>威斯康星大学麦迪逊分校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我得出的结果当然是一个稍显粗糙的结果，主要有以下三个方面的不足：</a:t>
            </a:r>
            <a:endParaRPr lang="zh-CN" altLang="en-US"/>
          </a:p>
          <a:p>
            <a:r>
              <a:rPr lang="zh-CN" altLang="en-US"/>
              <a:t>1.对于大型数据集（DatasetSize&gt;108）没有进行测试，不能保证上述经验公式在这种情形下也成立</a:t>
            </a:r>
            <a:endParaRPr lang="zh-CN" altLang="en-US"/>
          </a:p>
          <a:p>
            <a:r>
              <a:rPr lang="zh-CN" altLang="en-US"/>
              <a:t>2.只研究了DatasetSize对guard的影响，其它影响因素，如：数据的shape，不同分布的数据，没有在实验中体现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只研究了tip的guard的影响，没有去研究此结论在sip上是否成立</a:t>
            </a:r>
            <a:endParaRPr lang="zh-CN" altLang="en-US"/>
          </a:p>
          <a:p>
            <a:r>
              <a:rPr lang="zh-CN" altLang="en-US"/>
              <a:t>在将来的研究中若是补足这三个部分，相信就能算是在guard这一点上研究的透彻了。</a:t>
            </a:r>
            <a:endParaRPr lang="zh-CN" altLang="en-US"/>
          </a:p>
          <a:p>
            <a:r>
              <a:rPr lang="zh-CN" altLang="en-US"/>
              <a:t>当然通过我的这一点改进，可以有效地提升大约30%的性能，这是很可观的。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坡度再利用插值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坡度再利用插值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这些算法通过采用各种优化方法（在第3节中进行了介绍）解决了原始插值搜索的不足，如下表所示：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TIP</a:t>
            </a:r>
            <a:r>
              <a:rPr lang="zh-CN" altLang="en-US"/>
              <a:t>中，作者们采用的优化是</a:t>
            </a:r>
            <a:r>
              <a:rPr lang="en-US" altLang="zh-CN"/>
              <a:t>Guard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点插值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从数据集中选出1000个值作为测试集</a:t>
            </a:r>
            <a:endParaRPr lang="zh-CN" altLang="en-US"/>
          </a:p>
          <a:p>
            <a:r>
              <a:rPr lang="zh-CN" altLang="en-US"/>
              <a:t>记录在数据集中查找这1000个值的时间，这称为一次测试</a:t>
            </a:r>
            <a:endParaRPr lang="zh-CN" altLang="en-US"/>
          </a:p>
          <a:p>
            <a:r>
              <a:rPr lang="zh-CN" altLang="en-US"/>
              <a:t>对每个算法，进行1,000,000次测试</a:t>
            </a:r>
            <a:endParaRPr lang="zh-CN" altLang="en-US"/>
          </a:p>
          <a:p>
            <a:r>
              <a:rPr lang="zh-CN" altLang="en-US"/>
              <a:t>为减小由缓存或者是一些硬件的因素带来的时间上的波动，在测试中会舍弃前30%的测试结果</a:t>
            </a:r>
            <a:endParaRPr lang="zh-CN" altLang="en-US"/>
          </a:p>
          <a:p>
            <a:r>
              <a:rPr lang="zh-CN" altLang="en-US"/>
              <a:t>最后对其取平均数，得到一个算法在一个数据集上的性能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插值查找可以通过数据的分布信息快速定位目标值</a:t>
            </a:r>
            <a:endParaRPr lang="zh-CN" altLang="en-US"/>
          </a:p>
          <a:p>
            <a:r>
              <a:rPr lang="zh-CN" altLang="en-US"/>
              <a:t>但随着期望值不断地靠近目标值，这种收益会大大降低</a:t>
            </a:r>
            <a:endParaRPr lang="zh-CN" altLang="en-US"/>
          </a:p>
          <a:p>
            <a:r>
              <a:rPr lang="zh-CN" altLang="en-US"/>
              <a:t>当其计算的代价大于计算得到的收益时，就应该停止插值查找，改用其它更简单、代价更小的算法</a:t>
            </a:r>
            <a:endParaRPr lang="zh-CN" altLang="en-US"/>
          </a:p>
          <a:p>
            <a:r>
              <a:rPr lang="zh-CN" altLang="en-US"/>
              <a:t>在本文中，使用的是顺序查找这种方法</a:t>
            </a:r>
            <a:endParaRPr lang="zh-CN" altLang="en-US"/>
          </a:p>
          <a:p>
            <a:r>
              <a:rPr lang="zh-CN" altLang="en-US"/>
              <a:t>下面举一个例子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</a:t>
            </a:r>
            <a:r>
              <a:rPr lang="en-US" altLang="zh-CN"/>
              <a:t>3</a:t>
            </a:r>
            <a:r>
              <a:rPr lang="zh-CN" altLang="en-US"/>
              <a:t>个很快接近目标，后面</a:t>
            </a:r>
            <a:r>
              <a:rPr lang="en-US" altLang="zh-CN"/>
              <a:t>3</a:t>
            </a:r>
            <a:r>
              <a:rPr lang="zh-CN" altLang="en-US"/>
              <a:t>次插值就显得没那么必要了</a:t>
            </a:r>
            <a:endParaRPr lang="zh-CN" altLang="en-US"/>
          </a:p>
          <a:p>
            <a:r>
              <a:rPr lang="zh-CN" altLang="en-US"/>
              <a:t>在极端糟糕的情况下，某些时候甚至可能和顺序查找的效果是相同的</a:t>
            </a:r>
            <a:endParaRPr lang="zh-CN" altLang="en-US"/>
          </a:p>
          <a:p>
            <a:r>
              <a:rPr lang="zh-CN" altLang="en-US"/>
              <a:t>此时改用顺序查找效果更好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1.xml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74445" y="1405890"/>
            <a:ext cx="9251950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/>
              <a:t>Efficiently Searching In-Memory Sorted Arrays:</a:t>
            </a:r>
            <a:endParaRPr lang="zh-CN" altLang="en-US" sz="3200"/>
          </a:p>
          <a:p>
            <a:pPr algn="ctr"/>
            <a:r>
              <a:rPr lang="zh-CN" altLang="en-US" sz="3200"/>
              <a:t>Revenge of the Interpolation Search?</a:t>
            </a:r>
            <a:endParaRPr lang="zh-CN" altLang="en-US" sz="3200"/>
          </a:p>
          <a:p>
            <a:pPr algn="ctr"/>
            <a:r>
              <a:rPr lang="en-US" altLang="zh-CN" sz="2400"/>
              <a:t>SIGMOD2019</a:t>
            </a:r>
            <a:endParaRPr lang="en-US" altLang="zh-CN" sz="24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Peter Van Sandt, Yannis Chronis, Jignesh M. Patel</a:t>
            </a:r>
            <a:endParaRPr lang="zh-CN" altLang="en-US" sz="2400"/>
          </a:p>
          <a:p>
            <a:pPr algn="ctr"/>
            <a:r>
              <a:rPr lang="zh-CN" altLang="en-US"/>
              <a:t>Department of Computer Sciences, University of Wisconsin-Madison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16337009 </a:t>
            </a:r>
            <a:r>
              <a:rPr lang="zh-CN" altLang="en-US"/>
              <a:t>曾恺翔</a:t>
            </a:r>
            <a:endParaRPr lang="zh-CN" altLang="en-US"/>
          </a:p>
          <a:p>
            <a:pPr algn="ctr"/>
            <a:r>
              <a:rPr lang="en-US" altLang="zh-CN"/>
              <a:t>16337110     </a:t>
            </a:r>
            <a:r>
              <a:rPr lang="zh-CN" altLang="en-US"/>
              <a:t>匡乾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6075" y="365125"/>
            <a:ext cx="10527665" cy="669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-Guard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guard_size</a:t>
            </a:r>
            <a:r>
              <a:rPr lang="zh-CN" altLang="en-US"/>
              <a:t>来源于经验</a:t>
            </a:r>
            <a:endParaRPr lang="zh-CN" altLang="en-US"/>
          </a:p>
          <a:p>
            <a:r>
              <a:rPr lang="zh-CN" altLang="en-US"/>
              <a:t>在实际代码中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guard_size</a:t>
            </a:r>
            <a:r>
              <a:rPr lang="zh-CN" altLang="en-US"/>
              <a:t>默认设置为</a:t>
            </a:r>
            <a:r>
              <a:rPr lang="en-US" altLang="zh-CN"/>
              <a:t>64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5817870" y="11430"/>
          <a:ext cx="6343015" cy="683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023360" imgH="4335780" progId="Paint.Picture">
                  <p:embed/>
                </p:oleObj>
              </mc:Choice>
              <mc:Fallback>
                <p:oleObj name="" r:id="rId1" imgW="4023360" imgH="433578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7870" y="11430"/>
                        <a:ext cx="6343015" cy="683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是否可以根据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dataset_size</a:t>
            </a:r>
            <a:r>
              <a:rPr lang="zh-CN" altLang="en-US">
                <a:sym typeface="+mn-ea"/>
              </a:rPr>
              <a:t>来调整</a:t>
            </a:r>
            <a:r>
              <a:rPr lang="en-US" altLang="zh-CN">
                <a:sym typeface="+mn-ea"/>
              </a:rPr>
              <a:t>guard_size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将多个</a:t>
            </a:r>
            <a:r>
              <a:rPr lang="en-US" altLang="zh-CN"/>
              <a:t>guard_size</a:t>
            </a:r>
            <a:r>
              <a:rPr lang="zh-CN" altLang="en-US"/>
              <a:t>传入同一数据集进行测试</a:t>
            </a:r>
            <a:endParaRPr lang="zh-CN" altLang="en-US"/>
          </a:p>
          <a:p>
            <a:r>
              <a:rPr lang="en-US" altLang="zh-CN"/>
              <a:t>guard_size = 2</a:t>
            </a:r>
            <a:r>
              <a:rPr lang="en-US" altLang="zh-CN" baseline="30000"/>
              <a:t>n</a:t>
            </a:r>
            <a:r>
              <a:rPr lang="en-US" altLang="zh-CN"/>
              <a:t> (2, 4, 8, 16 ...)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 descr="Size_1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0" y="1234440"/>
            <a:ext cx="5852160" cy="4389120"/>
          </a:xfrm>
          <a:prstGeom prst="rect">
            <a:avLst/>
          </a:prstGeom>
        </p:spPr>
      </p:pic>
      <p:pic>
        <p:nvPicPr>
          <p:cNvPr id="9" name="图片 8" descr="Size_1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1234440"/>
            <a:ext cx="5852160" cy="43891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635" y="5869940"/>
            <a:ext cx="3046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左：</a:t>
            </a:r>
            <a:r>
              <a:rPr lang="en-US" altLang="zh-CN" sz="2400"/>
              <a:t>10</a:t>
            </a:r>
            <a:r>
              <a:rPr lang="en-US" altLang="zh-CN" sz="2400" baseline="30000"/>
              <a:t>4</a:t>
            </a:r>
            <a:r>
              <a:rPr lang="en-US" altLang="zh-CN" sz="2400"/>
              <a:t>	</a:t>
            </a:r>
            <a:r>
              <a:rPr lang="zh-CN" altLang="en-US" sz="2400"/>
              <a:t>右：</a:t>
            </a:r>
            <a:r>
              <a:rPr lang="en-US" altLang="zh-CN" sz="2400"/>
              <a:t>10</a:t>
            </a:r>
            <a:r>
              <a:rPr lang="en-US" altLang="zh-CN" sz="2400" baseline="30000"/>
              <a:t>5</a:t>
            </a:r>
            <a:endParaRPr lang="en-US" altLang="zh-CN" sz="2400" baseline="30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Size_10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1234440"/>
            <a:ext cx="5852160" cy="4389120"/>
          </a:xfrm>
          <a:prstGeom prst="rect">
            <a:avLst/>
          </a:prstGeom>
        </p:spPr>
      </p:pic>
      <p:pic>
        <p:nvPicPr>
          <p:cNvPr id="6" name="图片 5" descr="Size_1000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234440"/>
            <a:ext cx="5852160" cy="43891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635" y="5869940"/>
            <a:ext cx="3046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左：</a:t>
            </a:r>
            <a:r>
              <a:rPr lang="en-US" altLang="zh-CN" sz="2400"/>
              <a:t>10</a:t>
            </a:r>
            <a:r>
              <a:rPr lang="en-US" altLang="zh-CN" sz="2400" baseline="30000"/>
              <a:t>6</a:t>
            </a:r>
            <a:r>
              <a:rPr lang="en-US" altLang="zh-CN" sz="2400"/>
              <a:t>	</a:t>
            </a:r>
            <a:r>
              <a:rPr lang="zh-CN" altLang="en-US" sz="2400"/>
              <a:t>右：</a:t>
            </a:r>
            <a:r>
              <a:rPr lang="en-US" altLang="zh-CN" sz="2400"/>
              <a:t>10</a:t>
            </a:r>
            <a:r>
              <a:rPr lang="en-US" altLang="zh-CN" sz="2400" baseline="30000"/>
              <a:t>7</a:t>
            </a:r>
            <a:endParaRPr lang="en-US" altLang="zh-CN" sz="2400" baseline="30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91835" y="5869940"/>
            <a:ext cx="608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10</a:t>
            </a:r>
            <a:r>
              <a:rPr lang="en-US" sz="2400" baseline="30000"/>
              <a:t>8</a:t>
            </a:r>
            <a:endParaRPr lang="en-US" sz="2400" baseline="30000"/>
          </a:p>
        </p:txBody>
      </p:sp>
      <p:pic>
        <p:nvPicPr>
          <p:cNvPr id="4" name="图片 3" descr="Size_1000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96240" y="4121785"/>
            <a:ext cx="11398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等线" panose="02010600030101010101" charset="-122"/>
              </a:rPr>
              <a:t>随着</a:t>
            </a:r>
            <a:r>
              <a:rPr lang="zh-CN" sz="2800" b="0">
                <a:ea typeface="等线" panose="02010600030101010101" charset="-122"/>
                <a:cs typeface="Times New Roman" panose="02020603050405020304" charset="0"/>
              </a:rPr>
              <a:t>DatasetSize不断增大，最佳guard的取值也不断变大</a:t>
            </a:r>
            <a:endParaRPr lang="zh-CN" altLang="en-US" sz="2800" b="0"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96240" y="4121785"/>
            <a:ext cx="11398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等线" panose="02010600030101010101" charset="-122"/>
              </a:rPr>
              <a:t>在DatasetSize足够大时，提升的性能比大概在30%左右</a:t>
            </a:r>
            <a:endParaRPr lang="zh-CN" sz="2800" b="0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报告大纲（可选）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8200" y="4797425"/>
            <a:ext cx="2508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最佳</a:t>
            </a:r>
            <a:r>
              <a:rPr lang="en-US" altLang="zh-CN" sz="2800"/>
              <a:t>guard</a:t>
            </a:r>
            <a:r>
              <a:rPr lang="zh-CN" altLang="en-US" sz="2800"/>
              <a:t>公式</a:t>
            </a:r>
            <a:endParaRPr lang="zh-CN" altLang="en-US" sz="2800"/>
          </a:p>
        </p:txBody>
      </p:sp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3347085" y="3788410"/>
          <a:ext cx="6844030" cy="153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930400" imgH="431800" progId="Equation.KSEE3">
                  <p:embed/>
                </p:oleObj>
              </mc:Choice>
              <mc:Fallback>
                <p:oleObj name="" r:id="rId2" imgW="1930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7085" y="3788410"/>
                        <a:ext cx="6844030" cy="1530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0" name="对象 -2147482621"/>
          <p:cNvGraphicFramePr>
            <a:graphicFrameLocks noChangeAspect="1"/>
          </p:cNvGraphicFramePr>
          <p:nvPr/>
        </p:nvGraphicFramePr>
        <p:xfrm>
          <a:off x="3347085" y="4953000"/>
          <a:ext cx="292925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23900" imgH="228600" progId="Equation.KSEE3">
                  <p:embed/>
                </p:oleObj>
              </mc:Choice>
              <mc:Fallback>
                <p:oleObj name="" r:id="rId4" imgW="723900" imgH="2286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085" y="4953000"/>
                        <a:ext cx="2929255" cy="925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讨论与总结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不足之处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zh-CN" altLang="en-US"/>
              <a:t>大型数据集</a:t>
            </a:r>
            <a:endParaRPr lang="zh-CN" altLang="en-US"/>
          </a:p>
          <a:p>
            <a:r>
              <a:rPr lang="zh-CN" altLang="en-US"/>
              <a:t>只研究了DatasetSize对guard的影响</a:t>
            </a:r>
            <a:endParaRPr lang="zh-CN" altLang="en-US"/>
          </a:p>
          <a:p>
            <a:r>
              <a:rPr lang="zh-CN" altLang="en-US"/>
              <a:t>只研究了tip的guard的影响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提升</a:t>
            </a:r>
            <a:r>
              <a:rPr lang="en-US" altLang="zh-CN"/>
              <a:t>30%</a:t>
            </a:r>
            <a:r>
              <a:rPr lang="zh-CN" altLang="en-US"/>
              <a:t>的性能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三点迭代法的研究和尝试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41311" cy="2552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38200" y="4625266"/>
            <a:ext cx="290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迭代解方程问题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尝试其他方法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插值法、迭代法</a:t>
            </a:r>
            <a:endParaRPr lang="en-US" altLang="zh-CN" dirty="0"/>
          </a:p>
          <a:p>
            <a:r>
              <a:rPr lang="en-US" altLang="zh-CN" dirty="0"/>
              <a:t>interpolate</a:t>
            </a:r>
            <a:r>
              <a:rPr lang="zh-CN" altLang="zh-CN" dirty="0"/>
              <a:t>函数</a:t>
            </a:r>
            <a:endParaRPr lang="en-US" altLang="zh-CN" dirty="0"/>
          </a:p>
          <a:p>
            <a:r>
              <a:rPr lang="zh-CN" altLang="zh-CN" dirty="0"/>
              <a:t>拉格朗日插值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调换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001293"/>
            <a:ext cx="6814350" cy="1822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r>
              <a:rPr lang="zh-CN" altLang="zh-CN" dirty="0"/>
              <a:t>四点插值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三点更新变成了四点更新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74480"/>
            <a:ext cx="6885373" cy="184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355759"/>
            <a:ext cx="4186151" cy="31548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牛顿插值</a:t>
            </a:r>
            <a:endParaRPr lang="en-US" altLang="zh-CN" dirty="0"/>
          </a:p>
          <a:p>
            <a:r>
              <a:rPr lang="zh-CN" altLang="zh-CN" dirty="0"/>
              <a:t>最小二乘拟合</a:t>
            </a:r>
            <a:endParaRPr lang="en-US" altLang="zh-CN" dirty="0"/>
          </a:p>
          <a:p>
            <a:r>
              <a:rPr lang="zh-CN" altLang="zh-CN" dirty="0"/>
              <a:t>埃特金加速收敛法</a:t>
            </a:r>
            <a:endParaRPr lang="en-US" altLang="zh-CN" dirty="0"/>
          </a:p>
          <a:p>
            <a:r>
              <a:rPr lang="zh-CN" altLang="zh-CN" dirty="0"/>
              <a:t>弦截法</a:t>
            </a:r>
            <a:endParaRPr lang="en-US" altLang="zh-CN" dirty="0"/>
          </a:p>
          <a:p>
            <a:r>
              <a:rPr lang="zh-CN" altLang="zh-CN" b="1" dirty="0"/>
              <a:t>利用先验知识</a:t>
            </a:r>
            <a:r>
              <a:rPr lang="zh-CN" altLang="en-US" b="1" dirty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利用先验知识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668" y="1870013"/>
            <a:ext cx="10515600" cy="4351338"/>
          </a:xfrm>
        </p:spPr>
        <p:txBody>
          <a:bodyPr/>
          <a:lstStyle/>
          <a:p>
            <a:r>
              <a:rPr lang="zh-CN" altLang="zh-CN" b="1" dirty="0"/>
              <a:t>完全信息</a:t>
            </a:r>
            <a:endParaRPr lang="en-US" altLang="zh-CN" b="1" dirty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38199" y="2725446"/>
          <a:ext cx="4035641" cy="308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873840" y="2725447"/>
          <a:ext cx="3409026" cy="308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282866" y="2787590"/>
          <a:ext cx="3177466" cy="296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2314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含误差的先验信息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线性、含误差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1" name="图表 10"/>
          <p:cNvGraphicFramePr/>
          <p:nvPr/>
        </p:nvGraphicFramePr>
        <p:xfrm>
          <a:off x="838200" y="1445334"/>
          <a:ext cx="3902476" cy="269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49805" y="1478972"/>
          <a:ext cx="3542190" cy="277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838200" y="4051439"/>
          <a:ext cx="4009008" cy="259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4740676" y="4216138"/>
          <a:ext cx="3453413" cy="2526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600" cy="105644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指数型、含误差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57454"/>
          <a:ext cx="4390748" cy="263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228948" y="1298991"/>
          <a:ext cx="3773010" cy="263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38200" y="3971493"/>
          <a:ext cx="4390748" cy="247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295531" y="3987508"/>
          <a:ext cx="3639844" cy="244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其他型、含误差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1" y="1181101"/>
          <a:ext cx="4657078" cy="279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495279" y="1216612"/>
          <a:ext cx="3994950" cy="2725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38200" y="3941686"/>
          <a:ext cx="4657078" cy="2480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495279" y="4012708"/>
          <a:ext cx="3994950" cy="2480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二分查找</a:t>
            </a:r>
            <a:endParaRPr lang="zh-CN" altLang="en-US"/>
          </a:p>
          <a:p>
            <a:pPr lvl="1"/>
            <a:r>
              <a:rPr lang="zh-CN" altLang="en-US" sz="2400"/>
              <a:t>优点：</a:t>
            </a:r>
            <a:endParaRPr lang="zh-CN" altLang="en-US" sz="2400"/>
          </a:p>
          <a:p>
            <a:pPr lvl="2"/>
            <a:r>
              <a:rPr lang="zh-CN" altLang="en-US" sz="2000"/>
              <a:t>现有方法</a:t>
            </a:r>
            <a:endParaRPr lang="zh-CN" altLang="en-US" sz="2000"/>
          </a:p>
          <a:p>
            <a:pPr lvl="1"/>
            <a:endParaRPr lang="zh-CN" altLang="en-US"/>
          </a:p>
          <a:p>
            <a:r>
              <a:rPr lang="zh-CN" altLang="en-US"/>
              <a:t>插值查找</a:t>
            </a:r>
            <a:endParaRPr lang="zh-CN" altLang="en-US"/>
          </a:p>
          <a:p>
            <a:pPr lvl="1"/>
            <a:r>
              <a:rPr lang="zh-CN" altLang="en-US"/>
              <a:t>优点：</a:t>
            </a:r>
            <a:endParaRPr lang="zh-CN" altLang="en-US"/>
          </a:p>
          <a:p>
            <a:pPr lvl="2"/>
            <a:r>
              <a:rPr lang="zh-CN" altLang="en-US"/>
              <a:t>通过复杂计算来减少内存访问</a:t>
            </a:r>
            <a:endParaRPr lang="zh-CN" altLang="en-US"/>
          </a:p>
          <a:p>
            <a:pPr lvl="1"/>
            <a:r>
              <a:rPr lang="zh-CN" altLang="en-US"/>
              <a:t>缺点：</a:t>
            </a:r>
            <a:endParaRPr lang="zh-CN" altLang="en-US"/>
          </a:p>
          <a:p>
            <a:pPr lvl="2"/>
            <a:r>
              <a:rPr lang="zh-CN" altLang="en-US"/>
              <a:t>性能比其它算法差</a:t>
            </a:r>
            <a:endParaRPr lang="zh-CN" altLang="en-US"/>
          </a:p>
          <a:p>
            <a:pPr lvl="2"/>
            <a:r>
              <a:rPr lang="zh-CN" altLang="en-US"/>
              <a:t>在非一致</a:t>
            </a:r>
            <a:r>
              <a:rPr lang="en-US" altLang="zh-CN"/>
              <a:t>(non-uniform)</a:t>
            </a:r>
            <a:r>
              <a:rPr lang="zh-CN" altLang="en-US"/>
              <a:t>数据上表现很</a:t>
            </a:r>
            <a:r>
              <a:rPr lang="zh-CN" altLang="en-US"/>
              <a:t>差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/>
              <a:t>先验信息拟合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953087"/>
          <a:ext cx="6929761" cy="411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总结与结论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zh-CN" dirty="0"/>
              <a:t>三点拟合总体上来说较二分查找的优势并不明显，其能否有效还取决于数据的分布情况。</a:t>
            </a:r>
            <a:endParaRPr lang="zh-CN" altLang="zh-CN" dirty="0"/>
          </a:p>
          <a:p>
            <a:r>
              <a:rPr lang="zh-CN" altLang="zh-CN" dirty="0"/>
              <a:t>利用完全先验知识能够提高效率，但是该效果对先验知识的正确性非常敏感。不够正确的先验知识，如果盲目利用，会导致效率不增反降。</a:t>
            </a:r>
            <a:endParaRPr lang="zh-CN" altLang="zh-CN" dirty="0"/>
          </a:p>
          <a:p>
            <a:r>
              <a:rPr lang="zh-CN" altLang="zh-CN" dirty="0"/>
              <a:t>在函数参数不确定的情况下，利用函数先验知识总体上对效率的改善不大，但是可以显著降低运行时间的波动率。</a:t>
            </a:r>
            <a:endParaRPr lang="zh-CN" altLang="zh-CN" dirty="0"/>
          </a:p>
          <a:p>
            <a:r>
              <a:rPr lang="zh-CN" altLang="zh-CN" dirty="0"/>
              <a:t>总的来说，运算的代价相对较大，其节约的时间难以抵补所耗时间。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SIP (Slope reuse Interpolation)</a:t>
            </a:r>
            <a:endParaRPr lang="en-US" altLang="zh-CN"/>
          </a:p>
          <a:p>
            <a:pPr lvl="1"/>
            <a:r>
              <a:rPr lang="zh-CN" altLang="en-US"/>
              <a:t>插值查找的优化实现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TIP (Three point Interpolation)</a:t>
            </a:r>
            <a:endParaRPr lang="en-US" altLang="zh-CN"/>
          </a:p>
          <a:p>
            <a:pPr lvl="1"/>
            <a:r>
              <a:rPr lang="zh-CN" altLang="en-US"/>
              <a:t>一种用线性分数</a:t>
            </a:r>
            <a:r>
              <a:rPr lang="zh-CN" altLang="en-US"/>
              <a:t>在非一致数据上插值的新算法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效果：都比二分查找</a:t>
            </a:r>
            <a:r>
              <a:rPr lang="zh-CN" altLang="en-US"/>
              <a:t>快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SIP (Slope reuse Interpolation)</a:t>
            </a:r>
            <a:endParaRPr lang="en-US" altLang="zh-CN"/>
          </a:p>
          <a:p>
            <a:pPr lvl="1"/>
            <a:r>
              <a:rPr lang="zh-CN" altLang="en-US"/>
              <a:t>插值查找的优化实现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>
                <a:solidFill>
                  <a:srgbClr val="FF0000"/>
                </a:solidFill>
              </a:rPr>
              <a:t>TIP (Three point Interpolation)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一种用线性分数</a:t>
            </a:r>
            <a:r>
              <a:rPr lang="zh-CN" altLang="en-US"/>
              <a:t>在非一致数据上插值的新算法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效果：都比二分查找</a:t>
            </a:r>
            <a:r>
              <a:rPr lang="zh-CN" altLang="en-US"/>
              <a:t>快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5510" y="1545590"/>
            <a:ext cx="7304405" cy="3253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</a:t>
            </a:r>
            <a:r>
              <a:rPr lang="zh-CN" altLang="en-US"/>
              <a:t>复现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</a:t>
            </a:r>
            <a:r>
              <a:rPr lang="zh-CN" altLang="en-US"/>
              <a:t>测试方法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选出测试集</a:t>
            </a:r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  <a:p>
            <a:r>
              <a:rPr lang="zh-CN" altLang="en-US"/>
              <a:t>减小误差的方法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-Guard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收益 ⬅➡</a:t>
            </a:r>
            <a:r>
              <a:rPr lang="en-US" altLang="zh-CN"/>
              <a:t> </a:t>
            </a:r>
            <a:r>
              <a:rPr lang="zh-CN" altLang="en-US"/>
              <a:t>代价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96257092"/>
  <p:tag name="KSO_WM_UNIT_PLACING_PICTURE_USER_VIEWPORT" val="{&quot;height&quot;:2400,&quot;width&quot;:5388}"/>
</p:tagLst>
</file>

<file path=ppt/tags/tag2.xml><?xml version="1.0" encoding="utf-8"?>
<p:tagLst xmlns:p="http://schemas.openxmlformats.org/presentationml/2006/main">
  <p:tag name="KSO_WM_UNIT_TABLE_BEAUTIFY" val="smartTable{a6219773-7070-41f7-aedc-c7584b526d2e}"/>
</p:tagLst>
</file>

<file path=ppt/tags/tag3.xml><?xml version="1.0" encoding="utf-8"?>
<p:tagLst xmlns:p="http://schemas.openxmlformats.org/presentationml/2006/main">
  <p:tag name="KSO_WM_UNIT_TABLE_BEAUTIFY" val="smartTable{a6219773-7070-41f7-aedc-c7584b526d2e}"/>
</p:tagLst>
</file>

<file path=ppt/tags/tag4.xml><?xml version="1.0" encoding="utf-8"?>
<p:tagLst xmlns:p="http://schemas.openxmlformats.org/presentationml/2006/main">
  <p:tag name="KSO_WM_UNIT_TABLE_BEAUTIFY" val="smartTable{a6219773-7070-41f7-aedc-c7584b526d2e}"/>
</p:tagLst>
</file>

<file path=ppt/tags/tag5.xml><?xml version="1.0" encoding="utf-8"?>
<p:tagLst xmlns:p="http://schemas.openxmlformats.org/presentationml/2006/main">
  <p:tag name="KSO_WM_UNIT_TABLE_BEAUTIFY" val="smartTable{a6219773-7070-41f7-aedc-c7584b526d2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WPS 演示</Application>
  <PresentationFormat>宽屏</PresentationFormat>
  <Paragraphs>414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Times New Roman</vt:lpstr>
      <vt:lpstr>Office 主题​​</vt:lpstr>
      <vt:lpstr>Paint.Picture</vt:lpstr>
      <vt:lpstr>Equation.KSEE3</vt:lpstr>
      <vt:lpstr>Equation.KSEE3</vt:lpstr>
      <vt:lpstr>PowerPoint 演示文稿</vt:lpstr>
      <vt:lpstr>报告大纲（可选）</vt:lpstr>
      <vt:lpstr>背景</vt:lpstr>
      <vt:lpstr>背景</vt:lpstr>
      <vt:lpstr>背景</vt:lpstr>
      <vt:lpstr>背景</vt:lpstr>
      <vt:lpstr>背景</vt:lpstr>
      <vt:lpstr>背景-测试方法</vt:lpstr>
      <vt:lpstr>背景-Guard</vt:lpstr>
      <vt:lpstr>背景-Guard</vt:lpstr>
      <vt:lpstr>想法</vt:lpstr>
      <vt:lpstr>想法</vt:lpstr>
      <vt:lpstr>想法</vt:lpstr>
      <vt:lpstr>新方法</vt:lpstr>
      <vt:lpstr>实验结果</vt:lpstr>
      <vt:lpstr>实验结果</vt:lpstr>
      <vt:lpstr>实验结果</vt:lpstr>
      <vt:lpstr>实验结果</vt:lpstr>
      <vt:lpstr>实验结果</vt:lpstr>
      <vt:lpstr>实验结果</vt:lpstr>
      <vt:lpstr>想法</vt:lpstr>
      <vt:lpstr>三点迭代法的研究和尝试</vt:lpstr>
      <vt:lpstr>尝试其他方法</vt:lpstr>
      <vt:lpstr>PowerPoint 演示文稿</vt:lpstr>
      <vt:lpstr>PowerPoint 演示文稿</vt:lpstr>
      <vt:lpstr>利用先验知识</vt:lpstr>
      <vt:lpstr>含误差的先验信息</vt:lpstr>
      <vt:lpstr>指数型、含误差</vt:lpstr>
      <vt:lpstr>其他型、含误差 </vt:lpstr>
      <vt:lpstr>先验信息拟合</vt:lpstr>
      <vt:lpstr>总结与结论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dragon</dc:creator>
  <cp:lastModifiedBy>匡乾</cp:lastModifiedBy>
  <cp:revision>17</cp:revision>
  <dcterms:created xsi:type="dcterms:W3CDTF">2019-12-04T03:27:00Z</dcterms:created>
  <dcterms:modified xsi:type="dcterms:W3CDTF">2019-12-18T14:01:52Z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