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3" r:id="rId10"/>
    <p:sldId id="267" r:id="rId11"/>
    <p:sldId id="268" r:id="rId12"/>
    <p:sldId id="275" r:id="rId13"/>
    <p:sldId id="269" r:id="rId14"/>
    <p:sldId id="271" r:id="rId15"/>
    <p:sldId id="270" r:id="rId16"/>
    <p:sldId id="272" r:id="rId17"/>
    <p:sldId id="262" r:id="rId18"/>
    <p:sldId id="273" r:id="rId19"/>
    <p:sldId id="274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5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880" y="-584"/>
      </p:cViewPr>
      <p:guideLst>
        <p:guide orient="horz" pos="2160"/>
        <p:guide pos="288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1" Type="http://schemas.openxmlformats.org/officeDocument/2006/relationships/image" Target="../media/image22.emf"/><Relationship Id="rId1" Type="http://schemas.openxmlformats.org/officeDocument/2006/relationships/image" Target="../media/image11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emf"/><Relationship Id="rId12" Type="http://schemas.openxmlformats.org/officeDocument/2006/relationships/image" Target="../media/image27.emf"/><Relationship Id="rId1" Type="http://schemas.openxmlformats.org/officeDocument/2006/relationships/image" Target="../media/image11.emf"/><Relationship Id="rId2" Type="http://schemas.openxmlformats.org/officeDocument/2006/relationships/image" Target="../media/image5.emf"/><Relationship Id="rId3" Type="http://schemas.openxmlformats.org/officeDocument/2006/relationships/image" Target="../media/image12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0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46FBA-F6CA-9147-8154-D3736B9AF356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3C852-7AB0-4345-88DC-22F17C4E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(17-08-21 11:23) -----</a:t>
            </a:r>
          </a:p>
          <a:p>
            <a:r>
              <a:rPr lang="en-US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3C852-7AB0-4345-88DC-22F17C4E4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5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2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4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5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4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31EB-396D-5242-A5F7-F33BBE9983DA}" type="datetimeFigureOut">
              <a:rPr lang="en-US" smtClean="0"/>
              <a:t>17-09-24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2F2-B4E2-E141-B729-964CB4C22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9.emf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7.emf"/><Relationship Id="rId10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20" Type="http://schemas.openxmlformats.org/officeDocument/2006/relationships/image" Target="../media/image20.emf"/><Relationship Id="rId21" Type="http://schemas.openxmlformats.org/officeDocument/2006/relationships/oleObject" Target="../embeddings/oleObject22.bin"/><Relationship Id="rId22" Type="http://schemas.openxmlformats.org/officeDocument/2006/relationships/image" Target="../media/image21.emf"/><Relationship Id="rId23" Type="http://schemas.openxmlformats.org/officeDocument/2006/relationships/oleObject" Target="../embeddings/oleObject23.bin"/><Relationship Id="rId24" Type="http://schemas.openxmlformats.org/officeDocument/2006/relationships/image" Target="../media/image22.emf"/><Relationship Id="rId10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7.e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19.emf"/><Relationship Id="rId19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20" Type="http://schemas.openxmlformats.org/officeDocument/2006/relationships/image" Target="../media/image24.emf"/><Relationship Id="rId21" Type="http://schemas.openxmlformats.org/officeDocument/2006/relationships/oleObject" Target="../embeddings/oleObject33.bin"/><Relationship Id="rId22" Type="http://schemas.openxmlformats.org/officeDocument/2006/relationships/image" Target="../media/image25.emf"/><Relationship Id="rId23" Type="http://schemas.openxmlformats.org/officeDocument/2006/relationships/oleObject" Target="../embeddings/oleObject34.bin"/><Relationship Id="rId24" Type="http://schemas.openxmlformats.org/officeDocument/2006/relationships/image" Target="../media/image26.emf"/><Relationship Id="rId25" Type="http://schemas.openxmlformats.org/officeDocument/2006/relationships/oleObject" Target="../embeddings/oleObject35.bin"/><Relationship Id="rId26" Type="http://schemas.openxmlformats.org/officeDocument/2006/relationships/image" Target="../media/image27.emf"/><Relationship Id="rId10" Type="http://schemas.openxmlformats.org/officeDocument/2006/relationships/image" Target="../media/image15.emf"/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21.emf"/><Relationship Id="rId15" Type="http://schemas.openxmlformats.org/officeDocument/2006/relationships/oleObject" Target="../embeddings/oleObject30.bin"/><Relationship Id="rId16" Type="http://schemas.openxmlformats.org/officeDocument/2006/relationships/image" Target="../media/image22.emf"/><Relationship Id="rId17" Type="http://schemas.openxmlformats.org/officeDocument/2006/relationships/oleObject" Target="../embeddings/oleObject31.bin"/><Relationship Id="rId18" Type="http://schemas.openxmlformats.org/officeDocument/2006/relationships/image" Target="../media/image23.emf"/><Relationship Id="rId19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Madelbrot</a:t>
            </a:r>
            <a:r>
              <a:rPr lang="en-US" dirty="0" smtClean="0"/>
              <a:t> Fractal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Austin Crapo</a:t>
            </a:r>
          </a:p>
          <a:p>
            <a:r>
              <a:rPr lang="en-US" dirty="0" smtClean="0"/>
              <a:t>Collaborator: Kristen Newbury</a:t>
            </a:r>
          </a:p>
          <a:p>
            <a:r>
              <a:rPr lang="en-US" dirty="0" smtClean="0"/>
              <a:t>Supervisor: J. Nelson Amaral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11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15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Mapping a screen tile to a point in the complex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5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173328" y="3027745"/>
            <a:ext cx="2217751" cy="202514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172200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412895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653590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4285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134980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375675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6370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857067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172200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412895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653590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894285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134980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375675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16370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857067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172200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412895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653590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894285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134980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375675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616370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857067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172200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12895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653590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894285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134980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375675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616370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857067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72200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412895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653590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894285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134980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375675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7616370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857067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172200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412895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653590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894285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134980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375675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16370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857067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172200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12895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653590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894285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134980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375675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616370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857067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6172200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6412895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6653590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894285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134980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375675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7616370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857067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172200" y="1837681"/>
            <a:ext cx="194733" cy="423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55601"/>
            <a:ext cx="125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Position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(0,0)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6412895" y="1837681"/>
            <a:ext cx="194733" cy="423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6653590" y="1837681"/>
            <a:ext cx="194733" cy="423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(0,1)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(0,2)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(1,0)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172200" y="2295773"/>
            <a:ext cx="194733" cy="423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(2,3)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894285" y="2753865"/>
            <a:ext cx="194733" cy="4233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3964625" y="2735148"/>
            <a:ext cx="877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onaco"/>
                <a:cs typeface="Monaco"/>
              </a:rPr>
              <a:t>(1.0,0.5)</a:t>
            </a:r>
            <a:endParaRPr lang="en-US" sz="1000" dirty="0">
              <a:latin typeface="Monaco"/>
              <a:cs typeface="Monaco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641047" y="5095638"/>
            <a:ext cx="1031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onaco"/>
                <a:cs typeface="Monaco"/>
              </a:rPr>
              <a:t>(-1.0,-1.3)</a:t>
            </a:r>
            <a:endParaRPr lang="en-US" sz="1000" dirty="0">
              <a:latin typeface="Monaco"/>
              <a:cs typeface="Monaco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840486" y="3617039"/>
            <a:ext cx="1305662" cy="861421"/>
            <a:chOff x="840486" y="3617039"/>
            <a:chExt cx="1305662" cy="861421"/>
          </a:xfrm>
        </p:grpSpPr>
        <p:sp>
          <p:nvSpPr>
            <p:cNvPr id="195" name="TextBox 194"/>
            <p:cNvSpPr txBox="1"/>
            <p:nvPr/>
          </p:nvSpPr>
          <p:spPr>
            <a:xfrm>
              <a:off x="840486" y="4109128"/>
              <a:ext cx="8772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min_r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199" name="Straight Arrow Connector 198"/>
            <p:cNvCxnSpPr>
              <a:stCxn id="195" idx="0"/>
              <a:endCxn id="101" idx="0"/>
            </p:cNvCxnSpPr>
            <p:nvPr/>
          </p:nvCxnSpPr>
          <p:spPr>
            <a:xfrm flipV="1">
              <a:off x="1279124" y="3617039"/>
              <a:ext cx="867024" cy="49208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598847" y="3740150"/>
            <a:ext cx="931209" cy="840207"/>
            <a:chOff x="4598847" y="3740150"/>
            <a:chExt cx="931209" cy="840207"/>
          </a:xfrm>
        </p:grpSpPr>
        <p:sp>
          <p:nvSpPr>
            <p:cNvPr id="196" name="TextBox 195"/>
            <p:cNvSpPr txBox="1"/>
            <p:nvPr/>
          </p:nvSpPr>
          <p:spPr>
            <a:xfrm>
              <a:off x="4652780" y="4211025"/>
              <a:ext cx="8772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max_r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02" name="Straight Arrow Connector 201"/>
            <p:cNvCxnSpPr>
              <a:stCxn id="196" idx="0"/>
              <a:endCxn id="98" idx="3"/>
            </p:cNvCxnSpPr>
            <p:nvPr/>
          </p:nvCxnSpPr>
          <p:spPr>
            <a:xfrm flipH="1" flipV="1">
              <a:off x="4598847" y="3740150"/>
              <a:ext cx="492571" cy="47087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1804394" y="5162421"/>
            <a:ext cx="1354731" cy="964966"/>
            <a:chOff x="1804394" y="5162421"/>
            <a:chExt cx="1354731" cy="964966"/>
          </a:xfrm>
        </p:grpSpPr>
        <p:sp>
          <p:nvSpPr>
            <p:cNvPr id="197" name="TextBox 196"/>
            <p:cNvSpPr txBox="1"/>
            <p:nvPr/>
          </p:nvSpPr>
          <p:spPr>
            <a:xfrm>
              <a:off x="1804394" y="5758055"/>
              <a:ext cx="8772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min_i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05" name="Straight Arrow Connector 204"/>
            <p:cNvCxnSpPr>
              <a:stCxn id="197" idx="0"/>
            </p:cNvCxnSpPr>
            <p:nvPr/>
          </p:nvCxnSpPr>
          <p:spPr>
            <a:xfrm flipV="1">
              <a:off x="2243032" y="5162421"/>
              <a:ext cx="916093" cy="59563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3405282" y="1966815"/>
            <a:ext cx="1016845" cy="1014554"/>
            <a:chOff x="3405282" y="1966815"/>
            <a:chExt cx="1016845" cy="1014554"/>
          </a:xfrm>
        </p:grpSpPr>
        <p:sp>
          <p:nvSpPr>
            <p:cNvPr id="198" name="TextBox 197"/>
            <p:cNvSpPr txBox="1"/>
            <p:nvPr/>
          </p:nvSpPr>
          <p:spPr>
            <a:xfrm>
              <a:off x="3544851" y="1966815"/>
              <a:ext cx="8772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max_i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08" name="Straight Arrow Connector 207"/>
            <p:cNvCxnSpPr>
              <a:stCxn id="198" idx="2"/>
            </p:cNvCxnSpPr>
            <p:nvPr/>
          </p:nvCxnSpPr>
          <p:spPr>
            <a:xfrm flipH="1">
              <a:off x="3405282" y="2336147"/>
              <a:ext cx="578207" cy="64522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6172200" y="5758055"/>
            <a:ext cx="1879600" cy="369667"/>
            <a:chOff x="6172200" y="5758055"/>
            <a:chExt cx="1879600" cy="369667"/>
          </a:xfrm>
        </p:grpSpPr>
        <p:cxnSp>
          <p:nvCxnSpPr>
            <p:cNvPr id="212" name="Straight Arrow Connector 211"/>
            <p:cNvCxnSpPr/>
            <p:nvPr/>
          </p:nvCxnSpPr>
          <p:spPr>
            <a:xfrm>
              <a:off x="6172200" y="5758055"/>
              <a:ext cx="18796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6265664" y="5758390"/>
              <a:ext cx="170840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gameColumns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8204200" y="1822882"/>
            <a:ext cx="403851" cy="3644776"/>
            <a:chOff x="8204200" y="1822882"/>
            <a:chExt cx="403851" cy="3644776"/>
          </a:xfrm>
        </p:grpSpPr>
        <p:cxnSp>
          <p:nvCxnSpPr>
            <p:cNvPr id="213" name="Straight Arrow Connector 212"/>
            <p:cNvCxnSpPr/>
            <p:nvPr/>
          </p:nvCxnSpPr>
          <p:spPr>
            <a:xfrm>
              <a:off x="8204200" y="1822882"/>
              <a:ext cx="0" cy="364477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 rot="16200000">
              <a:off x="7776964" y="3485383"/>
              <a:ext cx="129284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gameRows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02936" y="3540125"/>
            <a:ext cx="5470574" cy="569941"/>
            <a:chOff x="502936" y="3540125"/>
            <a:chExt cx="5470574" cy="56994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502936" y="3574739"/>
              <a:ext cx="5255678" cy="2514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405282" y="3540125"/>
              <a:ext cx="2081118" cy="94377"/>
              <a:chOff x="3405282" y="3540125"/>
              <a:chExt cx="2081118" cy="9437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391079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40528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51481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2434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4341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6248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73388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95294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17201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28154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486400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50061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61014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1967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93874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15781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82921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04827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26734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37687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H="1">
              <a:off x="1078007" y="3540125"/>
              <a:ext cx="2081118" cy="94377"/>
              <a:chOff x="3405282" y="3540125"/>
              <a:chExt cx="2081118" cy="94377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4391079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40528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1481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62434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84341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248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8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95294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17201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28154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486400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50061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1014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71967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93874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15781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82921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04827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26734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37687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4183311" y="3617039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1.0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7343" y="3617039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Monaco"/>
                  <a:cs typeface="Monaco"/>
                </a:rPr>
                <a:t>2</a:t>
              </a:r>
              <a:r>
                <a:rPr lang="en-US" sz="1000" dirty="0" smtClean="0">
                  <a:latin typeface="Monaco"/>
                  <a:cs typeface="Monaco"/>
                </a:rPr>
                <a:t>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22259" y="3617039"/>
              <a:ext cx="492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-2.0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9901" y="3617039"/>
              <a:ext cx="492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-1.0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511800" y="3740734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Re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72236" y="923722"/>
            <a:ext cx="653768" cy="5440345"/>
            <a:chOff x="2672236" y="923722"/>
            <a:chExt cx="653768" cy="5440345"/>
          </a:xfrm>
        </p:grpSpPr>
        <p:cxnSp>
          <p:nvCxnSpPr>
            <p:cNvPr id="6" name="Straight Arrow Connector 5"/>
            <p:cNvCxnSpPr/>
            <p:nvPr/>
          </p:nvCxnSpPr>
          <p:spPr>
            <a:xfrm rot="16200000">
              <a:off x="650977" y="3723653"/>
              <a:ext cx="5255678" cy="2514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 rot="5400000" flipH="1">
              <a:off x="2238257" y="2378129"/>
              <a:ext cx="2081118" cy="94377"/>
              <a:chOff x="3405282" y="3540125"/>
              <a:chExt cx="2081118" cy="94377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4391079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0528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51481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62434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84341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06248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73388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95294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17201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28154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0061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1014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1967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93874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15781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2921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04827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6734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37687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 rot="16200000" flipH="1" flipV="1">
              <a:off x="2238257" y="4731863"/>
              <a:ext cx="2081118" cy="94377"/>
              <a:chOff x="3405282" y="3540125"/>
              <a:chExt cx="2081118" cy="94377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4391079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40528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1481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62434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84341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06248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73388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5294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7201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8154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486400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0061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61014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71967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93874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5781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82921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04827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26734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37687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2719058" y="4601178"/>
              <a:ext cx="492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-1.0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19058" y="5696500"/>
              <a:ext cx="492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-2.0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96015" y="2370547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1.0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96015" y="1261648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Monaco"/>
                  <a:cs typeface="Monaco"/>
                </a:rPr>
                <a:t>2</a:t>
              </a:r>
              <a:r>
                <a:rPr lang="en-US" sz="1000" dirty="0" smtClean="0">
                  <a:latin typeface="Monaco"/>
                  <a:cs typeface="Monaco"/>
                </a:rPr>
                <a:t>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672236" y="923722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Im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321859" y="617266"/>
            <a:ext cx="813121" cy="675788"/>
            <a:chOff x="4652780" y="3904569"/>
            <a:chExt cx="813121" cy="675788"/>
          </a:xfrm>
        </p:grpSpPr>
        <p:sp>
          <p:nvSpPr>
            <p:cNvPr id="229" name="TextBox 228"/>
            <p:cNvSpPr txBox="1"/>
            <p:nvPr/>
          </p:nvSpPr>
          <p:spPr>
            <a:xfrm>
              <a:off x="4652780" y="4211025"/>
              <a:ext cx="62068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row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30" name="Straight Arrow Connector 229"/>
            <p:cNvCxnSpPr>
              <a:stCxn id="229" idx="0"/>
            </p:cNvCxnSpPr>
            <p:nvPr/>
          </p:nvCxnSpPr>
          <p:spPr>
            <a:xfrm flipV="1">
              <a:off x="4963122" y="3904569"/>
              <a:ext cx="502779" cy="30645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/>
          <p:nvPr/>
        </p:nvGrpSpPr>
        <p:grpSpPr>
          <a:xfrm>
            <a:off x="7450506" y="596214"/>
            <a:ext cx="1015798" cy="675788"/>
            <a:chOff x="4652780" y="3904569"/>
            <a:chExt cx="1015798" cy="675788"/>
          </a:xfrm>
        </p:grpSpPr>
        <p:sp>
          <p:nvSpPr>
            <p:cNvPr id="235" name="TextBox 234"/>
            <p:cNvSpPr txBox="1"/>
            <p:nvPr/>
          </p:nvSpPr>
          <p:spPr>
            <a:xfrm>
              <a:off x="4652780" y="4211025"/>
              <a:ext cx="10157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column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36" name="Straight Arrow Connector 235"/>
            <p:cNvCxnSpPr>
              <a:stCxn id="235" idx="0"/>
            </p:cNvCxnSpPr>
            <p:nvPr/>
          </p:nvCxnSpPr>
          <p:spPr>
            <a:xfrm flipH="1" flipV="1">
              <a:off x="4652780" y="3904569"/>
              <a:ext cx="507899" cy="30645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2173328" y="3023629"/>
            <a:ext cx="2216204" cy="2025144"/>
            <a:chOff x="2173328" y="3023629"/>
            <a:chExt cx="2216204" cy="2025144"/>
          </a:xfrm>
        </p:grpSpPr>
        <p:cxnSp>
          <p:nvCxnSpPr>
            <p:cNvPr id="273" name="Straight Connector 272"/>
            <p:cNvCxnSpPr/>
            <p:nvPr/>
          </p:nvCxnSpPr>
          <p:spPr>
            <a:xfrm flipH="1">
              <a:off x="2450354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H="1">
              <a:off x="2727380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H="1">
              <a:off x="3004406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3281432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H="1">
              <a:off x="3558458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H="1">
              <a:off x="3835484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4112510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2173328" y="3277662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H="1">
              <a:off x="2173328" y="3531695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H="1">
              <a:off x="2173328" y="3785728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>
              <a:off x="2173328" y="4039761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2173328" y="4293794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>
              <a:off x="2173328" y="4547827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>
              <a:off x="2173328" y="4801860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Straight Arrow Connector 305"/>
          <p:cNvCxnSpPr/>
          <p:nvPr/>
        </p:nvCxnSpPr>
        <p:spPr>
          <a:xfrm>
            <a:off x="3835484" y="4686300"/>
            <a:ext cx="277026" cy="635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/>
          <p:cNvGrpSpPr/>
          <p:nvPr/>
        </p:nvGrpSpPr>
        <p:grpSpPr>
          <a:xfrm>
            <a:off x="3773647" y="4724289"/>
            <a:ext cx="1015798" cy="978268"/>
            <a:chOff x="4403645" y="3704093"/>
            <a:chExt cx="1015798" cy="978268"/>
          </a:xfrm>
        </p:grpSpPr>
        <p:sp>
          <p:nvSpPr>
            <p:cNvPr id="308" name="TextBox 307"/>
            <p:cNvSpPr txBox="1"/>
            <p:nvPr/>
          </p:nvSpPr>
          <p:spPr>
            <a:xfrm>
              <a:off x="4403645" y="4313029"/>
              <a:ext cx="10157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step_r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309" name="Straight Arrow Connector 308"/>
            <p:cNvCxnSpPr>
              <a:stCxn id="308" idx="0"/>
            </p:cNvCxnSpPr>
            <p:nvPr/>
          </p:nvCxnSpPr>
          <p:spPr>
            <a:xfrm flipH="1" flipV="1">
              <a:off x="4613487" y="3704093"/>
              <a:ext cx="298057" cy="60893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Arrow Connector 310"/>
          <p:cNvCxnSpPr/>
          <p:nvPr/>
        </p:nvCxnSpPr>
        <p:spPr>
          <a:xfrm rot="5400000">
            <a:off x="2469772" y="4664288"/>
            <a:ext cx="277026" cy="635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/>
          <p:cNvGrpSpPr/>
          <p:nvPr/>
        </p:nvGrpSpPr>
        <p:grpSpPr>
          <a:xfrm>
            <a:off x="171732" y="4686299"/>
            <a:ext cx="2330194" cy="965134"/>
            <a:chOff x="4242791" y="3053315"/>
            <a:chExt cx="2176161" cy="1408678"/>
          </a:xfrm>
        </p:grpSpPr>
        <p:sp>
          <p:nvSpPr>
            <p:cNvPr id="313" name="TextBox 312"/>
            <p:cNvSpPr txBox="1"/>
            <p:nvPr/>
          </p:nvSpPr>
          <p:spPr>
            <a:xfrm>
              <a:off x="4242791" y="3922928"/>
              <a:ext cx="948651" cy="5390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step_i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314" name="Straight Arrow Connector 313"/>
            <p:cNvCxnSpPr>
              <a:stCxn id="313" idx="0"/>
            </p:cNvCxnSpPr>
            <p:nvPr/>
          </p:nvCxnSpPr>
          <p:spPr>
            <a:xfrm flipV="1">
              <a:off x="4717116" y="3053315"/>
              <a:ext cx="1701836" cy="869613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/>
          <p:cNvSpPr/>
          <p:nvPr/>
        </p:nvSpPr>
        <p:spPr>
          <a:xfrm>
            <a:off x="2968351" y="3503252"/>
            <a:ext cx="72112" cy="6511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/>
          <p:cNvCxnSpPr/>
          <p:nvPr/>
        </p:nvCxnSpPr>
        <p:spPr>
          <a:xfrm flipH="1">
            <a:off x="3040466" y="2886075"/>
            <a:ext cx="3950884" cy="649736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/>
          <p:cNvGrpSpPr/>
          <p:nvPr/>
        </p:nvGrpSpPr>
        <p:grpSpPr>
          <a:xfrm>
            <a:off x="6120490" y="1518185"/>
            <a:ext cx="1992060" cy="338554"/>
            <a:chOff x="6120490" y="1518185"/>
            <a:chExt cx="1992060" cy="338554"/>
          </a:xfrm>
        </p:grpSpPr>
        <p:sp>
          <p:nvSpPr>
            <p:cNvPr id="319" name="TextBox 318"/>
            <p:cNvSpPr txBox="1"/>
            <p:nvPr/>
          </p:nvSpPr>
          <p:spPr>
            <a:xfrm>
              <a:off x="6120490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361099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1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842317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3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7082926" y="1518185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4</a:t>
              </a: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7323535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5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7564144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6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7804753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7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6601708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2</a:t>
              </a: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5895243" y="1872671"/>
            <a:ext cx="319824" cy="3552597"/>
            <a:chOff x="5812693" y="1872671"/>
            <a:chExt cx="319824" cy="3552597"/>
          </a:xfrm>
        </p:grpSpPr>
        <p:sp>
          <p:nvSpPr>
            <p:cNvPr id="328" name="TextBox 327"/>
            <p:cNvSpPr txBox="1"/>
            <p:nvPr/>
          </p:nvSpPr>
          <p:spPr>
            <a:xfrm>
              <a:off x="5819611" y="187267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5819611" y="2331820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1</a:t>
              </a: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5819611" y="2790969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2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5819611" y="3250118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3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5819611" y="3709267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4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819611" y="4168416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5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5819611" y="462756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6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5812693" y="5086714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7</a:t>
              </a:r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2220150" y="3246811"/>
            <a:ext cx="110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onaco"/>
                <a:cs typeface="Monaco"/>
              </a:rPr>
              <a:t>(-0.25,0.05)</a:t>
            </a:r>
            <a:endParaRPr lang="en-US" sz="10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7561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77" grpId="0" animBg="1"/>
      <p:bldP spid="177" grpId="1" animBg="1"/>
      <p:bldP spid="3" grpId="0"/>
      <p:bldP spid="5" grpId="0"/>
      <p:bldP spid="5" grpId="1"/>
      <p:bldP spid="178" grpId="0" animBg="1"/>
      <p:bldP spid="178" grpId="1" animBg="1"/>
      <p:bldP spid="179" grpId="0" animBg="1"/>
      <p:bldP spid="179" grpId="1" animBg="1"/>
      <p:bldP spid="180" grpId="0"/>
      <p:bldP spid="180" grpId="1"/>
      <p:bldP spid="181" grpId="0"/>
      <p:bldP spid="181" grpId="1"/>
      <p:bldP spid="182" grpId="0"/>
      <p:bldP spid="182" grpId="1"/>
      <p:bldP spid="183" grpId="0" animBg="1"/>
      <p:bldP spid="183" grpId="1" animBg="1"/>
      <p:bldP spid="184" grpId="0"/>
      <p:bldP spid="185" grpId="0" animBg="1"/>
      <p:bldP spid="186" grpId="0"/>
      <p:bldP spid="187" grpId="0"/>
      <p:bldP spid="317" grpId="0" animBg="1"/>
      <p:bldP spid="2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/>
          <p:cNvSpPr/>
          <p:nvPr/>
        </p:nvSpPr>
        <p:spPr>
          <a:xfrm>
            <a:off x="2173328" y="3027745"/>
            <a:ext cx="277026" cy="2540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2173328" y="4801860"/>
            <a:ext cx="277026" cy="2540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4112375" y="3032905"/>
            <a:ext cx="277026" cy="2540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4112375" y="4798856"/>
            <a:ext cx="277026" cy="2540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3004406" y="3531695"/>
            <a:ext cx="277026" cy="254033"/>
          </a:xfrm>
          <a:prstGeom prst="rect">
            <a:avLst/>
          </a:prstGeom>
          <a:solidFill>
            <a:srgbClr val="CA55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173328" y="3027745"/>
            <a:ext cx="2217751" cy="202514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172200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412895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653590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4285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134980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375675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6370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857067" y="183768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6172200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6412895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6653590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894285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134980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375675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616370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7857067" y="229577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172200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412895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6653590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894285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134980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375675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7616370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7857067" y="3211957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6172200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412895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653590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894285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134980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7375675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7616370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857067" y="4128141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6172200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412895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653590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894285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7134980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7375675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7616370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7857067" y="275386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172200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412895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653590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894285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7134980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7375675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7616370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7857067" y="3670049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172200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12895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653590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6894285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134980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7375675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7616370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857067" y="4586233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6172200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6412895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6653590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894285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134980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7375675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7616370" y="5044325"/>
            <a:ext cx="194733" cy="42333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7857067" y="5044325"/>
            <a:ext cx="194733" cy="4233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172200" y="1837681"/>
            <a:ext cx="194733" cy="4233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86400" y="155601"/>
            <a:ext cx="125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Position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(0,7)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7857067" y="1837681"/>
            <a:ext cx="194733" cy="423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(7,7)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(0,0)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(7,0)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6172200" y="5044325"/>
            <a:ext cx="194733" cy="4233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6748921" y="185234"/>
            <a:ext cx="110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(2,3)</a:t>
            </a:r>
            <a:endParaRPr lang="en-US" sz="2400" dirty="0">
              <a:latin typeface="Monaco"/>
              <a:cs typeface="Monaco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6894285" y="2753865"/>
            <a:ext cx="194733" cy="423333"/>
          </a:xfrm>
          <a:prstGeom prst="rect">
            <a:avLst/>
          </a:prstGeom>
          <a:solidFill>
            <a:srgbClr val="CA5569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3964625" y="2735148"/>
            <a:ext cx="877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onaco"/>
                <a:cs typeface="Monaco"/>
              </a:rPr>
              <a:t>(1.0,0.5)</a:t>
            </a:r>
            <a:endParaRPr lang="en-US" sz="1000" dirty="0">
              <a:latin typeface="Monaco"/>
              <a:cs typeface="Monaco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641047" y="5095638"/>
            <a:ext cx="1031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onaco"/>
                <a:cs typeface="Monaco"/>
              </a:rPr>
              <a:t>(-1.0,-1.3)</a:t>
            </a:r>
            <a:endParaRPr lang="en-US" sz="1000" dirty="0">
              <a:latin typeface="Monaco"/>
              <a:cs typeface="Monaco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2334450" y="3246811"/>
            <a:ext cx="110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Monaco"/>
                <a:cs typeface="Monaco"/>
              </a:rPr>
              <a:t>(-0.25,0.05)</a:t>
            </a:r>
            <a:endParaRPr lang="en-US" sz="1000" dirty="0">
              <a:latin typeface="Monaco"/>
              <a:cs typeface="Monaco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586561" y="3863260"/>
            <a:ext cx="1477234" cy="970563"/>
            <a:chOff x="586561" y="3863260"/>
            <a:chExt cx="1477234" cy="970563"/>
          </a:xfrm>
        </p:grpSpPr>
        <p:sp>
          <p:nvSpPr>
            <p:cNvPr id="195" name="TextBox 194"/>
            <p:cNvSpPr txBox="1"/>
            <p:nvPr/>
          </p:nvSpPr>
          <p:spPr>
            <a:xfrm>
              <a:off x="586561" y="4464491"/>
              <a:ext cx="8772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min_r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199" name="Straight Arrow Connector 198"/>
            <p:cNvCxnSpPr>
              <a:stCxn id="195" idx="0"/>
            </p:cNvCxnSpPr>
            <p:nvPr/>
          </p:nvCxnSpPr>
          <p:spPr>
            <a:xfrm flipV="1">
              <a:off x="1025199" y="3863260"/>
              <a:ext cx="1038596" cy="60123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598847" y="3740150"/>
            <a:ext cx="931209" cy="840207"/>
            <a:chOff x="4598847" y="3740150"/>
            <a:chExt cx="931209" cy="840207"/>
          </a:xfrm>
        </p:grpSpPr>
        <p:sp>
          <p:nvSpPr>
            <p:cNvPr id="196" name="TextBox 195"/>
            <p:cNvSpPr txBox="1"/>
            <p:nvPr/>
          </p:nvSpPr>
          <p:spPr>
            <a:xfrm>
              <a:off x="4652780" y="4211025"/>
              <a:ext cx="8772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max_r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02" name="Straight Arrow Connector 201"/>
            <p:cNvCxnSpPr>
              <a:stCxn id="196" idx="0"/>
              <a:endCxn id="98" idx="3"/>
            </p:cNvCxnSpPr>
            <p:nvPr/>
          </p:nvCxnSpPr>
          <p:spPr>
            <a:xfrm flipH="1" flipV="1">
              <a:off x="4598847" y="3740150"/>
              <a:ext cx="492571" cy="47087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1804394" y="5162421"/>
            <a:ext cx="1354731" cy="964966"/>
            <a:chOff x="1804394" y="5162421"/>
            <a:chExt cx="1354731" cy="964966"/>
          </a:xfrm>
        </p:grpSpPr>
        <p:sp>
          <p:nvSpPr>
            <p:cNvPr id="197" name="TextBox 196"/>
            <p:cNvSpPr txBox="1"/>
            <p:nvPr/>
          </p:nvSpPr>
          <p:spPr>
            <a:xfrm>
              <a:off x="1804394" y="5758055"/>
              <a:ext cx="8772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min_i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05" name="Straight Arrow Connector 204"/>
            <p:cNvCxnSpPr>
              <a:stCxn id="197" idx="0"/>
            </p:cNvCxnSpPr>
            <p:nvPr/>
          </p:nvCxnSpPr>
          <p:spPr>
            <a:xfrm flipV="1">
              <a:off x="2243032" y="5162421"/>
              <a:ext cx="916093" cy="59563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3405282" y="1966815"/>
            <a:ext cx="1016845" cy="1014554"/>
            <a:chOff x="3405282" y="1966815"/>
            <a:chExt cx="1016845" cy="1014554"/>
          </a:xfrm>
        </p:grpSpPr>
        <p:sp>
          <p:nvSpPr>
            <p:cNvPr id="198" name="TextBox 197"/>
            <p:cNvSpPr txBox="1"/>
            <p:nvPr/>
          </p:nvSpPr>
          <p:spPr>
            <a:xfrm>
              <a:off x="3544851" y="1966815"/>
              <a:ext cx="8772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max_i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08" name="Straight Arrow Connector 207"/>
            <p:cNvCxnSpPr>
              <a:stCxn id="198" idx="2"/>
            </p:cNvCxnSpPr>
            <p:nvPr/>
          </p:nvCxnSpPr>
          <p:spPr>
            <a:xfrm flipH="1">
              <a:off x="3405282" y="2336147"/>
              <a:ext cx="578207" cy="64522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6172200" y="5758055"/>
            <a:ext cx="1879600" cy="369667"/>
            <a:chOff x="6172200" y="5758055"/>
            <a:chExt cx="1879600" cy="369667"/>
          </a:xfrm>
        </p:grpSpPr>
        <p:cxnSp>
          <p:nvCxnSpPr>
            <p:cNvPr id="212" name="Straight Arrow Connector 211"/>
            <p:cNvCxnSpPr/>
            <p:nvPr/>
          </p:nvCxnSpPr>
          <p:spPr>
            <a:xfrm>
              <a:off x="6172200" y="5758055"/>
              <a:ext cx="18796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6265664" y="5758390"/>
              <a:ext cx="170840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gameColumns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8204200" y="1822882"/>
            <a:ext cx="403851" cy="3644776"/>
            <a:chOff x="8204200" y="1822882"/>
            <a:chExt cx="403851" cy="3644776"/>
          </a:xfrm>
        </p:grpSpPr>
        <p:cxnSp>
          <p:nvCxnSpPr>
            <p:cNvPr id="213" name="Straight Arrow Connector 212"/>
            <p:cNvCxnSpPr/>
            <p:nvPr/>
          </p:nvCxnSpPr>
          <p:spPr>
            <a:xfrm>
              <a:off x="8204200" y="1822882"/>
              <a:ext cx="0" cy="364477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/>
            <p:cNvSpPr txBox="1"/>
            <p:nvPr/>
          </p:nvSpPr>
          <p:spPr>
            <a:xfrm rot="16200000">
              <a:off x="7776964" y="3485383"/>
              <a:ext cx="129284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gameRows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502936" y="3540125"/>
            <a:ext cx="5470574" cy="569941"/>
            <a:chOff x="502936" y="3540125"/>
            <a:chExt cx="5470574" cy="56994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502936" y="3574739"/>
              <a:ext cx="5255678" cy="2514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405282" y="3540125"/>
              <a:ext cx="2081118" cy="94377"/>
              <a:chOff x="3405282" y="3540125"/>
              <a:chExt cx="2081118" cy="9437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391079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40528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51481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62434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4341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06248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73388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95294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17201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28154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486400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50061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61014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1967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93874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15781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82921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04827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26734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37687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H="1">
              <a:off x="1078007" y="3540125"/>
              <a:ext cx="2081118" cy="94377"/>
              <a:chOff x="3405282" y="3540125"/>
              <a:chExt cx="2081118" cy="94377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4391079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40528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1481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62434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84341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248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8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95294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17201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28154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5486400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50061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1014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71967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93874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15781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82921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04827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26734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37687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/>
            <p:cNvSpPr txBox="1"/>
            <p:nvPr/>
          </p:nvSpPr>
          <p:spPr>
            <a:xfrm>
              <a:off x="4183311" y="3617039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1.0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67343" y="3617039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Monaco"/>
                  <a:cs typeface="Monaco"/>
                </a:rPr>
                <a:t>2</a:t>
              </a:r>
              <a:r>
                <a:rPr lang="en-US" sz="1000" dirty="0" smtClean="0">
                  <a:latin typeface="Monaco"/>
                  <a:cs typeface="Monaco"/>
                </a:rPr>
                <a:t>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22259" y="3617039"/>
              <a:ext cx="492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-2.0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99901" y="3617039"/>
              <a:ext cx="492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-1.0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511800" y="3740734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Re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672236" y="923722"/>
            <a:ext cx="653768" cy="5440345"/>
            <a:chOff x="2672236" y="923722"/>
            <a:chExt cx="653768" cy="5440345"/>
          </a:xfrm>
        </p:grpSpPr>
        <p:cxnSp>
          <p:nvCxnSpPr>
            <p:cNvPr id="6" name="Straight Arrow Connector 5"/>
            <p:cNvCxnSpPr/>
            <p:nvPr/>
          </p:nvCxnSpPr>
          <p:spPr>
            <a:xfrm rot="16200000">
              <a:off x="650977" y="3723653"/>
              <a:ext cx="5255678" cy="25149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 rot="5400000" flipH="1">
              <a:off x="2238257" y="2378129"/>
              <a:ext cx="2081118" cy="94377"/>
              <a:chOff x="3405282" y="3540125"/>
              <a:chExt cx="2081118" cy="94377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4391079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40528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51481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62434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84341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06248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73388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95294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17201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28154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5486400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0061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1014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71967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93874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515781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82921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04827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6734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537687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 rot="16200000" flipH="1" flipV="1">
              <a:off x="2238257" y="4731863"/>
              <a:ext cx="2081118" cy="94377"/>
              <a:chOff x="3405282" y="3540125"/>
              <a:chExt cx="2081118" cy="94377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4391079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340528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51481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62434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84341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406248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73388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5294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7201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8154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5486400" y="3540125"/>
                <a:ext cx="0" cy="94377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500612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610145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719678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938744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5157810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829211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048277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267343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5376876" y="3557587"/>
                <a:ext cx="0" cy="59452"/>
              </a:xfrm>
              <a:prstGeom prst="line">
                <a:avLst/>
              </a:prstGeom>
              <a:ln w="635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2719058" y="4601178"/>
              <a:ext cx="492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-1.0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19058" y="5696500"/>
              <a:ext cx="492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-2.0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96015" y="2370547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Monaco"/>
                  <a:cs typeface="Monaco"/>
                </a:rPr>
                <a:t>1.0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96015" y="1261648"/>
              <a:ext cx="4155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Monaco"/>
                  <a:cs typeface="Monaco"/>
                </a:rPr>
                <a:t>2</a:t>
              </a:r>
              <a:r>
                <a:rPr lang="en-US" sz="1000" dirty="0" smtClean="0">
                  <a:latin typeface="Monaco"/>
                  <a:cs typeface="Monaco"/>
                </a:rPr>
                <a:t>.0</a:t>
              </a:r>
              <a:endParaRPr lang="en-US" sz="1000" dirty="0">
                <a:latin typeface="Monaco"/>
                <a:cs typeface="Monaco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2672236" y="923722"/>
              <a:ext cx="461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Im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321859" y="617266"/>
            <a:ext cx="813121" cy="675788"/>
            <a:chOff x="4652780" y="3904569"/>
            <a:chExt cx="813121" cy="675788"/>
          </a:xfrm>
        </p:grpSpPr>
        <p:sp>
          <p:nvSpPr>
            <p:cNvPr id="229" name="TextBox 228"/>
            <p:cNvSpPr txBox="1"/>
            <p:nvPr/>
          </p:nvSpPr>
          <p:spPr>
            <a:xfrm>
              <a:off x="4652780" y="4211025"/>
              <a:ext cx="62068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row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30" name="Straight Arrow Connector 229"/>
            <p:cNvCxnSpPr>
              <a:stCxn id="229" idx="0"/>
            </p:cNvCxnSpPr>
            <p:nvPr/>
          </p:nvCxnSpPr>
          <p:spPr>
            <a:xfrm flipV="1">
              <a:off x="4963122" y="3904569"/>
              <a:ext cx="502779" cy="30645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/>
          <p:nvPr/>
        </p:nvGrpSpPr>
        <p:grpSpPr>
          <a:xfrm>
            <a:off x="7450506" y="596214"/>
            <a:ext cx="1015798" cy="675788"/>
            <a:chOff x="4652780" y="3904569"/>
            <a:chExt cx="1015798" cy="675788"/>
          </a:xfrm>
        </p:grpSpPr>
        <p:sp>
          <p:nvSpPr>
            <p:cNvPr id="235" name="TextBox 234"/>
            <p:cNvSpPr txBox="1"/>
            <p:nvPr/>
          </p:nvSpPr>
          <p:spPr>
            <a:xfrm>
              <a:off x="4652780" y="4211025"/>
              <a:ext cx="10157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column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36" name="Straight Arrow Connector 235"/>
            <p:cNvCxnSpPr>
              <a:stCxn id="235" idx="0"/>
            </p:cNvCxnSpPr>
            <p:nvPr/>
          </p:nvCxnSpPr>
          <p:spPr>
            <a:xfrm flipH="1" flipV="1">
              <a:off x="4652780" y="3904569"/>
              <a:ext cx="507899" cy="30645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1313293" y="2361736"/>
            <a:ext cx="1298167" cy="915926"/>
            <a:chOff x="4652780" y="4211025"/>
            <a:chExt cx="1298167" cy="915926"/>
          </a:xfrm>
        </p:grpSpPr>
        <p:sp>
          <p:nvSpPr>
            <p:cNvPr id="239" name="TextBox 238"/>
            <p:cNvSpPr txBox="1"/>
            <p:nvPr/>
          </p:nvSpPr>
          <p:spPr>
            <a:xfrm>
              <a:off x="4652780" y="4211025"/>
              <a:ext cx="61305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x_0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40" name="Straight Arrow Connector 239"/>
            <p:cNvCxnSpPr>
              <a:stCxn id="239" idx="2"/>
            </p:cNvCxnSpPr>
            <p:nvPr/>
          </p:nvCxnSpPr>
          <p:spPr>
            <a:xfrm>
              <a:off x="4959308" y="4580357"/>
              <a:ext cx="991639" cy="54659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/>
        </p:nvGrpSpPr>
        <p:grpSpPr>
          <a:xfrm>
            <a:off x="1926349" y="2312171"/>
            <a:ext cx="1207597" cy="969607"/>
            <a:chOff x="4643602" y="4071024"/>
            <a:chExt cx="1207597" cy="969607"/>
          </a:xfrm>
        </p:grpSpPr>
        <p:sp>
          <p:nvSpPr>
            <p:cNvPr id="244" name="TextBox 243"/>
            <p:cNvSpPr txBox="1"/>
            <p:nvPr/>
          </p:nvSpPr>
          <p:spPr>
            <a:xfrm>
              <a:off x="4643602" y="4071024"/>
              <a:ext cx="60023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aco"/>
                  <a:cs typeface="Monaco"/>
                </a:rPr>
                <a:t>y</a:t>
              </a:r>
              <a:r>
                <a:rPr lang="en-US" dirty="0" smtClean="0">
                  <a:latin typeface="Monaco"/>
                  <a:cs typeface="Monaco"/>
                </a:rPr>
                <a:t>_0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245" name="Straight Arrow Connector 244"/>
            <p:cNvCxnSpPr>
              <a:stCxn id="244" idx="2"/>
            </p:cNvCxnSpPr>
            <p:nvPr/>
          </p:nvCxnSpPr>
          <p:spPr>
            <a:xfrm>
              <a:off x="4943718" y="4440356"/>
              <a:ext cx="907481" cy="600275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2173328" y="3023629"/>
            <a:ext cx="2216204" cy="2025144"/>
            <a:chOff x="2173328" y="3023629"/>
            <a:chExt cx="2216204" cy="2025144"/>
          </a:xfrm>
        </p:grpSpPr>
        <p:cxnSp>
          <p:nvCxnSpPr>
            <p:cNvPr id="273" name="Straight Connector 272"/>
            <p:cNvCxnSpPr/>
            <p:nvPr/>
          </p:nvCxnSpPr>
          <p:spPr>
            <a:xfrm flipH="1">
              <a:off x="2450354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flipH="1">
              <a:off x="2727380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flipH="1">
              <a:off x="3004406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 flipH="1">
              <a:off x="3281432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 flipH="1">
              <a:off x="3558458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H="1">
              <a:off x="3835484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flipH="1">
              <a:off x="4112510" y="3023629"/>
              <a:ext cx="1" cy="2025144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flipH="1">
              <a:off x="2173328" y="3277662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H="1">
              <a:off x="2173328" y="3531695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flipH="1">
              <a:off x="2173328" y="3785728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>
              <a:off x="2173328" y="4039761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 flipH="1">
              <a:off x="2173328" y="4293794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 flipH="1">
              <a:off x="2173328" y="4547827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flipH="1">
              <a:off x="2173328" y="4801860"/>
              <a:ext cx="2216204" cy="4116"/>
            </a:xfrm>
            <a:prstGeom prst="line">
              <a:avLst/>
            </a:prstGeom>
            <a:ln w="3175" cmpd="sng">
              <a:solidFill>
                <a:srgbClr val="0000FF"/>
              </a:solidFill>
              <a:prstDash val="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Rectangle 230"/>
          <p:cNvSpPr/>
          <p:nvPr/>
        </p:nvSpPr>
        <p:spPr>
          <a:xfrm>
            <a:off x="7857067" y="5044325"/>
            <a:ext cx="194733" cy="4233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2968351" y="3503252"/>
            <a:ext cx="72112" cy="65118"/>
          </a:xfrm>
          <a:prstGeom prst="ellipse">
            <a:avLst/>
          </a:prstGeom>
          <a:solidFill>
            <a:srgbClr val="CA5569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/>
          <p:cNvCxnSpPr>
            <a:stCxn id="185" idx="0"/>
            <a:endCxn id="241" idx="6"/>
          </p:cNvCxnSpPr>
          <p:nvPr/>
        </p:nvCxnSpPr>
        <p:spPr>
          <a:xfrm flipH="1">
            <a:off x="3040463" y="2753865"/>
            <a:ext cx="3951189" cy="781946"/>
          </a:xfrm>
          <a:prstGeom prst="straightConnector1">
            <a:avLst/>
          </a:pr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2141082" y="2998361"/>
            <a:ext cx="72112" cy="651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141082" y="4782281"/>
            <a:ext cx="72112" cy="651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4076454" y="3001905"/>
            <a:ext cx="72112" cy="65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stCxn id="183" idx="0"/>
            <a:endCxn id="232" idx="6"/>
          </p:cNvCxnSpPr>
          <p:nvPr/>
        </p:nvCxnSpPr>
        <p:spPr>
          <a:xfrm flipH="1" flipV="1">
            <a:off x="2213194" y="4814840"/>
            <a:ext cx="4056373" cy="229485"/>
          </a:xfrm>
          <a:prstGeom prst="straightConnector1">
            <a:avLst/>
          </a:prstGeom>
          <a:ln w="12700" cmpd="sng">
            <a:solidFill>
              <a:schemeClr val="accent3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4076455" y="4768705"/>
            <a:ext cx="72112" cy="65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Arrow Connector 248"/>
          <p:cNvCxnSpPr>
            <a:stCxn id="231" idx="0"/>
            <a:endCxn id="233" idx="6"/>
          </p:cNvCxnSpPr>
          <p:nvPr/>
        </p:nvCxnSpPr>
        <p:spPr>
          <a:xfrm flipH="1" flipV="1">
            <a:off x="4148567" y="4801264"/>
            <a:ext cx="3805867" cy="243061"/>
          </a:xfrm>
          <a:prstGeom prst="straightConnector1">
            <a:avLst/>
          </a:prstGeom>
          <a:ln w="12700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79" idx="0"/>
            <a:endCxn id="237" idx="6"/>
          </p:cNvCxnSpPr>
          <p:nvPr/>
        </p:nvCxnSpPr>
        <p:spPr>
          <a:xfrm flipH="1">
            <a:off x="4148566" y="1837681"/>
            <a:ext cx="3805868" cy="1196783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177" idx="0"/>
          </p:cNvCxnSpPr>
          <p:nvPr/>
        </p:nvCxnSpPr>
        <p:spPr>
          <a:xfrm flipH="1">
            <a:off x="2243033" y="1837681"/>
            <a:ext cx="4026534" cy="1185947"/>
          </a:xfrm>
          <a:prstGeom prst="straightConnector1">
            <a:avLst/>
          </a:prstGeom>
          <a:ln w="12700" cmpd="sng"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/>
          <p:cNvGrpSpPr/>
          <p:nvPr/>
        </p:nvGrpSpPr>
        <p:grpSpPr>
          <a:xfrm>
            <a:off x="6120490" y="1518185"/>
            <a:ext cx="1992060" cy="338554"/>
            <a:chOff x="6120490" y="1518185"/>
            <a:chExt cx="1992060" cy="338554"/>
          </a:xfrm>
        </p:grpSpPr>
        <p:sp>
          <p:nvSpPr>
            <p:cNvPr id="268" name="TextBox 267"/>
            <p:cNvSpPr txBox="1"/>
            <p:nvPr/>
          </p:nvSpPr>
          <p:spPr>
            <a:xfrm>
              <a:off x="6120490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361099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1</a:t>
              </a: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6842317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3</a:t>
              </a: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7082926" y="1518185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4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7323535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5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564144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6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7804753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7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6601708" y="151818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2</a:t>
              </a: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5895243" y="1872671"/>
            <a:ext cx="319824" cy="3552597"/>
            <a:chOff x="5812693" y="1872671"/>
            <a:chExt cx="319824" cy="3552597"/>
          </a:xfrm>
        </p:grpSpPr>
        <p:sp>
          <p:nvSpPr>
            <p:cNvPr id="294" name="TextBox 293"/>
            <p:cNvSpPr txBox="1"/>
            <p:nvPr/>
          </p:nvSpPr>
          <p:spPr>
            <a:xfrm>
              <a:off x="5819611" y="187267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0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819611" y="2331820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1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19611" y="2790969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2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819611" y="3250118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3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819611" y="3709267"/>
              <a:ext cx="3129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4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819611" y="4168416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Monaco"/>
                  <a:cs typeface="Monaco"/>
                </a:rPr>
                <a:t>5</a:t>
              </a:r>
              <a:endParaRPr lang="en-US" sz="1600" dirty="0">
                <a:latin typeface="Monaco"/>
                <a:cs typeface="Monaco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819611" y="4627565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6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812693" y="5086714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Monaco"/>
                  <a:cs typeface="Monaco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055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5" grpId="0"/>
      <p:bldP spid="5" grpId="1"/>
      <p:bldP spid="179" grpId="0" animBg="1"/>
      <p:bldP spid="180" grpId="0"/>
      <p:bldP spid="180" grpId="1"/>
      <p:bldP spid="181" grpId="0"/>
      <p:bldP spid="182" grpId="0"/>
      <p:bldP spid="182" grpId="1"/>
      <p:bldP spid="183" grpId="0" animBg="1"/>
      <p:bldP spid="184" grpId="0"/>
      <p:bldP spid="185" grpId="0" animBg="1"/>
      <p:bldP spid="194" grpId="0"/>
      <p:bldP spid="231" grpId="1" animBg="1"/>
      <p:bldP spid="241" grpId="0" animBg="1"/>
      <p:bldP spid="193" grpId="0" animBg="1"/>
      <p:bldP spid="232" grpId="0" animBg="1"/>
      <p:bldP spid="237" grpId="0" animBg="1"/>
      <p:bldP spid="2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75000" y="3746500"/>
            <a:ext cx="2717800" cy="16129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8087" y="4334818"/>
            <a:ext cx="203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Monaco"/>
                <a:cs typeface="Monaco"/>
              </a:rPr>
              <a:t>map_coords</a:t>
            </a:r>
            <a:endParaRPr lang="en-US" sz="2400" dirty="0">
              <a:latin typeface="Monaco"/>
              <a:cs typeface="Monaco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175000" y="444500"/>
            <a:ext cx="2717800" cy="1612900"/>
            <a:chOff x="3175000" y="444500"/>
            <a:chExt cx="2717800" cy="1612900"/>
          </a:xfrm>
        </p:grpSpPr>
        <p:sp>
          <p:nvSpPr>
            <p:cNvPr id="5" name="Rectangle 4"/>
            <p:cNvSpPr/>
            <p:nvPr/>
          </p:nvSpPr>
          <p:spPr>
            <a:xfrm>
              <a:off x="3175000" y="444500"/>
              <a:ext cx="2717800" cy="161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2783" y="1020118"/>
              <a:ext cx="1662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Monaco"/>
                  <a:cs typeface="Monaco"/>
                </a:rPr>
                <a:t>setSizes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86100" y="2057400"/>
            <a:ext cx="877276" cy="1701800"/>
            <a:chOff x="3086100" y="2057400"/>
            <a:chExt cx="877276" cy="17018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18087" y="2057400"/>
              <a:ext cx="0" cy="170180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86100" y="2523868"/>
              <a:ext cx="8772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min_r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99116" y="2057400"/>
            <a:ext cx="1015798" cy="1701800"/>
            <a:chOff x="3799116" y="2057400"/>
            <a:chExt cx="1015798" cy="17018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237754" y="2057400"/>
              <a:ext cx="0" cy="170180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799116" y="2774436"/>
              <a:ext cx="10157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step_r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18783" y="2057400"/>
            <a:ext cx="877276" cy="1701800"/>
            <a:chOff x="4518783" y="2057400"/>
            <a:chExt cx="877276" cy="17018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4957421" y="2057400"/>
              <a:ext cx="0" cy="170180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518783" y="2523868"/>
              <a:ext cx="87727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max_i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38449" y="2057400"/>
            <a:ext cx="1015798" cy="1701800"/>
            <a:chOff x="5238449" y="2057400"/>
            <a:chExt cx="1015798" cy="17018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77087" y="2057400"/>
              <a:ext cx="0" cy="170180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8449" y="2774436"/>
              <a:ext cx="1015798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step_i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92800" y="4704834"/>
            <a:ext cx="1470857" cy="369332"/>
            <a:chOff x="5892800" y="4704834"/>
            <a:chExt cx="1470857" cy="369332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5892800" y="4902200"/>
              <a:ext cx="8128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763425" y="4704834"/>
              <a:ext cx="60023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y_0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92800" y="3968234"/>
            <a:ext cx="1432881" cy="369332"/>
            <a:chOff x="5892800" y="3968234"/>
            <a:chExt cx="1432881" cy="369332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892800" y="4178300"/>
              <a:ext cx="8128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712625" y="3968234"/>
              <a:ext cx="613056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aco"/>
                  <a:cs typeface="Monaco"/>
                </a:rPr>
                <a:t>x</a:t>
              </a:r>
              <a:r>
                <a:rPr lang="en-US" dirty="0" smtClean="0">
                  <a:latin typeface="Monaco"/>
                  <a:cs typeface="Monaco"/>
                </a:rPr>
                <a:t>_0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34225" y="4012168"/>
            <a:ext cx="1440775" cy="369332"/>
            <a:chOff x="1734225" y="4012168"/>
            <a:chExt cx="1440775" cy="369332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362200" y="4191000"/>
              <a:ext cx="8128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34225" y="4012168"/>
              <a:ext cx="62068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row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734225" y="4732983"/>
            <a:ext cx="1440775" cy="369332"/>
            <a:chOff x="1734225" y="4732983"/>
            <a:chExt cx="1440775" cy="369332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362200" y="4914900"/>
              <a:ext cx="812800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734225" y="4732983"/>
              <a:ext cx="600232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col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4854" y="4196834"/>
            <a:ext cx="1649371" cy="720815"/>
            <a:chOff x="84854" y="4196834"/>
            <a:chExt cx="1649371" cy="720815"/>
          </a:xfrm>
        </p:grpSpPr>
        <p:sp>
          <p:nvSpPr>
            <p:cNvPr id="25" name="TextBox 24"/>
            <p:cNvSpPr txBox="1"/>
            <p:nvPr/>
          </p:nvSpPr>
          <p:spPr>
            <a:xfrm>
              <a:off x="84854" y="4341684"/>
              <a:ext cx="12928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render</a:t>
              </a:r>
              <a:endParaRPr lang="en-US" sz="2400" dirty="0">
                <a:latin typeface="Monaco"/>
                <a:cs typeface="Monaco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364996" y="4196834"/>
              <a:ext cx="356529" cy="375683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  <a:endCxn id="24" idx="1"/>
            </p:cNvCxnSpPr>
            <p:nvPr/>
          </p:nvCxnSpPr>
          <p:spPr>
            <a:xfrm>
              <a:off x="1377696" y="4572517"/>
              <a:ext cx="356529" cy="34513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891359" y="4341684"/>
            <a:ext cx="3139802" cy="2123649"/>
            <a:chOff x="5891359" y="4341684"/>
            <a:chExt cx="3139802" cy="2123649"/>
          </a:xfrm>
        </p:grpSpPr>
        <p:sp>
          <p:nvSpPr>
            <p:cNvPr id="32" name="TextBox 31"/>
            <p:cNvSpPr txBox="1"/>
            <p:nvPr/>
          </p:nvSpPr>
          <p:spPr>
            <a:xfrm>
              <a:off x="5891359" y="6003668"/>
              <a:ext cx="3139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Monaco"/>
                  <a:cs typeface="Monaco"/>
                </a:rPr>
                <a:t>calculate_escape</a:t>
              </a:r>
              <a:endParaRPr lang="en-US" sz="2400" dirty="0">
                <a:latin typeface="Monaco"/>
                <a:cs typeface="Monaco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325681" y="4341684"/>
              <a:ext cx="1030919" cy="166198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6997700" y="5102315"/>
              <a:ext cx="1" cy="901353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365017" y="227568"/>
            <a:ext cx="3666144" cy="796330"/>
            <a:chOff x="5365017" y="227568"/>
            <a:chExt cx="3666144" cy="796330"/>
          </a:xfrm>
        </p:grpSpPr>
        <p:grpSp>
          <p:nvGrpSpPr>
            <p:cNvPr id="57" name="Group 56"/>
            <p:cNvGrpSpPr/>
            <p:nvPr/>
          </p:nvGrpSpPr>
          <p:grpSpPr>
            <a:xfrm>
              <a:off x="6032500" y="227568"/>
              <a:ext cx="2998661" cy="796330"/>
              <a:chOff x="6032500" y="227568"/>
              <a:chExt cx="2998661" cy="796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322753" y="227568"/>
                <a:ext cx="17084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Monaco"/>
                    <a:cs typeface="Monaco"/>
                  </a:rPr>
                  <a:t>max_r-min_r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32500" y="412234"/>
                <a:ext cx="12928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Monaco"/>
                    <a:cs typeface="Monaco"/>
                  </a:rPr>
                  <a:t>step_r</a:t>
                </a:r>
                <a:r>
                  <a:rPr lang="en-US" dirty="0" smtClean="0">
                    <a:latin typeface="Monaco"/>
                    <a:cs typeface="Monaco"/>
                  </a:rPr>
                  <a:t> =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549892" y="654566"/>
                <a:ext cx="12928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Monaco"/>
                    <a:cs typeface="Monaco"/>
                  </a:rPr>
                  <a:t>GameCols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7363657" y="647700"/>
                <a:ext cx="1667504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>
              <a:stCxn id="53" idx="1"/>
            </p:cNvCxnSpPr>
            <p:nvPr/>
          </p:nvCxnSpPr>
          <p:spPr>
            <a:xfrm flipH="1">
              <a:off x="5365017" y="596900"/>
              <a:ext cx="667483" cy="31750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517418" y="1176298"/>
            <a:ext cx="3531804" cy="796330"/>
            <a:chOff x="5517418" y="1176298"/>
            <a:chExt cx="3531804" cy="796330"/>
          </a:xfrm>
        </p:grpSpPr>
        <p:grpSp>
          <p:nvGrpSpPr>
            <p:cNvPr id="58" name="Group 57"/>
            <p:cNvGrpSpPr/>
            <p:nvPr/>
          </p:nvGrpSpPr>
          <p:grpSpPr>
            <a:xfrm>
              <a:off x="6050561" y="1176298"/>
              <a:ext cx="2998661" cy="796330"/>
              <a:chOff x="6032500" y="227568"/>
              <a:chExt cx="2998661" cy="79633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7322753" y="227568"/>
                <a:ext cx="17084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Monaco"/>
                    <a:cs typeface="Monaco"/>
                  </a:rPr>
                  <a:t>max_i-min_i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32500" y="412234"/>
                <a:ext cx="12928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Monaco"/>
                    <a:cs typeface="Monaco"/>
                  </a:rPr>
                  <a:t>step_i</a:t>
                </a:r>
                <a:r>
                  <a:rPr lang="en-US" dirty="0" smtClean="0">
                    <a:latin typeface="Monaco"/>
                    <a:cs typeface="Monaco"/>
                  </a:rPr>
                  <a:t> =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549892" y="654566"/>
                <a:ext cx="12928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Monaco"/>
                    <a:cs typeface="Monaco"/>
                  </a:rPr>
                  <a:t>GameRows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7363657" y="647700"/>
                <a:ext cx="1667504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Arrow Connector 64"/>
            <p:cNvCxnSpPr>
              <a:stCxn id="60" idx="1"/>
            </p:cNvCxnSpPr>
            <p:nvPr/>
          </p:nvCxnSpPr>
          <p:spPr>
            <a:xfrm flipH="1" flipV="1">
              <a:off x="5517418" y="1360964"/>
              <a:ext cx="533143" cy="18466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466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7838"/>
            <a:ext cx="8229600" cy="1143000"/>
          </a:xfrm>
        </p:spPr>
        <p:txBody>
          <a:bodyPr/>
          <a:lstStyle/>
          <a:p>
            <a:r>
              <a:rPr lang="en-US" dirty="0" smtClean="0"/>
              <a:t>MIPS Floating Point Coprocessor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41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pp-b-10-01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206620"/>
            <a:ext cx="6083299" cy="645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26100" y="342900"/>
            <a:ext cx="3206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Registers </a:t>
            </a:r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$f0 </a:t>
            </a:r>
            <a:r>
              <a:rPr lang="en-US" sz="2400" dirty="0" smtClean="0">
                <a:solidFill>
                  <a:srgbClr val="FF0000"/>
                </a:solidFill>
              </a:rPr>
              <a:t>to </a:t>
            </a:r>
            <a:r>
              <a:rPr lang="en-US" sz="2400" dirty="0" smtClean="0">
                <a:solidFill>
                  <a:srgbClr val="FF0000"/>
                </a:solidFill>
                <a:latin typeface="Monaco"/>
                <a:cs typeface="Monaco"/>
              </a:rPr>
              <a:t>$f31</a:t>
            </a:r>
            <a:endParaRPr lang="en-US" sz="2400" dirty="0">
              <a:solidFill>
                <a:srgbClr val="FF0000"/>
              </a:solidFill>
              <a:latin typeface="Monaco"/>
              <a:cs typeface="Monaco"/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 flipH="1">
            <a:off x="5880100" y="804565"/>
            <a:ext cx="1349414" cy="1341735"/>
          </a:xfrm>
          <a:prstGeom prst="line">
            <a:avLst/>
          </a:prstGeom>
          <a:ln w="127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9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MIPS Floating Point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32-bit Single Precision</a:t>
            </a:r>
          </a:p>
          <a:p>
            <a:pPr lvl="1"/>
            <a:r>
              <a:rPr lang="en-US" dirty="0" smtClean="0"/>
              <a:t>each individual </a:t>
            </a:r>
            <a:r>
              <a:rPr lang="en-US" dirty="0" smtClean="0">
                <a:latin typeface="Monaco"/>
                <a:cs typeface="Monaco"/>
              </a:rPr>
              <a:t>$f </a:t>
            </a:r>
            <a:r>
              <a:rPr lang="en-US" dirty="0" smtClean="0"/>
              <a:t>register stores a value</a:t>
            </a:r>
          </a:p>
          <a:p>
            <a:pPr lvl="1"/>
            <a:r>
              <a:rPr lang="en-US" dirty="0" smtClean="0"/>
              <a:t>instructions have a </a:t>
            </a:r>
            <a:r>
              <a:rPr lang="en-US" dirty="0" smtClean="0">
                <a:latin typeface="Monaco"/>
                <a:cs typeface="Monaco"/>
              </a:rPr>
              <a:t>.s </a:t>
            </a:r>
            <a:r>
              <a:rPr lang="en-US" dirty="0" smtClean="0"/>
              <a:t>suffix:</a:t>
            </a:r>
          </a:p>
          <a:p>
            <a:pPr lvl="2"/>
            <a:r>
              <a:rPr lang="en-US" dirty="0" err="1" smtClean="0">
                <a:latin typeface="Monaco"/>
                <a:cs typeface="Monaco"/>
              </a:rPr>
              <a:t>add.s</a:t>
            </a:r>
            <a:r>
              <a:rPr lang="en-US" dirty="0" smtClean="0"/>
              <a:t>, </a:t>
            </a:r>
            <a:r>
              <a:rPr lang="en-US" dirty="0" err="1" smtClean="0">
                <a:latin typeface="Monaco"/>
                <a:cs typeface="Monaco"/>
              </a:rPr>
              <a:t>sub.s</a:t>
            </a:r>
            <a:r>
              <a:rPr lang="en-US" dirty="0" smtClean="0"/>
              <a:t>, </a:t>
            </a:r>
            <a:r>
              <a:rPr lang="en-US" dirty="0" err="1" smtClean="0">
                <a:latin typeface="Monaco"/>
                <a:cs typeface="Monaco"/>
              </a:rPr>
              <a:t>mul.s</a:t>
            </a:r>
            <a:r>
              <a:rPr lang="en-US" dirty="0" smtClean="0"/>
              <a:t>, </a:t>
            </a:r>
            <a:r>
              <a:rPr lang="en-US" dirty="0" err="1" smtClean="0">
                <a:latin typeface="Monaco"/>
                <a:cs typeface="Monaco"/>
              </a:rPr>
              <a:t>div.s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/>
              <a:t>64-bit Double Precision</a:t>
            </a:r>
          </a:p>
          <a:p>
            <a:pPr lvl="1"/>
            <a:r>
              <a:rPr lang="en-US" dirty="0" smtClean="0"/>
              <a:t>each pair of </a:t>
            </a:r>
            <a:r>
              <a:rPr lang="en-US" dirty="0" smtClean="0">
                <a:latin typeface="Monaco"/>
                <a:cs typeface="Monaco"/>
              </a:rPr>
              <a:t>$f </a:t>
            </a:r>
            <a:r>
              <a:rPr lang="en-US" dirty="0" smtClean="0"/>
              <a:t>registers stores a value</a:t>
            </a:r>
          </a:p>
          <a:p>
            <a:pPr lvl="2"/>
            <a:r>
              <a:rPr lang="en-US" dirty="0" smtClean="0">
                <a:latin typeface="Monaco"/>
                <a:cs typeface="Monaco"/>
              </a:rPr>
              <a:t>$f0-$f1</a:t>
            </a:r>
            <a:r>
              <a:rPr lang="en-US" dirty="0" smtClean="0"/>
              <a:t>, </a:t>
            </a:r>
            <a:r>
              <a:rPr lang="en-US" dirty="0" smtClean="0">
                <a:latin typeface="Monaco"/>
                <a:cs typeface="Monaco"/>
              </a:rPr>
              <a:t>$f2-$f3 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r>
              <a:rPr lang="en-US" dirty="0" smtClean="0"/>
              <a:t>only even registers can be used</a:t>
            </a:r>
          </a:p>
          <a:p>
            <a:pPr lvl="1"/>
            <a:r>
              <a:rPr lang="en-US" dirty="0" smtClean="0"/>
              <a:t>Instructions have a .d suffix:</a:t>
            </a:r>
          </a:p>
          <a:p>
            <a:pPr lvl="2"/>
            <a:r>
              <a:rPr lang="en-US" dirty="0" err="1" smtClean="0">
                <a:latin typeface="Monaco"/>
                <a:cs typeface="Monaco"/>
              </a:rPr>
              <a:t>add.d</a:t>
            </a:r>
            <a:r>
              <a:rPr lang="en-US" dirty="0" smtClean="0"/>
              <a:t>, </a:t>
            </a:r>
            <a:r>
              <a:rPr lang="en-US" dirty="0" err="1" smtClean="0">
                <a:latin typeface="Monaco"/>
                <a:cs typeface="Monaco"/>
              </a:rPr>
              <a:t>sub.d</a:t>
            </a:r>
            <a:r>
              <a:rPr lang="en-US" dirty="0" smtClean="0"/>
              <a:t>, </a:t>
            </a:r>
            <a:r>
              <a:rPr lang="en-US" dirty="0" err="1" smtClean="0">
                <a:latin typeface="Monaco"/>
                <a:cs typeface="Monaco"/>
              </a:rPr>
              <a:t>mul.d</a:t>
            </a:r>
            <a:r>
              <a:rPr lang="en-US" dirty="0" smtClean="0"/>
              <a:t>, </a:t>
            </a:r>
            <a:r>
              <a:rPr lang="en-US" dirty="0" err="1" smtClean="0">
                <a:latin typeface="Monaco"/>
                <a:cs typeface="Monaco"/>
              </a:rPr>
              <a:t>div.d</a:t>
            </a:r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11529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pp-b-10-01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6620"/>
            <a:ext cx="6083299" cy="645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4660900" y="28820"/>
            <a:ext cx="4420282" cy="1431680"/>
            <a:chOff x="4660900" y="28820"/>
            <a:chExt cx="4420282" cy="1431680"/>
          </a:xfrm>
        </p:grpSpPr>
        <p:sp>
          <p:nvSpPr>
            <p:cNvPr id="4" name="TextBox 3"/>
            <p:cNvSpPr txBox="1"/>
            <p:nvPr/>
          </p:nvSpPr>
          <p:spPr>
            <a:xfrm>
              <a:off x="5864436" y="28820"/>
              <a:ext cx="3216746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l.d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loads from memory into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$f register pair.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4660900" y="838200"/>
              <a:ext cx="1203536" cy="62230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660900" y="1607396"/>
            <a:ext cx="3935488" cy="1569660"/>
            <a:chOff x="4660900" y="1607396"/>
            <a:chExt cx="3935488" cy="1569660"/>
          </a:xfrm>
        </p:grpSpPr>
        <p:sp>
          <p:nvSpPr>
            <p:cNvPr id="8" name="TextBox 7"/>
            <p:cNvSpPr txBox="1"/>
            <p:nvPr/>
          </p:nvSpPr>
          <p:spPr>
            <a:xfrm>
              <a:off x="6575733" y="1607396"/>
              <a:ext cx="202065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s.d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stores from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$f register pair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to memory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660900" y="1607396"/>
              <a:ext cx="1914833" cy="78483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826000" y="2908300"/>
            <a:ext cx="4151388" cy="2716080"/>
            <a:chOff x="4826000" y="2908300"/>
            <a:chExt cx="4151388" cy="2716080"/>
          </a:xfrm>
        </p:grpSpPr>
        <p:sp>
          <p:nvSpPr>
            <p:cNvPr id="7" name="TextBox 6"/>
            <p:cNvSpPr txBox="1"/>
            <p:nvPr/>
          </p:nvSpPr>
          <p:spPr>
            <a:xfrm>
              <a:off x="6397836" y="4054720"/>
              <a:ext cx="257955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li.d</a:t>
              </a:r>
              <a:r>
                <a:rPr lang="en-US" sz="2400" dirty="0" smtClean="0">
                  <a:solidFill>
                    <a:srgbClr val="FF0000"/>
                  </a:solidFill>
                </a:rPr>
                <a:t> 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places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immediate value in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$f register pair.</a:t>
              </a:r>
            </a:p>
          </p:txBody>
        </p:sp>
        <p:cxnSp>
          <p:nvCxnSpPr>
            <p:cNvPr id="12" name="Straight Arrow Connector 11"/>
            <p:cNvCxnSpPr>
              <a:stCxn id="7" idx="1"/>
            </p:cNvCxnSpPr>
            <p:nvPr/>
          </p:nvCxnSpPr>
          <p:spPr>
            <a:xfrm flipH="1" flipV="1">
              <a:off x="4826000" y="2908300"/>
              <a:ext cx="1571836" cy="193125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37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pp-b-10-01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6620"/>
            <a:ext cx="6083299" cy="645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2984500" y="28820"/>
            <a:ext cx="5421317" cy="3260480"/>
            <a:chOff x="2984500" y="28820"/>
            <a:chExt cx="5421317" cy="3260480"/>
          </a:xfrm>
        </p:grpSpPr>
        <p:sp>
          <p:nvSpPr>
            <p:cNvPr id="4" name="TextBox 3"/>
            <p:cNvSpPr txBox="1"/>
            <p:nvPr/>
          </p:nvSpPr>
          <p:spPr>
            <a:xfrm>
              <a:off x="5864436" y="28820"/>
              <a:ext cx="2541381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mtc1 $R, $F</a:t>
              </a:r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copy content of $R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into </a:t>
              </a:r>
              <a:r>
                <a:rPr lang="en-US" sz="2400" dirty="0" smtClean="0">
                  <a:solidFill>
                    <a:srgbClr val="FF0000"/>
                  </a:solidFill>
                </a:rPr>
                <a:t>$F.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984500" y="838200"/>
              <a:ext cx="2879936" cy="245110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63900" y="3289300"/>
            <a:ext cx="4045378" cy="3367825"/>
            <a:chOff x="3263900" y="3289300"/>
            <a:chExt cx="4045378" cy="3367825"/>
          </a:xfrm>
        </p:grpSpPr>
        <p:sp>
          <p:nvSpPr>
            <p:cNvPr id="7" name="TextBox 6"/>
            <p:cNvSpPr txBox="1"/>
            <p:nvPr/>
          </p:nvSpPr>
          <p:spPr>
            <a:xfrm>
              <a:off x="5486393" y="5456797"/>
              <a:ext cx="182288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mfc1</a:t>
              </a:r>
              <a:r>
                <a:rPr lang="en-US" sz="2400" dirty="0" smtClean="0">
                  <a:solidFill>
                    <a:srgbClr val="FF0000"/>
                  </a:solidFill>
                </a:rPr>
                <a:t> 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copy content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of $F into $R </a:t>
              </a:r>
            </a:p>
          </p:txBody>
        </p:sp>
        <p:cxnSp>
          <p:nvCxnSpPr>
            <p:cNvPr id="12" name="Straight Arrow Connector 11"/>
            <p:cNvCxnSpPr>
              <a:stCxn id="7" idx="1"/>
            </p:cNvCxnSpPr>
            <p:nvPr/>
          </p:nvCxnSpPr>
          <p:spPr>
            <a:xfrm flipH="1" flipV="1">
              <a:off x="3263900" y="3289300"/>
              <a:ext cx="2222493" cy="2767661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778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pp-b-10-01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6620"/>
            <a:ext cx="6083299" cy="645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4746836" y="206620"/>
            <a:ext cx="4288103" cy="2676280"/>
            <a:chOff x="4746836" y="206620"/>
            <a:chExt cx="4288103" cy="2676280"/>
          </a:xfrm>
        </p:grpSpPr>
        <p:sp>
          <p:nvSpPr>
            <p:cNvPr id="4" name="TextBox 3"/>
            <p:cNvSpPr txBox="1"/>
            <p:nvPr/>
          </p:nvSpPr>
          <p:spPr>
            <a:xfrm>
              <a:off x="4746836" y="206620"/>
              <a:ext cx="4288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cvt.d.w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 $</a:t>
              </a:r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Fdest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, $</a:t>
              </a:r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Fsrc</a:t>
              </a:r>
              <a:endParaRPr lang="en-US" sz="2400" dirty="0" smtClean="0">
                <a:solidFill>
                  <a:srgbClr val="FF0000"/>
                </a:solidFill>
              </a:endParaRP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convert integer (word) to double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4746837" y="1037617"/>
              <a:ext cx="2144051" cy="1845283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533893" y="2971801"/>
            <a:ext cx="4288103" cy="3519193"/>
            <a:chOff x="4533893" y="2971801"/>
            <a:chExt cx="4288103" cy="3519193"/>
          </a:xfrm>
        </p:grpSpPr>
        <p:sp>
          <p:nvSpPr>
            <p:cNvPr id="7" name="TextBox 6"/>
            <p:cNvSpPr txBox="1"/>
            <p:nvPr/>
          </p:nvSpPr>
          <p:spPr>
            <a:xfrm>
              <a:off x="4533893" y="5659997"/>
              <a:ext cx="42881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cvt.w.d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 $</a:t>
              </a:r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Fdest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, $</a:t>
              </a:r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Fsrc</a:t>
              </a:r>
              <a:r>
                <a:rPr lang="en-US" sz="2400" dirty="0" smtClean="0">
                  <a:solidFill>
                    <a:srgbClr val="FF0000"/>
                  </a:solidFill>
                </a:rPr>
                <a:t>  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convert double to integer (word) </a:t>
              </a:r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H="1" flipV="1">
              <a:off x="4746836" y="2971801"/>
              <a:ext cx="1931109" cy="2688196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56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otAni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82" y="204819"/>
            <a:ext cx="6269214" cy="65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70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pp-b-10-01-P37449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6620"/>
            <a:ext cx="6083299" cy="6450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14"/>
          <p:cNvGrpSpPr/>
          <p:nvPr/>
        </p:nvGrpSpPr>
        <p:grpSpPr>
          <a:xfrm>
            <a:off x="5051636" y="28820"/>
            <a:ext cx="4002568" cy="2676280"/>
            <a:chOff x="5051636" y="28820"/>
            <a:chExt cx="4002568" cy="2676280"/>
          </a:xfrm>
        </p:grpSpPr>
        <p:sp>
          <p:nvSpPr>
            <p:cNvPr id="4" name="TextBox 3"/>
            <p:cNvSpPr txBox="1"/>
            <p:nvPr/>
          </p:nvSpPr>
          <p:spPr>
            <a:xfrm>
              <a:off x="5051636" y="28820"/>
              <a:ext cx="40025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c.eq.d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 $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f0, 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$f2</a:t>
              </a:r>
            </a:p>
            <a:p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c.le.d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latin typeface="Monaco"/>
                  <a:cs typeface="Monaco"/>
                </a:rPr>
                <a:t>$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f0, </a:t>
              </a:r>
              <a:r>
                <a:rPr lang="en-US" sz="2400" dirty="0">
                  <a:solidFill>
                    <a:srgbClr val="FF0000"/>
                  </a:solidFill>
                  <a:latin typeface="Monaco"/>
                  <a:cs typeface="Monaco"/>
                </a:rPr>
                <a:t>$f2</a:t>
              </a:r>
            </a:p>
            <a:p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c.lt.d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latin typeface="Monaco"/>
                  <a:cs typeface="Monaco"/>
                </a:rPr>
                <a:t>$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f0, </a:t>
              </a:r>
              <a:r>
                <a:rPr lang="en-US" sz="2400" dirty="0">
                  <a:solidFill>
                    <a:srgbClr val="FF0000"/>
                  </a:solidFill>
                  <a:latin typeface="Monaco"/>
                  <a:cs typeface="Monaco"/>
                </a:rPr>
                <a:t>$f2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set conditions based on values</a:t>
              </a: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 flipH="1">
              <a:off x="5051643" y="1598480"/>
              <a:ext cx="2001277" cy="110662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876800" y="2946400"/>
            <a:ext cx="4002087" cy="3710725"/>
            <a:chOff x="4876800" y="2946400"/>
            <a:chExt cx="4002087" cy="3710725"/>
          </a:xfrm>
        </p:grpSpPr>
        <p:sp>
          <p:nvSpPr>
            <p:cNvPr id="7" name="TextBox 6"/>
            <p:cNvSpPr txBox="1"/>
            <p:nvPr/>
          </p:nvSpPr>
          <p:spPr>
            <a:xfrm>
              <a:off x="5422893" y="5087465"/>
              <a:ext cx="345599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bclt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 label</a:t>
              </a:r>
              <a:endParaRPr lang="en-US" sz="2400" dirty="0" smtClean="0">
                <a:solidFill>
                  <a:srgbClr val="FF0000"/>
                </a:solidFill>
              </a:endParaRP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branch if condition is true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err="1" smtClean="0">
                  <a:solidFill>
                    <a:srgbClr val="FF0000"/>
                  </a:solidFill>
                  <a:latin typeface="Monaco"/>
                  <a:cs typeface="Monaco"/>
                </a:rPr>
                <a:t>bclf</a:t>
              </a:r>
              <a:r>
                <a:rPr lang="en-US" sz="2400" dirty="0" smtClean="0">
                  <a:solidFill>
                    <a:srgbClr val="FF0000"/>
                  </a:solidFill>
                  <a:latin typeface="Monaco"/>
                  <a:cs typeface="Monaco"/>
                </a:rPr>
                <a:t> </a:t>
              </a:r>
              <a:r>
                <a:rPr lang="en-US" sz="2400" dirty="0">
                  <a:solidFill>
                    <a:srgbClr val="FF0000"/>
                  </a:solidFill>
                  <a:latin typeface="Monaco"/>
                  <a:cs typeface="Monaco"/>
                </a:rPr>
                <a:t>label</a:t>
              </a:r>
              <a:endParaRPr lang="en-US" sz="2400" dirty="0">
                <a:solidFill>
                  <a:srgbClr val="FF0000"/>
                </a:solidFill>
              </a:endParaRPr>
            </a:p>
            <a:p>
              <a:r>
                <a:rPr lang="en-US" sz="2400" dirty="0">
                  <a:solidFill>
                    <a:srgbClr val="FF0000"/>
                  </a:solidFill>
                </a:rPr>
                <a:t>branch if condition is </a:t>
              </a:r>
              <a:r>
                <a:rPr lang="en-US" sz="2400" dirty="0" smtClean="0">
                  <a:solidFill>
                    <a:srgbClr val="FF0000"/>
                  </a:solidFill>
                </a:rPr>
                <a:t>false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H="1" flipV="1">
              <a:off x="4876800" y="2946400"/>
              <a:ext cx="2274090" cy="2141065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4646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8938"/>
            <a:ext cx="8229600" cy="1143000"/>
          </a:xfrm>
        </p:spPr>
        <p:txBody>
          <a:bodyPr/>
          <a:lstStyle/>
          <a:p>
            <a:r>
              <a:rPr lang="en-US" dirty="0" smtClean="0"/>
              <a:t>Visualizing FP values in SPIM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xspimre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96520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9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9238"/>
            <a:ext cx="8229600" cy="1143000"/>
          </a:xfrm>
        </p:spPr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175000" y="444500"/>
            <a:ext cx="2717800" cy="2387600"/>
            <a:chOff x="3175000" y="444500"/>
            <a:chExt cx="2717800" cy="1612900"/>
          </a:xfrm>
        </p:grpSpPr>
        <p:sp>
          <p:nvSpPr>
            <p:cNvPr id="5" name="Rectangle 4"/>
            <p:cNvSpPr/>
            <p:nvPr/>
          </p:nvSpPr>
          <p:spPr>
            <a:xfrm>
              <a:off x="3175000" y="444500"/>
              <a:ext cx="2717800" cy="16129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2783" y="1020118"/>
              <a:ext cx="1662234" cy="31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Monaco"/>
                  <a:cs typeface="Monaco"/>
                </a:rPr>
                <a:t>set_size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046516" y="2832100"/>
            <a:ext cx="5294298" cy="2008668"/>
            <a:chOff x="2046516" y="2832100"/>
            <a:chExt cx="5294298" cy="2008668"/>
          </a:xfrm>
        </p:grpSpPr>
        <p:cxnSp>
          <p:nvCxnSpPr>
            <p:cNvPr id="8" name="Straight Arrow Connector 7"/>
            <p:cNvCxnSpPr>
              <a:endCxn id="12" idx="0"/>
            </p:cNvCxnSpPr>
            <p:nvPr/>
          </p:nvCxnSpPr>
          <p:spPr>
            <a:xfrm flipH="1">
              <a:off x="2485154" y="2832100"/>
              <a:ext cx="1083546" cy="163933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46516" y="4471436"/>
              <a:ext cx="8772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min_r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9" name="Straight Arrow Connector 8"/>
            <p:cNvCxnSpPr>
              <a:endCxn id="13" idx="0"/>
            </p:cNvCxnSpPr>
            <p:nvPr/>
          </p:nvCxnSpPr>
          <p:spPr>
            <a:xfrm flipH="1">
              <a:off x="3934408" y="2832100"/>
              <a:ext cx="303346" cy="163933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26509" y="4471436"/>
              <a:ext cx="1015798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step_r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10" name="Straight Arrow Connector 9"/>
            <p:cNvCxnSpPr>
              <a:endCxn id="14" idx="0"/>
            </p:cNvCxnSpPr>
            <p:nvPr/>
          </p:nvCxnSpPr>
          <p:spPr>
            <a:xfrm>
              <a:off x="4957421" y="2832100"/>
              <a:ext cx="426241" cy="163933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45024" y="4471436"/>
              <a:ext cx="87727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max_i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11" name="Straight Arrow Connector 10"/>
            <p:cNvCxnSpPr>
              <a:endCxn id="15" idx="0"/>
            </p:cNvCxnSpPr>
            <p:nvPr/>
          </p:nvCxnSpPr>
          <p:spPr>
            <a:xfrm>
              <a:off x="5517418" y="2832100"/>
              <a:ext cx="1315497" cy="163933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325016" y="4471436"/>
              <a:ext cx="1015798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step_i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65017" y="227568"/>
            <a:ext cx="3666144" cy="796330"/>
            <a:chOff x="5365017" y="227568"/>
            <a:chExt cx="3666144" cy="796330"/>
          </a:xfrm>
        </p:grpSpPr>
        <p:grpSp>
          <p:nvGrpSpPr>
            <p:cNvPr id="57" name="Group 56"/>
            <p:cNvGrpSpPr/>
            <p:nvPr/>
          </p:nvGrpSpPr>
          <p:grpSpPr>
            <a:xfrm>
              <a:off x="6032500" y="227568"/>
              <a:ext cx="2998661" cy="796330"/>
              <a:chOff x="6032500" y="227568"/>
              <a:chExt cx="2998661" cy="7963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7322753" y="227568"/>
                <a:ext cx="17084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Monaco"/>
                    <a:cs typeface="Monaco"/>
                  </a:rPr>
                  <a:t>max_r-min_r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6032500" y="412234"/>
                <a:ext cx="12928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Monaco"/>
                    <a:cs typeface="Monaco"/>
                  </a:rPr>
                  <a:t>step_r</a:t>
                </a:r>
                <a:r>
                  <a:rPr lang="en-US" dirty="0" smtClean="0">
                    <a:latin typeface="Monaco"/>
                    <a:cs typeface="Monaco"/>
                  </a:rPr>
                  <a:t> =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7549892" y="654566"/>
                <a:ext cx="12928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Monaco"/>
                    <a:cs typeface="Monaco"/>
                  </a:rPr>
                  <a:t>GameCols</a:t>
                </a:r>
                <a:endParaRPr lang="en-US" dirty="0">
                  <a:latin typeface="Monaco"/>
                  <a:cs typeface="Monaco"/>
                </a:endParaRP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7363657" y="647700"/>
                <a:ext cx="1667504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Arrow Connector 63"/>
            <p:cNvCxnSpPr>
              <a:stCxn id="53" idx="1"/>
            </p:cNvCxnSpPr>
            <p:nvPr/>
          </p:nvCxnSpPr>
          <p:spPr>
            <a:xfrm flipH="1">
              <a:off x="5365017" y="596900"/>
              <a:ext cx="667483" cy="31750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517418" y="1176298"/>
            <a:ext cx="3531804" cy="796330"/>
            <a:chOff x="5517418" y="1176298"/>
            <a:chExt cx="3531804" cy="796330"/>
          </a:xfrm>
        </p:grpSpPr>
        <p:sp>
          <p:nvSpPr>
            <p:cNvPr id="59" name="TextBox 58"/>
            <p:cNvSpPr txBox="1"/>
            <p:nvPr/>
          </p:nvSpPr>
          <p:spPr>
            <a:xfrm>
              <a:off x="7340814" y="1176298"/>
              <a:ext cx="17084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max_i-min_i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50561" y="1360964"/>
              <a:ext cx="1292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step_i</a:t>
              </a:r>
              <a:r>
                <a:rPr lang="en-US" dirty="0" smtClean="0">
                  <a:latin typeface="Monaco"/>
                  <a:cs typeface="Monaco"/>
                </a:rPr>
                <a:t> =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67953" y="1603296"/>
              <a:ext cx="12928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GameRows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7381718" y="1596430"/>
              <a:ext cx="1667504" cy="0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0" idx="1"/>
            </p:cNvCxnSpPr>
            <p:nvPr/>
          </p:nvCxnSpPr>
          <p:spPr>
            <a:xfrm flipH="1" flipV="1">
              <a:off x="5517418" y="1360964"/>
              <a:ext cx="533143" cy="18466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77208" y="597064"/>
            <a:ext cx="2897792" cy="369332"/>
            <a:chOff x="277208" y="597064"/>
            <a:chExt cx="2897792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277208" y="597064"/>
              <a:ext cx="184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$f12 = </a:t>
              </a:r>
              <a:r>
                <a:rPr lang="en-US" dirty="0" err="1" smtClean="0">
                  <a:latin typeface="Monaco"/>
                  <a:cs typeface="Monaco"/>
                </a:rPr>
                <a:t>max_i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074018" y="781566"/>
              <a:ext cx="1100982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277208" y="947416"/>
            <a:ext cx="2897792" cy="369332"/>
            <a:chOff x="277208" y="947416"/>
            <a:chExt cx="2897792" cy="369332"/>
          </a:xfrm>
        </p:grpSpPr>
        <p:sp>
          <p:nvSpPr>
            <p:cNvPr id="55" name="TextBox 54"/>
            <p:cNvSpPr txBox="1"/>
            <p:nvPr/>
          </p:nvSpPr>
          <p:spPr>
            <a:xfrm>
              <a:off x="277208" y="947416"/>
              <a:ext cx="184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$f14 = </a:t>
              </a:r>
              <a:r>
                <a:rPr lang="en-US" dirty="0" err="1" smtClean="0">
                  <a:latin typeface="Monaco"/>
                  <a:cs typeface="Monaco"/>
                </a:rPr>
                <a:t>min_i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2074018" y="1137166"/>
              <a:ext cx="1100982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77208" y="1297768"/>
            <a:ext cx="2897792" cy="369332"/>
            <a:chOff x="277208" y="1297768"/>
            <a:chExt cx="2897792" cy="369332"/>
          </a:xfrm>
        </p:grpSpPr>
        <p:sp>
          <p:nvSpPr>
            <p:cNvPr id="63" name="TextBox 62"/>
            <p:cNvSpPr txBox="1"/>
            <p:nvPr/>
          </p:nvSpPr>
          <p:spPr>
            <a:xfrm>
              <a:off x="277208" y="1297768"/>
              <a:ext cx="184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$f16 = </a:t>
              </a:r>
              <a:r>
                <a:rPr lang="en-US" dirty="0" err="1" smtClean="0">
                  <a:latin typeface="Monaco"/>
                  <a:cs typeface="Monaco"/>
                </a:rPr>
                <a:t>max_r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2074018" y="1492766"/>
              <a:ext cx="1100982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7208" y="1648120"/>
            <a:ext cx="2897792" cy="369332"/>
            <a:chOff x="277208" y="1648120"/>
            <a:chExt cx="2897792" cy="369332"/>
          </a:xfrm>
        </p:grpSpPr>
        <p:sp>
          <p:nvSpPr>
            <p:cNvPr id="66" name="TextBox 65"/>
            <p:cNvSpPr txBox="1"/>
            <p:nvPr/>
          </p:nvSpPr>
          <p:spPr>
            <a:xfrm>
              <a:off x="277208" y="1648120"/>
              <a:ext cx="184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$f18 = </a:t>
              </a:r>
              <a:r>
                <a:rPr lang="en-US" dirty="0" err="1" smtClean="0">
                  <a:latin typeface="Monaco"/>
                  <a:cs typeface="Monaco"/>
                </a:rPr>
                <a:t>min_r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074018" y="1848366"/>
              <a:ext cx="1100982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77208" y="1998472"/>
            <a:ext cx="2897792" cy="369332"/>
            <a:chOff x="277208" y="1998472"/>
            <a:chExt cx="2897792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277208" y="1998472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$a0 = </a:t>
              </a:r>
              <a:r>
                <a:rPr lang="en-US" dirty="0" err="1" smtClean="0">
                  <a:latin typeface="Monaco"/>
                  <a:cs typeface="Monaco"/>
                </a:rPr>
                <a:t>GameRows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73" name="Straight Arrow Connector 72"/>
            <p:cNvCxnSpPr>
              <a:stCxn id="67" idx="3"/>
            </p:cNvCxnSpPr>
            <p:nvPr/>
          </p:nvCxnSpPr>
          <p:spPr>
            <a:xfrm>
              <a:off x="2401182" y="2183138"/>
              <a:ext cx="773818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77208" y="2348826"/>
            <a:ext cx="2897792" cy="369332"/>
            <a:chOff x="277208" y="2348826"/>
            <a:chExt cx="2897792" cy="369332"/>
          </a:xfrm>
        </p:grpSpPr>
        <p:sp>
          <p:nvSpPr>
            <p:cNvPr id="68" name="TextBox 67"/>
            <p:cNvSpPr txBox="1"/>
            <p:nvPr/>
          </p:nvSpPr>
          <p:spPr>
            <a:xfrm>
              <a:off x="277208" y="2348826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$a1 = </a:t>
              </a:r>
              <a:r>
                <a:rPr lang="en-US" dirty="0" err="1" smtClean="0">
                  <a:latin typeface="Monaco"/>
                  <a:cs typeface="Monaco"/>
                </a:rPr>
                <a:t>GameCols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74" name="Straight Arrow Connector 73"/>
            <p:cNvCxnSpPr>
              <a:stCxn id="68" idx="3"/>
            </p:cNvCxnSpPr>
            <p:nvPr/>
          </p:nvCxnSpPr>
          <p:spPr>
            <a:xfrm>
              <a:off x="2401182" y="2533492"/>
              <a:ext cx="773818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2299692" y="4840768"/>
            <a:ext cx="4901289" cy="1065764"/>
            <a:chOff x="2299692" y="4840768"/>
            <a:chExt cx="4901289" cy="1065764"/>
          </a:xfrm>
        </p:grpSpPr>
        <p:sp>
          <p:nvSpPr>
            <p:cNvPr id="77" name="TextBox 76"/>
            <p:cNvSpPr txBox="1"/>
            <p:nvPr/>
          </p:nvSpPr>
          <p:spPr>
            <a:xfrm>
              <a:off x="2299692" y="5537200"/>
              <a:ext cx="490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Memory locations, each containing a double value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7" idx="0"/>
              <a:endCxn id="12" idx="2"/>
            </p:cNvCxnSpPr>
            <p:nvPr/>
          </p:nvCxnSpPr>
          <p:spPr>
            <a:xfrm flipH="1" flipV="1">
              <a:off x="2485154" y="4840768"/>
              <a:ext cx="2265183" cy="696432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7" idx="0"/>
              <a:endCxn id="15" idx="2"/>
            </p:cNvCxnSpPr>
            <p:nvPr/>
          </p:nvCxnSpPr>
          <p:spPr>
            <a:xfrm flipV="1">
              <a:off x="4750337" y="4840768"/>
              <a:ext cx="2082578" cy="696432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0"/>
              <a:endCxn id="13" idx="2"/>
            </p:cNvCxnSpPr>
            <p:nvPr/>
          </p:nvCxnSpPr>
          <p:spPr>
            <a:xfrm flipH="1" flipV="1">
              <a:off x="3934408" y="4840768"/>
              <a:ext cx="815929" cy="696432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7" idx="0"/>
              <a:endCxn id="14" idx="2"/>
            </p:cNvCxnSpPr>
            <p:nvPr/>
          </p:nvCxnSpPr>
          <p:spPr>
            <a:xfrm flipV="1">
              <a:off x="4750337" y="4840768"/>
              <a:ext cx="633325" cy="696432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28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821968" y="444500"/>
            <a:ext cx="3390900" cy="1892300"/>
            <a:chOff x="3175000" y="444500"/>
            <a:chExt cx="3390900" cy="1278309"/>
          </a:xfrm>
        </p:grpSpPr>
        <p:sp>
          <p:nvSpPr>
            <p:cNvPr id="5" name="Rectangle 4"/>
            <p:cNvSpPr/>
            <p:nvPr/>
          </p:nvSpPr>
          <p:spPr>
            <a:xfrm>
              <a:off x="3175000" y="444500"/>
              <a:ext cx="3390900" cy="1278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59883" y="891429"/>
              <a:ext cx="3139802" cy="31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Monaco"/>
                  <a:cs typeface="Monaco"/>
                </a:rPr>
                <a:t>calculate_escape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708" y="597064"/>
            <a:ext cx="3735260" cy="369332"/>
            <a:chOff x="86708" y="597064"/>
            <a:chExt cx="37352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86708" y="597064"/>
              <a:ext cx="3093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$a0 = </a:t>
              </a:r>
              <a:r>
                <a:rPr lang="en-US" dirty="0" err="1" smtClean="0">
                  <a:latin typeface="Monaco"/>
                  <a:cs typeface="Monaco"/>
                </a:rPr>
                <a:t>max_interations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69" name="Straight Arrow Connector 68"/>
            <p:cNvCxnSpPr>
              <a:stCxn id="7" idx="3"/>
            </p:cNvCxnSpPr>
            <p:nvPr/>
          </p:nvCxnSpPr>
          <p:spPr>
            <a:xfrm flipV="1">
              <a:off x="3180336" y="781566"/>
              <a:ext cx="641632" cy="16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4509" y="1383094"/>
            <a:ext cx="3091261" cy="2489037"/>
            <a:chOff x="2299692" y="3694494"/>
            <a:chExt cx="3091261" cy="2489037"/>
          </a:xfrm>
        </p:grpSpPr>
        <p:sp>
          <p:nvSpPr>
            <p:cNvPr id="77" name="TextBox 76"/>
            <p:cNvSpPr txBox="1"/>
            <p:nvPr/>
          </p:nvSpPr>
          <p:spPr>
            <a:xfrm>
              <a:off x="2299692" y="5537200"/>
              <a:ext cx="3091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Memory locations, 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each containing a double value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Arrow Connector 77"/>
            <p:cNvCxnSpPr>
              <a:stCxn id="77" idx="0"/>
              <a:endCxn id="46" idx="1"/>
            </p:cNvCxnSpPr>
            <p:nvPr/>
          </p:nvCxnSpPr>
          <p:spPr>
            <a:xfrm flipV="1">
              <a:off x="3845323" y="3694494"/>
              <a:ext cx="415452" cy="1842706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7" idx="0"/>
              <a:endCxn id="47" idx="2"/>
            </p:cNvCxnSpPr>
            <p:nvPr/>
          </p:nvCxnSpPr>
          <p:spPr>
            <a:xfrm flipV="1">
              <a:off x="3845323" y="4344432"/>
              <a:ext cx="715568" cy="1192768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995592" y="1198428"/>
            <a:ext cx="1826376" cy="369332"/>
            <a:chOff x="1995592" y="1198428"/>
            <a:chExt cx="1826376" cy="369332"/>
          </a:xfrm>
        </p:grpSpPr>
        <p:cxnSp>
          <p:nvCxnSpPr>
            <p:cNvPr id="71" name="Straight Arrow Connector 70"/>
            <p:cNvCxnSpPr>
              <a:stCxn id="46" idx="3"/>
              <a:endCxn id="5" idx="1"/>
            </p:cNvCxnSpPr>
            <p:nvPr/>
          </p:nvCxnSpPr>
          <p:spPr>
            <a:xfrm>
              <a:off x="2608648" y="1383094"/>
              <a:ext cx="1213320" cy="755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995592" y="1198428"/>
              <a:ext cx="6130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x_0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95592" y="1663700"/>
            <a:ext cx="1826376" cy="369332"/>
            <a:chOff x="1995592" y="1663700"/>
            <a:chExt cx="1826376" cy="369332"/>
          </a:xfrm>
        </p:grpSpPr>
        <p:cxnSp>
          <p:nvCxnSpPr>
            <p:cNvPr id="72" name="Straight Arrow Connector 71"/>
            <p:cNvCxnSpPr>
              <a:stCxn id="47" idx="3"/>
            </p:cNvCxnSpPr>
            <p:nvPr/>
          </p:nvCxnSpPr>
          <p:spPr>
            <a:xfrm>
              <a:off x="2595824" y="1848366"/>
              <a:ext cx="1226144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995592" y="1663700"/>
              <a:ext cx="6002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onaco"/>
                  <a:cs typeface="Monaco"/>
                </a:rPr>
                <a:t>y</a:t>
              </a:r>
              <a:r>
                <a:rPr lang="en-US" dirty="0" smtClean="0">
                  <a:latin typeface="Monaco"/>
                  <a:cs typeface="Monaco"/>
                </a:rPr>
                <a:t>_0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82853" y="4367768"/>
            <a:ext cx="2923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$v0 = 1 </a:t>
            </a:r>
            <a:r>
              <a:rPr lang="en-US" sz="2400" dirty="0" smtClean="0">
                <a:cs typeface="Monaco"/>
              </a:rPr>
              <a:t>if escaped</a:t>
            </a:r>
          </a:p>
          <a:p>
            <a:r>
              <a:rPr lang="en-US" sz="2400" dirty="0">
                <a:latin typeface="Monaco"/>
                <a:cs typeface="Monaco"/>
              </a:rPr>
              <a:t> </a:t>
            </a:r>
            <a:r>
              <a:rPr lang="en-US" sz="2400" dirty="0" smtClean="0">
                <a:latin typeface="Monaco"/>
                <a:cs typeface="Monaco"/>
              </a:rPr>
              <a:t>     0 </a:t>
            </a:r>
            <a:r>
              <a:rPr lang="en-US" sz="2400" dirty="0" smtClean="0">
                <a:cs typeface="Monaco"/>
              </a:rPr>
              <a:t>otherwise</a:t>
            </a:r>
            <a:endParaRPr lang="en-US" sz="2400" dirty="0">
              <a:cs typeface="Monaco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49010" y="5447268"/>
            <a:ext cx="593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onaco"/>
                <a:cs typeface="Monaco"/>
              </a:rPr>
              <a:t>$v1 = </a:t>
            </a:r>
            <a:r>
              <a:rPr lang="en-US" sz="2400" dirty="0" smtClean="0">
                <a:cs typeface="Monaco"/>
              </a:rPr>
              <a:t>number of iterations before stopping</a:t>
            </a:r>
            <a:endParaRPr lang="en-US" sz="2400" dirty="0">
              <a:cs typeface="Monaco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75084" y="2336800"/>
            <a:ext cx="738754" cy="1343799"/>
            <a:chOff x="4475084" y="2336800"/>
            <a:chExt cx="738754" cy="1343799"/>
          </a:xfrm>
        </p:grpSpPr>
        <p:sp>
          <p:nvSpPr>
            <p:cNvPr id="22" name="Rectangle 21"/>
            <p:cNvSpPr/>
            <p:nvPr/>
          </p:nvSpPr>
          <p:spPr>
            <a:xfrm>
              <a:off x="4475084" y="3218934"/>
              <a:ext cx="7387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$v0 </a:t>
              </a:r>
              <a:endParaRPr lang="en-US" sz="2400" dirty="0"/>
            </a:p>
          </p:txBody>
        </p:sp>
        <p:cxnSp>
          <p:nvCxnSpPr>
            <p:cNvPr id="79" name="Straight Arrow Connector 78"/>
            <p:cNvCxnSpPr>
              <a:endCxn id="22" idx="0"/>
            </p:cNvCxnSpPr>
            <p:nvPr/>
          </p:nvCxnSpPr>
          <p:spPr>
            <a:xfrm>
              <a:off x="4844461" y="2336800"/>
              <a:ext cx="0" cy="88213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986384" y="2336800"/>
            <a:ext cx="738754" cy="1343799"/>
            <a:chOff x="5986384" y="2336800"/>
            <a:chExt cx="738754" cy="1343799"/>
          </a:xfrm>
        </p:grpSpPr>
        <p:sp>
          <p:nvSpPr>
            <p:cNvPr id="76" name="Rectangle 75"/>
            <p:cNvSpPr/>
            <p:nvPr/>
          </p:nvSpPr>
          <p:spPr>
            <a:xfrm>
              <a:off x="5986384" y="3218934"/>
              <a:ext cx="7387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Monaco"/>
                  <a:cs typeface="Monaco"/>
                </a:rPr>
                <a:t>$</a:t>
              </a:r>
              <a:r>
                <a:rPr lang="en-US" sz="2400" dirty="0" smtClean="0">
                  <a:latin typeface="Monaco"/>
                  <a:cs typeface="Monaco"/>
                </a:rPr>
                <a:t>v1 </a:t>
              </a:r>
              <a:endParaRPr lang="en-US" sz="2400" dirty="0"/>
            </a:p>
          </p:txBody>
        </p:sp>
        <p:cxnSp>
          <p:nvCxnSpPr>
            <p:cNvPr id="80" name="Straight Arrow Connector 79"/>
            <p:cNvCxnSpPr>
              <a:endCxn id="76" idx="0"/>
            </p:cNvCxnSpPr>
            <p:nvPr/>
          </p:nvCxnSpPr>
          <p:spPr>
            <a:xfrm>
              <a:off x="6355761" y="2336800"/>
              <a:ext cx="0" cy="88213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246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821968" y="444500"/>
            <a:ext cx="2533793" cy="1892300"/>
            <a:chOff x="3175000" y="444500"/>
            <a:chExt cx="2533793" cy="1278309"/>
          </a:xfrm>
        </p:grpSpPr>
        <p:sp>
          <p:nvSpPr>
            <p:cNvPr id="5" name="Rectangle 4"/>
            <p:cNvSpPr/>
            <p:nvPr/>
          </p:nvSpPr>
          <p:spPr>
            <a:xfrm>
              <a:off x="3175000" y="444500"/>
              <a:ext cx="2533793" cy="1278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93283" y="891429"/>
              <a:ext cx="1292842" cy="31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Monaco"/>
                  <a:cs typeface="Monaco"/>
                </a:rPr>
                <a:t>render</a:t>
              </a:r>
              <a:endParaRPr lang="en-US" sz="2400" dirty="0">
                <a:latin typeface="Monaco"/>
                <a:cs typeface="Monaco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6708" y="597064"/>
            <a:ext cx="3735260" cy="369332"/>
            <a:chOff x="86708" y="597064"/>
            <a:chExt cx="37352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86708" y="597064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$a0 = </a:t>
              </a:r>
              <a:r>
                <a:rPr lang="en-US" dirty="0" err="1" smtClean="0">
                  <a:latin typeface="Monaco"/>
                  <a:cs typeface="Monaco"/>
                </a:rPr>
                <a:t>GameRows</a:t>
              </a:r>
              <a:r>
                <a:rPr lang="en-US" dirty="0" smtClean="0">
                  <a:latin typeface="Monaco"/>
                  <a:cs typeface="Monaco"/>
                </a:rPr>
                <a:t> 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69" name="Straight Arrow Connector 68"/>
            <p:cNvCxnSpPr>
              <a:stCxn id="7" idx="3"/>
            </p:cNvCxnSpPr>
            <p:nvPr/>
          </p:nvCxnSpPr>
          <p:spPr>
            <a:xfrm flipV="1">
              <a:off x="2210682" y="781566"/>
              <a:ext cx="1611286" cy="16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86708" y="1479034"/>
            <a:ext cx="3735260" cy="369332"/>
            <a:chOff x="86708" y="1479034"/>
            <a:chExt cx="3735260" cy="369332"/>
          </a:xfrm>
        </p:grpSpPr>
        <p:cxnSp>
          <p:nvCxnSpPr>
            <p:cNvPr id="72" name="Straight Arrow Connector 71"/>
            <p:cNvCxnSpPr>
              <a:stCxn id="25" idx="3"/>
            </p:cNvCxnSpPr>
            <p:nvPr/>
          </p:nvCxnSpPr>
          <p:spPr>
            <a:xfrm>
              <a:off x="3180336" y="1663700"/>
              <a:ext cx="641632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6708" y="1479034"/>
              <a:ext cx="3093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$a2 = </a:t>
              </a:r>
              <a:r>
                <a:rPr lang="en-US" dirty="0" err="1" smtClean="0">
                  <a:latin typeface="Monaco"/>
                  <a:cs typeface="Monaco"/>
                </a:rPr>
                <a:t>max_interations</a:t>
              </a:r>
              <a:endParaRPr lang="en-US" dirty="0">
                <a:latin typeface="Monaco"/>
                <a:cs typeface="Monac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708" y="1047224"/>
            <a:ext cx="3735260" cy="369332"/>
            <a:chOff x="86708" y="1047224"/>
            <a:chExt cx="373526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86708" y="1047224"/>
              <a:ext cx="2123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$a1 = </a:t>
              </a:r>
              <a:r>
                <a:rPr lang="en-US" dirty="0" err="1" smtClean="0">
                  <a:latin typeface="Monaco"/>
                  <a:cs typeface="Monaco"/>
                </a:rPr>
                <a:t>GameCols</a:t>
              </a:r>
              <a:r>
                <a:rPr lang="en-US" dirty="0" smtClean="0">
                  <a:latin typeface="Monaco"/>
                  <a:cs typeface="Monaco"/>
                </a:rPr>
                <a:t> </a:t>
              </a:r>
              <a:endParaRPr lang="en-US" dirty="0">
                <a:latin typeface="Monaco"/>
                <a:cs typeface="Monaco"/>
              </a:endParaRPr>
            </a:p>
          </p:txBody>
        </p:sp>
        <p:cxnSp>
          <p:nvCxnSpPr>
            <p:cNvPr id="32" name="Straight Arrow Connector 31"/>
            <p:cNvCxnSpPr>
              <a:stCxn id="23" idx="3"/>
            </p:cNvCxnSpPr>
            <p:nvPr/>
          </p:nvCxnSpPr>
          <p:spPr>
            <a:xfrm>
              <a:off x="2210682" y="1231890"/>
              <a:ext cx="1611286" cy="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44519" y="3742640"/>
            <a:ext cx="7732958" cy="400110"/>
            <a:chOff x="744519" y="3742640"/>
            <a:chExt cx="7732958" cy="400110"/>
          </a:xfrm>
        </p:grpSpPr>
        <p:sp>
          <p:nvSpPr>
            <p:cNvPr id="37" name="TextBox 36"/>
            <p:cNvSpPr txBox="1"/>
            <p:nvPr/>
          </p:nvSpPr>
          <p:spPr>
            <a:xfrm>
              <a:off x="744519" y="3755340"/>
              <a:ext cx="11543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symbols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8982" y="3742640"/>
              <a:ext cx="58984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list of null-terminated strings containing a symbol each</a:t>
              </a:r>
              <a:endParaRPr lang="en-US" sz="2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44519" y="4264372"/>
            <a:ext cx="3844173" cy="411807"/>
            <a:chOff x="744519" y="4264372"/>
            <a:chExt cx="3844173" cy="411807"/>
          </a:xfrm>
        </p:grpSpPr>
        <p:sp>
          <p:nvSpPr>
            <p:cNvPr id="38" name="TextBox 37"/>
            <p:cNvSpPr txBox="1"/>
            <p:nvPr/>
          </p:nvSpPr>
          <p:spPr>
            <a:xfrm>
              <a:off x="744519" y="4306847"/>
              <a:ext cx="10157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Monaco"/>
                  <a:cs typeface="Monaco"/>
                </a:rPr>
                <a:t>colors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78982" y="4264372"/>
              <a:ext cx="2009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list of color codes</a:t>
              </a:r>
              <a:endParaRPr lang="en-US" sz="20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4519" y="4845654"/>
            <a:ext cx="5309919" cy="400110"/>
            <a:chOff x="744519" y="4845654"/>
            <a:chExt cx="5309919" cy="400110"/>
          </a:xfrm>
        </p:grpSpPr>
        <p:sp>
          <p:nvSpPr>
            <p:cNvPr id="39" name="TextBox 38"/>
            <p:cNvSpPr txBox="1"/>
            <p:nvPr/>
          </p:nvSpPr>
          <p:spPr>
            <a:xfrm>
              <a:off x="744519" y="4858354"/>
              <a:ext cx="15698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inSetColor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78982" y="4845654"/>
              <a:ext cx="34754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color for tiles that are in the set</a:t>
              </a:r>
              <a:endParaRPr lang="en-US" sz="20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44519" y="5397163"/>
            <a:ext cx="5532836" cy="400110"/>
            <a:chOff x="744519" y="5397163"/>
            <a:chExt cx="5532836" cy="400110"/>
          </a:xfrm>
        </p:grpSpPr>
        <p:sp>
          <p:nvSpPr>
            <p:cNvPr id="40" name="TextBox 39"/>
            <p:cNvSpPr txBox="1"/>
            <p:nvPr/>
          </p:nvSpPr>
          <p:spPr>
            <a:xfrm>
              <a:off x="744519" y="5409863"/>
              <a:ext cx="17084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inSetSymbol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78982" y="5397163"/>
              <a:ext cx="3698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symbol for tiles that are in the set</a:t>
              </a:r>
              <a:endParaRPr lang="en-US" sz="20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13135" y="2561540"/>
            <a:ext cx="7017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Render uses the following pre-defined data structures: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44519" y="3186899"/>
            <a:ext cx="5872097" cy="400110"/>
            <a:chOff x="744519" y="3186899"/>
            <a:chExt cx="5872097" cy="400110"/>
          </a:xfrm>
        </p:grpSpPr>
        <p:sp>
          <p:nvSpPr>
            <p:cNvPr id="46" name="TextBox 45"/>
            <p:cNvSpPr txBox="1"/>
            <p:nvPr/>
          </p:nvSpPr>
          <p:spPr>
            <a:xfrm>
              <a:off x="744519" y="3203833"/>
              <a:ext cx="17084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Monaco"/>
                  <a:cs typeface="Monaco"/>
                </a:rPr>
                <a:t>paletteSize</a:t>
              </a:r>
              <a:endParaRPr lang="en-US" dirty="0">
                <a:latin typeface="Monaco"/>
                <a:cs typeface="Monaco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578982" y="3186899"/>
              <a:ext cx="4037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number of colors (and symbols) used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4243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onaco"/>
                <a:cs typeface="Monaco"/>
              </a:rPr>
              <a:t>render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200" y="1786466"/>
            <a:ext cx="89991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latin typeface="Monaco"/>
                <a:cs typeface="Monaco"/>
              </a:rPr>
              <a:t>for</a:t>
            </a:r>
            <a:r>
              <a:rPr lang="en-US" dirty="0" smtClean="0">
                <a:latin typeface="Monaco"/>
                <a:cs typeface="Monaco"/>
              </a:rPr>
              <a:t> each tile (</a:t>
            </a:r>
            <a:r>
              <a:rPr lang="en-US" dirty="0" err="1" smtClean="0">
                <a:latin typeface="Monaco"/>
                <a:cs typeface="Monaco"/>
              </a:rPr>
              <a:t>row,col</a:t>
            </a:r>
            <a:r>
              <a:rPr lang="en-US" dirty="0" smtClean="0">
                <a:latin typeface="Monaco"/>
                <a:cs typeface="Monaco"/>
              </a:rPr>
              <a:t>) </a:t>
            </a:r>
            <a:r>
              <a:rPr lang="en-US" b="1" dirty="0" smtClean="0">
                <a:solidFill>
                  <a:srgbClr val="800000"/>
                </a:solidFill>
                <a:latin typeface="Monaco"/>
                <a:cs typeface="Monaco"/>
              </a:rPr>
              <a:t>in</a:t>
            </a:r>
            <a:r>
              <a:rPr lang="en-US" dirty="0" smtClean="0">
                <a:latin typeface="Monaco"/>
                <a:cs typeface="Monaco"/>
              </a:rPr>
              <a:t> the display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(x_0,y_0) </a:t>
            </a:r>
            <a:r>
              <a:rPr lang="en-US" dirty="0" smtClean="0">
                <a:latin typeface="Monaco"/>
                <a:cs typeface="Monaco"/>
                <a:sym typeface="Wingdings"/>
              </a:rPr>
              <a:t> </a:t>
            </a:r>
            <a:r>
              <a:rPr lang="en-US" dirty="0" err="1" smtClean="0">
                <a:latin typeface="Monaco"/>
                <a:cs typeface="Monaco"/>
                <a:sym typeface="Wingdings"/>
              </a:rPr>
              <a:t>map_coords</a:t>
            </a:r>
            <a:r>
              <a:rPr lang="en-US" dirty="0" smtClean="0">
                <a:latin typeface="Monaco"/>
                <a:cs typeface="Monaco"/>
                <a:sym typeface="Wingdings"/>
              </a:rPr>
              <a:t>(</a:t>
            </a:r>
            <a:r>
              <a:rPr lang="en-US" dirty="0" err="1" smtClean="0">
                <a:latin typeface="Monaco"/>
                <a:cs typeface="Monaco"/>
                <a:sym typeface="Wingdings"/>
              </a:rPr>
              <a:t>row,col</a:t>
            </a:r>
            <a:r>
              <a:rPr lang="en-US" dirty="0" smtClean="0">
                <a:latin typeface="Monaco"/>
                <a:cs typeface="Monaco"/>
                <a:sym typeface="Wingdings"/>
              </a:rPr>
              <a:t>)</a:t>
            </a:r>
          </a:p>
          <a:p>
            <a:r>
              <a:rPr lang="en-US" dirty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(</a:t>
            </a:r>
            <a:r>
              <a:rPr lang="en-US" dirty="0" err="1" smtClean="0">
                <a:latin typeface="Monaco"/>
                <a:cs typeface="Monaco"/>
                <a:sym typeface="Wingdings"/>
              </a:rPr>
              <a:t>escape,iterations</a:t>
            </a:r>
            <a:r>
              <a:rPr lang="en-US" dirty="0" smtClean="0">
                <a:latin typeface="Monaco"/>
                <a:cs typeface="Monaco"/>
                <a:sym typeface="Wingdings"/>
              </a:rPr>
              <a:t>)  </a:t>
            </a:r>
            <a:r>
              <a:rPr lang="en-US" dirty="0" err="1" smtClean="0">
                <a:latin typeface="Monaco"/>
                <a:cs typeface="Monaco"/>
                <a:sym typeface="Wingdings"/>
              </a:rPr>
              <a:t>calculate_escape</a:t>
            </a:r>
            <a:r>
              <a:rPr lang="en-US" dirty="0" smtClean="0">
                <a:latin typeface="Monaco"/>
                <a:cs typeface="Monaco"/>
                <a:sym typeface="Wingdings"/>
              </a:rPr>
              <a:t>(maxNumIter,x_0,y_0)</a:t>
            </a:r>
          </a:p>
          <a:p>
            <a:r>
              <a:rPr lang="en-US" dirty="0" smtClean="0">
                <a:latin typeface="Monaco"/>
                <a:cs typeface="Monaco"/>
                <a:sym typeface="Wingdings"/>
              </a:rPr>
              <a:t>     </a:t>
            </a:r>
            <a:r>
              <a:rPr lang="en-US" b="1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if</a:t>
            </a:r>
            <a:r>
              <a:rPr lang="en-US" dirty="0" smtClean="0">
                <a:latin typeface="Monaco"/>
                <a:cs typeface="Monaco"/>
                <a:sym typeface="Wingdings"/>
              </a:rPr>
              <a:t> escape is </a:t>
            </a:r>
            <a:r>
              <a:rPr lang="en-US" b="1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false</a:t>
            </a:r>
          </a:p>
          <a:p>
            <a:r>
              <a:rPr lang="en-US" dirty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   select </a:t>
            </a:r>
            <a:r>
              <a:rPr lang="en-US" dirty="0" err="1" smtClean="0">
                <a:latin typeface="Monaco"/>
                <a:cs typeface="Monaco"/>
                <a:sym typeface="Wingdings"/>
              </a:rPr>
              <a:t>inSetColor</a:t>
            </a:r>
            <a:endParaRPr lang="en-US" dirty="0" smtClean="0">
              <a:latin typeface="Monaco"/>
              <a:cs typeface="Monaco"/>
              <a:sym typeface="Wingdings"/>
            </a:endParaRPr>
          </a:p>
          <a:p>
            <a:r>
              <a:rPr lang="en-US" dirty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   select </a:t>
            </a:r>
            <a:r>
              <a:rPr lang="en-US" dirty="0" err="1" smtClean="0">
                <a:latin typeface="Monaco"/>
                <a:cs typeface="Monaco"/>
                <a:sym typeface="Wingdings"/>
              </a:rPr>
              <a:t>inSetSymbol</a:t>
            </a:r>
            <a:endParaRPr lang="en-US" dirty="0" smtClean="0">
              <a:latin typeface="Monaco"/>
              <a:cs typeface="Monaco"/>
              <a:sym typeface="Wingdings"/>
            </a:endParaRPr>
          </a:p>
          <a:p>
            <a:r>
              <a:rPr lang="en-US" dirty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b="1" dirty="0" smtClean="0">
                <a:solidFill>
                  <a:srgbClr val="800000"/>
                </a:solidFill>
                <a:latin typeface="Monaco"/>
                <a:cs typeface="Monaco"/>
                <a:sym typeface="Wingdings"/>
              </a:rPr>
              <a:t>else</a:t>
            </a:r>
          </a:p>
          <a:p>
            <a:r>
              <a:rPr lang="en-US" dirty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   position = iterations % </a:t>
            </a:r>
            <a:r>
              <a:rPr lang="en-US" dirty="0" err="1" smtClean="0">
                <a:latin typeface="Monaco"/>
                <a:cs typeface="Monaco"/>
                <a:sym typeface="Wingdings"/>
              </a:rPr>
              <a:t>paletteSize</a:t>
            </a:r>
            <a:endParaRPr lang="en-US" dirty="0" smtClean="0">
              <a:latin typeface="Monaco"/>
              <a:cs typeface="Monaco"/>
              <a:sym typeface="Wingdings"/>
            </a:endParaRPr>
          </a:p>
          <a:p>
            <a:r>
              <a:rPr lang="en-US" dirty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   select color at position in list of symbols</a:t>
            </a:r>
          </a:p>
          <a:p>
            <a:r>
              <a:rPr lang="en-US" dirty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   select symbol at position in list of symbols</a:t>
            </a:r>
          </a:p>
          <a:p>
            <a:r>
              <a:rPr lang="en-US" dirty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dirty="0" err="1" smtClean="0">
                <a:latin typeface="Monaco"/>
                <a:cs typeface="Monaco"/>
                <a:sym typeface="Wingdings"/>
              </a:rPr>
              <a:t>setColor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dirty="0" smtClean="0">
                <a:solidFill>
                  <a:srgbClr val="3366FF"/>
                </a:solidFill>
                <a:latin typeface="Monaco"/>
                <a:cs typeface="Monaco"/>
                <a:sym typeface="Wingdings"/>
              </a:rPr>
              <a:t># a GLIM function</a:t>
            </a:r>
          </a:p>
          <a:p>
            <a:r>
              <a:rPr lang="en-US" dirty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latin typeface="Monaco"/>
                <a:cs typeface="Monaco"/>
                <a:sym typeface="Wingdings"/>
              </a:rPr>
              <a:t>    </a:t>
            </a:r>
            <a:r>
              <a:rPr lang="en-US" dirty="0" err="1" smtClean="0">
                <a:latin typeface="Monaco"/>
                <a:cs typeface="Monaco"/>
                <a:sym typeface="Wingdings"/>
              </a:rPr>
              <a:t>printString</a:t>
            </a:r>
            <a:r>
              <a:rPr lang="en-US" dirty="0" smtClean="0">
                <a:latin typeface="Monaco"/>
                <a:cs typeface="Monaco"/>
                <a:sym typeface="Wingdings"/>
              </a:rPr>
              <a:t> </a:t>
            </a:r>
            <a:r>
              <a:rPr lang="en-US" dirty="0" smtClean="0">
                <a:solidFill>
                  <a:srgbClr val="3366FF"/>
                </a:solidFill>
                <a:latin typeface="Monaco"/>
                <a:cs typeface="Monaco"/>
                <a:sym typeface="Wingdings"/>
              </a:rPr>
              <a:t># a GLIM function</a:t>
            </a:r>
            <a:endParaRPr lang="en-US" dirty="0" smtClean="0">
              <a:solidFill>
                <a:srgbClr val="3366FF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  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88765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ample_outp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98500"/>
            <a:ext cx="53213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8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owZoomAnim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4" y="942092"/>
            <a:ext cx="8984712" cy="54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20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848"/>
            <a:ext cx="8229600" cy="1143000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53" y="1257433"/>
            <a:ext cx="4424351" cy="4766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377336"/>
            <a:ext cx="606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Image source: https://</a:t>
            </a:r>
            <a:r>
              <a:rPr lang="en-US" dirty="0" err="1" smtClean="0">
                <a:solidFill>
                  <a:srgbClr val="A6A6A6"/>
                </a:solidFill>
              </a:rPr>
              <a:t>en.wikipedia.org</a:t>
            </a:r>
            <a:r>
              <a:rPr lang="en-US" dirty="0" smtClean="0">
                <a:solidFill>
                  <a:srgbClr val="A6A6A6"/>
                </a:solidFill>
              </a:rPr>
              <a:t>/wiki/</a:t>
            </a:r>
            <a:r>
              <a:rPr lang="en-US" dirty="0" err="1" smtClean="0">
                <a:solidFill>
                  <a:srgbClr val="A6A6A6"/>
                </a:solidFill>
              </a:rPr>
              <a:t>Complex_number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endParaRPr lang="en-US" dirty="0">
              <a:solidFill>
                <a:srgbClr val="A6A6A6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025120"/>
              </p:ext>
            </p:extLst>
          </p:nvPr>
        </p:nvGraphicFramePr>
        <p:xfrm>
          <a:off x="6581904" y="2676172"/>
          <a:ext cx="1517360" cy="644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4" imgW="508000" imgH="215900" progId="Equation.3">
                  <p:embed/>
                </p:oleObj>
              </mc:Choice>
              <mc:Fallback>
                <p:oleObj name="Equation" r:id="rId4" imgW="508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81904" y="2676172"/>
                        <a:ext cx="1517360" cy="644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837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Mandelbrot Set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65148"/>
              </p:ext>
            </p:extLst>
          </p:nvPr>
        </p:nvGraphicFramePr>
        <p:xfrm>
          <a:off x="3557804" y="1458375"/>
          <a:ext cx="1960708" cy="121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4" imgW="736600" imgH="457200" progId="Equation.3">
                  <p:embed/>
                </p:oleObj>
              </mc:Choice>
              <mc:Fallback>
                <p:oleObj name="Equation" r:id="rId4" imgW="736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7804" y="1458375"/>
                        <a:ext cx="1960708" cy="1216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376852"/>
              </p:ext>
            </p:extLst>
          </p:nvPr>
        </p:nvGraphicFramePr>
        <p:xfrm>
          <a:off x="1706472" y="3788283"/>
          <a:ext cx="5663372" cy="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Equation" r:id="rId6" imgW="2540000" imgH="215900" progId="Equation.3">
                  <p:embed/>
                </p:oleObj>
              </mc:Choice>
              <mc:Fallback>
                <p:oleObj name="Equation" r:id="rId6" imgW="2540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06472" y="3788283"/>
                        <a:ext cx="5663372" cy="48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93490"/>
              </p:ext>
            </p:extLst>
          </p:nvPr>
        </p:nvGraphicFramePr>
        <p:xfrm>
          <a:off x="2037621" y="2986107"/>
          <a:ext cx="5001074" cy="49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8" imgW="2197100" imgH="215900" progId="Equation.3">
                  <p:embed/>
                </p:oleObj>
              </mc:Choice>
              <mc:Fallback>
                <p:oleObj name="Equation" r:id="rId8" imgW="2197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37621" y="2986107"/>
                        <a:ext cx="5001074" cy="49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688656"/>
              </p:ext>
            </p:extLst>
          </p:nvPr>
        </p:nvGraphicFramePr>
        <p:xfrm>
          <a:off x="49702" y="5318535"/>
          <a:ext cx="8976913" cy="501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10" imgW="4318000" imgH="241300" progId="Equation.3">
                  <p:embed/>
                </p:oleObj>
              </mc:Choice>
              <mc:Fallback>
                <p:oleObj name="Equation" r:id="rId10" imgW="4318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702" y="5318535"/>
                        <a:ext cx="8976913" cy="501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414283"/>
              </p:ext>
            </p:extLst>
          </p:nvPr>
        </p:nvGraphicFramePr>
        <p:xfrm>
          <a:off x="718423" y="4580411"/>
          <a:ext cx="7639471" cy="427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12" imgW="3632200" imgH="203200" progId="Equation.3">
                  <p:embed/>
                </p:oleObj>
              </mc:Choice>
              <mc:Fallback>
                <p:oleObj name="Equation" r:id="rId12" imgW="3632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8423" y="4580411"/>
                        <a:ext cx="7639471" cy="427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322322"/>
              </p:ext>
            </p:extLst>
          </p:nvPr>
        </p:nvGraphicFramePr>
        <p:xfrm>
          <a:off x="1184564" y="6130925"/>
          <a:ext cx="67071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Equation" r:id="rId14" imgW="3225800" imgH="241300" progId="Equation.3">
                  <p:embed/>
                </p:oleObj>
              </mc:Choice>
              <mc:Fallback>
                <p:oleObj name="Equation" r:id="rId14" imgW="3225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84564" y="6130925"/>
                        <a:ext cx="6707188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54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is                       in the Mandelbrot Set?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55634"/>
              </p:ext>
            </p:extLst>
          </p:nvPr>
        </p:nvGraphicFramePr>
        <p:xfrm>
          <a:off x="3949420" y="323781"/>
          <a:ext cx="2335496" cy="50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Equation" r:id="rId3" imgW="825500" imgH="177800" progId="Equation.3">
                  <p:embed/>
                </p:oleObj>
              </mc:Choice>
              <mc:Fallback>
                <p:oleObj name="Equation" r:id="rId3" imgW="825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9420" y="323781"/>
                        <a:ext cx="2335496" cy="50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10435" y="1004957"/>
            <a:ext cx="2297043" cy="1468782"/>
            <a:chOff x="110435" y="1004957"/>
            <a:chExt cx="2297043" cy="1468782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2444290"/>
                </p:ext>
              </p:extLst>
            </p:nvPr>
          </p:nvGraphicFramePr>
          <p:xfrm>
            <a:off x="288934" y="1082897"/>
            <a:ext cx="1960708" cy="1216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4" name="Equation" r:id="rId5" imgW="736600" imgH="457200" progId="Equation.3">
                    <p:embed/>
                  </p:oleObj>
                </mc:Choice>
                <mc:Fallback>
                  <p:oleObj name="Equation" r:id="rId5" imgW="73660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934" y="1082897"/>
                          <a:ext cx="1960708" cy="121699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110435" y="1004957"/>
              <a:ext cx="2297043" cy="14687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029964"/>
              </p:ext>
            </p:extLst>
          </p:nvPr>
        </p:nvGraphicFramePr>
        <p:xfrm>
          <a:off x="457200" y="2953577"/>
          <a:ext cx="1843936" cy="4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Equation" r:id="rId7" imgW="889000" imgH="215900" progId="Equation.3">
                  <p:embed/>
                </p:oleObj>
              </mc:Choice>
              <mc:Fallback>
                <p:oleObj name="Equation" r:id="rId7" imgW="889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2953577"/>
                        <a:ext cx="1843936" cy="4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52489"/>
              </p:ext>
            </p:extLst>
          </p:nvPr>
        </p:nvGraphicFramePr>
        <p:xfrm>
          <a:off x="457200" y="4240011"/>
          <a:ext cx="2682047" cy="55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Equation" r:id="rId9" imgW="1358900" imgH="279400" progId="Equation.3">
                  <p:embed/>
                </p:oleObj>
              </mc:Choice>
              <mc:Fallback>
                <p:oleObj name="Equation" r:id="rId9" imgW="13589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4240011"/>
                        <a:ext cx="2682047" cy="551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3589868"/>
            <a:ext cx="661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need to know if the following expression is true</a:t>
            </a:r>
            <a:endParaRPr lang="en-US" sz="24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576163"/>
              </p:ext>
            </p:extLst>
          </p:nvPr>
        </p:nvGraphicFramePr>
        <p:xfrm>
          <a:off x="457200" y="5999163"/>
          <a:ext cx="25828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11" imgW="1308100" imgH="266700" progId="Equation.3">
                  <p:embed/>
                </p:oleObj>
              </mc:Choice>
              <mc:Fallback>
                <p:oleObj name="Equation" r:id="rId11" imgW="1308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" y="5999163"/>
                        <a:ext cx="2582863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4979687"/>
            <a:ext cx="6843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avoid computing the square root, we can evaluate</a:t>
            </a:r>
          </a:p>
          <a:p>
            <a:r>
              <a:rPr lang="en-US" sz="2400" dirty="0" smtClean="0"/>
              <a:t>this expression instead: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47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is                       in the Mandelbrot Set?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42661"/>
              </p:ext>
            </p:extLst>
          </p:nvPr>
        </p:nvGraphicFramePr>
        <p:xfrm>
          <a:off x="3949420" y="323781"/>
          <a:ext cx="2335496" cy="50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Equation" r:id="rId3" imgW="825500" imgH="177800" progId="Equation.3">
                  <p:embed/>
                </p:oleObj>
              </mc:Choice>
              <mc:Fallback>
                <p:oleObj name="Equation" r:id="rId3" imgW="825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9420" y="323781"/>
                        <a:ext cx="2335496" cy="50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53018"/>
              </p:ext>
            </p:extLst>
          </p:nvPr>
        </p:nvGraphicFramePr>
        <p:xfrm>
          <a:off x="288934" y="1082897"/>
          <a:ext cx="1960708" cy="121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Equation" r:id="rId5" imgW="736600" imgH="457200" progId="Equation.3">
                  <p:embed/>
                </p:oleObj>
              </mc:Choice>
              <mc:Fallback>
                <p:oleObj name="Equation" r:id="rId5" imgW="736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934" y="1082897"/>
                        <a:ext cx="1960708" cy="1216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0435" y="1004957"/>
            <a:ext cx="2297043" cy="1468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937158"/>
              </p:ext>
            </p:extLst>
          </p:nvPr>
        </p:nvGraphicFramePr>
        <p:xfrm>
          <a:off x="212960" y="2794834"/>
          <a:ext cx="1843936" cy="4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Equation" r:id="rId7" imgW="889000" imgH="215900" progId="Equation.3">
                  <p:embed/>
                </p:oleObj>
              </mc:Choice>
              <mc:Fallback>
                <p:oleObj name="Equation" r:id="rId7" imgW="889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960" y="2794834"/>
                        <a:ext cx="1843936" cy="4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23343"/>
              </p:ext>
            </p:extLst>
          </p:nvPr>
        </p:nvGraphicFramePr>
        <p:xfrm>
          <a:off x="4116110" y="2794834"/>
          <a:ext cx="44132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Equation" r:id="rId9" imgW="2235200" imgH="266700" progId="Equation.3">
                  <p:embed/>
                </p:oleObj>
              </mc:Choice>
              <mc:Fallback>
                <p:oleObj name="Equation" r:id="rId9" imgW="2235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6110" y="2794834"/>
                        <a:ext cx="44132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27984"/>
              </p:ext>
            </p:extLst>
          </p:nvPr>
        </p:nvGraphicFramePr>
        <p:xfrm>
          <a:off x="212960" y="3343366"/>
          <a:ext cx="35829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" name="Equation" r:id="rId11" imgW="1727200" imgH="266700" progId="Equation.3">
                  <p:embed/>
                </p:oleObj>
              </mc:Choice>
              <mc:Fallback>
                <p:oleObj name="Equation" r:id="rId11" imgW="1727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960" y="3343366"/>
                        <a:ext cx="3582988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466618"/>
              </p:ext>
            </p:extLst>
          </p:nvPr>
        </p:nvGraphicFramePr>
        <p:xfrm>
          <a:off x="212960" y="3998122"/>
          <a:ext cx="66135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Equation" r:id="rId13" imgW="3187700" imgH="228600" progId="Equation.3">
                  <p:embed/>
                </p:oleObj>
              </mc:Choice>
              <mc:Fallback>
                <p:oleObj name="Equation" r:id="rId13" imgW="3187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960" y="3998122"/>
                        <a:ext cx="661352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436020"/>
              </p:ext>
            </p:extLst>
          </p:nvPr>
        </p:nvGraphicFramePr>
        <p:xfrm>
          <a:off x="212960" y="4575091"/>
          <a:ext cx="30019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7" name="Equation" r:id="rId15" imgW="1447800" imgH="228600" progId="Equation.3">
                  <p:embed/>
                </p:oleObj>
              </mc:Choice>
              <mc:Fallback>
                <p:oleObj name="Equation" r:id="rId15" imgW="1447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2960" y="4575091"/>
                        <a:ext cx="30019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44021"/>
              </p:ext>
            </p:extLst>
          </p:nvPr>
        </p:nvGraphicFramePr>
        <p:xfrm>
          <a:off x="212960" y="5152060"/>
          <a:ext cx="5002807" cy="48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Equation" r:id="rId17" imgW="2209800" imgH="215900" progId="Equation.3">
                  <p:embed/>
                </p:oleObj>
              </mc:Choice>
              <mc:Fallback>
                <p:oleObj name="Equation" r:id="rId17" imgW="220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960" y="5152060"/>
                        <a:ext cx="5002807" cy="48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549265"/>
              </p:ext>
            </p:extLst>
          </p:nvPr>
        </p:nvGraphicFramePr>
        <p:xfrm>
          <a:off x="212960" y="5741559"/>
          <a:ext cx="2790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" name="Equation" r:id="rId19" imgW="1346200" imgH="203200" progId="Equation.3">
                  <p:embed/>
                </p:oleObj>
              </mc:Choice>
              <mc:Fallback>
                <p:oleObj name="Equation" r:id="rId19" imgW="1346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2960" y="5741559"/>
                        <a:ext cx="27908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390622"/>
              </p:ext>
            </p:extLst>
          </p:nvPr>
        </p:nvGraphicFramePr>
        <p:xfrm>
          <a:off x="212960" y="6244121"/>
          <a:ext cx="1947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" name="Equation" r:id="rId21" imgW="939800" imgH="203200" progId="Equation.3">
                  <p:embed/>
                </p:oleObj>
              </mc:Choice>
              <mc:Fallback>
                <p:oleObj name="Equation" r:id="rId21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960" y="6244121"/>
                        <a:ext cx="1947863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8112"/>
              </p:ext>
            </p:extLst>
          </p:nvPr>
        </p:nvGraphicFramePr>
        <p:xfrm>
          <a:off x="4116110" y="6192527"/>
          <a:ext cx="4965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" name="Equation" r:id="rId23" imgW="2514600" imgH="266700" progId="Equation.3">
                  <p:embed/>
                </p:oleObj>
              </mc:Choice>
              <mc:Fallback>
                <p:oleObj name="Equation" r:id="rId23" imgW="2514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16110" y="6192527"/>
                        <a:ext cx="4965700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906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is                       in the Mandelbrot Set? 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84578"/>
              </p:ext>
            </p:extLst>
          </p:nvPr>
        </p:nvGraphicFramePr>
        <p:xfrm>
          <a:off x="3949420" y="323781"/>
          <a:ext cx="2335496" cy="50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3" name="Equation" r:id="rId3" imgW="825500" imgH="177800" progId="Equation.3">
                  <p:embed/>
                </p:oleObj>
              </mc:Choice>
              <mc:Fallback>
                <p:oleObj name="Equation" r:id="rId3" imgW="825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9420" y="323781"/>
                        <a:ext cx="2335496" cy="50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304010"/>
              </p:ext>
            </p:extLst>
          </p:nvPr>
        </p:nvGraphicFramePr>
        <p:xfrm>
          <a:off x="288934" y="1082897"/>
          <a:ext cx="1960708" cy="1216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" name="Equation" r:id="rId5" imgW="736600" imgH="457200" progId="Equation.3">
                  <p:embed/>
                </p:oleObj>
              </mc:Choice>
              <mc:Fallback>
                <p:oleObj name="Equation" r:id="rId5" imgW="736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934" y="1082897"/>
                        <a:ext cx="1960708" cy="12169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0435" y="1004957"/>
            <a:ext cx="2297043" cy="14687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28543"/>
              </p:ext>
            </p:extLst>
          </p:nvPr>
        </p:nvGraphicFramePr>
        <p:xfrm>
          <a:off x="212960" y="2794834"/>
          <a:ext cx="1843936" cy="4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" name="Equation" r:id="rId7" imgW="889000" imgH="215900" progId="Equation.3">
                  <p:embed/>
                </p:oleObj>
              </mc:Choice>
              <mc:Fallback>
                <p:oleObj name="Equation" r:id="rId7" imgW="8890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960" y="2794834"/>
                        <a:ext cx="1843936" cy="4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653690"/>
              </p:ext>
            </p:extLst>
          </p:nvPr>
        </p:nvGraphicFramePr>
        <p:xfrm>
          <a:off x="4116110" y="2794834"/>
          <a:ext cx="44132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name="Equation" r:id="rId9" imgW="2235200" imgH="266700" progId="Equation.3">
                  <p:embed/>
                </p:oleObj>
              </mc:Choice>
              <mc:Fallback>
                <p:oleObj name="Equation" r:id="rId9" imgW="2235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6110" y="2794834"/>
                        <a:ext cx="441325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057750"/>
              </p:ext>
            </p:extLst>
          </p:nvPr>
        </p:nvGraphicFramePr>
        <p:xfrm>
          <a:off x="212960" y="3355577"/>
          <a:ext cx="35829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" name="Equation" r:id="rId11" imgW="1727200" imgH="266700" progId="Equation.3">
                  <p:embed/>
                </p:oleObj>
              </mc:Choice>
              <mc:Fallback>
                <p:oleObj name="Equation" r:id="rId11" imgW="17272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960" y="3355577"/>
                        <a:ext cx="3582988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363221"/>
              </p:ext>
            </p:extLst>
          </p:nvPr>
        </p:nvGraphicFramePr>
        <p:xfrm>
          <a:off x="212960" y="4058352"/>
          <a:ext cx="1947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" name="Equation" r:id="rId13" imgW="939800" imgH="203200" progId="Equation.3">
                  <p:embed/>
                </p:oleObj>
              </mc:Choice>
              <mc:Fallback>
                <p:oleObj name="Equation" r:id="rId13" imgW="939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960" y="4058352"/>
                        <a:ext cx="1947863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145557"/>
              </p:ext>
            </p:extLst>
          </p:nvPr>
        </p:nvGraphicFramePr>
        <p:xfrm>
          <a:off x="4116110" y="3955165"/>
          <a:ext cx="4965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" name="Equation" r:id="rId15" imgW="2514600" imgH="266700" progId="Equation.3">
                  <p:embed/>
                </p:oleObj>
              </mc:Choice>
              <mc:Fallback>
                <p:oleObj name="Equation" r:id="rId15" imgW="25146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16110" y="3955165"/>
                        <a:ext cx="4965700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790824"/>
              </p:ext>
            </p:extLst>
          </p:nvPr>
        </p:nvGraphicFramePr>
        <p:xfrm>
          <a:off x="218346" y="4479925"/>
          <a:ext cx="37671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" name="Equation" r:id="rId17" imgW="1816100" imgH="266700" progId="Equation.3">
                  <p:embed/>
                </p:oleObj>
              </mc:Choice>
              <mc:Fallback>
                <p:oleObj name="Equation" r:id="rId17" imgW="1816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8346" y="4479925"/>
                        <a:ext cx="3767138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030466"/>
              </p:ext>
            </p:extLst>
          </p:nvPr>
        </p:nvGraphicFramePr>
        <p:xfrm>
          <a:off x="218346" y="5070475"/>
          <a:ext cx="27638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" name="Equation" r:id="rId19" imgW="1333500" imgH="203200" progId="Equation.3">
                  <p:embed/>
                </p:oleObj>
              </mc:Choice>
              <mc:Fallback>
                <p:oleObj name="Equation" r:id="rId19" imgW="1333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8346" y="5070475"/>
                        <a:ext cx="276383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52464"/>
              </p:ext>
            </p:extLst>
          </p:nvPr>
        </p:nvGraphicFramePr>
        <p:xfrm>
          <a:off x="4800600" y="4967288"/>
          <a:ext cx="28336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" name="Equation" r:id="rId21" imgW="1435100" imgH="266700" progId="Equation.3">
                  <p:embed/>
                </p:oleObj>
              </mc:Choice>
              <mc:Fallback>
                <p:oleObj name="Equation" r:id="rId21" imgW="14351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00600" y="4967288"/>
                        <a:ext cx="2833688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23260"/>
              </p:ext>
            </p:extLst>
          </p:nvPr>
        </p:nvGraphicFramePr>
        <p:xfrm>
          <a:off x="225425" y="5657850"/>
          <a:ext cx="40290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name="Equation" r:id="rId23" imgW="1943100" imgH="215900" progId="Equation.3">
                  <p:embed/>
                </p:oleObj>
              </mc:Choice>
              <mc:Fallback>
                <p:oleObj name="Equation" r:id="rId23" imgW="1943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5425" y="5657850"/>
                        <a:ext cx="4029075" cy="449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62784"/>
              </p:ext>
            </p:extLst>
          </p:nvPr>
        </p:nvGraphicFramePr>
        <p:xfrm>
          <a:off x="4800600" y="5545017"/>
          <a:ext cx="38862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" name="Equation" r:id="rId25" imgW="1968500" imgH="266700" progId="Equation.3">
                  <p:embed/>
                </p:oleObj>
              </mc:Choice>
              <mc:Fallback>
                <p:oleObj name="Equation" r:id="rId25" imgW="1968500" imgH="266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00600" y="5545017"/>
                        <a:ext cx="3886200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 rot="5400000">
            <a:off x="582292" y="6111037"/>
            <a:ext cx="37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0108" y="274638"/>
            <a:ext cx="8229600" cy="1143000"/>
          </a:xfrm>
        </p:spPr>
        <p:txBody>
          <a:bodyPr/>
          <a:lstStyle/>
          <a:p>
            <a:r>
              <a:rPr lang="en-US" dirty="0" smtClean="0"/>
              <a:t>GLIM </a:t>
            </a:r>
            <a:r>
              <a:rPr lang="en-US" u="sng" dirty="0" smtClean="0"/>
              <a:t>G</a:t>
            </a:r>
            <a:r>
              <a:rPr lang="en-US" dirty="0" smtClean="0"/>
              <a:t>raphics </a:t>
            </a:r>
            <a:r>
              <a:rPr lang="en-US" u="sng" dirty="0" err="1" smtClean="0"/>
              <a:t>LI</a:t>
            </a:r>
            <a:r>
              <a:rPr lang="en-US" dirty="0" err="1" smtClean="0"/>
              <a:t>brary</a:t>
            </a:r>
            <a:r>
              <a:rPr lang="en-US" dirty="0" smtClean="0"/>
              <a:t> for </a:t>
            </a:r>
            <a:r>
              <a:rPr lang="en-US" u="sng" dirty="0" smtClean="0"/>
              <a:t>M</a:t>
            </a:r>
            <a:r>
              <a:rPr lang="en-US" dirty="0" smtClean="0"/>
              <a:t>IPS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030076" y="0"/>
            <a:ext cx="5113924" cy="2230032"/>
            <a:chOff x="4030076" y="0"/>
            <a:chExt cx="5113924" cy="2230032"/>
          </a:xfrm>
        </p:grpSpPr>
        <p:pic>
          <p:nvPicPr>
            <p:cNvPr id="3" name="Picture 2" descr="AustinCrapo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712" y="0"/>
              <a:ext cx="1787288" cy="223003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030076" y="1308929"/>
              <a:ext cx="32205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Created by Austin Crapo</a:t>
              </a:r>
            </a:p>
            <a:p>
              <a:r>
                <a:rPr lang="en-US" sz="1600" dirty="0" smtClean="0"/>
                <a:t>CMPUT229 Winter 2017 student</a:t>
              </a:r>
              <a:endParaRPr lang="en-US" sz="16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90" y="2482269"/>
            <a:ext cx="2907276" cy="4216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398" y="2619670"/>
            <a:ext cx="3362704" cy="40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88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</TotalTime>
  <Words>748</Words>
  <Application>Microsoft Macintosh PowerPoint</Application>
  <PresentationFormat>On-screen Show (4:3)</PresentationFormat>
  <Paragraphs>232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The Madelbrot Fractal</vt:lpstr>
      <vt:lpstr>PowerPoint Presentation</vt:lpstr>
      <vt:lpstr>PowerPoint Presentation</vt:lpstr>
      <vt:lpstr>Complex Numbers</vt:lpstr>
      <vt:lpstr>The Mandelbrot Set</vt:lpstr>
      <vt:lpstr>Example: is                       in the Mandelbrot Set? </vt:lpstr>
      <vt:lpstr>Example: is                       in the Mandelbrot Set? </vt:lpstr>
      <vt:lpstr>Example: is                       in the Mandelbrot Set? </vt:lpstr>
      <vt:lpstr>GLIM Graphics LIbrary for MIPS</vt:lpstr>
      <vt:lpstr>Mapping a screen tile to a point in the complex plan</vt:lpstr>
      <vt:lpstr>PowerPoint Presentation</vt:lpstr>
      <vt:lpstr>PowerPoint Presentation</vt:lpstr>
      <vt:lpstr>PowerPoint Presentation</vt:lpstr>
      <vt:lpstr>MIPS Floating Point Coprocessor</vt:lpstr>
      <vt:lpstr>PowerPoint Presentation</vt:lpstr>
      <vt:lpstr>MIPS Floating Point Registers</vt:lpstr>
      <vt:lpstr>PowerPoint Presentation</vt:lpstr>
      <vt:lpstr>PowerPoint Presentation</vt:lpstr>
      <vt:lpstr>PowerPoint Presentation</vt:lpstr>
      <vt:lpstr>PowerPoint Presentation</vt:lpstr>
      <vt:lpstr>Visualizing FP values in SPIM</vt:lpstr>
      <vt:lpstr>PowerPoint Presentation</vt:lpstr>
      <vt:lpstr>Assignment</vt:lpstr>
      <vt:lpstr>PowerPoint Presentation</vt:lpstr>
      <vt:lpstr>PowerPoint Presentation</vt:lpstr>
      <vt:lpstr>PowerPoint Presentation</vt:lpstr>
      <vt:lpstr>render</vt:lpstr>
      <vt:lpstr>PowerPoint Presentation</vt:lpstr>
    </vt:vector>
  </TitlesOfParts>
  <Company>University of Alberta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Madelbrot Fractal</dc:title>
  <dc:creator>Jose Nelson Amaral</dc:creator>
  <cp:lastModifiedBy>Jose Nelson Amaral</cp:lastModifiedBy>
  <cp:revision>67</cp:revision>
  <dcterms:created xsi:type="dcterms:W3CDTF">2017-08-18T21:41:26Z</dcterms:created>
  <dcterms:modified xsi:type="dcterms:W3CDTF">2017-09-25T20:31:33Z</dcterms:modified>
</cp:coreProperties>
</file>